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handoutMasterIdLst>
    <p:handoutMasterId r:id="rId26"/>
  </p:handoutMasterIdLst>
  <p:sldIdLst>
    <p:sldId id="267" r:id="rId2"/>
    <p:sldId id="257" r:id="rId3"/>
    <p:sldId id="258" r:id="rId4"/>
    <p:sldId id="259" r:id="rId5"/>
    <p:sldId id="260" r:id="rId6"/>
    <p:sldId id="276" r:id="rId7"/>
    <p:sldId id="277" r:id="rId8"/>
    <p:sldId id="261" r:id="rId9"/>
    <p:sldId id="279" r:id="rId10"/>
    <p:sldId id="278" r:id="rId11"/>
    <p:sldId id="262" r:id="rId12"/>
    <p:sldId id="264" r:id="rId13"/>
    <p:sldId id="266" r:id="rId14"/>
    <p:sldId id="281" r:id="rId15"/>
    <p:sldId id="263" r:id="rId16"/>
    <p:sldId id="268" r:id="rId17"/>
    <p:sldId id="273" r:id="rId18"/>
    <p:sldId id="282" r:id="rId19"/>
    <p:sldId id="274" r:id="rId20"/>
    <p:sldId id="275" r:id="rId21"/>
    <p:sldId id="269" r:id="rId22"/>
    <p:sldId id="283" r:id="rId23"/>
    <p:sldId id="284" r:id="rId24"/>
    <p:sldId id="256" r:id="rId25"/>
  </p:sldIdLst>
  <p:sldSz cx="9144000" cy="6858000" type="screen4x3"/>
  <p:notesSz cx="6858000" cy="9180513"/>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p:cViewPr varScale="1">
        <p:scale>
          <a:sx n="74" d="100"/>
          <a:sy n="74" d="100"/>
        </p:scale>
        <p:origin x="-39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1" y="0"/>
            <a:ext cx="2972421" cy="459340"/>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defTabSz="916487" eaLnBrk="1" hangingPunct="1">
              <a:defRPr sz="1200">
                <a:latin typeface="Times New Roman" pitchFamily="18" charset="0"/>
              </a:defRPr>
            </a:lvl1pPr>
          </a:lstStyle>
          <a:p>
            <a:endParaRPr lang="en-US"/>
          </a:p>
        </p:txBody>
      </p:sp>
      <p:sp>
        <p:nvSpPr>
          <p:cNvPr id="29699" name="Rectangle 3"/>
          <p:cNvSpPr>
            <a:spLocks noGrp="1" noChangeArrowheads="1"/>
          </p:cNvSpPr>
          <p:nvPr>
            <p:ph type="dt" sz="quarter" idx="1"/>
          </p:nvPr>
        </p:nvSpPr>
        <p:spPr bwMode="auto">
          <a:xfrm>
            <a:off x="3885579" y="0"/>
            <a:ext cx="2972421" cy="459340"/>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algn="r" defTabSz="916487" eaLnBrk="1" hangingPunct="1">
              <a:defRPr sz="1200">
                <a:latin typeface="Times New Roman" pitchFamily="18" charset="0"/>
              </a:defRPr>
            </a:lvl1pPr>
          </a:lstStyle>
          <a:p>
            <a:endParaRPr lang="en-US"/>
          </a:p>
        </p:txBody>
      </p:sp>
      <p:sp>
        <p:nvSpPr>
          <p:cNvPr id="29700" name="Rectangle 4"/>
          <p:cNvSpPr>
            <a:spLocks noGrp="1" noChangeArrowheads="1"/>
          </p:cNvSpPr>
          <p:nvPr>
            <p:ph type="ftr" sz="quarter" idx="2"/>
          </p:nvPr>
        </p:nvSpPr>
        <p:spPr bwMode="auto">
          <a:xfrm>
            <a:off x="1" y="8721175"/>
            <a:ext cx="2972421" cy="459339"/>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defTabSz="916487" eaLnBrk="1" hangingPunct="1">
              <a:defRPr sz="1200">
                <a:latin typeface="Times New Roman" pitchFamily="18" charset="0"/>
              </a:defRPr>
            </a:lvl1pPr>
          </a:lstStyle>
          <a:p>
            <a:endParaRPr lang="en-US"/>
          </a:p>
        </p:txBody>
      </p:sp>
      <p:sp>
        <p:nvSpPr>
          <p:cNvPr id="29701" name="Rectangle 5"/>
          <p:cNvSpPr>
            <a:spLocks noGrp="1" noChangeArrowheads="1"/>
          </p:cNvSpPr>
          <p:nvPr>
            <p:ph type="sldNum" sz="quarter" idx="3"/>
          </p:nvPr>
        </p:nvSpPr>
        <p:spPr bwMode="auto">
          <a:xfrm>
            <a:off x="3885579" y="8721175"/>
            <a:ext cx="2972421" cy="459339"/>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algn="r" defTabSz="916487" eaLnBrk="1" hangingPunct="1">
              <a:defRPr sz="1200">
                <a:latin typeface="Times New Roman" pitchFamily="18" charset="0"/>
              </a:defRPr>
            </a:lvl1pPr>
          </a:lstStyle>
          <a:p>
            <a:fld id="{9F7090E6-6558-446F-8256-97A7A014CF13}" type="slidenum">
              <a:rPr lang="en-US"/>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3490" name="Group 2"/>
          <p:cNvGrpSpPr>
            <a:grpSpLocks/>
          </p:cNvGrpSpPr>
          <p:nvPr/>
        </p:nvGrpSpPr>
        <p:grpSpPr bwMode="auto">
          <a:xfrm>
            <a:off x="0" y="2438400"/>
            <a:ext cx="9009063" cy="1052513"/>
            <a:chOff x="0" y="1536"/>
            <a:chExt cx="5675" cy="663"/>
          </a:xfrm>
        </p:grpSpPr>
        <p:grpSp>
          <p:nvGrpSpPr>
            <p:cNvPr id="63491" name="Group 3"/>
            <p:cNvGrpSpPr>
              <a:grpSpLocks/>
            </p:cNvGrpSpPr>
            <p:nvPr/>
          </p:nvGrpSpPr>
          <p:grpSpPr bwMode="auto">
            <a:xfrm>
              <a:off x="183" y="1604"/>
              <a:ext cx="448" cy="299"/>
              <a:chOff x="720" y="336"/>
              <a:chExt cx="624" cy="432"/>
            </a:xfrm>
          </p:grpSpPr>
          <p:sp>
            <p:nvSpPr>
              <p:cNvPr id="6349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6349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63494" name="Group 6"/>
            <p:cNvGrpSpPr>
              <a:grpSpLocks/>
            </p:cNvGrpSpPr>
            <p:nvPr/>
          </p:nvGrpSpPr>
          <p:grpSpPr bwMode="auto">
            <a:xfrm>
              <a:off x="261" y="1870"/>
              <a:ext cx="465" cy="299"/>
              <a:chOff x="912" y="2640"/>
              <a:chExt cx="672" cy="432"/>
            </a:xfrm>
          </p:grpSpPr>
          <p:sp>
            <p:nvSpPr>
              <p:cNvPr id="6349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6349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6349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6349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6349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6350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6350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6350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US"/>
          </a:p>
        </p:txBody>
      </p:sp>
      <p:sp>
        <p:nvSpPr>
          <p:cNvPr id="6350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en-US"/>
          </a:p>
        </p:txBody>
      </p:sp>
      <p:sp>
        <p:nvSpPr>
          <p:cNvPr id="6350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51EC3507-ABBD-4C60-8EE6-B94422CFD1D7}" type="slidenum">
              <a:rPr lang="en-US"/>
              <a:pPr/>
              <a:t>‹#›</a:t>
            </a:fld>
            <a:endParaRPr lang="en-US"/>
          </a:p>
        </p:txBody>
      </p:sp>
    </p:spTree>
  </p:cSld>
  <p:clrMapOvr>
    <a:masterClrMapping/>
  </p:clrMapOvr>
  <p:transition>
    <p:rand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C0063CA-2487-4084-8452-1CAB13C7B1B1}" type="slidenum">
              <a:rPr lang="en-US"/>
              <a:pPr/>
              <a:t>‹#›</a:t>
            </a:fld>
            <a:endParaRPr 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7F3852F-559C-42DE-B1C7-C663402CB891}" type="slidenum">
              <a:rPr lang="en-US"/>
              <a:pPr/>
              <a:t>‹#›</a:t>
            </a:fld>
            <a:endParaRPr 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B0F202B-18A1-4976-8306-251D28DE4561}" type="slidenum">
              <a:rPr lang="en-US"/>
              <a:pPr/>
              <a:t>‹#›</a:t>
            </a:fld>
            <a:endParaRPr 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325E670-AB3B-4A76-925C-57C8FCF12DEC}" type="slidenum">
              <a:rPr lang="en-US"/>
              <a:pPr/>
              <a:t>‹#›</a:t>
            </a:fld>
            <a:endParaRPr lang="en-US"/>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9944171-DE43-4965-A85F-887B26AA71DF}" type="slidenum">
              <a:rPr lang="en-US"/>
              <a:pPr/>
              <a:t>‹#›</a:t>
            </a:fld>
            <a:endParaRPr 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42CB5CF-574A-48B6-991E-6F53C5047553}" type="slidenum">
              <a:rPr lang="en-US"/>
              <a:pPr/>
              <a:t>‹#›</a:t>
            </a:fld>
            <a:endParaRPr 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7E17941-E0E9-491B-9F5B-22D82914D42E}" type="slidenum">
              <a:rPr lang="en-US"/>
              <a:pPr/>
              <a:t>‹#›</a:t>
            </a:fld>
            <a:endParaRPr 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4426597-EB22-4EAB-90A2-481DC139E6E8}" type="slidenum">
              <a:rPr lang="en-US"/>
              <a:pPr/>
              <a:t>‹#›</a:t>
            </a:fld>
            <a:endParaRPr 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566DF55-D7B8-4256-AB96-EAEF0C525384}" type="slidenum">
              <a:rPr lang="en-US"/>
              <a:pPr/>
              <a:t>‹#›</a:t>
            </a:fld>
            <a:endParaRPr 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967B723-9A81-411B-BB7B-07D5019BB69C}" type="slidenum">
              <a:rPr lang="en-US"/>
              <a:pPr/>
              <a:t>‹#›</a:t>
            </a:fld>
            <a:endParaRPr 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a:p>
        </p:txBody>
      </p:sp>
      <p:sp>
        <p:nvSpPr>
          <p:cNvPr id="6246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6246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a:p>
        </p:txBody>
      </p:sp>
      <p:sp>
        <p:nvSpPr>
          <p:cNvPr id="6246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6247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a:p>
        </p:txBody>
      </p:sp>
      <p:sp>
        <p:nvSpPr>
          <p:cNvPr id="6247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a:p>
        </p:txBody>
      </p:sp>
      <p:sp>
        <p:nvSpPr>
          <p:cNvPr id="6247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6247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247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247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endParaRPr lang="en-US"/>
          </a:p>
        </p:txBody>
      </p:sp>
      <p:sp>
        <p:nvSpPr>
          <p:cNvPr id="6247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endParaRPr lang="en-US"/>
          </a:p>
        </p:txBody>
      </p:sp>
      <p:sp>
        <p:nvSpPr>
          <p:cNvPr id="6247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fld id="{64A9892A-E678-4914-AC00-6B45AACB5AC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ransition>
    <p:random/>
  </p:transition>
  <p:timing>
    <p:tnLst>
      <p:par>
        <p:cTn id="1" dur="indefinite" restart="never" nodeType="tmRoot"/>
      </p:par>
    </p:tnLst>
  </p:timing>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creighton.edu/researchcompliance/grants/factsheet/index.php" TargetMode="External"/><Relationship Id="rId2" Type="http://schemas.openxmlformats.org/officeDocument/2006/relationships/hyperlink" Target="http://www.creighton.edu/adminfinance/controller/generalaccounting/policiesproceduresmanual/costaccounting/index.php" TargetMode="External"/><Relationship Id="rId1" Type="http://schemas.openxmlformats.org/officeDocument/2006/relationships/slideLayout" Target="../slideLayouts/slideLayout2.xml"/><Relationship Id="rId4" Type="http://schemas.openxmlformats.org/officeDocument/2006/relationships/hyperlink" Target="http://www.creighton.edu/researchcompliance/grants/budget/index.php"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creighton.edu/researchcompliance/grants/budget/index.php"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creighton.edu/fileadmin/user/ResearchCompliance/Grants/Budget_Resources/signed_fa_agreement_fy_2008-2012.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creighton.edu/Grants/proposal_routing_form.doc"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creighton.edu/researchcompliance/grants/forms/index.php" TargetMode="External"/><Relationship Id="rId2" Type="http://schemas.openxmlformats.org/officeDocument/2006/relationships/hyperlink" Target="http://www.creighton.edu/fileadmin/user/ResearchCompliance/Grants/Forms/Request_for_Spending_Authority_Prior_to_Receipt_of_Signed_Contract3.doc"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TammySlachetka@creighton.edu" TargetMode="External"/><Relationship Id="rId2" Type="http://schemas.openxmlformats.org/officeDocument/2006/relationships/hyperlink" Target="mailto:bherr@creighton.edu" TargetMode="External"/><Relationship Id="rId1" Type="http://schemas.openxmlformats.org/officeDocument/2006/relationships/slideLayout" Target="../slideLayouts/slideLayout2.xml"/><Relationship Id="rId4" Type="http://schemas.openxmlformats.org/officeDocument/2006/relationships/hyperlink" Target="http://www.creighton.edu/grant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citiprogram.org/Default.as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grants.gov/applicants/find_grant_opportunities.jsp" TargetMode="External"/><Relationship Id="rId2" Type="http://schemas.openxmlformats.org/officeDocument/2006/relationships/hyperlink" Target="http://fundingopps.cos.com/" TargetMode="External"/><Relationship Id="rId1" Type="http://schemas.openxmlformats.org/officeDocument/2006/relationships/slideLayout" Target="../slideLayouts/slideLayout2.xml"/><Relationship Id="rId5" Type="http://schemas.openxmlformats.org/officeDocument/2006/relationships/hyperlink" Target="http://grantsnet.org/search/fund_dir.cfm" TargetMode="External"/><Relationship Id="rId4" Type="http://schemas.openxmlformats.org/officeDocument/2006/relationships/hyperlink" Target="http://foundationcenter.org/findfunder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a:xfrm>
            <a:off x="228600" y="381000"/>
            <a:ext cx="8763000" cy="2057400"/>
          </a:xfrm>
        </p:spPr>
        <p:txBody>
          <a:bodyPr/>
          <a:lstStyle/>
          <a:p>
            <a:r>
              <a:rPr lang="en-US" sz="3800" b="1"/>
              <a:t/>
            </a:r>
            <a:br>
              <a:rPr lang="en-US" sz="3800" b="1"/>
            </a:br>
            <a:r>
              <a:rPr lang="en-US" sz="3800" b="1"/>
              <a:t/>
            </a:r>
            <a:br>
              <a:rPr lang="en-US" sz="3800" b="1"/>
            </a:br>
            <a:r>
              <a:rPr lang="en-US" sz="3800"/>
              <a:t/>
            </a:r>
            <a:br>
              <a:rPr lang="en-US" sz="3800"/>
            </a:br>
            <a:r>
              <a:rPr lang="en-US" sz="3400"/>
              <a:t/>
            </a:r>
            <a:br>
              <a:rPr lang="en-US" sz="3400"/>
            </a:br>
            <a:r>
              <a:rPr lang="en-US" sz="3400"/>
              <a:t>	</a:t>
            </a:r>
            <a:endParaRPr lang="en-US" sz="3600"/>
          </a:p>
        </p:txBody>
      </p:sp>
      <p:sp>
        <p:nvSpPr>
          <p:cNvPr id="48131" name="Rectangle 3"/>
          <p:cNvSpPr>
            <a:spLocks noGrp="1" noChangeArrowheads="1"/>
          </p:cNvSpPr>
          <p:nvPr>
            <p:ph type="subTitle" idx="1"/>
          </p:nvPr>
        </p:nvSpPr>
        <p:spPr>
          <a:xfrm>
            <a:off x="762000" y="3352800"/>
            <a:ext cx="7391400" cy="1371600"/>
          </a:xfrm>
        </p:spPr>
        <p:txBody>
          <a:bodyPr/>
          <a:lstStyle/>
          <a:p>
            <a:r>
              <a:rPr lang="en-US" sz="2800"/>
              <a:t>Creighton University</a:t>
            </a:r>
          </a:p>
          <a:p>
            <a:r>
              <a:rPr lang="en-US" sz="2800"/>
              <a:t>Office of Grants Administration</a:t>
            </a:r>
          </a:p>
          <a:p>
            <a:endParaRPr lang="en-US" sz="3600"/>
          </a:p>
        </p:txBody>
      </p:sp>
      <p:sp>
        <p:nvSpPr>
          <p:cNvPr id="48133" name="Text Box 5"/>
          <p:cNvSpPr txBox="1">
            <a:spLocks noChangeArrowheads="1"/>
          </p:cNvSpPr>
          <p:nvPr/>
        </p:nvSpPr>
        <p:spPr bwMode="auto">
          <a:xfrm>
            <a:off x="1143000" y="1143000"/>
            <a:ext cx="76200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48134" name="Text Box 6"/>
          <p:cNvSpPr txBox="1">
            <a:spLocks noChangeArrowheads="1"/>
          </p:cNvSpPr>
          <p:nvPr/>
        </p:nvSpPr>
        <p:spPr bwMode="auto">
          <a:xfrm>
            <a:off x="304800" y="838200"/>
            <a:ext cx="8683625" cy="1966913"/>
          </a:xfrm>
          <a:prstGeom prst="rect">
            <a:avLst/>
          </a:prstGeom>
          <a:noFill/>
          <a:ln w="9525">
            <a:noFill/>
            <a:miter lim="800000"/>
            <a:headEnd/>
            <a:tailEnd/>
          </a:ln>
          <a:effectLst/>
        </p:spPr>
        <p:txBody>
          <a:bodyPr>
            <a:spAutoFit/>
          </a:bodyPr>
          <a:lstStyle/>
          <a:p>
            <a:pPr algn="ctr"/>
            <a:r>
              <a:rPr lang="en-US" sz="3200" b="1"/>
              <a:t>Grants &amp; Contracts Management Seminar</a:t>
            </a:r>
          </a:p>
          <a:p>
            <a:pPr algn="ctr"/>
            <a:r>
              <a:rPr lang="en-US" sz="3200" b="1"/>
              <a:t>Skutt Student Center, Room 104</a:t>
            </a:r>
          </a:p>
          <a:p>
            <a:pPr algn="ctr"/>
            <a:r>
              <a:rPr lang="en-US" sz="2800" b="1"/>
              <a:t>November 17, 2009</a:t>
            </a:r>
          </a:p>
          <a:p>
            <a:endParaRPr lang="en-US" sz="3100" b="1"/>
          </a:p>
        </p:txBody>
      </p:sp>
      <p:sp>
        <p:nvSpPr>
          <p:cNvPr id="48135" name="Text Box 7"/>
          <p:cNvSpPr txBox="1">
            <a:spLocks noChangeArrowheads="1"/>
          </p:cNvSpPr>
          <p:nvPr/>
        </p:nvSpPr>
        <p:spPr bwMode="auto">
          <a:xfrm>
            <a:off x="1143000" y="2590800"/>
            <a:ext cx="5334000" cy="579438"/>
          </a:xfrm>
          <a:prstGeom prst="rect">
            <a:avLst/>
          </a:prstGeom>
          <a:noFill/>
          <a:ln w="9525">
            <a:noFill/>
            <a:miter lim="800000"/>
            <a:headEnd/>
            <a:tailEnd/>
          </a:ln>
          <a:effectLst/>
        </p:spPr>
        <p:txBody>
          <a:bodyPr>
            <a:spAutoFit/>
          </a:bodyPr>
          <a:lstStyle/>
          <a:p>
            <a:pPr>
              <a:spcBef>
                <a:spcPct val="50000"/>
              </a:spcBef>
            </a:pPr>
            <a:r>
              <a:rPr lang="en-US" sz="3200" b="1"/>
              <a:t>                  Pre-Award</a:t>
            </a:r>
          </a:p>
        </p:txBody>
      </p:sp>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sz="3000" b="1"/>
              <a:t>Identifying Key Personnel</a:t>
            </a:r>
          </a:p>
        </p:txBody>
      </p:sp>
      <p:sp>
        <p:nvSpPr>
          <p:cNvPr id="67587" name="Rectangle 3"/>
          <p:cNvSpPr>
            <a:spLocks noGrp="1" noChangeArrowheads="1"/>
          </p:cNvSpPr>
          <p:nvPr>
            <p:ph type="body" idx="1"/>
          </p:nvPr>
        </p:nvSpPr>
        <p:spPr>
          <a:xfrm>
            <a:off x="762000" y="1828800"/>
            <a:ext cx="7772400" cy="3886200"/>
          </a:xfrm>
        </p:spPr>
        <p:txBody>
          <a:bodyPr/>
          <a:lstStyle/>
          <a:p>
            <a:pPr lvl="1">
              <a:spcBef>
                <a:spcPct val="0"/>
              </a:spcBef>
              <a:buFont typeface="Wingdings" pitchFamily="2" charset="2"/>
              <a:buNone/>
            </a:pPr>
            <a:r>
              <a:rPr lang="en-US"/>
              <a:t>Key personnel - defined as those individuals</a:t>
            </a:r>
          </a:p>
          <a:p>
            <a:pPr lvl="1">
              <a:spcBef>
                <a:spcPct val="0"/>
              </a:spcBef>
              <a:buFont typeface="Wingdings" pitchFamily="2" charset="2"/>
              <a:buNone/>
            </a:pPr>
            <a:r>
              <a:rPr lang="en-US"/>
              <a:t>who will </a:t>
            </a:r>
            <a:r>
              <a:rPr lang="en-US" u="sng"/>
              <a:t>significantly</a:t>
            </a:r>
            <a:r>
              <a:rPr lang="en-US"/>
              <a:t> contribute to the design</a:t>
            </a:r>
          </a:p>
          <a:p>
            <a:pPr lvl="1">
              <a:spcBef>
                <a:spcPct val="0"/>
              </a:spcBef>
              <a:buFont typeface="Wingdings" pitchFamily="2" charset="2"/>
              <a:buNone/>
            </a:pPr>
            <a:r>
              <a:rPr lang="en-US"/>
              <a:t>and conduct of the study</a:t>
            </a:r>
          </a:p>
          <a:p>
            <a:pPr lvl="2"/>
            <a:r>
              <a:rPr lang="en-US"/>
              <a:t>Usually PI, co-investigators and </a:t>
            </a:r>
            <a:r>
              <a:rPr lang="en-US" u="sng"/>
              <a:t>essential</a:t>
            </a:r>
            <a:r>
              <a:rPr lang="en-US"/>
              <a:t> collaborators</a:t>
            </a:r>
          </a:p>
          <a:p>
            <a:pPr lvl="2"/>
            <a:r>
              <a:rPr lang="en-US"/>
              <a:t>Changes in key personnel may require sponsor approval</a:t>
            </a:r>
          </a:p>
          <a:p>
            <a:pPr lvl="2"/>
            <a:r>
              <a:rPr lang="en-US"/>
              <a:t>Key personnel effort is usually required on progress and final reports.</a:t>
            </a:r>
          </a:p>
          <a:p>
            <a:endParaRPr lang="en-US"/>
          </a:p>
        </p:txBody>
      </p:sp>
    </p:spTree>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1143000" y="1905000"/>
            <a:ext cx="7620000" cy="4495800"/>
          </a:xfrm>
        </p:spPr>
        <p:txBody>
          <a:bodyPr/>
          <a:lstStyle/>
          <a:p>
            <a:pPr>
              <a:lnSpc>
                <a:spcPct val="80000"/>
              </a:lnSpc>
              <a:buFont typeface="Wingdings" pitchFamily="2" charset="2"/>
              <a:buNone/>
            </a:pPr>
            <a:r>
              <a:rPr lang="en-US" sz="2800" dirty="0"/>
              <a:t>Cost Accounting Standards – OMB A-21</a:t>
            </a:r>
          </a:p>
          <a:p>
            <a:pPr>
              <a:lnSpc>
                <a:spcPct val="80000"/>
              </a:lnSpc>
              <a:buFont typeface="Wingdings" pitchFamily="2" charset="2"/>
              <a:buNone/>
            </a:pPr>
            <a:r>
              <a:rPr lang="en-US" sz="1700" dirty="0"/>
              <a:t>	</a:t>
            </a:r>
            <a:r>
              <a:rPr lang="en-US" sz="1700" dirty="0">
                <a:hlinkClick r:id="rId2"/>
              </a:rPr>
              <a:t>http://www.creighton.edu/adminfinance/controller/generalaccounting/policiesproceduresmanual/costaccounting/index.php</a:t>
            </a:r>
            <a:r>
              <a:rPr lang="en-US" sz="2000" dirty="0"/>
              <a:t> </a:t>
            </a:r>
          </a:p>
          <a:p>
            <a:pPr>
              <a:lnSpc>
                <a:spcPct val="80000"/>
              </a:lnSpc>
              <a:buFont typeface="Wingdings" pitchFamily="2" charset="2"/>
              <a:buNone/>
            </a:pPr>
            <a:endParaRPr lang="en-US" sz="1700" dirty="0"/>
          </a:p>
          <a:p>
            <a:pPr>
              <a:lnSpc>
                <a:spcPct val="80000"/>
              </a:lnSpc>
              <a:buFont typeface="Wingdings" pitchFamily="2" charset="2"/>
              <a:buNone/>
            </a:pPr>
            <a:r>
              <a:rPr lang="en-US" sz="2800" dirty="0"/>
              <a:t>Grant Fact Sheet</a:t>
            </a:r>
            <a:endParaRPr lang="en-US" dirty="0"/>
          </a:p>
          <a:p>
            <a:pPr>
              <a:lnSpc>
                <a:spcPct val="80000"/>
              </a:lnSpc>
              <a:buFont typeface="Wingdings" pitchFamily="2" charset="2"/>
              <a:buNone/>
            </a:pPr>
            <a:r>
              <a:rPr lang="en-US" sz="1700" dirty="0"/>
              <a:t>	</a:t>
            </a:r>
            <a:r>
              <a:rPr lang="en-US" sz="1700" dirty="0">
                <a:hlinkClick r:id="rId3"/>
              </a:rPr>
              <a:t>http://www.creighton.edu/researchcompliance/grants/factsheet/index.php</a:t>
            </a:r>
            <a:endParaRPr lang="en-US" sz="1700" dirty="0"/>
          </a:p>
          <a:p>
            <a:pPr>
              <a:lnSpc>
                <a:spcPct val="80000"/>
              </a:lnSpc>
              <a:buFont typeface="Wingdings" pitchFamily="2" charset="2"/>
              <a:buNone/>
            </a:pPr>
            <a:endParaRPr lang="en-US" sz="1700" dirty="0"/>
          </a:p>
          <a:p>
            <a:pPr>
              <a:lnSpc>
                <a:spcPct val="80000"/>
              </a:lnSpc>
              <a:buFont typeface="Wingdings" pitchFamily="2" charset="2"/>
              <a:buNone/>
            </a:pPr>
            <a:r>
              <a:rPr lang="en-US" sz="2800" dirty="0"/>
              <a:t>Sample Budget Worksheets</a:t>
            </a:r>
          </a:p>
          <a:p>
            <a:pPr>
              <a:lnSpc>
                <a:spcPct val="80000"/>
              </a:lnSpc>
              <a:buFont typeface="Wingdings" pitchFamily="2" charset="2"/>
              <a:buNone/>
            </a:pPr>
            <a:r>
              <a:rPr lang="en-US" sz="1700" dirty="0"/>
              <a:t>	</a:t>
            </a:r>
            <a:r>
              <a:rPr lang="en-US" sz="1700" dirty="0">
                <a:hlinkClick r:id="rId4"/>
              </a:rPr>
              <a:t>http://www.creighton.edu/researchcompliance/grants/budget/index.php</a:t>
            </a:r>
            <a:endParaRPr lang="en-US" sz="1700" dirty="0"/>
          </a:p>
          <a:p>
            <a:pPr lvl="1">
              <a:lnSpc>
                <a:spcPct val="80000"/>
              </a:lnSpc>
              <a:buClr>
                <a:schemeClr val="tx1"/>
              </a:buClr>
              <a:buFont typeface="Wingdings 2" pitchFamily="18" charset="2"/>
              <a:buNone/>
            </a:pPr>
            <a:endParaRPr lang="en-US" sz="1700" dirty="0"/>
          </a:p>
          <a:p>
            <a:pPr>
              <a:lnSpc>
                <a:spcPct val="80000"/>
              </a:lnSpc>
              <a:spcBef>
                <a:spcPct val="0"/>
              </a:spcBef>
              <a:buFont typeface="Wingdings" pitchFamily="2" charset="2"/>
              <a:buNone/>
            </a:pPr>
            <a:r>
              <a:rPr lang="en-US" sz="2800" dirty="0"/>
              <a:t>All project costs must be reasonable, allocable,</a:t>
            </a:r>
          </a:p>
          <a:p>
            <a:pPr>
              <a:lnSpc>
                <a:spcPct val="80000"/>
              </a:lnSpc>
              <a:spcBef>
                <a:spcPct val="0"/>
              </a:spcBef>
              <a:buFont typeface="Wingdings" pitchFamily="2" charset="2"/>
              <a:buNone/>
            </a:pPr>
            <a:r>
              <a:rPr lang="en-US" sz="2800" dirty="0"/>
              <a:t>and allowable</a:t>
            </a:r>
          </a:p>
        </p:txBody>
      </p:sp>
      <p:sp>
        <p:nvSpPr>
          <p:cNvPr id="43013" name="Rectangle 5"/>
          <p:cNvSpPr>
            <a:spLocks noGrp="1" noChangeArrowheads="1"/>
          </p:cNvSpPr>
          <p:nvPr>
            <p:ph type="title"/>
          </p:nvPr>
        </p:nvSpPr>
        <p:spPr>
          <a:xfrm>
            <a:off x="1150938" y="685800"/>
            <a:ext cx="7793037" cy="990600"/>
          </a:xfrm>
        </p:spPr>
        <p:txBody>
          <a:bodyPr/>
          <a:lstStyle/>
          <a:p>
            <a:r>
              <a:rPr lang="en-US" sz="3000" b="1"/>
              <a:t>Preparing the Budget</a:t>
            </a:r>
          </a:p>
        </p:txBody>
      </p:sp>
    </p:spTree>
  </p:cSld>
  <p:clrMapOvr>
    <a:masterClrMapping/>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1027"/>
          <p:cNvSpPr>
            <a:spLocks noGrp="1" noChangeArrowheads="1"/>
          </p:cNvSpPr>
          <p:nvPr>
            <p:ph type="body" idx="1"/>
          </p:nvPr>
        </p:nvSpPr>
        <p:spPr>
          <a:xfrm>
            <a:off x="762000" y="1828800"/>
            <a:ext cx="8001000" cy="5029200"/>
          </a:xfrm>
        </p:spPr>
        <p:txBody>
          <a:bodyPr/>
          <a:lstStyle/>
          <a:p>
            <a:pPr lvl="1">
              <a:lnSpc>
                <a:spcPct val="80000"/>
              </a:lnSpc>
              <a:buFont typeface="Wingdings" pitchFamily="2" charset="2"/>
              <a:buNone/>
            </a:pPr>
            <a:r>
              <a:rPr lang="en-US"/>
              <a:t>Costs that can be directly identified with a</a:t>
            </a:r>
          </a:p>
          <a:p>
            <a:pPr lvl="1">
              <a:lnSpc>
                <a:spcPct val="80000"/>
              </a:lnSpc>
              <a:buFont typeface="Wingdings" pitchFamily="2" charset="2"/>
              <a:buNone/>
            </a:pPr>
            <a:r>
              <a:rPr lang="en-US"/>
              <a:t>particular sponsored project</a:t>
            </a:r>
          </a:p>
          <a:p>
            <a:pPr lvl="2">
              <a:lnSpc>
                <a:spcPct val="80000"/>
              </a:lnSpc>
              <a:buSzPct val="75000"/>
            </a:pPr>
            <a:r>
              <a:rPr lang="en-US"/>
              <a:t>Personnel</a:t>
            </a:r>
            <a:r>
              <a:rPr lang="en-US" sz="1400"/>
              <a:t> (Creighton employees only)</a:t>
            </a:r>
          </a:p>
          <a:p>
            <a:pPr lvl="3">
              <a:lnSpc>
                <a:spcPct val="80000"/>
              </a:lnSpc>
              <a:buClr>
                <a:schemeClr val="tx2"/>
              </a:buClr>
              <a:buSzPct val="80000"/>
              <a:buFont typeface="Symbol" pitchFamily="18" charset="2"/>
              <a:buBlip>
                <a:blip r:embed="rId2"/>
              </a:buBlip>
            </a:pPr>
            <a:r>
              <a:rPr lang="en-US" sz="1600" b="1" u="sng">
                <a:latin typeface="Arial" charset="0"/>
              </a:rPr>
              <a:t>Institutional Base Salary</a:t>
            </a:r>
            <a:r>
              <a:rPr lang="en-US" sz="1600"/>
              <a:t> is defined as an individual’s annual compensation that the applicant organization pays for an individual’s appointment, whether that individual’s time is spent on research, teaching, patient care, or other activities.</a:t>
            </a:r>
          </a:p>
          <a:p>
            <a:pPr lvl="3">
              <a:lnSpc>
                <a:spcPct val="80000"/>
              </a:lnSpc>
              <a:buClr>
                <a:schemeClr val="tx2"/>
              </a:buClr>
              <a:buSzPct val="80000"/>
              <a:buFont typeface="Symbol" pitchFamily="18" charset="2"/>
              <a:buBlip>
                <a:blip r:embed="rId2"/>
              </a:buBlip>
            </a:pPr>
            <a:r>
              <a:rPr lang="en-US" sz="1600" b="1" u="sng">
                <a:latin typeface="Arial" charset="0"/>
              </a:rPr>
              <a:t>Fringe Benefits</a:t>
            </a:r>
            <a:r>
              <a:rPr lang="en-US" sz="1400"/>
              <a:t> (</a:t>
            </a:r>
            <a:r>
              <a:rPr lang="en-US" sz="1400">
                <a:hlinkClick r:id="rId3"/>
              </a:rPr>
              <a:t>See Grants Administration website for current rates</a:t>
            </a:r>
            <a:r>
              <a:rPr lang="en-US" sz="1400"/>
              <a:t>)</a:t>
            </a:r>
          </a:p>
          <a:p>
            <a:pPr lvl="2">
              <a:lnSpc>
                <a:spcPct val="80000"/>
              </a:lnSpc>
              <a:buSzPct val="75000"/>
            </a:pPr>
            <a:r>
              <a:rPr lang="en-US"/>
              <a:t>Consultant</a:t>
            </a:r>
            <a:r>
              <a:rPr lang="en-US" sz="1400"/>
              <a:t> (Private Individual/Business)</a:t>
            </a:r>
          </a:p>
          <a:p>
            <a:pPr lvl="2">
              <a:lnSpc>
                <a:spcPct val="80000"/>
              </a:lnSpc>
              <a:buSzPct val="75000"/>
            </a:pPr>
            <a:r>
              <a:rPr lang="en-US"/>
              <a:t>Equipment</a:t>
            </a:r>
          </a:p>
          <a:p>
            <a:pPr lvl="2">
              <a:lnSpc>
                <a:spcPct val="80000"/>
              </a:lnSpc>
              <a:buSzPct val="75000"/>
            </a:pPr>
            <a:r>
              <a:rPr lang="en-US"/>
              <a:t>Travel</a:t>
            </a:r>
          </a:p>
          <a:p>
            <a:pPr lvl="2">
              <a:lnSpc>
                <a:spcPct val="80000"/>
              </a:lnSpc>
              <a:buSzPct val="75000"/>
            </a:pPr>
            <a:r>
              <a:rPr lang="en-US"/>
              <a:t>Supplies</a:t>
            </a:r>
          </a:p>
          <a:p>
            <a:pPr lvl="2">
              <a:lnSpc>
                <a:spcPct val="80000"/>
              </a:lnSpc>
              <a:buSzPct val="75000"/>
            </a:pPr>
            <a:r>
              <a:rPr lang="en-US"/>
              <a:t>Other</a:t>
            </a:r>
          </a:p>
          <a:p>
            <a:pPr lvl="2">
              <a:lnSpc>
                <a:spcPct val="80000"/>
              </a:lnSpc>
              <a:buSzPct val="75000"/>
            </a:pPr>
            <a:r>
              <a:rPr lang="en-US"/>
              <a:t>Subcontracts/Consortium Agreements</a:t>
            </a:r>
          </a:p>
          <a:p>
            <a:pPr lvl="2">
              <a:lnSpc>
                <a:spcPct val="80000"/>
              </a:lnSpc>
              <a:buClr>
                <a:schemeClr val="tx1"/>
              </a:buClr>
              <a:buFont typeface="Wingdings 2" pitchFamily="18" charset="2"/>
              <a:buNone/>
            </a:pPr>
            <a:endParaRPr lang="en-US" b="1"/>
          </a:p>
          <a:p>
            <a:pPr lvl="2">
              <a:lnSpc>
                <a:spcPct val="80000"/>
              </a:lnSpc>
              <a:buClr>
                <a:schemeClr val="tx1"/>
              </a:buClr>
              <a:buFont typeface="Wingdings 2" pitchFamily="18" charset="2"/>
              <a:buNone/>
            </a:pPr>
            <a:r>
              <a:rPr lang="en-US" sz="400"/>
              <a:t> </a:t>
            </a:r>
          </a:p>
        </p:txBody>
      </p:sp>
      <p:sp>
        <p:nvSpPr>
          <p:cNvPr id="45062" name="Text Box 1030"/>
          <p:cNvSpPr txBox="1">
            <a:spLocks noChangeArrowheads="1"/>
          </p:cNvSpPr>
          <p:nvPr/>
        </p:nvSpPr>
        <p:spPr bwMode="auto">
          <a:xfrm>
            <a:off x="1219200" y="1143000"/>
            <a:ext cx="5943600" cy="549275"/>
          </a:xfrm>
          <a:prstGeom prst="rect">
            <a:avLst/>
          </a:prstGeom>
          <a:noFill/>
          <a:ln w="9525">
            <a:noFill/>
            <a:miter lim="800000"/>
            <a:headEnd/>
            <a:tailEnd/>
          </a:ln>
          <a:effectLst/>
        </p:spPr>
        <p:txBody>
          <a:bodyPr>
            <a:spAutoFit/>
          </a:bodyPr>
          <a:lstStyle/>
          <a:p>
            <a:pPr>
              <a:spcBef>
                <a:spcPct val="50000"/>
              </a:spcBef>
            </a:pPr>
            <a:r>
              <a:rPr lang="en-US" sz="3000" b="1">
                <a:solidFill>
                  <a:schemeClr val="tx2"/>
                </a:solidFill>
              </a:rPr>
              <a:t>Direct Costs</a:t>
            </a:r>
          </a:p>
        </p:txBody>
      </p:sp>
    </p:spTree>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body" idx="1"/>
          </p:nvPr>
        </p:nvSpPr>
        <p:spPr>
          <a:xfrm>
            <a:off x="762000" y="1905000"/>
            <a:ext cx="8382000" cy="4648200"/>
          </a:xfrm>
        </p:spPr>
        <p:txBody>
          <a:bodyPr/>
          <a:lstStyle/>
          <a:p>
            <a:pPr lvl="1">
              <a:spcBef>
                <a:spcPct val="0"/>
              </a:spcBef>
              <a:buSzPct val="65000"/>
              <a:buFont typeface="Wingdings" pitchFamily="2" charset="2"/>
              <a:buNone/>
            </a:pPr>
            <a:r>
              <a:rPr lang="en-US" sz="2600"/>
              <a:t>Costs incurred for common or joint objectives and, </a:t>
            </a:r>
          </a:p>
          <a:p>
            <a:pPr lvl="1">
              <a:spcBef>
                <a:spcPct val="0"/>
              </a:spcBef>
              <a:buSzPct val="65000"/>
              <a:buFont typeface="Wingdings" pitchFamily="2" charset="2"/>
              <a:buNone/>
            </a:pPr>
            <a:r>
              <a:rPr lang="en-US" sz="2600"/>
              <a:t>therefore, cannot be identified specifically with a</a:t>
            </a:r>
          </a:p>
          <a:p>
            <a:pPr lvl="1">
              <a:spcBef>
                <a:spcPct val="0"/>
              </a:spcBef>
              <a:buSzPct val="65000"/>
              <a:buFont typeface="Wingdings" pitchFamily="2" charset="2"/>
              <a:buNone/>
            </a:pPr>
            <a:r>
              <a:rPr lang="en-US" sz="2600"/>
              <a:t>particular sponsored project, instructional activity</a:t>
            </a:r>
          </a:p>
          <a:p>
            <a:pPr lvl="1">
              <a:spcBef>
                <a:spcPct val="0"/>
              </a:spcBef>
              <a:buSzPct val="65000"/>
              <a:buFont typeface="Wingdings" pitchFamily="2" charset="2"/>
              <a:buNone/>
            </a:pPr>
            <a:r>
              <a:rPr lang="en-US" sz="2600"/>
              <a:t>or any other institutional activity</a:t>
            </a:r>
          </a:p>
          <a:p>
            <a:pPr lvl="2">
              <a:buSzPct val="65000"/>
            </a:pPr>
            <a:r>
              <a:rPr lang="en-US"/>
              <a:t>Administrative and secretarial salaries</a:t>
            </a:r>
          </a:p>
          <a:p>
            <a:pPr lvl="2">
              <a:buSzPct val="65000"/>
            </a:pPr>
            <a:r>
              <a:rPr lang="en-US"/>
              <a:t>Library costs</a:t>
            </a:r>
          </a:p>
          <a:p>
            <a:pPr lvl="2">
              <a:buSzPct val="65000"/>
            </a:pPr>
            <a:r>
              <a:rPr lang="en-US"/>
              <a:t>General postage</a:t>
            </a:r>
          </a:p>
          <a:p>
            <a:pPr lvl="2">
              <a:buSzPct val="65000"/>
            </a:pPr>
            <a:r>
              <a:rPr lang="en-US"/>
              <a:t>General office supplies</a:t>
            </a:r>
          </a:p>
          <a:p>
            <a:pPr lvl="2">
              <a:buSzPct val="65000"/>
            </a:pPr>
            <a:r>
              <a:rPr lang="en-US"/>
              <a:t>Building costs (depreciation and use, operational and maintenance costs)</a:t>
            </a:r>
          </a:p>
          <a:p>
            <a:pPr lvl="2">
              <a:buSzPct val="65000"/>
              <a:buFont typeface="Wingdings" pitchFamily="2" charset="2"/>
              <a:buNone/>
            </a:pPr>
            <a:endParaRPr lang="en-US" sz="400"/>
          </a:p>
        </p:txBody>
      </p:sp>
      <p:sp>
        <p:nvSpPr>
          <p:cNvPr id="47111" name="Text Box 7"/>
          <p:cNvSpPr txBox="1">
            <a:spLocks noChangeArrowheads="1"/>
          </p:cNvSpPr>
          <p:nvPr/>
        </p:nvSpPr>
        <p:spPr bwMode="auto">
          <a:xfrm>
            <a:off x="1219200" y="914400"/>
            <a:ext cx="7772400" cy="823913"/>
          </a:xfrm>
          <a:prstGeom prst="rect">
            <a:avLst/>
          </a:prstGeom>
          <a:noFill/>
          <a:ln w="9525">
            <a:noFill/>
            <a:miter lim="800000"/>
            <a:headEnd/>
            <a:tailEnd/>
          </a:ln>
          <a:effectLst/>
        </p:spPr>
        <p:txBody>
          <a:bodyPr>
            <a:spAutoFit/>
          </a:bodyPr>
          <a:lstStyle/>
          <a:p>
            <a:pPr>
              <a:spcBef>
                <a:spcPct val="50000"/>
              </a:spcBef>
            </a:pPr>
            <a:r>
              <a:rPr lang="en-US" sz="3000" b="1">
                <a:solidFill>
                  <a:schemeClr val="tx2"/>
                </a:solidFill>
              </a:rPr>
              <a:t>Facilities &amp; Administrative Costs (F&amp;A)</a:t>
            </a:r>
            <a:r>
              <a:rPr lang="en-US"/>
              <a:t> </a:t>
            </a:r>
            <a:r>
              <a:rPr lang="en-US" b="1" i="1">
                <a:solidFill>
                  <a:schemeClr val="tx2"/>
                </a:solidFill>
              </a:rPr>
              <a:t>(Indirect Costs/Overhead)</a:t>
            </a:r>
          </a:p>
        </p:txBody>
      </p:sp>
    </p:spTree>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1143000" y="304800"/>
            <a:ext cx="7793038" cy="1462088"/>
          </a:xfrm>
        </p:spPr>
        <p:txBody>
          <a:bodyPr/>
          <a:lstStyle/>
          <a:p>
            <a:r>
              <a:rPr lang="en-US" sz="3000" b="1"/>
              <a:t>Facilities &amp; Administrative Costs (F&amp;A)</a:t>
            </a:r>
            <a:br>
              <a:rPr lang="en-US" sz="3000" b="1"/>
            </a:br>
            <a:r>
              <a:rPr lang="en-US" sz="2000" b="1" i="1"/>
              <a:t>(Indirect Costs/Overhead) continued</a:t>
            </a:r>
          </a:p>
        </p:txBody>
      </p:sp>
      <p:sp>
        <p:nvSpPr>
          <p:cNvPr id="71683" name="Rectangle 3"/>
          <p:cNvSpPr>
            <a:spLocks noGrp="1" noChangeArrowheads="1"/>
          </p:cNvSpPr>
          <p:nvPr>
            <p:ph type="body" idx="1"/>
          </p:nvPr>
        </p:nvSpPr>
        <p:spPr>
          <a:xfrm>
            <a:off x="838200" y="1905000"/>
            <a:ext cx="7924800" cy="4267200"/>
          </a:xfrm>
        </p:spPr>
        <p:txBody>
          <a:bodyPr/>
          <a:lstStyle/>
          <a:p>
            <a:pPr>
              <a:lnSpc>
                <a:spcPct val="80000"/>
              </a:lnSpc>
              <a:buSzPct val="65000"/>
              <a:buFont typeface="Wingdings" pitchFamily="2" charset="2"/>
              <a:buNone/>
            </a:pPr>
            <a:r>
              <a:rPr lang="en-US" sz="1200" i="1"/>
              <a:t>	</a:t>
            </a:r>
            <a:r>
              <a:rPr lang="en-US" sz="2000"/>
              <a:t>Creighton University F &amp; A Rates</a:t>
            </a:r>
            <a:r>
              <a:rPr lang="en-US" sz="2000" i="1"/>
              <a:t> </a:t>
            </a:r>
          </a:p>
          <a:p>
            <a:pPr lvl="2">
              <a:lnSpc>
                <a:spcPct val="80000"/>
              </a:lnSpc>
              <a:buSzPct val="75000"/>
            </a:pPr>
            <a:r>
              <a:rPr lang="en-US" sz="1800"/>
              <a:t>44.5% Federally Sponsored  </a:t>
            </a:r>
          </a:p>
          <a:p>
            <a:pPr lvl="2">
              <a:lnSpc>
                <a:spcPct val="80000"/>
              </a:lnSpc>
              <a:buSzPct val="75000"/>
            </a:pPr>
            <a:r>
              <a:rPr lang="en-US" sz="1800"/>
              <a:t>25.0% Industry Sponsored</a:t>
            </a:r>
          </a:p>
          <a:p>
            <a:pPr>
              <a:lnSpc>
                <a:spcPct val="80000"/>
              </a:lnSpc>
              <a:spcBef>
                <a:spcPct val="50000"/>
              </a:spcBef>
              <a:buFont typeface="Wingdings" pitchFamily="2" charset="2"/>
              <a:buNone/>
            </a:pPr>
            <a:r>
              <a:rPr lang="en-US" sz="1200"/>
              <a:t>	</a:t>
            </a:r>
            <a:r>
              <a:rPr lang="en-US" sz="2000"/>
              <a:t>Creighton’s Federal F&amp;A rate is applied to Modified Total Direct Costs (MTDC) which includes all direct costs except:</a:t>
            </a:r>
          </a:p>
          <a:p>
            <a:pPr lvl="2">
              <a:lnSpc>
                <a:spcPct val="80000"/>
              </a:lnSpc>
              <a:buSzPct val="75000"/>
            </a:pPr>
            <a:r>
              <a:rPr lang="en-US" sz="1800"/>
              <a:t>equipment (over $5,000)</a:t>
            </a:r>
          </a:p>
          <a:p>
            <a:pPr lvl="2">
              <a:lnSpc>
                <a:spcPct val="80000"/>
              </a:lnSpc>
              <a:buSzPct val="75000"/>
            </a:pPr>
            <a:r>
              <a:rPr lang="en-US" sz="1800"/>
              <a:t>capital expenditures </a:t>
            </a:r>
          </a:p>
          <a:p>
            <a:pPr lvl="2">
              <a:lnSpc>
                <a:spcPct val="80000"/>
              </a:lnSpc>
              <a:buSzPct val="75000"/>
            </a:pPr>
            <a:r>
              <a:rPr lang="en-US" sz="1800"/>
              <a:t>charges for patient care </a:t>
            </a:r>
          </a:p>
          <a:p>
            <a:pPr lvl="2">
              <a:lnSpc>
                <a:spcPct val="80000"/>
              </a:lnSpc>
              <a:buSzPct val="75000"/>
            </a:pPr>
            <a:r>
              <a:rPr lang="en-US" sz="1800"/>
              <a:t>tuition remission</a:t>
            </a:r>
          </a:p>
          <a:p>
            <a:pPr lvl="2">
              <a:lnSpc>
                <a:spcPct val="80000"/>
              </a:lnSpc>
              <a:buSzPct val="75000"/>
            </a:pPr>
            <a:r>
              <a:rPr lang="en-US" sz="1800"/>
              <a:t>rental costs of off site facilities</a:t>
            </a:r>
          </a:p>
          <a:p>
            <a:pPr lvl="2">
              <a:lnSpc>
                <a:spcPct val="80000"/>
              </a:lnSpc>
              <a:buSzPct val="75000"/>
            </a:pPr>
            <a:r>
              <a:rPr lang="en-US" sz="1800"/>
              <a:t>scholarships and fellowships </a:t>
            </a:r>
          </a:p>
          <a:p>
            <a:pPr lvl="2">
              <a:lnSpc>
                <a:spcPct val="80000"/>
              </a:lnSpc>
              <a:buSzPct val="75000"/>
            </a:pPr>
            <a:r>
              <a:rPr lang="en-US" sz="1800"/>
              <a:t>the portion of each subaward in excess of $25,000</a:t>
            </a:r>
          </a:p>
          <a:p>
            <a:pPr>
              <a:lnSpc>
                <a:spcPct val="80000"/>
              </a:lnSpc>
              <a:spcBef>
                <a:spcPct val="50000"/>
              </a:spcBef>
              <a:buSzPct val="75000"/>
              <a:buFont typeface="Wingdings" pitchFamily="2" charset="2"/>
              <a:buNone/>
            </a:pPr>
            <a:r>
              <a:rPr lang="en-US" sz="1600"/>
              <a:t>	</a:t>
            </a:r>
            <a:r>
              <a:rPr lang="en-US" sz="2000"/>
              <a:t>Creighton’s Industry F&amp;A rate is applied to all Direct Costs</a:t>
            </a:r>
          </a:p>
          <a:p>
            <a:pPr>
              <a:lnSpc>
                <a:spcPct val="80000"/>
              </a:lnSpc>
              <a:spcBef>
                <a:spcPct val="50000"/>
              </a:spcBef>
              <a:buSzPct val="75000"/>
              <a:buFont typeface="Wingdings" pitchFamily="2" charset="2"/>
              <a:buNone/>
            </a:pPr>
            <a:r>
              <a:rPr lang="en-US" sz="1800" i="1">
                <a:solidFill>
                  <a:srgbClr val="1C1C1C"/>
                </a:solidFill>
              </a:rPr>
              <a:t>	</a:t>
            </a:r>
            <a:r>
              <a:rPr lang="en-US" sz="1600" i="1">
                <a:solidFill>
                  <a:srgbClr val="1C1C1C"/>
                </a:solidFill>
                <a:hlinkClick r:id="rId2"/>
              </a:rPr>
              <a:t>A copy of our rate agreement is located on the Grants Administration web site</a:t>
            </a:r>
            <a:endParaRPr lang="en-US" sz="1600"/>
          </a:p>
          <a:p>
            <a:pPr lvl="2">
              <a:lnSpc>
                <a:spcPct val="80000"/>
              </a:lnSpc>
              <a:buFont typeface="Wingdings" pitchFamily="2" charset="2"/>
              <a:buNone/>
            </a:pPr>
            <a:endParaRPr lang="en-US" sz="1600"/>
          </a:p>
        </p:txBody>
      </p:sp>
    </p:spTree>
  </p:cSld>
  <p:clrMapOvr>
    <a:masterClrMapping/>
  </p:clrMapOvr>
  <p:transition>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body" idx="1"/>
          </p:nvPr>
        </p:nvSpPr>
        <p:spPr>
          <a:xfrm>
            <a:off x="1371600" y="1905000"/>
            <a:ext cx="7620000" cy="4114800"/>
          </a:xfrm>
        </p:spPr>
        <p:txBody>
          <a:bodyPr/>
          <a:lstStyle/>
          <a:p>
            <a:pPr>
              <a:lnSpc>
                <a:spcPct val="90000"/>
              </a:lnSpc>
              <a:buFont typeface="Wingdings" pitchFamily="2" charset="2"/>
              <a:buNone/>
            </a:pPr>
            <a:r>
              <a:rPr lang="en-US" sz="2200" u="sng"/>
              <a:t>Mandatory</a:t>
            </a:r>
            <a:r>
              <a:rPr lang="en-US" sz="2200"/>
              <a:t> - cost sharing that is mandated by the sponsoring agency. This can be in the form of a specified dollar amount or a certain percentage of total costs. </a:t>
            </a:r>
          </a:p>
          <a:p>
            <a:pPr>
              <a:lnSpc>
                <a:spcPct val="90000"/>
              </a:lnSpc>
              <a:spcBef>
                <a:spcPct val="50000"/>
              </a:spcBef>
              <a:buFont typeface="Wingdings" pitchFamily="2" charset="2"/>
              <a:buNone/>
            </a:pPr>
            <a:r>
              <a:rPr lang="en-US" sz="2200" u="sng"/>
              <a:t>Voluntary</a:t>
            </a:r>
            <a:r>
              <a:rPr lang="en-US" sz="2200"/>
              <a:t> - cost sharing that is not mandatory but is voluntarily included in the proposal. The amount included in the proposal becomes mandatory if the proposal is awarded and must be tracked and reported to the sponsor</a:t>
            </a:r>
          </a:p>
          <a:p>
            <a:pPr>
              <a:lnSpc>
                <a:spcPct val="90000"/>
              </a:lnSpc>
              <a:spcBef>
                <a:spcPct val="50000"/>
              </a:spcBef>
              <a:buFont typeface="Wingdings" pitchFamily="2" charset="2"/>
              <a:buNone/>
            </a:pPr>
            <a:r>
              <a:rPr lang="en-US" sz="2400"/>
              <a:t>All cost share must be approved by the department chair and/or appropriate dean before submission</a:t>
            </a:r>
          </a:p>
          <a:p>
            <a:pPr>
              <a:lnSpc>
                <a:spcPct val="90000"/>
              </a:lnSpc>
              <a:spcBef>
                <a:spcPct val="50000"/>
              </a:spcBef>
              <a:buFont typeface="Wingdings" pitchFamily="2" charset="2"/>
              <a:buNone/>
            </a:pPr>
            <a:r>
              <a:rPr lang="en-US" sz="2800" b="1"/>
              <a:t>DO NOT volunteer cost share funds!</a:t>
            </a:r>
          </a:p>
        </p:txBody>
      </p:sp>
      <p:sp>
        <p:nvSpPr>
          <p:cNvPr id="44038" name="Text Box 6"/>
          <p:cNvSpPr txBox="1">
            <a:spLocks noChangeArrowheads="1"/>
          </p:cNvSpPr>
          <p:nvPr/>
        </p:nvSpPr>
        <p:spPr bwMode="auto">
          <a:xfrm>
            <a:off x="1219200" y="1295400"/>
            <a:ext cx="4511675" cy="366713"/>
          </a:xfrm>
          <a:prstGeom prst="rect">
            <a:avLst/>
          </a:prstGeom>
          <a:noFill/>
          <a:ln w="9525">
            <a:noFill/>
            <a:miter lim="800000"/>
            <a:headEnd/>
            <a:tailEnd/>
          </a:ln>
          <a:effectLst/>
        </p:spPr>
        <p:txBody>
          <a:bodyPr>
            <a:spAutoFit/>
          </a:bodyPr>
          <a:lstStyle/>
          <a:p>
            <a:endParaRPr lang="en-US"/>
          </a:p>
        </p:txBody>
      </p:sp>
      <p:sp>
        <p:nvSpPr>
          <p:cNvPr id="44039" name="Text Box 7"/>
          <p:cNvSpPr txBox="1">
            <a:spLocks noChangeArrowheads="1"/>
          </p:cNvSpPr>
          <p:nvPr/>
        </p:nvSpPr>
        <p:spPr bwMode="auto">
          <a:xfrm>
            <a:off x="1295400" y="1143000"/>
            <a:ext cx="6096000" cy="549275"/>
          </a:xfrm>
          <a:prstGeom prst="rect">
            <a:avLst/>
          </a:prstGeom>
          <a:noFill/>
          <a:ln w="9525">
            <a:noFill/>
            <a:miter lim="800000"/>
            <a:headEnd/>
            <a:tailEnd/>
          </a:ln>
          <a:effectLst/>
        </p:spPr>
        <p:txBody>
          <a:bodyPr>
            <a:spAutoFit/>
          </a:bodyPr>
          <a:lstStyle/>
          <a:p>
            <a:pPr>
              <a:spcBef>
                <a:spcPct val="50000"/>
              </a:spcBef>
            </a:pPr>
            <a:r>
              <a:rPr lang="en-US" sz="3000" b="1">
                <a:solidFill>
                  <a:schemeClr val="tx2"/>
                </a:solidFill>
              </a:rPr>
              <a:t>Cost Sharing/Matching Funds</a:t>
            </a:r>
          </a:p>
        </p:txBody>
      </p:sp>
    </p:spTree>
  </p:cSld>
  <p:clrMapOvr>
    <a:masterClrMapping/>
  </p:clrMapOvr>
  <p:transition>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1066800" y="228600"/>
            <a:ext cx="8077200" cy="1462088"/>
          </a:xfrm>
        </p:spPr>
        <p:txBody>
          <a:bodyPr/>
          <a:lstStyle/>
          <a:p>
            <a:r>
              <a:rPr lang="en-US" sz="3000" b="1"/>
              <a:t>Routing Proposal for University Approval</a:t>
            </a:r>
          </a:p>
        </p:txBody>
      </p:sp>
      <p:sp>
        <p:nvSpPr>
          <p:cNvPr id="49155" name="Rectangle 3"/>
          <p:cNvSpPr>
            <a:spLocks noGrp="1" noChangeArrowheads="1"/>
          </p:cNvSpPr>
          <p:nvPr>
            <p:ph type="body" idx="1"/>
          </p:nvPr>
        </p:nvSpPr>
        <p:spPr>
          <a:xfrm>
            <a:off x="152400" y="1905000"/>
            <a:ext cx="7543800" cy="4191000"/>
          </a:xfrm>
        </p:spPr>
        <p:txBody>
          <a:bodyPr/>
          <a:lstStyle/>
          <a:p>
            <a:pPr lvl="2">
              <a:buSzPct val="75000"/>
            </a:pPr>
            <a:r>
              <a:rPr lang="en-US"/>
              <a:t>Submit to Grants Administration five (5) working days </a:t>
            </a:r>
            <a:r>
              <a:rPr lang="en-US" u="sng"/>
              <a:t>before</a:t>
            </a:r>
            <a:r>
              <a:rPr lang="en-US"/>
              <a:t> the deadline </a:t>
            </a:r>
          </a:p>
          <a:p>
            <a:pPr lvl="2">
              <a:spcBef>
                <a:spcPct val="50000"/>
              </a:spcBef>
              <a:buSzPct val="75000"/>
            </a:pPr>
            <a:r>
              <a:rPr lang="en-US"/>
              <a:t>Proposal Routing Form </a:t>
            </a:r>
            <a:r>
              <a:rPr lang="en-US" sz="1600">
                <a:hlinkClick r:id="rId2"/>
              </a:rPr>
              <a:t>http://www.creighton.edu/Grants/proposal_routing_form.doc</a:t>
            </a:r>
            <a:endParaRPr lang="en-US" sz="1600"/>
          </a:p>
          <a:p>
            <a:pPr lvl="2">
              <a:spcBef>
                <a:spcPct val="50000"/>
              </a:spcBef>
              <a:buSzPct val="75000"/>
            </a:pPr>
            <a:r>
              <a:rPr lang="en-US" u="sng"/>
              <a:t>Final</a:t>
            </a:r>
            <a:r>
              <a:rPr lang="en-US"/>
              <a:t> proposal narrative and all required documents as indicated in the application guidelines (i.e. signature page, budget, budget justification, facilities, biosketches, assurances, electronic file, etc.)</a:t>
            </a:r>
          </a:p>
          <a:p>
            <a:pPr lvl="2">
              <a:spcBef>
                <a:spcPct val="50000"/>
              </a:spcBef>
              <a:buSzPct val="75000"/>
            </a:pPr>
            <a:r>
              <a:rPr lang="en-US"/>
              <a:t>Sponsor application guidelines</a:t>
            </a:r>
          </a:p>
          <a:p>
            <a:pPr lvl="2">
              <a:buSzPct val="75000"/>
              <a:buFont typeface="Wingdings" pitchFamily="2" charset="2"/>
              <a:buNone/>
            </a:pPr>
            <a:endParaRPr lang="en-US"/>
          </a:p>
          <a:p>
            <a:pPr lvl="2">
              <a:buClr>
                <a:schemeClr val="tx1"/>
              </a:buClr>
              <a:buFont typeface="Wingdings 2" pitchFamily="18" charset="2"/>
              <a:buNone/>
            </a:pPr>
            <a:endParaRPr lang="en-US" sz="3600"/>
          </a:p>
          <a:p>
            <a:pPr>
              <a:buFont typeface="Wingdings" pitchFamily="2" charset="2"/>
              <a:buNone/>
            </a:pPr>
            <a:endParaRPr lang="en-US" sz="3600"/>
          </a:p>
        </p:txBody>
      </p:sp>
    </p:spTree>
  </p:cSld>
  <p:clrMapOvr>
    <a:masterClrMapping/>
  </p:clrMapOvr>
  <p:transition>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sz="3100" b="1"/>
              <a:t>Submitting the Proposal</a:t>
            </a:r>
          </a:p>
        </p:txBody>
      </p:sp>
      <p:sp>
        <p:nvSpPr>
          <p:cNvPr id="55299" name="Rectangle 3"/>
          <p:cNvSpPr>
            <a:spLocks noGrp="1" noChangeArrowheads="1"/>
          </p:cNvSpPr>
          <p:nvPr>
            <p:ph type="body" idx="1"/>
          </p:nvPr>
        </p:nvSpPr>
        <p:spPr>
          <a:xfrm>
            <a:off x="838200" y="1905000"/>
            <a:ext cx="7772400" cy="4419600"/>
          </a:xfrm>
        </p:spPr>
        <p:txBody>
          <a:bodyPr/>
          <a:lstStyle/>
          <a:p>
            <a:pPr lvl="1">
              <a:buClr>
                <a:schemeClr val="tx1"/>
              </a:buClr>
              <a:buFont typeface="Wingdings 2" pitchFamily="18" charset="2"/>
              <a:buNone/>
            </a:pPr>
            <a:r>
              <a:rPr lang="en-US"/>
              <a:t>If paper submission:</a:t>
            </a:r>
          </a:p>
          <a:p>
            <a:pPr lvl="2">
              <a:buSzPct val="75000"/>
            </a:pPr>
            <a:r>
              <a:rPr lang="en-US"/>
              <a:t>Grants Administration contacts Principal Investigator to pick up and mail to Sponsor. </a:t>
            </a:r>
          </a:p>
          <a:p>
            <a:pPr lvl="2">
              <a:buSzPct val="75000"/>
              <a:buFont typeface="Wingdings" pitchFamily="2" charset="2"/>
              <a:buNone/>
            </a:pPr>
            <a:endParaRPr lang="en-US"/>
          </a:p>
          <a:p>
            <a:pPr lvl="1">
              <a:buSzPct val="75000"/>
              <a:buFont typeface="Wingdings" pitchFamily="2" charset="2"/>
              <a:buNone/>
            </a:pPr>
            <a:r>
              <a:rPr lang="en-US"/>
              <a:t>If electronic submission:</a:t>
            </a:r>
          </a:p>
          <a:p>
            <a:pPr lvl="2">
              <a:buSzPct val="75000"/>
            </a:pPr>
            <a:r>
              <a:rPr lang="en-US"/>
              <a:t>Grants Administration verifies electronic document is complete and coordinates with the Principal Investigator to submit.</a:t>
            </a:r>
          </a:p>
          <a:p>
            <a:pPr lvl="2">
              <a:buClr>
                <a:schemeClr val="tx1"/>
              </a:buClr>
              <a:buFont typeface="Wingdings 2" pitchFamily="18" charset="2"/>
              <a:buNone/>
            </a:pPr>
            <a:endParaRPr lang="en-US" sz="2800"/>
          </a:p>
          <a:p>
            <a:pPr>
              <a:buFont typeface="Wingdings" pitchFamily="2" charset="2"/>
              <a:buNone/>
            </a:pPr>
            <a:endParaRPr lang="en-US" sz="2800"/>
          </a:p>
        </p:txBody>
      </p:sp>
    </p:spTree>
  </p:cSld>
  <p:clrMapOvr>
    <a:masterClrMapping/>
  </p:clrMapOvr>
  <p:transition>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sz="3000" b="1"/>
              <a:t>Resubmission</a:t>
            </a:r>
          </a:p>
        </p:txBody>
      </p:sp>
      <p:sp>
        <p:nvSpPr>
          <p:cNvPr id="72707" name="Rectangle 3"/>
          <p:cNvSpPr>
            <a:spLocks noGrp="1" noChangeArrowheads="1"/>
          </p:cNvSpPr>
          <p:nvPr>
            <p:ph type="body" idx="1"/>
          </p:nvPr>
        </p:nvSpPr>
        <p:spPr>
          <a:xfrm>
            <a:off x="1143000" y="1828800"/>
            <a:ext cx="7772400" cy="4114800"/>
          </a:xfrm>
        </p:spPr>
        <p:txBody>
          <a:bodyPr/>
          <a:lstStyle/>
          <a:p>
            <a:pPr>
              <a:buFont typeface="Wingdings" pitchFamily="2" charset="2"/>
              <a:buNone/>
            </a:pPr>
            <a:r>
              <a:rPr lang="en-US" sz="2800"/>
              <a:t>Don’t give up if your application is not funded the first time it is submitted.</a:t>
            </a:r>
          </a:p>
          <a:p>
            <a:pPr>
              <a:spcBef>
                <a:spcPct val="50000"/>
              </a:spcBef>
              <a:buFont typeface="Wingdings" pitchFamily="2" charset="2"/>
              <a:buNone/>
            </a:pPr>
            <a:r>
              <a:rPr lang="en-US" sz="2800"/>
              <a:t>Most agencies will provide reviewer comments.</a:t>
            </a:r>
          </a:p>
          <a:p>
            <a:pPr>
              <a:spcBef>
                <a:spcPct val="50000"/>
              </a:spcBef>
              <a:buFont typeface="Wingdings" pitchFamily="2" charset="2"/>
              <a:buNone/>
            </a:pPr>
            <a:r>
              <a:rPr lang="en-US" sz="2800"/>
              <a:t>Contact the program officer to discuss your options for resubmission.  They may give you valuable information that was not included in the reviewers comments.</a:t>
            </a:r>
          </a:p>
          <a:p>
            <a:pPr>
              <a:buFont typeface="Wingdings" pitchFamily="2" charset="2"/>
              <a:buNone/>
            </a:pPr>
            <a:endParaRPr lang="en-US" sz="2800"/>
          </a:p>
        </p:txBody>
      </p:sp>
    </p:spTree>
  </p:cSld>
  <p:clrMapOvr>
    <a:masterClrMapping/>
  </p:clrMapOvr>
  <p:transition>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sz="3000" b="1"/>
              <a:t>Preparing for Award</a:t>
            </a:r>
          </a:p>
        </p:txBody>
      </p:sp>
      <p:sp>
        <p:nvSpPr>
          <p:cNvPr id="56323" name="Rectangle 3"/>
          <p:cNvSpPr>
            <a:spLocks noGrp="1" noChangeArrowheads="1"/>
          </p:cNvSpPr>
          <p:nvPr>
            <p:ph type="body" idx="1"/>
          </p:nvPr>
        </p:nvSpPr>
        <p:spPr>
          <a:xfrm>
            <a:off x="762000" y="1905000"/>
            <a:ext cx="8229600" cy="4419600"/>
          </a:xfrm>
        </p:spPr>
        <p:txBody>
          <a:bodyPr/>
          <a:lstStyle/>
          <a:p>
            <a:pPr lvl="1">
              <a:buClr>
                <a:schemeClr val="tx1"/>
              </a:buClr>
              <a:buFont typeface="Wingdings 2" pitchFamily="18" charset="2"/>
              <a:buNone/>
            </a:pPr>
            <a:r>
              <a:rPr lang="en-US"/>
              <a:t>Just-in-Time Request:</a:t>
            </a:r>
          </a:p>
          <a:p>
            <a:pPr lvl="2">
              <a:buSzPct val="75000"/>
            </a:pPr>
            <a:r>
              <a:rPr lang="en-US"/>
              <a:t>Contact Grants Administration to submit the requested supplemental information prior to award </a:t>
            </a:r>
          </a:p>
          <a:p>
            <a:pPr lvl="3">
              <a:buSzPct val="75000"/>
            </a:pPr>
            <a:r>
              <a:rPr lang="en-US" sz="2200"/>
              <a:t>Updated current and pending support</a:t>
            </a:r>
          </a:p>
          <a:p>
            <a:pPr lvl="3">
              <a:buSzPct val="75000"/>
            </a:pPr>
            <a:r>
              <a:rPr lang="en-US" sz="2200"/>
              <a:t>Regulatory committee approvals (IRB, IACUC, etc.)</a:t>
            </a:r>
          </a:p>
          <a:p>
            <a:pPr lvl="2">
              <a:buClr>
                <a:schemeClr val="tx1"/>
              </a:buClr>
              <a:buFont typeface="Wingdings 2" pitchFamily="18" charset="2"/>
              <a:buNone/>
            </a:pPr>
            <a:endParaRPr lang="en-US" sz="700"/>
          </a:p>
          <a:p>
            <a:pPr lvl="2">
              <a:buClr>
                <a:schemeClr val="tx1"/>
              </a:buClr>
              <a:buFont typeface="Wingdings 2" pitchFamily="18" charset="2"/>
              <a:buNone/>
            </a:pPr>
            <a:endParaRPr lang="en-US"/>
          </a:p>
          <a:p>
            <a:pPr>
              <a:buFont typeface="Wingdings" pitchFamily="2" charset="2"/>
              <a:buNone/>
            </a:pPr>
            <a:endParaRPr lang="en-US"/>
          </a:p>
        </p:txBody>
      </p:sp>
    </p:spTree>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066800" y="609600"/>
            <a:ext cx="7772400" cy="1066800"/>
          </a:xfrm>
        </p:spPr>
        <p:txBody>
          <a:bodyPr/>
          <a:lstStyle/>
          <a:p>
            <a:r>
              <a:rPr lang="en-US" sz="3000" b="1"/>
              <a:t>PROPOSAL DEVELOPMENT</a:t>
            </a:r>
            <a:br>
              <a:rPr lang="en-US" sz="3000" b="1"/>
            </a:br>
            <a:r>
              <a:rPr lang="en-US" sz="3000" b="1"/>
              <a:t>Assessing Your Idea</a:t>
            </a:r>
          </a:p>
        </p:txBody>
      </p:sp>
      <p:sp>
        <p:nvSpPr>
          <p:cNvPr id="30723" name="Rectangle 3"/>
          <p:cNvSpPr>
            <a:spLocks noGrp="1" noChangeArrowheads="1"/>
          </p:cNvSpPr>
          <p:nvPr>
            <p:ph type="body" idx="1"/>
          </p:nvPr>
        </p:nvSpPr>
        <p:spPr>
          <a:xfrm>
            <a:off x="1143000" y="1905000"/>
            <a:ext cx="7696200" cy="4003675"/>
          </a:xfrm>
        </p:spPr>
        <p:txBody>
          <a:bodyPr/>
          <a:lstStyle/>
          <a:p>
            <a:pPr>
              <a:buFont typeface="Wingdings" pitchFamily="2" charset="2"/>
              <a:buNone/>
            </a:pPr>
            <a:r>
              <a:rPr lang="en-US" sz="2800"/>
              <a:t>Valid and clear</a:t>
            </a:r>
          </a:p>
          <a:p>
            <a:pPr>
              <a:buFont typeface="Wingdings" pitchFamily="2" charset="2"/>
              <a:buNone/>
            </a:pPr>
            <a:r>
              <a:rPr lang="en-US" sz="2800"/>
              <a:t>Significant</a:t>
            </a:r>
          </a:p>
          <a:p>
            <a:pPr>
              <a:buFont typeface="Wingdings" pitchFamily="2" charset="2"/>
              <a:buNone/>
            </a:pPr>
            <a:r>
              <a:rPr lang="en-US" sz="2800"/>
              <a:t>Innovative (Literature Search)</a:t>
            </a:r>
          </a:p>
          <a:p>
            <a:pPr>
              <a:buFont typeface="Wingdings" pitchFamily="2" charset="2"/>
              <a:buNone/>
            </a:pPr>
            <a:endParaRPr lang="en-US" sz="2800">
              <a:latin typeface="Arial" charset="0"/>
            </a:endParaRPr>
          </a:p>
          <a:p>
            <a:pPr>
              <a:spcBef>
                <a:spcPct val="0"/>
              </a:spcBef>
              <a:buFont typeface="Wingdings" pitchFamily="2" charset="2"/>
              <a:buNone/>
            </a:pPr>
            <a:r>
              <a:rPr lang="en-US" sz="2800">
                <a:latin typeface="Arial" charset="0"/>
              </a:rPr>
              <a:t>Funding agencies want to improve things,</a:t>
            </a:r>
          </a:p>
          <a:p>
            <a:pPr>
              <a:spcBef>
                <a:spcPct val="0"/>
              </a:spcBef>
              <a:buFont typeface="Wingdings" pitchFamily="2" charset="2"/>
              <a:buNone/>
            </a:pPr>
            <a:r>
              <a:rPr lang="en-US" sz="2800">
                <a:latin typeface="Arial" charset="0"/>
              </a:rPr>
              <a:t>advance understanding, and meet needs in</a:t>
            </a:r>
          </a:p>
          <a:p>
            <a:pPr>
              <a:spcBef>
                <a:spcPct val="0"/>
              </a:spcBef>
              <a:buFont typeface="Wingdings" pitchFamily="2" charset="2"/>
              <a:buNone/>
            </a:pPr>
            <a:r>
              <a:rPr lang="en-US" sz="2800" u="sng">
                <a:latin typeface="Arial" charset="0"/>
              </a:rPr>
              <a:t>new</a:t>
            </a:r>
            <a:r>
              <a:rPr lang="en-US" sz="2800">
                <a:latin typeface="Arial" charset="0"/>
              </a:rPr>
              <a:t> ways</a:t>
            </a:r>
          </a:p>
          <a:p>
            <a:pPr lvl="4">
              <a:buFontTx/>
              <a:buChar char="•"/>
            </a:pPr>
            <a:endParaRPr lang="en-US" sz="2800">
              <a:latin typeface="Arial" charset="0"/>
            </a:endParaRPr>
          </a:p>
        </p:txBody>
      </p:sp>
    </p:spTree>
  </p:cSld>
  <p:clrMapOvr>
    <a:masterClrMapping/>
  </p:clrMapOvr>
  <p:transition>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sz="2900" b="1"/>
              <a:t>Negotiating/Accepting the Award</a:t>
            </a:r>
          </a:p>
        </p:txBody>
      </p:sp>
      <p:sp>
        <p:nvSpPr>
          <p:cNvPr id="57347" name="Rectangle 3"/>
          <p:cNvSpPr>
            <a:spLocks noGrp="1" noChangeArrowheads="1"/>
          </p:cNvSpPr>
          <p:nvPr>
            <p:ph type="body" idx="1"/>
          </p:nvPr>
        </p:nvSpPr>
        <p:spPr>
          <a:xfrm>
            <a:off x="762000" y="1905000"/>
            <a:ext cx="7772400" cy="4114800"/>
          </a:xfrm>
        </p:spPr>
        <p:txBody>
          <a:bodyPr/>
          <a:lstStyle/>
          <a:p>
            <a:pPr lvl="1">
              <a:lnSpc>
                <a:spcPct val="90000"/>
              </a:lnSpc>
              <a:buClr>
                <a:schemeClr val="tx1"/>
              </a:buClr>
              <a:buFont typeface="Wingdings 2" pitchFamily="18" charset="2"/>
              <a:buNone/>
            </a:pPr>
            <a:r>
              <a:rPr lang="en-US"/>
              <a:t>Negotiating a Grant Award</a:t>
            </a:r>
          </a:p>
          <a:p>
            <a:pPr lvl="2">
              <a:lnSpc>
                <a:spcPct val="90000"/>
              </a:lnSpc>
              <a:buSzPct val="75000"/>
            </a:pPr>
            <a:r>
              <a:rPr lang="en-US"/>
              <a:t>If the award is offered at a reduced amount you may need to negotiate the scope of the project prior to accepting the award </a:t>
            </a:r>
          </a:p>
          <a:p>
            <a:pPr lvl="2">
              <a:lnSpc>
                <a:spcPct val="90000"/>
              </a:lnSpc>
              <a:buClr>
                <a:schemeClr val="tx1"/>
              </a:buClr>
              <a:buFont typeface="Wingdings 2" pitchFamily="18" charset="2"/>
              <a:buNone/>
            </a:pPr>
            <a:endParaRPr lang="en-US" sz="700"/>
          </a:p>
          <a:p>
            <a:pPr lvl="1">
              <a:lnSpc>
                <a:spcPct val="90000"/>
              </a:lnSpc>
              <a:buClr>
                <a:schemeClr val="tx1"/>
              </a:buClr>
              <a:buFont typeface="Wingdings 2" pitchFamily="18" charset="2"/>
              <a:buNone/>
            </a:pPr>
            <a:r>
              <a:rPr lang="en-US"/>
              <a:t>Accepting the Award</a:t>
            </a:r>
          </a:p>
          <a:p>
            <a:pPr lvl="2">
              <a:lnSpc>
                <a:spcPct val="90000"/>
              </a:lnSpc>
              <a:buSzPct val="75000"/>
            </a:pPr>
            <a:r>
              <a:rPr lang="en-US"/>
              <a:t>Only an Authorized Institutional Official can accept a grant award or contract </a:t>
            </a:r>
          </a:p>
          <a:p>
            <a:pPr lvl="2">
              <a:lnSpc>
                <a:spcPct val="90000"/>
              </a:lnSpc>
              <a:buClr>
                <a:schemeClr val="tx1"/>
              </a:buClr>
              <a:buFont typeface="Wingdings 2" pitchFamily="18" charset="2"/>
              <a:buChar char=""/>
            </a:pPr>
            <a:endParaRPr lang="en-US"/>
          </a:p>
          <a:p>
            <a:pPr lvl="2">
              <a:lnSpc>
                <a:spcPct val="90000"/>
              </a:lnSpc>
              <a:buClr>
                <a:schemeClr val="tx1"/>
              </a:buClr>
              <a:buFont typeface="Wingdings 2" pitchFamily="18" charset="2"/>
              <a:buNone/>
            </a:pPr>
            <a:endParaRPr lang="en-US"/>
          </a:p>
          <a:p>
            <a:pPr>
              <a:lnSpc>
                <a:spcPct val="90000"/>
              </a:lnSpc>
              <a:buFont typeface="Wingdings" pitchFamily="2" charset="2"/>
              <a:buNone/>
            </a:pPr>
            <a:endParaRPr lang="en-US"/>
          </a:p>
        </p:txBody>
      </p:sp>
    </p:spTree>
  </p:cSld>
  <p:clrMapOvr>
    <a:masterClrMapping/>
  </p:clrMapOvr>
  <p:transition>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150938" y="762000"/>
            <a:ext cx="7793037" cy="914400"/>
          </a:xfrm>
        </p:spPr>
        <p:txBody>
          <a:bodyPr/>
          <a:lstStyle/>
          <a:p>
            <a:r>
              <a:rPr lang="en-US" sz="2800" b="1"/>
              <a:t>Establishing the Restricted Fund</a:t>
            </a:r>
          </a:p>
        </p:txBody>
      </p:sp>
      <p:sp>
        <p:nvSpPr>
          <p:cNvPr id="50179" name="Rectangle 3"/>
          <p:cNvSpPr>
            <a:spLocks noGrp="1" noChangeArrowheads="1"/>
          </p:cNvSpPr>
          <p:nvPr>
            <p:ph type="body" idx="1"/>
          </p:nvPr>
        </p:nvSpPr>
        <p:spPr>
          <a:xfrm>
            <a:off x="304800" y="1981200"/>
            <a:ext cx="7772400" cy="4114800"/>
          </a:xfrm>
        </p:spPr>
        <p:txBody>
          <a:bodyPr/>
          <a:lstStyle/>
          <a:p>
            <a:pPr lvl="2">
              <a:lnSpc>
                <a:spcPct val="90000"/>
              </a:lnSpc>
              <a:buFont typeface="Wingdings" pitchFamily="2" charset="2"/>
              <a:buNone/>
            </a:pPr>
            <a:r>
              <a:rPr lang="en-US" sz="2800"/>
              <a:t>90 Day Pre-Award Spending</a:t>
            </a:r>
          </a:p>
          <a:p>
            <a:pPr lvl="2">
              <a:lnSpc>
                <a:spcPct val="90000"/>
              </a:lnSpc>
              <a:spcBef>
                <a:spcPct val="50000"/>
              </a:spcBef>
              <a:buFont typeface="Wingdings" pitchFamily="2" charset="2"/>
              <a:buNone/>
            </a:pPr>
            <a:r>
              <a:rPr lang="en-US" sz="2800"/>
              <a:t>Request for Spending Authority Form</a:t>
            </a:r>
          </a:p>
          <a:p>
            <a:pPr lvl="2">
              <a:lnSpc>
                <a:spcPct val="90000"/>
              </a:lnSpc>
              <a:buFont typeface="Wingdings" pitchFamily="2" charset="2"/>
              <a:buNone/>
            </a:pPr>
            <a:r>
              <a:rPr lang="en-US" sz="1400"/>
              <a:t>	</a:t>
            </a:r>
            <a:r>
              <a:rPr lang="en-US" sz="1400">
                <a:hlinkClick r:id="rId2"/>
              </a:rPr>
              <a:t>http://www.creighton.edu/fileadmin/user/ResearchCompliance/Grants/Forms/Request_for_Spending_Authority_Prior_to_Receipt_of_Signed_Contract3.doc</a:t>
            </a:r>
            <a:r>
              <a:rPr lang="en-US" sz="1400"/>
              <a:t> </a:t>
            </a:r>
          </a:p>
          <a:p>
            <a:pPr lvl="2">
              <a:lnSpc>
                <a:spcPct val="90000"/>
              </a:lnSpc>
              <a:spcBef>
                <a:spcPct val="50000"/>
              </a:spcBef>
              <a:buFont typeface="Wingdings" pitchFamily="2" charset="2"/>
              <a:buNone/>
            </a:pPr>
            <a:r>
              <a:rPr lang="en-US" sz="2800"/>
              <a:t>Notice of Grant Award</a:t>
            </a:r>
          </a:p>
          <a:p>
            <a:pPr lvl="2">
              <a:lnSpc>
                <a:spcPct val="90000"/>
              </a:lnSpc>
              <a:spcBef>
                <a:spcPct val="50000"/>
              </a:spcBef>
              <a:buFont typeface="Wingdings" pitchFamily="2" charset="2"/>
              <a:buNone/>
            </a:pPr>
            <a:r>
              <a:rPr lang="en-US" sz="2800"/>
              <a:t>Grants Budget Form </a:t>
            </a:r>
            <a:r>
              <a:rPr lang="en-US" sz="1400">
                <a:hlinkClick r:id="rId3"/>
              </a:rPr>
              <a:t>http://www.creighton.edu/researchcompliance/grants/forms/index.php</a:t>
            </a:r>
            <a:endParaRPr lang="en-US" sz="1400"/>
          </a:p>
          <a:p>
            <a:pPr lvl="2">
              <a:lnSpc>
                <a:spcPct val="90000"/>
              </a:lnSpc>
              <a:spcBef>
                <a:spcPct val="50000"/>
              </a:spcBef>
              <a:buFont typeface="Wingdings" pitchFamily="2" charset="2"/>
              <a:buNone/>
            </a:pPr>
            <a:r>
              <a:rPr lang="en-US" sz="2800"/>
              <a:t>Fund Number Request</a:t>
            </a:r>
          </a:p>
        </p:txBody>
      </p:sp>
    </p:spTree>
  </p:cSld>
  <p:clrMapOvr>
    <a:masterClrMapping/>
  </p:clrMapOvr>
  <p:transition>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sz="3000" b="1"/>
              <a:t>Managing Grant Award</a:t>
            </a:r>
          </a:p>
        </p:txBody>
      </p:sp>
      <p:sp>
        <p:nvSpPr>
          <p:cNvPr id="73731" name="Rectangle 3"/>
          <p:cNvSpPr>
            <a:spLocks noGrp="1" noChangeArrowheads="1"/>
          </p:cNvSpPr>
          <p:nvPr>
            <p:ph type="body" idx="1"/>
          </p:nvPr>
        </p:nvSpPr>
        <p:spPr>
          <a:xfrm>
            <a:off x="1143000" y="1828800"/>
            <a:ext cx="7620000" cy="4419600"/>
          </a:xfrm>
        </p:spPr>
        <p:txBody>
          <a:bodyPr/>
          <a:lstStyle/>
          <a:p>
            <a:pPr>
              <a:spcBef>
                <a:spcPct val="0"/>
              </a:spcBef>
              <a:buFont typeface="Wingdings" pitchFamily="2" charset="2"/>
              <a:buNone/>
            </a:pPr>
            <a:r>
              <a:rPr lang="en-US" sz="2800"/>
              <a:t>Once the fund is established request a </a:t>
            </a:r>
          </a:p>
          <a:p>
            <a:pPr>
              <a:spcBef>
                <a:spcPct val="0"/>
              </a:spcBef>
              <a:buFont typeface="Wingdings" pitchFamily="2" charset="2"/>
              <a:buNone/>
            </a:pPr>
            <a:r>
              <a:rPr lang="en-US" sz="2800"/>
              <a:t>meeting with Grants Accounting for </a:t>
            </a:r>
          </a:p>
          <a:p>
            <a:pPr>
              <a:spcBef>
                <a:spcPct val="0"/>
              </a:spcBef>
              <a:buFont typeface="Wingdings" pitchFamily="2" charset="2"/>
              <a:buNone/>
            </a:pPr>
            <a:r>
              <a:rPr lang="en-US" sz="2800"/>
              <a:t>assistance with:</a:t>
            </a:r>
          </a:p>
          <a:p>
            <a:pPr>
              <a:spcBef>
                <a:spcPct val="50000"/>
              </a:spcBef>
            </a:pPr>
            <a:r>
              <a:rPr lang="en-US" sz="2400"/>
              <a:t>Processing initial payroll documents</a:t>
            </a:r>
          </a:p>
          <a:p>
            <a:pPr>
              <a:spcBef>
                <a:spcPct val="0"/>
              </a:spcBef>
            </a:pPr>
            <a:r>
              <a:rPr lang="en-US" sz="2400"/>
              <a:t>Completing required effort reporting documents</a:t>
            </a:r>
          </a:p>
          <a:p>
            <a:pPr>
              <a:spcBef>
                <a:spcPct val="0"/>
              </a:spcBef>
            </a:pPr>
            <a:r>
              <a:rPr lang="en-US" sz="2400"/>
              <a:t>Documenting cost share funds</a:t>
            </a:r>
          </a:p>
          <a:p>
            <a:pPr>
              <a:spcBef>
                <a:spcPct val="0"/>
              </a:spcBef>
            </a:pPr>
            <a:r>
              <a:rPr lang="en-US" sz="2400"/>
              <a:t>Reading and monitoring your monthly financial reports</a:t>
            </a:r>
          </a:p>
          <a:p>
            <a:pPr>
              <a:spcBef>
                <a:spcPct val="0"/>
              </a:spcBef>
            </a:pPr>
            <a:r>
              <a:rPr lang="en-US" sz="2400"/>
              <a:t>Reconciling your fund each budget year and at </a:t>
            </a:r>
          </a:p>
          <a:p>
            <a:pPr>
              <a:spcBef>
                <a:spcPct val="0"/>
              </a:spcBef>
              <a:buFont typeface="Wingdings" pitchFamily="2" charset="2"/>
              <a:buNone/>
            </a:pPr>
            <a:r>
              <a:rPr lang="en-US" sz="2400"/>
              <a:t>	close out</a:t>
            </a:r>
          </a:p>
        </p:txBody>
      </p:sp>
    </p:spTree>
  </p:cSld>
  <p:clrMapOvr>
    <a:masterClrMapping/>
  </p:clrMapOvr>
  <p:transition>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sz="3000" b="1"/>
              <a:t>Managing Grant Award continued</a:t>
            </a:r>
          </a:p>
        </p:txBody>
      </p:sp>
      <p:sp>
        <p:nvSpPr>
          <p:cNvPr id="74755" name="Rectangle 3"/>
          <p:cNvSpPr>
            <a:spLocks noGrp="1" noChangeArrowheads="1"/>
          </p:cNvSpPr>
          <p:nvPr>
            <p:ph type="body" idx="1"/>
          </p:nvPr>
        </p:nvSpPr>
        <p:spPr>
          <a:xfrm>
            <a:off x="1143000" y="1828800"/>
            <a:ext cx="7848600" cy="4876800"/>
          </a:xfrm>
        </p:spPr>
        <p:txBody>
          <a:bodyPr/>
          <a:lstStyle/>
          <a:p>
            <a:pPr>
              <a:lnSpc>
                <a:spcPct val="90000"/>
              </a:lnSpc>
              <a:buFont typeface="Wingdings" pitchFamily="2" charset="2"/>
              <a:buNone/>
            </a:pPr>
            <a:r>
              <a:rPr lang="en-US" sz="2700"/>
              <a:t>Contact Grants Administration for assistance with:</a:t>
            </a:r>
          </a:p>
          <a:p>
            <a:pPr>
              <a:lnSpc>
                <a:spcPct val="90000"/>
              </a:lnSpc>
              <a:spcBef>
                <a:spcPct val="50000"/>
              </a:spcBef>
            </a:pPr>
            <a:r>
              <a:rPr lang="en-US" sz="2200"/>
              <a:t>Preparation of consortium/contractual agreements if applicable</a:t>
            </a:r>
          </a:p>
          <a:p>
            <a:pPr>
              <a:lnSpc>
                <a:spcPct val="90000"/>
              </a:lnSpc>
              <a:spcBef>
                <a:spcPct val="50000"/>
              </a:spcBef>
            </a:pPr>
            <a:r>
              <a:rPr lang="en-US" sz="2200"/>
              <a:t>A change in the project scope, key personnel or budget</a:t>
            </a:r>
          </a:p>
          <a:p>
            <a:pPr>
              <a:lnSpc>
                <a:spcPct val="90000"/>
              </a:lnSpc>
              <a:spcBef>
                <a:spcPct val="50000"/>
              </a:spcBef>
            </a:pPr>
            <a:r>
              <a:rPr lang="en-US" sz="2200"/>
              <a:t>Submission of the annual progress report (non-competing application)</a:t>
            </a:r>
          </a:p>
          <a:p>
            <a:pPr>
              <a:lnSpc>
                <a:spcPct val="90000"/>
              </a:lnSpc>
              <a:spcBef>
                <a:spcPct val="50000"/>
              </a:spcBef>
            </a:pPr>
            <a:r>
              <a:rPr lang="en-US" sz="2200"/>
              <a:t>An extension of the final project period is necessary</a:t>
            </a:r>
          </a:p>
          <a:p>
            <a:pPr>
              <a:lnSpc>
                <a:spcPct val="90000"/>
              </a:lnSpc>
              <a:spcBef>
                <a:spcPct val="50000"/>
              </a:spcBef>
            </a:pPr>
            <a:r>
              <a:rPr lang="en-US" sz="2200"/>
              <a:t>Submission of the final report/close out documents</a:t>
            </a:r>
          </a:p>
          <a:p>
            <a:pPr>
              <a:lnSpc>
                <a:spcPct val="90000"/>
              </a:lnSpc>
              <a:spcBef>
                <a:spcPct val="50000"/>
              </a:spcBef>
            </a:pPr>
            <a:r>
              <a:rPr lang="en-US" sz="2200"/>
              <a:t>Submission of a competing continuation or new application</a:t>
            </a:r>
          </a:p>
          <a:p>
            <a:pPr>
              <a:lnSpc>
                <a:spcPct val="90000"/>
              </a:lnSpc>
              <a:buFont typeface="Wingdings" pitchFamily="2" charset="2"/>
              <a:buNone/>
            </a:pPr>
            <a:endParaRPr lang="en-US" sz="1200"/>
          </a:p>
          <a:p>
            <a:pPr>
              <a:lnSpc>
                <a:spcPct val="90000"/>
              </a:lnSpc>
              <a:buFont typeface="Wingdings" pitchFamily="2" charset="2"/>
              <a:buNone/>
            </a:pPr>
            <a:r>
              <a:rPr lang="en-US" sz="2000" b="1"/>
              <a:t>   Always remember to acknowledge the sponsor on all</a:t>
            </a:r>
          </a:p>
          <a:p>
            <a:pPr>
              <a:lnSpc>
                <a:spcPct val="90000"/>
              </a:lnSpc>
              <a:buFont typeface="Wingdings" pitchFamily="2" charset="2"/>
              <a:buNone/>
            </a:pPr>
            <a:r>
              <a:rPr lang="en-US" sz="2000" b="1"/>
              <a:t>           publications resulting from the award!</a:t>
            </a:r>
          </a:p>
          <a:p>
            <a:pPr>
              <a:lnSpc>
                <a:spcPct val="90000"/>
              </a:lnSpc>
              <a:buFont typeface="Wingdings" pitchFamily="2" charset="2"/>
              <a:buNone/>
            </a:pPr>
            <a:endParaRPr lang="en-US" sz="2300"/>
          </a:p>
        </p:txBody>
      </p:sp>
    </p:spTree>
  </p:cSld>
  <p:clrMapOvr>
    <a:masterClrMapping/>
  </p:clrMapOvr>
  <p:transition>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150938" y="914400"/>
            <a:ext cx="7793037" cy="838200"/>
          </a:xfrm>
        </p:spPr>
        <p:txBody>
          <a:bodyPr/>
          <a:lstStyle/>
          <a:p>
            <a:r>
              <a:rPr lang="en-US" sz="3000" b="1"/>
              <a:t/>
            </a:r>
            <a:br>
              <a:rPr lang="en-US" sz="3000" b="1"/>
            </a:br>
            <a:r>
              <a:rPr lang="en-US" sz="3000" b="1"/>
              <a:t>Contact Information</a:t>
            </a:r>
          </a:p>
        </p:txBody>
      </p:sp>
      <p:sp>
        <p:nvSpPr>
          <p:cNvPr id="27651" name="Rectangle 3"/>
          <p:cNvSpPr>
            <a:spLocks noGrp="1" noChangeArrowheads="1"/>
          </p:cNvSpPr>
          <p:nvPr>
            <p:ph type="body" idx="1"/>
          </p:nvPr>
        </p:nvSpPr>
        <p:spPr>
          <a:xfrm>
            <a:off x="1169988" y="1828800"/>
            <a:ext cx="7772400" cy="4572000"/>
          </a:xfrm>
        </p:spPr>
        <p:txBody>
          <a:bodyPr/>
          <a:lstStyle/>
          <a:p>
            <a:pPr>
              <a:lnSpc>
                <a:spcPct val="80000"/>
              </a:lnSpc>
              <a:buFont typeface="Wingdings" pitchFamily="2" charset="2"/>
              <a:buNone/>
            </a:pPr>
            <a:r>
              <a:rPr lang="en-US" sz="1000"/>
              <a:t>	</a:t>
            </a:r>
            <a:endParaRPr lang="en-US" sz="1800"/>
          </a:p>
          <a:p>
            <a:pPr>
              <a:lnSpc>
                <a:spcPct val="80000"/>
              </a:lnSpc>
              <a:buFont typeface="Wingdings" pitchFamily="2" charset="2"/>
              <a:buNone/>
            </a:pPr>
            <a:r>
              <a:rPr lang="en-US" sz="1800" b="1"/>
              <a:t>Director		   Beth Herr</a:t>
            </a:r>
            <a:r>
              <a:rPr lang="en-US" sz="1800"/>
              <a:t>		</a:t>
            </a:r>
          </a:p>
          <a:p>
            <a:pPr>
              <a:lnSpc>
                <a:spcPct val="80000"/>
              </a:lnSpc>
              <a:buFontTx/>
              <a:buNone/>
            </a:pPr>
            <a:r>
              <a:rPr lang="en-US" sz="1800"/>
              <a:t>				   Phone: 280-5769</a:t>
            </a:r>
          </a:p>
          <a:p>
            <a:pPr>
              <a:lnSpc>
                <a:spcPct val="80000"/>
              </a:lnSpc>
              <a:buFontTx/>
              <a:buNone/>
            </a:pPr>
            <a:r>
              <a:rPr lang="en-US" sz="1800"/>
              <a:t>				   Email:  </a:t>
            </a:r>
            <a:r>
              <a:rPr lang="en-US" sz="1600">
                <a:hlinkClick r:id="rId2"/>
              </a:rPr>
              <a:t>bherr@creighton.edu</a:t>
            </a:r>
            <a:endParaRPr lang="en-US" sz="1600"/>
          </a:p>
          <a:p>
            <a:pPr>
              <a:lnSpc>
                <a:spcPct val="80000"/>
              </a:lnSpc>
              <a:buFontTx/>
              <a:buNone/>
            </a:pPr>
            <a:endParaRPr lang="en-US" sz="1600"/>
          </a:p>
          <a:p>
            <a:pPr>
              <a:lnSpc>
                <a:spcPct val="80000"/>
              </a:lnSpc>
              <a:buFontTx/>
              <a:buNone/>
            </a:pPr>
            <a:r>
              <a:rPr lang="en-US" sz="1800" b="1"/>
              <a:t>Assistant Director	   Richard Murcek </a:t>
            </a:r>
            <a:r>
              <a:rPr lang="en-US" sz="1200" i="1"/>
              <a:t>(1/4/2010)</a:t>
            </a:r>
          </a:p>
          <a:p>
            <a:pPr>
              <a:lnSpc>
                <a:spcPct val="80000"/>
              </a:lnSpc>
              <a:buFontTx/>
              <a:buNone/>
            </a:pPr>
            <a:r>
              <a:rPr lang="en-US" sz="1800"/>
              <a:t>				   Phone: 280-1175</a:t>
            </a:r>
          </a:p>
          <a:p>
            <a:pPr>
              <a:lnSpc>
                <a:spcPct val="80000"/>
              </a:lnSpc>
              <a:buFontTx/>
              <a:buNone/>
            </a:pPr>
            <a:r>
              <a:rPr lang="en-US" sz="1800"/>
              <a:t>					</a:t>
            </a:r>
          </a:p>
          <a:p>
            <a:pPr>
              <a:lnSpc>
                <a:spcPct val="80000"/>
              </a:lnSpc>
              <a:buFontTx/>
              <a:buNone/>
            </a:pPr>
            <a:r>
              <a:rPr lang="en-US" sz="1800" b="1"/>
              <a:t>Technical Editor/Writer	   TBA</a:t>
            </a:r>
          </a:p>
          <a:p>
            <a:pPr>
              <a:lnSpc>
                <a:spcPct val="80000"/>
              </a:lnSpc>
              <a:buFontTx/>
              <a:buNone/>
            </a:pPr>
            <a:r>
              <a:rPr lang="en-US" sz="1800"/>
              <a:t>				   Phone: 280-3209</a:t>
            </a:r>
          </a:p>
          <a:p>
            <a:pPr>
              <a:lnSpc>
                <a:spcPct val="80000"/>
              </a:lnSpc>
              <a:buFontTx/>
              <a:buNone/>
            </a:pPr>
            <a:r>
              <a:rPr lang="en-US" sz="1800"/>
              <a:t>				</a:t>
            </a:r>
          </a:p>
          <a:p>
            <a:pPr>
              <a:lnSpc>
                <a:spcPct val="80000"/>
              </a:lnSpc>
              <a:buFontTx/>
              <a:buNone/>
            </a:pPr>
            <a:r>
              <a:rPr lang="en-US" sz="1800" b="1"/>
              <a:t>Grant Specialist		   Tammy Slachetka</a:t>
            </a:r>
          </a:p>
          <a:p>
            <a:pPr>
              <a:lnSpc>
                <a:spcPct val="80000"/>
              </a:lnSpc>
              <a:buFontTx/>
              <a:buNone/>
            </a:pPr>
            <a:r>
              <a:rPr lang="en-US" sz="1800"/>
              <a:t>				   Phone: 280-2064</a:t>
            </a:r>
          </a:p>
          <a:p>
            <a:pPr>
              <a:lnSpc>
                <a:spcPct val="80000"/>
              </a:lnSpc>
              <a:buFontTx/>
              <a:buNone/>
            </a:pPr>
            <a:r>
              <a:rPr lang="en-US" sz="1800"/>
              <a:t>				   Email:  </a:t>
            </a:r>
            <a:r>
              <a:rPr lang="en-US" sz="1600">
                <a:hlinkClick r:id="rId3"/>
              </a:rPr>
              <a:t>TammySlachetka@creighton.edu</a:t>
            </a:r>
            <a:r>
              <a:rPr lang="en-US" sz="1600"/>
              <a:t> </a:t>
            </a:r>
            <a:r>
              <a:rPr lang="en-US" sz="1800"/>
              <a:t>	</a:t>
            </a:r>
          </a:p>
          <a:p>
            <a:pPr>
              <a:lnSpc>
                <a:spcPct val="80000"/>
              </a:lnSpc>
              <a:buFontTx/>
              <a:buNone/>
            </a:pPr>
            <a:r>
              <a:rPr lang="en-US" sz="1800"/>
              <a:t>	</a:t>
            </a:r>
          </a:p>
          <a:p>
            <a:pPr>
              <a:lnSpc>
                <a:spcPct val="80000"/>
              </a:lnSpc>
              <a:buFontTx/>
              <a:buNone/>
            </a:pPr>
            <a:r>
              <a:rPr lang="en-US" sz="1800" b="1"/>
              <a:t>Website		   </a:t>
            </a:r>
            <a:r>
              <a:rPr lang="en-US" sz="1800" b="1">
                <a:hlinkClick r:id="rId4"/>
              </a:rPr>
              <a:t>http://www.creighton.edu/grants</a:t>
            </a:r>
            <a:r>
              <a:rPr lang="en-US" sz="1200" b="1"/>
              <a:t>		</a:t>
            </a:r>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026"/>
          <p:cNvSpPr>
            <a:spLocks noGrp="1" noChangeArrowheads="1"/>
          </p:cNvSpPr>
          <p:nvPr>
            <p:ph type="title"/>
          </p:nvPr>
        </p:nvSpPr>
        <p:spPr>
          <a:xfrm>
            <a:off x="1143000" y="762000"/>
            <a:ext cx="7772400" cy="990600"/>
          </a:xfrm>
        </p:spPr>
        <p:txBody>
          <a:bodyPr/>
          <a:lstStyle/>
          <a:p>
            <a:r>
              <a:rPr lang="en-US" sz="3000" b="1"/>
              <a:t>Assessing Your Resources</a:t>
            </a:r>
          </a:p>
        </p:txBody>
      </p:sp>
      <p:sp>
        <p:nvSpPr>
          <p:cNvPr id="33795" name="Rectangle 1027"/>
          <p:cNvSpPr>
            <a:spLocks noGrp="1" noChangeArrowheads="1"/>
          </p:cNvSpPr>
          <p:nvPr>
            <p:ph type="body" idx="1"/>
          </p:nvPr>
        </p:nvSpPr>
        <p:spPr>
          <a:xfrm>
            <a:off x="304800" y="1905000"/>
            <a:ext cx="7620000" cy="4114800"/>
          </a:xfrm>
        </p:spPr>
        <p:txBody>
          <a:bodyPr/>
          <a:lstStyle/>
          <a:p>
            <a:pPr lvl="2">
              <a:buFont typeface="Wingdings" pitchFamily="2" charset="2"/>
              <a:buNone/>
            </a:pPr>
            <a:r>
              <a:rPr lang="en-US" sz="2800"/>
              <a:t>Facilities</a:t>
            </a:r>
          </a:p>
          <a:p>
            <a:pPr lvl="2">
              <a:buFont typeface="Wingdings" pitchFamily="2" charset="2"/>
              <a:buNone/>
            </a:pPr>
            <a:r>
              <a:rPr lang="en-US" sz="2800"/>
              <a:t>Equipment</a:t>
            </a:r>
          </a:p>
          <a:p>
            <a:pPr lvl="2">
              <a:buFont typeface="Wingdings" pitchFamily="2" charset="2"/>
              <a:buNone/>
            </a:pPr>
            <a:r>
              <a:rPr lang="en-US" sz="2800"/>
              <a:t>Technical Support</a:t>
            </a:r>
          </a:p>
          <a:p>
            <a:pPr lvl="2">
              <a:buFont typeface="Wingdings" pitchFamily="2" charset="2"/>
              <a:buNone/>
            </a:pPr>
            <a:r>
              <a:rPr lang="en-US" sz="2800"/>
              <a:t>Library Collection/Reference Materials</a:t>
            </a:r>
          </a:p>
          <a:p>
            <a:pPr lvl="2">
              <a:buFont typeface="Wingdings" pitchFamily="2" charset="2"/>
              <a:buNone/>
            </a:pPr>
            <a:r>
              <a:rPr lang="en-US" sz="2800"/>
              <a:t>Expertise of Colleagues (Collaborators)</a:t>
            </a:r>
          </a:p>
          <a:p>
            <a:pPr lvl="2">
              <a:buFont typeface="Wingdings" pitchFamily="2" charset="2"/>
              <a:buNone/>
            </a:pPr>
            <a:r>
              <a:rPr lang="en-US" sz="2800"/>
              <a:t>Potential Reviewers</a:t>
            </a:r>
          </a:p>
          <a:p>
            <a:pPr lvl="3">
              <a:buFont typeface="Wingdings" pitchFamily="2" charset="2"/>
              <a:buNone/>
            </a:pPr>
            <a:endParaRPr lang="en-US" sz="2800"/>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150938" y="685800"/>
            <a:ext cx="7793037" cy="990600"/>
          </a:xfrm>
        </p:spPr>
        <p:txBody>
          <a:bodyPr/>
          <a:lstStyle/>
          <a:p>
            <a:r>
              <a:rPr lang="en-US" sz="3000" b="1"/>
              <a:t>Assessing Compliance Requirements</a:t>
            </a:r>
          </a:p>
        </p:txBody>
      </p:sp>
      <p:sp>
        <p:nvSpPr>
          <p:cNvPr id="35843" name="Rectangle 3"/>
          <p:cNvSpPr>
            <a:spLocks noGrp="1" noChangeArrowheads="1"/>
          </p:cNvSpPr>
          <p:nvPr>
            <p:ph type="body" idx="1"/>
          </p:nvPr>
        </p:nvSpPr>
        <p:spPr>
          <a:xfrm>
            <a:off x="304800" y="1828800"/>
            <a:ext cx="8077200" cy="4419600"/>
          </a:xfrm>
        </p:spPr>
        <p:txBody>
          <a:bodyPr/>
          <a:lstStyle/>
          <a:p>
            <a:pPr lvl="2">
              <a:lnSpc>
                <a:spcPct val="90000"/>
              </a:lnSpc>
              <a:buFont typeface="Wingdings" pitchFamily="2" charset="2"/>
              <a:buNone/>
            </a:pPr>
            <a:r>
              <a:rPr lang="en-US"/>
              <a:t>Human Subjects</a:t>
            </a:r>
          </a:p>
          <a:p>
            <a:pPr lvl="2">
              <a:lnSpc>
                <a:spcPct val="90000"/>
              </a:lnSpc>
              <a:buFont typeface="Wingdings" pitchFamily="2" charset="2"/>
              <a:buNone/>
            </a:pPr>
            <a:r>
              <a:rPr lang="en-US"/>
              <a:t>Animals</a:t>
            </a:r>
          </a:p>
          <a:p>
            <a:pPr lvl="2">
              <a:lnSpc>
                <a:spcPct val="90000"/>
              </a:lnSpc>
              <a:buFont typeface="Wingdings" pitchFamily="2" charset="2"/>
              <a:buNone/>
            </a:pPr>
            <a:r>
              <a:rPr lang="en-US"/>
              <a:t>Radioactive Materials</a:t>
            </a:r>
          </a:p>
          <a:p>
            <a:pPr lvl="2">
              <a:lnSpc>
                <a:spcPct val="90000"/>
              </a:lnSpc>
              <a:buFont typeface="Wingdings" pitchFamily="2" charset="2"/>
              <a:buNone/>
            </a:pPr>
            <a:r>
              <a:rPr lang="en-US"/>
              <a:t>Biohazardous Materials/Recombinant DNA/     Select Agents</a:t>
            </a:r>
          </a:p>
          <a:p>
            <a:pPr lvl="2">
              <a:lnSpc>
                <a:spcPct val="90000"/>
              </a:lnSpc>
              <a:buFont typeface="Wingdings" pitchFamily="2" charset="2"/>
              <a:buNone/>
            </a:pPr>
            <a:r>
              <a:rPr lang="en-US"/>
              <a:t>Responsible Conduct of Research</a:t>
            </a:r>
          </a:p>
          <a:p>
            <a:pPr lvl="2">
              <a:lnSpc>
                <a:spcPct val="90000"/>
              </a:lnSpc>
              <a:buFont typeface="Wingdings" pitchFamily="2" charset="2"/>
              <a:buNone/>
            </a:pPr>
            <a:r>
              <a:rPr lang="en-US"/>
              <a:t>Financial Conflict of Interest Disclosure </a:t>
            </a:r>
          </a:p>
          <a:p>
            <a:pPr lvl="2">
              <a:lnSpc>
                <a:spcPct val="90000"/>
              </a:lnSpc>
              <a:buFont typeface="Wingdings" pitchFamily="2" charset="2"/>
              <a:buNone/>
            </a:pPr>
            <a:r>
              <a:rPr lang="en-US"/>
              <a:t>International Traffic in Arms Regulations/</a:t>
            </a:r>
          </a:p>
          <a:p>
            <a:pPr lvl="2">
              <a:lnSpc>
                <a:spcPct val="90000"/>
              </a:lnSpc>
              <a:buFont typeface="Wingdings" pitchFamily="2" charset="2"/>
              <a:buNone/>
            </a:pPr>
            <a:r>
              <a:rPr lang="en-US"/>
              <a:t>   Export Administration Regulations</a:t>
            </a:r>
          </a:p>
          <a:p>
            <a:pPr lvl="2">
              <a:lnSpc>
                <a:spcPct val="90000"/>
              </a:lnSpc>
              <a:buFont typeface="Wingdings" pitchFamily="2" charset="2"/>
              <a:buNone/>
            </a:pPr>
            <a:r>
              <a:rPr lang="en-US"/>
              <a:t>CITI Educational Programs</a:t>
            </a:r>
          </a:p>
          <a:p>
            <a:pPr lvl="2">
              <a:lnSpc>
                <a:spcPct val="90000"/>
              </a:lnSpc>
              <a:buFont typeface="Wingdings" pitchFamily="2" charset="2"/>
              <a:buNone/>
            </a:pPr>
            <a:r>
              <a:rPr lang="en-US" sz="1800"/>
              <a:t>	</a:t>
            </a:r>
            <a:r>
              <a:rPr lang="en-US" sz="1800">
                <a:hlinkClick r:id="rId2"/>
              </a:rPr>
              <a:t>https://www.citiprogram.org/Default.asp</a:t>
            </a:r>
            <a:r>
              <a:rPr lang="en-US" sz="1800"/>
              <a:t>?	</a:t>
            </a:r>
          </a:p>
          <a:p>
            <a:pPr lvl="2">
              <a:lnSpc>
                <a:spcPct val="90000"/>
              </a:lnSpc>
              <a:buFont typeface="Wingdings" pitchFamily="2" charset="2"/>
              <a:buNone/>
            </a:pPr>
            <a:endParaRPr lang="en-US" sz="1800"/>
          </a:p>
          <a:p>
            <a:pPr lvl="3">
              <a:lnSpc>
                <a:spcPct val="90000"/>
              </a:lnSpc>
            </a:pPr>
            <a:endParaRPr lang="en-US" sz="2400"/>
          </a:p>
        </p:txBody>
      </p:sp>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a:xfrm>
            <a:off x="1169988" y="1905000"/>
            <a:ext cx="7974012" cy="4156075"/>
          </a:xfrm>
        </p:spPr>
        <p:txBody>
          <a:bodyPr/>
          <a:lstStyle/>
          <a:p>
            <a:pPr>
              <a:buFont typeface="Wingdings" pitchFamily="2" charset="2"/>
              <a:buNone/>
            </a:pPr>
            <a:r>
              <a:rPr lang="en-US" sz="2800"/>
              <a:t>Literature search acknowledgements</a:t>
            </a:r>
          </a:p>
          <a:p>
            <a:pPr>
              <a:buFont typeface="Wingdings" pitchFamily="2" charset="2"/>
              <a:buNone/>
            </a:pPr>
            <a:r>
              <a:rPr lang="en-US" sz="2800"/>
              <a:t>Professional Organizations</a:t>
            </a:r>
          </a:p>
          <a:p>
            <a:pPr>
              <a:buFont typeface="Wingdings" pitchFamily="2" charset="2"/>
              <a:buNone/>
            </a:pPr>
            <a:r>
              <a:rPr lang="en-US" sz="2800"/>
              <a:t>Community of Science Database</a:t>
            </a:r>
            <a:r>
              <a:rPr lang="en-US"/>
              <a:t> </a:t>
            </a:r>
            <a:r>
              <a:rPr lang="en-US" sz="1700">
                <a:hlinkClick r:id="rId2"/>
              </a:rPr>
              <a:t>http://fundingopps.cos.com</a:t>
            </a:r>
            <a:endParaRPr lang="en-US" sz="1700"/>
          </a:p>
          <a:p>
            <a:pPr>
              <a:buFont typeface="Wingdings" pitchFamily="2" charset="2"/>
              <a:buNone/>
            </a:pPr>
            <a:r>
              <a:rPr lang="en-US" sz="2800"/>
              <a:t>Grants.gov  </a:t>
            </a:r>
            <a:r>
              <a:rPr lang="en-US" sz="1700">
                <a:hlinkClick r:id="rId3"/>
              </a:rPr>
              <a:t>http://www.grants.gov/applicants/find_grant_opportunities.jsp</a:t>
            </a:r>
            <a:r>
              <a:rPr lang="en-US" sz="1700"/>
              <a:t> </a:t>
            </a:r>
          </a:p>
          <a:p>
            <a:pPr>
              <a:buFont typeface="Wingdings" pitchFamily="2" charset="2"/>
              <a:buNone/>
            </a:pPr>
            <a:r>
              <a:rPr lang="en-US" sz="2800"/>
              <a:t>Foundation Center</a:t>
            </a:r>
          </a:p>
          <a:p>
            <a:pPr>
              <a:buFont typeface="Wingdings" pitchFamily="2" charset="2"/>
              <a:buNone/>
            </a:pPr>
            <a:r>
              <a:rPr lang="en-US" sz="1700"/>
              <a:t>	</a:t>
            </a:r>
            <a:r>
              <a:rPr lang="en-US" sz="1700">
                <a:hlinkClick r:id="rId4"/>
              </a:rPr>
              <a:t>http://foundationcenter.org/findfunders/</a:t>
            </a:r>
            <a:r>
              <a:rPr lang="en-US" sz="1700"/>
              <a:t>	</a:t>
            </a:r>
          </a:p>
          <a:p>
            <a:pPr>
              <a:buFont typeface="Wingdings" pitchFamily="2" charset="2"/>
              <a:buNone/>
            </a:pPr>
            <a:r>
              <a:rPr lang="en-US" sz="2800"/>
              <a:t>GrantsNet</a:t>
            </a:r>
          </a:p>
          <a:p>
            <a:pPr>
              <a:spcBef>
                <a:spcPct val="0"/>
              </a:spcBef>
              <a:buFont typeface="Wingdings" pitchFamily="2" charset="2"/>
              <a:buNone/>
            </a:pPr>
            <a:r>
              <a:rPr lang="en-US" sz="1700"/>
              <a:t>	</a:t>
            </a:r>
            <a:r>
              <a:rPr lang="en-US" sz="1700">
                <a:hlinkClick r:id="rId5"/>
              </a:rPr>
              <a:t>http://grantsnet.org/search/fund_dir.cfm</a:t>
            </a:r>
            <a:r>
              <a:rPr lang="en-US" sz="1700"/>
              <a:t> </a:t>
            </a:r>
          </a:p>
        </p:txBody>
      </p:sp>
      <p:sp>
        <p:nvSpPr>
          <p:cNvPr id="38918" name="Rectangle 6"/>
          <p:cNvSpPr>
            <a:spLocks noGrp="1" noChangeArrowheads="1"/>
          </p:cNvSpPr>
          <p:nvPr>
            <p:ph type="title"/>
          </p:nvPr>
        </p:nvSpPr>
        <p:spPr>
          <a:xfrm>
            <a:off x="1150938" y="609600"/>
            <a:ext cx="7793037" cy="1066800"/>
          </a:xfrm>
        </p:spPr>
        <p:txBody>
          <a:bodyPr/>
          <a:lstStyle/>
          <a:p>
            <a:r>
              <a:rPr lang="en-US" sz="3000" b="1"/>
              <a:t>Identifying Funding Sources</a:t>
            </a:r>
          </a:p>
        </p:txBody>
      </p:sp>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sz="3000" b="1"/>
              <a:t>Research Sponsor Goals &amp; Priorities</a:t>
            </a:r>
          </a:p>
        </p:txBody>
      </p:sp>
      <p:sp>
        <p:nvSpPr>
          <p:cNvPr id="65539" name="Rectangle 3"/>
          <p:cNvSpPr>
            <a:spLocks noGrp="1" noChangeArrowheads="1"/>
          </p:cNvSpPr>
          <p:nvPr>
            <p:ph type="body" idx="1"/>
          </p:nvPr>
        </p:nvSpPr>
        <p:spPr/>
        <p:txBody>
          <a:bodyPr/>
          <a:lstStyle/>
          <a:p>
            <a:pPr>
              <a:lnSpc>
                <a:spcPct val="80000"/>
              </a:lnSpc>
              <a:buFont typeface="Wingdings" pitchFamily="2" charset="2"/>
              <a:buNone/>
            </a:pPr>
            <a:r>
              <a:rPr lang="en-US" sz="2400"/>
              <a:t>What does the funding agency want or need?</a:t>
            </a:r>
          </a:p>
          <a:p>
            <a:pPr>
              <a:lnSpc>
                <a:spcPct val="80000"/>
              </a:lnSpc>
              <a:spcBef>
                <a:spcPct val="50000"/>
              </a:spcBef>
              <a:buFont typeface="Wingdings" pitchFamily="2" charset="2"/>
              <a:buNone/>
            </a:pPr>
            <a:r>
              <a:rPr lang="en-US" sz="2400"/>
              <a:t>How can your project help the funding agency achieve its goals and meet your objectives too?</a:t>
            </a:r>
          </a:p>
          <a:p>
            <a:pPr>
              <a:lnSpc>
                <a:spcPct val="80000"/>
              </a:lnSpc>
              <a:spcBef>
                <a:spcPct val="50000"/>
              </a:spcBef>
              <a:buFont typeface="Wingdings" pitchFamily="2" charset="2"/>
              <a:buNone/>
            </a:pPr>
            <a:r>
              <a:rPr lang="en-US" sz="2400"/>
              <a:t>Who and what projects have they funded in the past?</a:t>
            </a:r>
          </a:p>
          <a:p>
            <a:pPr>
              <a:lnSpc>
                <a:spcPct val="80000"/>
              </a:lnSpc>
              <a:spcBef>
                <a:spcPct val="50000"/>
              </a:spcBef>
              <a:buFont typeface="Wingdings" pitchFamily="2" charset="2"/>
              <a:buNone/>
            </a:pPr>
            <a:r>
              <a:rPr lang="en-US" sz="2400"/>
              <a:t>Contact the program officer </a:t>
            </a:r>
            <a:r>
              <a:rPr lang="en-US" sz="2000" i="1"/>
              <a:t>(visit, call or e-mail)</a:t>
            </a:r>
          </a:p>
          <a:p>
            <a:pPr lvl="1">
              <a:lnSpc>
                <a:spcPct val="80000"/>
              </a:lnSpc>
            </a:pPr>
            <a:r>
              <a:rPr lang="en-US" sz="2200"/>
              <a:t>Ask “appropriate” questions</a:t>
            </a:r>
          </a:p>
          <a:p>
            <a:pPr lvl="1">
              <a:lnSpc>
                <a:spcPct val="80000"/>
              </a:lnSpc>
            </a:pPr>
            <a:r>
              <a:rPr lang="en-US" sz="2200"/>
              <a:t>Briefly describe your project</a:t>
            </a:r>
          </a:p>
          <a:p>
            <a:pPr lvl="1">
              <a:lnSpc>
                <a:spcPct val="80000"/>
              </a:lnSpc>
            </a:pPr>
            <a:r>
              <a:rPr lang="en-US" sz="2200"/>
              <a:t>Find out if your project matches the agency’s priorities.</a:t>
            </a:r>
          </a:p>
          <a:p>
            <a:pPr lvl="1">
              <a:lnSpc>
                <a:spcPct val="80000"/>
              </a:lnSpc>
            </a:pPr>
            <a:r>
              <a:rPr lang="en-US" sz="2200"/>
              <a:t>Listen to what is and isn’t said</a:t>
            </a:r>
          </a:p>
          <a:p>
            <a:pPr lvl="1">
              <a:lnSpc>
                <a:spcPct val="80000"/>
              </a:lnSpc>
            </a:pPr>
            <a:r>
              <a:rPr lang="en-US" sz="2200"/>
              <a:t>Do not ask for “hints”, but listen for them.</a:t>
            </a:r>
          </a:p>
          <a:p>
            <a:pPr>
              <a:lnSpc>
                <a:spcPct val="80000"/>
              </a:lnSpc>
              <a:buFont typeface="Wingdings" pitchFamily="2" charset="2"/>
              <a:buNone/>
            </a:pPr>
            <a:endParaRPr lang="en-US" sz="2200">
              <a:latin typeface="Comic Sans MS" pitchFamily="66" charset="0"/>
            </a:endParaRPr>
          </a:p>
          <a:p>
            <a:pPr lvl="1">
              <a:lnSpc>
                <a:spcPct val="80000"/>
              </a:lnSpc>
            </a:pPr>
            <a:endParaRPr lang="en-US" sz="2000"/>
          </a:p>
          <a:p>
            <a:pPr>
              <a:lnSpc>
                <a:spcPct val="80000"/>
              </a:lnSpc>
            </a:pPr>
            <a:endParaRPr lang="en-US" sz="2000"/>
          </a:p>
          <a:p>
            <a:pPr>
              <a:lnSpc>
                <a:spcPct val="80000"/>
              </a:lnSpc>
            </a:pPr>
            <a:endParaRPr lang="en-US" sz="2000"/>
          </a:p>
          <a:p>
            <a:pPr>
              <a:lnSpc>
                <a:spcPct val="80000"/>
              </a:lnSpc>
            </a:pPr>
            <a:endParaRPr lang="en-US" sz="2800"/>
          </a:p>
        </p:txBody>
      </p:sp>
    </p:spTree>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1150938" y="214313"/>
            <a:ext cx="7993062" cy="1462087"/>
          </a:xfrm>
        </p:spPr>
        <p:txBody>
          <a:bodyPr/>
          <a:lstStyle/>
          <a:p>
            <a:r>
              <a:rPr lang="en-US" sz="3000" b="1"/>
              <a:t>Read and Follow Application Guidelines!</a:t>
            </a:r>
          </a:p>
        </p:txBody>
      </p:sp>
      <p:sp>
        <p:nvSpPr>
          <p:cNvPr id="66563" name="Rectangle 3"/>
          <p:cNvSpPr>
            <a:spLocks noGrp="1" noChangeArrowheads="1"/>
          </p:cNvSpPr>
          <p:nvPr>
            <p:ph type="body" idx="1"/>
          </p:nvPr>
        </p:nvSpPr>
        <p:spPr>
          <a:xfrm>
            <a:off x="1143000" y="1828800"/>
            <a:ext cx="7772400" cy="4114800"/>
          </a:xfrm>
        </p:spPr>
        <p:txBody>
          <a:bodyPr/>
          <a:lstStyle/>
          <a:p>
            <a:pPr>
              <a:lnSpc>
                <a:spcPct val="90000"/>
              </a:lnSpc>
              <a:buFont typeface="Wingdings" pitchFamily="2" charset="2"/>
              <a:buNone/>
            </a:pPr>
            <a:r>
              <a:rPr lang="en-US" sz="2800"/>
              <a:t>What font type/size is allowed?</a:t>
            </a:r>
          </a:p>
          <a:p>
            <a:pPr>
              <a:lnSpc>
                <a:spcPct val="90000"/>
              </a:lnSpc>
              <a:spcBef>
                <a:spcPct val="50000"/>
              </a:spcBef>
              <a:buFont typeface="Wingdings" pitchFamily="2" charset="2"/>
              <a:buNone/>
            </a:pPr>
            <a:r>
              <a:rPr lang="en-US" sz="2800"/>
              <a:t>What margins are required?</a:t>
            </a:r>
          </a:p>
          <a:p>
            <a:pPr>
              <a:lnSpc>
                <a:spcPct val="90000"/>
              </a:lnSpc>
              <a:spcBef>
                <a:spcPct val="50000"/>
              </a:spcBef>
              <a:buFont typeface="Wingdings" pitchFamily="2" charset="2"/>
              <a:buNone/>
            </a:pPr>
            <a:r>
              <a:rPr lang="en-US" sz="2800"/>
              <a:t>Are there page limitations?</a:t>
            </a:r>
          </a:p>
          <a:p>
            <a:pPr>
              <a:lnSpc>
                <a:spcPct val="90000"/>
              </a:lnSpc>
              <a:spcBef>
                <a:spcPct val="50000"/>
              </a:spcBef>
              <a:buFont typeface="Wingdings" pitchFamily="2" charset="2"/>
              <a:buNone/>
            </a:pPr>
            <a:r>
              <a:rPr lang="en-US" sz="2800"/>
              <a:t>How should the application be organized?</a:t>
            </a:r>
          </a:p>
          <a:p>
            <a:pPr>
              <a:lnSpc>
                <a:spcPct val="90000"/>
              </a:lnSpc>
              <a:spcBef>
                <a:spcPct val="50000"/>
              </a:spcBef>
              <a:buFont typeface="Wingdings" pitchFamily="2" charset="2"/>
              <a:buNone/>
            </a:pPr>
            <a:r>
              <a:rPr lang="en-US" sz="2800"/>
              <a:t>Is an appendix allowed?</a:t>
            </a:r>
          </a:p>
          <a:p>
            <a:pPr>
              <a:lnSpc>
                <a:spcPct val="90000"/>
              </a:lnSpc>
              <a:spcBef>
                <a:spcPct val="50000"/>
              </a:spcBef>
              <a:buFont typeface="Wingdings" pitchFamily="2" charset="2"/>
              <a:buNone/>
            </a:pPr>
            <a:r>
              <a:rPr lang="en-US" sz="2800"/>
              <a:t>Use the funding agency terms and vocabulary when writing your application</a:t>
            </a:r>
          </a:p>
          <a:p>
            <a:pPr>
              <a:lnSpc>
                <a:spcPct val="90000"/>
              </a:lnSpc>
            </a:pPr>
            <a:endParaRPr lang="en-US" sz="2800"/>
          </a:p>
        </p:txBody>
      </p:sp>
    </p:spTree>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idx="1"/>
          </p:nvPr>
        </p:nvSpPr>
        <p:spPr>
          <a:xfrm>
            <a:off x="762000" y="1828800"/>
            <a:ext cx="7696200" cy="4800600"/>
          </a:xfrm>
        </p:spPr>
        <p:txBody>
          <a:bodyPr/>
          <a:lstStyle/>
          <a:p>
            <a:pPr lvl="1">
              <a:buFont typeface="Wingdings" pitchFamily="2" charset="2"/>
              <a:buNone/>
            </a:pPr>
            <a:r>
              <a:rPr lang="en-US"/>
              <a:t>Letter of Intent </a:t>
            </a:r>
            <a:r>
              <a:rPr lang="en-US" sz="2000"/>
              <a:t>(if required)</a:t>
            </a:r>
          </a:p>
          <a:p>
            <a:pPr lvl="1">
              <a:buFont typeface="Wingdings" pitchFamily="2" charset="2"/>
              <a:buNone/>
            </a:pPr>
            <a:r>
              <a:rPr lang="en-US"/>
              <a:t>Preliminary or Pre-Proposal</a:t>
            </a:r>
            <a:r>
              <a:rPr lang="en-US" sz="2000"/>
              <a:t> (if required)</a:t>
            </a:r>
          </a:p>
          <a:p>
            <a:pPr lvl="1">
              <a:buFont typeface="Wingdings" pitchFamily="2" charset="2"/>
              <a:buNone/>
            </a:pPr>
            <a:r>
              <a:rPr lang="en-US"/>
              <a:t>Abstract</a:t>
            </a:r>
          </a:p>
          <a:p>
            <a:pPr lvl="1">
              <a:buFont typeface="Wingdings" pitchFamily="2" charset="2"/>
              <a:buNone/>
            </a:pPr>
            <a:r>
              <a:rPr lang="en-US"/>
              <a:t>Proposal Narrative </a:t>
            </a:r>
            <a:r>
              <a:rPr lang="en-US" sz="2000"/>
              <a:t>(Answers 4 basic questions)</a:t>
            </a:r>
          </a:p>
          <a:p>
            <a:pPr lvl="2"/>
            <a:r>
              <a:rPr lang="en-US"/>
              <a:t>Hypothesis/Specific Aims/Goals/Objectives</a:t>
            </a:r>
          </a:p>
          <a:p>
            <a:pPr lvl="2"/>
            <a:r>
              <a:rPr lang="en-US"/>
              <a:t>Background/Significance</a:t>
            </a:r>
          </a:p>
          <a:p>
            <a:pPr lvl="2"/>
            <a:r>
              <a:rPr lang="en-US"/>
              <a:t>Preliminary Studies</a:t>
            </a:r>
          </a:p>
          <a:p>
            <a:pPr lvl="2"/>
            <a:r>
              <a:rPr lang="en-US"/>
              <a:t>Research Design/Methods</a:t>
            </a:r>
          </a:p>
          <a:p>
            <a:pPr lvl="2">
              <a:buFont typeface="Wingdings" pitchFamily="2" charset="2"/>
              <a:buNone/>
            </a:pPr>
            <a:endParaRPr lang="en-US"/>
          </a:p>
        </p:txBody>
      </p:sp>
      <p:sp>
        <p:nvSpPr>
          <p:cNvPr id="39942" name="Rectangle 6"/>
          <p:cNvSpPr>
            <a:spLocks noGrp="1" noChangeArrowheads="1"/>
          </p:cNvSpPr>
          <p:nvPr>
            <p:ph type="title"/>
          </p:nvPr>
        </p:nvSpPr>
        <p:spPr>
          <a:xfrm>
            <a:off x="1150938" y="685800"/>
            <a:ext cx="7793037" cy="990600"/>
          </a:xfrm>
        </p:spPr>
        <p:txBody>
          <a:bodyPr/>
          <a:lstStyle/>
          <a:p>
            <a:r>
              <a:rPr lang="en-US" sz="3000" b="1"/>
              <a:t>Writing the Proposal</a:t>
            </a:r>
          </a:p>
        </p:txBody>
      </p:sp>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sz="3000" b="1"/>
              <a:t>Writing the Proposal continued</a:t>
            </a:r>
          </a:p>
        </p:txBody>
      </p:sp>
      <p:sp>
        <p:nvSpPr>
          <p:cNvPr id="68611" name="Rectangle 3"/>
          <p:cNvSpPr>
            <a:spLocks noGrp="1" noChangeArrowheads="1"/>
          </p:cNvSpPr>
          <p:nvPr>
            <p:ph type="body" idx="1"/>
          </p:nvPr>
        </p:nvSpPr>
        <p:spPr>
          <a:xfrm>
            <a:off x="1143000" y="1828800"/>
            <a:ext cx="7772400" cy="4114800"/>
          </a:xfrm>
        </p:spPr>
        <p:txBody>
          <a:bodyPr/>
          <a:lstStyle/>
          <a:p>
            <a:pPr>
              <a:buFont typeface="Wingdings" pitchFamily="2" charset="2"/>
              <a:buNone/>
            </a:pPr>
            <a:r>
              <a:rPr lang="en-US" sz="2800"/>
              <a:t>Bibliography/References/Literature Cited</a:t>
            </a:r>
          </a:p>
          <a:p>
            <a:pPr>
              <a:buFont typeface="Wingdings" pitchFamily="2" charset="2"/>
              <a:buNone/>
            </a:pPr>
            <a:r>
              <a:rPr lang="en-US" sz="2800"/>
              <a:t>Biographical Sketches </a:t>
            </a:r>
            <a:r>
              <a:rPr lang="en-US" sz="2400"/>
              <a:t>(usually key personnel only)</a:t>
            </a:r>
          </a:p>
          <a:p>
            <a:pPr>
              <a:buFont typeface="Wingdings" pitchFamily="2" charset="2"/>
              <a:buNone/>
            </a:pPr>
            <a:r>
              <a:rPr lang="en-US" sz="2800"/>
              <a:t>Budget </a:t>
            </a:r>
            <a:r>
              <a:rPr lang="en-US" sz="2800" u="sng"/>
              <a:t>and</a:t>
            </a:r>
            <a:r>
              <a:rPr lang="en-US" sz="2800"/>
              <a:t> Budget Justification</a:t>
            </a:r>
          </a:p>
          <a:p>
            <a:pPr>
              <a:buFont typeface="Wingdings" pitchFamily="2" charset="2"/>
              <a:buNone/>
            </a:pPr>
            <a:r>
              <a:rPr lang="en-US" sz="2800"/>
              <a:t>Facilities/Resources/Major Equipment</a:t>
            </a:r>
          </a:p>
          <a:p>
            <a:pPr>
              <a:buFont typeface="Wingdings" pitchFamily="2" charset="2"/>
              <a:buNone/>
            </a:pPr>
            <a:r>
              <a:rPr lang="en-US" sz="2800"/>
              <a:t>Human Subject/Animal Justification</a:t>
            </a:r>
          </a:p>
          <a:p>
            <a:pPr>
              <a:buFont typeface="Wingdings" pitchFamily="2" charset="2"/>
              <a:buNone/>
            </a:pPr>
            <a:r>
              <a:rPr lang="en-US" sz="2800"/>
              <a:t>Letters of Support</a:t>
            </a:r>
          </a:p>
          <a:p>
            <a:pPr>
              <a:buFont typeface="Wingdings" pitchFamily="2" charset="2"/>
              <a:buNone/>
            </a:pPr>
            <a:r>
              <a:rPr lang="en-US" sz="2800"/>
              <a:t>Institutional Assurances</a:t>
            </a:r>
          </a:p>
          <a:p>
            <a:pPr>
              <a:buFont typeface="Wingdings" pitchFamily="2" charset="2"/>
              <a:buNone/>
            </a:pPr>
            <a:r>
              <a:rPr lang="en-US" sz="2800"/>
              <a:t>Appendix</a:t>
            </a:r>
          </a:p>
          <a:p>
            <a:pPr>
              <a:buFont typeface="Wingdings" pitchFamily="2" charset="2"/>
              <a:buNone/>
            </a:pPr>
            <a:endParaRPr lang="en-US" sz="2800"/>
          </a:p>
          <a:p>
            <a:pPr>
              <a:buFont typeface="Wingdings" pitchFamily="2" charset="2"/>
              <a:buNone/>
            </a:pPr>
            <a:endParaRPr lang="en-US" sz="2400"/>
          </a:p>
          <a:p>
            <a:pPr>
              <a:buFont typeface="Wingdings" pitchFamily="2" charset="2"/>
              <a:buNone/>
            </a:pPr>
            <a:endParaRPr lang="en-US"/>
          </a:p>
        </p:txBody>
      </p:sp>
    </p:spTree>
  </p:cSld>
  <p:clrMapOvr>
    <a:masterClrMapping/>
  </p:clrMapOvr>
  <p:transition>
    <p:random/>
  </p:transition>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1200</TotalTime>
  <Words>992</Words>
  <Application>Microsoft PowerPoint</Application>
  <PresentationFormat>On-screen Show (4:3)</PresentationFormat>
  <Paragraphs>217</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Blends</vt:lpstr>
      <vt:lpstr>     </vt:lpstr>
      <vt:lpstr>PROPOSAL DEVELOPMENT Assessing Your Idea</vt:lpstr>
      <vt:lpstr>Assessing Your Resources</vt:lpstr>
      <vt:lpstr>Assessing Compliance Requirements</vt:lpstr>
      <vt:lpstr>Identifying Funding Sources</vt:lpstr>
      <vt:lpstr>Research Sponsor Goals &amp; Priorities</vt:lpstr>
      <vt:lpstr>Read and Follow Application Guidelines!</vt:lpstr>
      <vt:lpstr>Writing the Proposal</vt:lpstr>
      <vt:lpstr>Writing the Proposal continued</vt:lpstr>
      <vt:lpstr>Identifying Key Personnel</vt:lpstr>
      <vt:lpstr>Preparing the Budget</vt:lpstr>
      <vt:lpstr>Slide 12</vt:lpstr>
      <vt:lpstr>Slide 13</vt:lpstr>
      <vt:lpstr>Facilities &amp; Administrative Costs (F&amp;A) (Indirect Costs/Overhead) continued</vt:lpstr>
      <vt:lpstr>Slide 15</vt:lpstr>
      <vt:lpstr>Routing Proposal for University Approval</vt:lpstr>
      <vt:lpstr>Submitting the Proposal</vt:lpstr>
      <vt:lpstr>Resubmission</vt:lpstr>
      <vt:lpstr>Preparing for Award</vt:lpstr>
      <vt:lpstr>Negotiating/Accepting the Award</vt:lpstr>
      <vt:lpstr>Establishing the Restricted Fund</vt:lpstr>
      <vt:lpstr>Managing Grant Award</vt:lpstr>
      <vt:lpstr>Managing Grant Award continued</vt:lpstr>
      <vt:lpstr> Contact Information</vt:lpstr>
    </vt:vector>
  </TitlesOfParts>
  <Company>Creighton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Grants &amp; Contracts Management </dc:title>
  <dc:creator>Beth Herr</dc:creator>
  <cp:lastModifiedBy>Bounds, Lisa </cp:lastModifiedBy>
  <cp:revision>62</cp:revision>
  <cp:lastPrinted>1601-01-01T00:00:00Z</cp:lastPrinted>
  <dcterms:created xsi:type="dcterms:W3CDTF">2003-04-10T13:38:32Z</dcterms:created>
  <dcterms:modified xsi:type="dcterms:W3CDTF">2009-11-17T17:10:12Z</dcterms:modified>
</cp:coreProperties>
</file>