
<file path=[Content_Types].xml><?xml version="1.0" encoding="utf-8"?>
<Types xmlns="http://schemas.openxmlformats.org/package/2006/content-types">
  <Default Extension="bin" ContentType="application/vnd.openxmlformats-officedocument.oleObject"/>
  <Default Extension="tmp" ContentType="image/png"/>
  <Default Extension="mp3" ContentType="audio/unknown"/>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9.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0.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21.xml" ContentType="application/vnd.openxmlformats-officedocument.presentationml.notesSlide+xml"/>
  <Override PartName="/ppt/tags/tag41.xml" ContentType="application/vnd.openxmlformats-officedocument.presentationml.tags+xml"/>
  <Override PartName="/ppt/notesSlides/notesSlide22.xml" ContentType="application/vnd.openxmlformats-officedocument.presentationml.notesSlide+xml"/>
  <Override PartName="/ppt/tags/tag42.xml" ContentType="application/vnd.openxmlformats-officedocument.presentationml.tags+xml"/>
  <Override PartName="/ppt/notesSlides/notesSlide23.xml" ContentType="application/vnd.openxmlformats-officedocument.presentationml.notesSlide+xml"/>
  <Override PartName="/ppt/tags/tag43.xml" ContentType="application/vnd.openxmlformats-officedocument.presentationml.tags+xml"/>
  <Override PartName="/ppt/notesSlides/notesSlide24.xml" ContentType="application/vnd.openxmlformats-officedocument.presentationml.notesSlide+xml"/>
  <Override PartName="/ppt/tags/tag44.xml" ContentType="application/vnd.openxmlformats-officedocument.presentationml.tags+xml"/>
  <Override PartName="/ppt/notesSlides/notesSlide25.xml" ContentType="application/vnd.openxmlformats-officedocument.presentationml.notesSlide+xml"/>
  <Override PartName="/ppt/tags/tag45.xml" ContentType="application/vnd.openxmlformats-officedocument.presentationml.tags+xml"/>
  <Override PartName="/ppt/notesSlides/notesSlide26.xml" ContentType="application/vnd.openxmlformats-officedocument.presentationml.notesSlide+xml"/>
  <Override PartName="/ppt/tags/tag46.xml" ContentType="application/vnd.openxmlformats-officedocument.presentationml.tags+xml"/>
  <Override PartName="/ppt/notesSlides/notesSlide27.xml" ContentType="application/vnd.openxmlformats-officedocument.presentationml.notesSlide+xml"/>
  <Override PartName="/ppt/tags/tag47.xml" ContentType="application/vnd.openxmlformats-officedocument.presentationml.tags+xml"/>
  <Override PartName="/ppt/notesSlides/notesSlide28.xml" ContentType="application/vnd.openxmlformats-officedocument.presentationml.notesSlide+xml"/>
  <Override PartName="/ppt/tags/tag48.xml" ContentType="application/vnd.openxmlformats-officedocument.presentationml.tags+xml"/>
  <Override PartName="/ppt/notesSlides/notesSlide29.xml" ContentType="application/vnd.openxmlformats-officedocument.presentationml.notesSlide+xml"/>
  <Override PartName="/ppt/tags/tag49.xml" ContentType="application/vnd.openxmlformats-officedocument.presentationml.tags+xml"/>
  <Override PartName="/ppt/notesSlides/notesSlide30.xml" ContentType="application/vnd.openxmlformats-officedocument.presentationml.notesSlide+xml"/>
  <Override PartName="/ppt/tags/tag50.xml" ContentType="application/vnd.openxmlformats-officedocument.presentationml.tags+xml"/>
  <Override PartName="/ppt/notesSlides/notesSlide31.xml" ContentType="application/vnd.openxmlformats-officedocument.presentationml.notesSlide+xml"/>
  <Override PartName="/ppt/tags/tag51.xml" ContentType="application/vnd.openxmlformats-officedocument.presentationml.tags+xml"/>
  <Override PartName="/ppt/notesSlides/notesSlide3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33.xml" ContentType="application/vnd.openxmlformats-officedocument.presentationml.notesSlide+xml"/>
  <Override PartName="/ppt/tags/tag56.xml" ContentType="application/vnd.openxmlformats-officedocument.presentationml.tags+xml"/>
  <Override PartName="/ppt/notesSlides/notesSlide34.xml" ContentType="application/vnd.openxmlformats-officedocument.presentationml.notesSlide+xml"/>
  <Override PartName="/ppt/tags/tag57.xml" ContentType="application/vnd.openxmlformats-officedocument.presentationml.tags+xml"/>
  <Override PartName="/ppt/notesSlides/notesSlide35.xml" ContentType="application/vnd.openxmlformats-officedocument.presentationml.notesSlide+xml"/>
  <Override PartName="/ppt/tags/tag58.xml" ContentType="application/vnd.openxmlformats-officedocument.presentationml.tags+xml"/>
  <Override PartName="/ppt/notesSlides/notesSlide36.xml" ContentType="application/vnd.openxmlformats-officedocument.presentationml.notesSlide+xml"/>
  <Override PartName="/ppt/tags/tag59.xml" ContentType="application/vnd.openxmlformats-officedocument.presentationml.tags+xml"/>
  <Override PartName="/ppt/notesSlides/notesSlide37.xml" ContentType="application/vnd.openxmlformats-officedocument.presentationml.notesSlide+xml"/>
  <Override PartName="/ppt/tags/tag60.xml" ContentType="application/vnd.openxmlformats-officedocument.presentationml.tags+xml"/>
  <Override PartName="/ppt/notesSlides/notesSlide38.xml" ContentType="application/vnd.openxmlformats-officedocument.presentationml.notesSlide+xml"/>
  <Override PartName="/ppt/tags/tag61.xml" ContentType="application/vnd.openxmlformats-officedocument.presentationml.tags+xml"/>
  <Override PartName="/ppt/notesSlides/notesSlide39.xml" ContentType="application/vnd.openxmlformats-officedocument.presentationml.notesSlide+xml"/>
  <Override PartName="/ppt/tags/tag62.xml" ContentType="application/vnd.openxmlformats-officedocument.presentationml.tags+xml"/>
  <Override PartName="/ppt/notesSlides/notesSlide40.xml" ContentType="application/vnd.openxmlformats-officedocument.presentationml.notesSlide+xml"/>
  <Override PartName="/ppt/tags/tag63.xml" ContentType="application/vnd.openxmlformats-officedocument.presentationml.tags+xml"/>
  <Override PartName="/ppt/notesSlides/notesSlide41.xml" ContentType="application/vnd.openxmlformats-officedocument.presentationml.notesSlide+xml"/>
  <Override PartName="/ppt/tags/tag64.xml" ContentType="application/vnd.openxmlformats-officedocument.presentationml.tags+xml"/>
  <Override PartName="/ppt/notesSlides/notesSlide42.xml" ContentType="application/vnd.openxmlformats-officedocument.presentationml.notesSlide+xml"/>
  <Override PartName="/ppt/tags/tag65.xml" ContentType="application/vnd.openxmlformats-officedocument.presentationml.tags+xml"/>
  <Override PartName="/ppt/notesSlides/notesSlide43.xml" ContentType="application/vnd.openxmlformats-officedocument.presentationml.notesSlide+xml"/>
  <Override PartName="/ppt/tags/tag66.xml" ContentType="application/vnd.openxmlformats-officedocument.presentationml.tags+xml"/>
  <Override PartName="/ppt/notesSlides/notesSlide44.xml" ContentType="application/vnd.openxmlformats-officedocument.presentationml.notesSlide+xml"/>
  <Override PartName="/ppt/tags/tag67.xml" ContentType="application/vnd.openxmlformats-officedocument.presentationml.tags+xml"/>
  <Override PartName="/ppt/notesSlides/notesSlide45.xml" ContentType="application/vnd.openxmlformats-officedocument.presentationml.notesSlide+xml"/>
  <Override PartName="/ppt/tags/tag68.xml" ContentType="application/vnd.openxmlformats-officedocument.presentationml.tags+xml"/>
  <Override PartName="/ppt/notesSlides/notesSlide46.xml" ContentType="application/vnd.openxmlformats-officedocument.presentationml.notesSlide+xml"/>
  <Override PartName="/ppt/tags/tag69.xml" ContentType="application/vnd.openxmlformats-officedocument.presentationml.tags+xml"/>
  <Override PartName="/ppt/notesSlides/notesSlide47.xml" ContentType="application/vnd.openxmlformats-officedocument.presentationml.notesSlide+xml"/>
  <Override PartName="/ppt/tags/tag70.xml" ContentType="application/vnd.openxmlformats-officedocument.presentationml.tags+xml"/>
  <Override PartName="/ppt/notesSlides/notesSlide48.xml" ContentType="application/vnd.openxmlformats-officedocument.presentationml.notesSlide+xml"/>
  <Override PartName="/ppt/tags/tag71.xml" ContentType="application/vnd.openxmlformats-officedocument.presentationml.tags+xml"/>
  <Override PartName="/ppt/notesSlides/notesSlide49.xml" ContentType="application/vnd.openxmlformats-officedocument.presentationml.notesSlide+xml"/>
  <Override PartName="/ppt/tags/tag72.xml" ContentType="application/vnd.openxmlformats-officedocument.presentationml.tags+xml"/>
  <Override PartName="/ppt/notesSlides/notesSlide50.xml" ContentType="application/vnd.openxmlformats-officedocument.presentationml.notesSlide+xml"/>
  <Override PartName="/ppt/tags/tag73.xml" ContentType="application/vnd.openxmlformats-officedocument.presentationml.tags+xml"/>
  <Override PartName="/ppt/notesSlides/notesSlide51.xml" ContentType="application/vnd.openxmlformats-officedocument.presentationml.notesSlide+xml"/>
  <Override PartName="/ppt/tags/tag74.xml" ContentType="application/vnd.openxmlformats-officedocument.presentationml.tags+xml"/>
  <Override PartName="/ppt/notesSlides/notesSlide52.xml" ContentType="application/vnd.openxmlformats-officedocument.presentationml.notesSlide+xml"/>
  <Override PartName="/ppt/tags/tag75.xml" ContentType="application/vnd.openxmlformats-officedocument.presentationml.tags+xml"/>
  <Override PartName="/ppt/notesSlides/notesSlide53.xml" ContentType="application/vnd.openxmlformats-officedocument.presentationml.notesSlide+xml"/>
  <Override PartName="/ppt/tags/tag76.xml" ContentType="application/vnd.openxmlformats-officedocument.presentationml.tags+xml"/>
  <Override PartName="/ppt/notesSlides/notesSlide54.xml" ContentType="application/vnd.openxmlformats-officedocument.presentationml.notesSlide+xml"/>
  <Override PartName="/ppt/tags/tag77.xml" ContentType="application/vnd.openxmlformats-officedocument.presentationml.tags+xml"/>
  <Override PartName="/ppt/notesSlides/notesSlide55.xml" ContentType="application/vnd.openxmlformats-officedocument.presentationml.notesSlide+xml"/>
  <Override PartName="/ppt/tags/tag78.xml" ContentType="application/vnd.openxmlformats-officedocument.presentationml.tags+xml"/>
  <Override PartName="/ppt/notesSlides/notesSlide56.xml" ContentType="application/vnd.openxmlformats-officedocument.presentationml.notesSlide+xml"/>
  <Override PartName="/ppt/tags/tag79.xml" ContentType="application/vnd.openxmlformats-officedocument.presentationml.tags+xml"/>
  <Override PartName="/ppt/notesSlides/notesSlide57.xml" ContentType="application/vnd.openxmlformats-officedocument.presentationml.notesSlide+xml"/>
  <Override PartName="/ppt/tags/tag80.xml" ContentType="application/vnd.openxmlformats-officedocument.presentationml.tags+xml"/>
  <Override PartName="/ppt/notesSlides/notesSlide58.xml" ContentType="application/vnd.openxmlformats-officedocument.presentationml.notesSlide+xml"/>
  <Override PartName="/ppt/tags/tag81.xml" ContentType="application/vnd.openxmlformats-officedocument.presentationml.tags+xml"/>
  <Override PartName="/ppt/notesSlides/notesSlide59.xml" ContentType="application/vnd.openxmlformats-officedocument.presentationml.notesSlide+xml"/>
  <Override PartName="/ppt/tags/tag82.xml" ContentType="application/vnd.openxmlformats-officedocument.presentationml.tags+xml"/>
  <Override PartName="/ppt/notesSlides/notesSlide60.xml" ContentType="application/vnd.openxmlformats-officedocument.presentationml.notesSlide+xml"/>
  <Override PartName="/ppt/tags/tag83.xml" ContentType="application/vnd.openxmlformats-officedocument.presentationml.tags+xml"/>
  <Override PartName="/ppt/notesSlides/notesSlide61.xml" ContentType="application/vnd.openxmlformats-officedocument.presentationml.notesSlide+xml"/>
  <Override PartName="/ppt/tags/tag84.xml" ContentType="application/vnd.openxmlformats-officedocument.presentationml.tags+xml"/>
  <Override PartName="/ppt/notesSlides/notesSlide62.xml" ContentType="application/vnd.openxmlformats-officedocument.presentationml.notesSlide+xml"/>
  <Override PartName="/ppt/tags/tag85.xml" ContentType="application/vnd.openxmlformats-officedocument.presentationml.tags+xml"/>
  <Override PartName="/ppt/notesSlides/notesSlide63.xml" ContentType="application/vnd.openxmlformats-officedocument.presentationml.notesSlide+xml"/>
  <Override PartName="/ppt/tags/tag86.xml" ContentType="application/vnd.openxmlformats-officedocument.presentationml.tags+xml"/>
  <Override PartName="/ppt/notesSlides/notesSlide64.xml" ContentType="application/vnd.openxmlformats-officedocument.presentationml.notesSlide+xml"/>
  <Override PartName="/ppt/tags/tag87.xml" ContentType="application/vnd.openxmlformats-officedocument.presentationml.tags+xml"/>
  <Override PartName="/ppt/notesSlides/notesSlide65.xml" ContentType="application/vnd.openxmlformats-officedocument.presentationml.notesSlide+xml"/>
  <Override PartName="/ppt/tags/tag88.xml" ContentType="application/vnd.openxmlformats-officedocument.presentationml.tags+xml"/>
  <Override PartName="/ppt/notesSlides/notesSlide66.xml" ContentType="application/vnd.openxmlformats-officedocument.presentationml.notesSlide+xml"/>
  <Override PartName="/ppt/tags/tag89.xml" ContentType="application/vnd.openxmlformats-officedocument.presentationml.tags+xml"/>
  <Override PartName="/ppt/notesSlides/notesSlide67.xml" ContentType="application/vnd.openxmlformats-officedocument.presentationml.notesSlide+xml"/>
  <Override PartName="/ppt/tags/tag90.xml" ContentType="application/vnd.openxmlformats-officedocument.presentationml.tags+xml"/>
  <Override PartName="/ppt/notesSlides/notesSlide68.xml" ContentType="application/vnd.openxmlformats-officedocument.presentationml.notesSlide+xml"/>
  <Override PartName="/ppt/tags/tag91.xml" ContentType="application/vnd.openxmlformats-officedocument.presentationml.tags+xml"/>
  <Override PartName="/ppt/notesSlides/notesSlide69.xml" ContentType="application/vnd.openxmlformats-officedocument.presentationml.notesSlide+xml"/>
  <Override PartName="/ppt/tags/tag92.xml" ContentType="application/vnd.openxmlformats-officedocument.presentationml.tags+xml"/>
  <Override PartName="/ppt/notesSlides/notesSlide70.xml" ContentType="application/vnd.openxmlformats-officedocument.presentationml.notesSlide+xml"/>
  <Override PartName="/ppt/tags/tag93.xml" ContentType="application/vnd.openxmlformats-officedocument.presentationml.tags+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258" r:id="rId2"/>
    <p:sldId id="270" r:id="rId3"/>
    <p:sldId id="369" r:id="rId4"/>
    <p:sldId id="383" r:id="rId5"/>
    <p:sldId id="368" r:id="rId6"/>
    <p:sldId id="300" r:id="rId7"/>
    <p:sldId id="290" r:id="rId8"/>
    <p:sldId id="289" r:id="rId9"/>
    <p:sldId id="272" r:id="rId10"/>
    <p:sldId id="302" r:id="rId11"/>
    <p:sldId id="312" r:id="rId12"/>
    <p:sldId id="313" r:id="rId13"/>
    <p:sldId id="323" r:id="rId14"/>
    <p:sldId id="324" r:id="rId15"/>
    <p:sldId id="314" r:id="rId16"/>
    <p:sldId id="308" r:id="rId17"/>
    <p:sldId id="322" r:id="rId18"/>
    <p:sldId id="384" r:id="rId19"/>
    <p:sldId id="318" r:id="rId20"/>
    <p:sldId id="385" r:id="rId21"/>
    <p:sldId id="373" r:id="rId22"/>
    <p:sldId id="387" r:id="rId23"/>
    <p:sldId id="374" r:id="rId24"/>
    <p:sldId id="388" r:id="rId25"/>
    <p:sldId id="375" r:id="rId26"/>
    <p:sldId id="389" r:id="rId27"/>
    <p:sldId id="371" r:id="rId28"/>
    <p:sldId id="390" r:id="rId29"/>
    <p:sldId id="320" r:id="rId30"/>
    <p:sldId id="321" r:id="rId31"/>
    <p:sldId id="319" r:id="rId32"/>
    <p:sldId id="310" r:id="rId33"/>
    <p:sldId id="304" r:id="rId34"/>
    <p:sldId id="325" r:id="rId35"/>
    <p:sldId id="326" r:id="rId36"/>
    <p:sldId id="327" r:id="rId37"/>
    <p:sldId id="329" r:id="rId38"/>
    <p:sldId id="376" r:id="rId39"/>
    <p:sldId id="396" r:id="rId40"/>
    <p:sldId id="330" r:id="rId41"/>
    <p:sldId id="331" r:id="rId42"/>
    <p:sldId id="333" r:id="rId43"/>
    <p:sldId id="377" r:id="rId44"/>
    <p:sldId id="378" r:id="rId45"/>
    <p:sldId id="379" r:id="rId46"/>
    <p:sldId id="336" r:id="rId47"/>
    <p:sldId id="337" r:id="rId48"/>
    <p:sldId id="338" r:id="rId49"/>
    <p:sldId id="340" r:id="rId50"/>
    <p:sldId id="395" r:id="rId51"/>
    <p:sldId id="342" r:id="rId52"/>
    <p:sldId id="391" r:id="rId53"/>
    <p:sldId id="393" r:id="rId54"/>
    <p:sldId id="344" r:id="rId55"/>
    <p:sldId id="345" r:id="rId56"/>
    <p:sldId id="346" r:id="rId57"/>
    <p:sldId id="347" r:id="rId58"/>
    <p:sldId id="348" r:id="rId59"/>
    <p:sldId id="394" r:id="rId60"/>
    <p:sldId id="349" r:id="rId61"/>
    <p:sldId id="350" r:id="rId62"/>
    <p:sldId id="351" r:id="rId63"/>
    <p:sldId id="352" r:id="rId64"/>
    <p:sldId id="353" r:id="rId65"/>
    <p:sldId id="354" r:id="rId66"/>
    <p:sldId id="355" r:id="rId67"/>
    <p:sldId id="356" r:id="rId68"/>
    <p:sldId id="357" r:id="rId69"/>
    <p:sldId id="358" r:id="rId70"/>
    <p:sldId id="380" r:id="rId71"/>
    <p:sldId id="359" r:id="rId72"/>
    <p:sldId id="360" r:id="rId73"/>
    <p:sldId id="361" r:id="rId74"/>
    <p:sldId id="362" r:id="rId75"/>
    <p:sldId id="363" r:id="rId76"/>
    <p:sldId id="364" r:id="rId77"/>
    <p:sldId id="365" r:id="rId78"/>
    <p:sldId id="366" r:id="rId79"/>
    <p:sldId id="367" r:id="rId80"/>
    <p:sldId id="381" r:id="rId81"/>
    <p:sldId id="382" r:id="rId82"/>
  </p:sldIdLst>
  <p:sldSz cx="9144000" cy="6858000" type="screen4x3"/>
  <p:notesSz cx="6858000" cy="9418638"/>
  <p:custDataLst>
    <p:tags r:id="rId8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13" autoAdjust="0"/>
  </p:normalViewPr>
  <p:slideViewPr>
    <p:cSldViewPr>
      <p:cViewPr varScale="1">
        <p:scale>
          <a:sx n="68" d="100"/>
          <a:sy n="68" d="100"/>
        </p:scale>
        <p:origin x="-56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70932"/>
          </a:xfrm>
          <a:prstGeom prst="rect">
            <a:avLst/>
          </a:prstGeom>
        </p:spPr>
        <p:txBody>
          <a:bodyPr vert="horz" lIns="92830" tIns="46415" rIns="92830" bIns="46415" rtlCol="0"/>
          <a:lstStyle>
            <a:lvl1pPr algn="r">
              <a:defRPr sz="1200"/>
            </a:lvl1pPr>
          </a:lstStyle>
          <a:p>
            <a:fld id="{AE493CA7-666F-493A-AA00-92F362026C69}" type="datetimeFigureOut">
              <a:rPr lang="en-US" smtClean="0"/>
              <a:pPr/>
              <a:t>9/24/2015</a:t>
            </a:fld>
            <a:endParaRPr lang="en-US" dirty="0"/>
          </a:p>
        </p:txBody>
      </p:sp>
      <p:sp>
        <p:nvSpPr>
          <p:cNvPr id="4" name="Footer Placeholder 3"/>
          <p:cNvSpPr>
            <a:spLocks noGrp="1"/>
          </p:cNvSpPr>
          <p:nvPr>
            <p:ph type="ftr" sz="quarter" idx="2"/>
          </p:nvPr>
        </p:nvSpPr>
        <p:spPr>
          <a:xfrm>
            <a:off x="0" y="8946071"/>
            <a:ext cx="2971800" cy="470932"/>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2830" tIns="46415" rIns="92830" bIns="46415" rtlCol="0" anchor="b"/>
          <a:lstStyle>
            <a:lvl1pPr algn="r">
              <a:defRPr sz="1200"/>
            </a:lvl1pPr>
          </a:lstStyle>
          <a:p>
            <a:fld id="{7F9166DE-1280-4BA1-8553-6E07FAE379CE}" type="slidenum">
              <a:rPr lang="en-US" smtClean="0"/>
              <a:pPr/>
              <a:t>‹#›</a:t>
            </a:fld>
            <a:endParaRPr lang="en-US" dirty="0"/>
          </a:p>
        </p:txBody>
      </p:sp>
    </p:spTree>
    <p:extLst>
      <p:ext uri="{BB962C8B-B14F-4D97-AF65-F5344CB8AC3E}">
        <p14:creationId xmlns:p14="http://schemas.microsoft.com/office/powerpoint/2010/main" val="664148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70932"/>
          </a:xfrm>
          <a:prstGeom prst="rect">
            <a:avLst/>
          </a:prstGeom>
        </p:spPr>
        <p:txBody>
          <a:bodyPr vert="horz" lIns="92830" tIns="46415" rIns="92830" bIns="46415" rtlCol="0"/>
          <a:lstStyle>
            <a:lvl1pPr algn="r">
              <a:defRPr sz="1200"/>
            </a:lvl1pPr>
          </a:lstStyle>
          <a:p>
            <a:fld id="{7E30B34C-A393-4AB2-8A93-DE81261680C4}" type="datetimeFigureOut">
              <a:rPr lang="en-US" smtClean="0"/>
              <a:pPr/>
              <a:t>9/24/2015</a:t>
            </a:fld>
            <a:endParaRPr lang="en-US" dirty="0"/>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73855"/>
            <a:ext cx="5486400" cy="4238387"/>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2830" tIns="46415" rIns="92830" bIns="46415" rtlCol="0" anchor="b"/>
          <a:lstStyle>
            <a:lvl1pPr algn="r">
              <a:defRPr sz="1200"/>
            </a:lvl1pPr>
          </a:lstStyle>
          <a:p>
            <a:fld id="{F636DA69-B199-40A3-8D45-3FAEF5C09520}" type="slidenum">
              <a:rPr lang="en-US" smtClean="0"/>
              <a:pPr/>
              <a:t>‹#›</a:t>
            </a:fld>
            <a:endParaRPr lang="en-US" dirty="0"/>
          </a:p>
        </p:txBody>
      </p:sp>
    </p:spTree>
    <p:extLst>
      <p:ext uri="{BB962C8B-B14F-4D97-AF65-F5344CB8AC3E}">
        <p14:creationId xmlns:p14="http://schemas.microsoft.com/office/powerpoint/2010/main" val="164158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a:t>
            </a:fld>
            <a:endParaRPr lang="en-US" dirty="0"/>
          </a:p>
        </p:txBody>
      </p:sp>
    </p:spTree>
    <p:extLst>
      <p:ext uri="{BB962C8B-B14F-4D97-AF65-F5344CB8AC3E}">
        <p14:creationId xmlns:p14="http://schemas.microsoft.com/office/powerpoint/2010/main" val="927365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11</a:t>
            </a:fld>
            <a:endParaRPr lang="en-US" dirty="0"/>
          </a:p>
        </p:txBody>
      </p:sp>
    </p:spTree>
    <p:extLst>
      <p:ext uri="{BB962C8B-B14F-4D97-AF65-F5344CB8AC3E}">
        <p14:creationId xmlns:p14="http://schemas.microsoft.com/office/powerpoint/2010/main" val="2173270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12</a:t>
            </a:fld>
            <a:endParaRPr lang="en-US" dirty="0"/>
          </a:p>
        </p:txBody>
      </p:sp>
    </p:spTree>
    <p:extLst>
      <p:ext uri="{BB962C8B-B14F-4D97-AF65-F5344CB8AC3E}">
        <p14:creationId xmlns:p14="http://schemas.microsoft.com/office/powerpoint/2010/main" val="101736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13</a:t>
            </a:fld>
            <a:endParaRPr lang="en-US" dirty="0"/>
          </a:p>
        </p:txBody>
      </p:sp>
    </p:spTree>
    <p:extLst>
      <p:ext uri="{BB962C8B-B14F-4D97-AF65-F5344CB8AC3E}">
        <p14:creationId xmlns:p14="http://schemas.microsoft.com/office/powerpoint/2010/main" val="592417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14</a:t>
            </a:fld>
            <a:endParaRPr lang="en-US" dirty="0"/>
          </a:p>
        </p:txBody>
      </p:sp>
    </p:spTree>
    <p:extLst>
      <p:ext uri="{BB962C8B-B14F-4D97-AF65-F5344CB8AC3E}">
        <p14:creationId xmlns:p14="http://schemas.microsoft.com/office/powerpoint/2010/main" val="1641327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15</a:t>
            </a:fld>
            <a:endParaRPr lang="en-US" dirty="0"/>
          </a:p>
        </p:txBody>
      </p:sp>
    </p:spTree>
    <p:extLst>
      <p:ext uri="{BB962C8B-B14F-4D97-AF65-F5344CB8AC3E}">
        <p14:creationId xmlns:p14="http://schemas.microsoft.com/office/powerpoint/2010/main" val="1279020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16</a:t>
            </a:fld>
            <a:endParaRPr lang="en-US" dirty="0"/>
          </a:p>
        </p:txBody>
      </p:sp>
    </p:spTree>
    <p:extLst>
      <p:ext uri="{BB962C8B-B14F-4D97-AF65-F5344CB8AC3E}">
        <p14:creationId xmlns:p14="http://schemas.microsoft.com/office/powerpoint/2010/main" val="1648230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17</a:t>
            </a:fld>
            <a:endParaRPr lang="en-US" dirty="0"/>
          </a:p>
        </p:txBody>
      </p:sp>
    </p:spTree>
    <p:extLst>
      <p:ext uri="{BB962C8B-B14F-4D97-AF65-F5344CB8AC3E}">
        <p14:creationId xmlns:p14="http://schemas.microsoft.com/office/powerpoint/2010/main" val="3160418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19</a:t>
            </a:fld>
            <a:endParaRPr lang="en-US" dirty="0"/>
          </a:p>
        </p:txBody>
      </p:sp>
    </p:spTree>
    <p:extLst>
      <p:ext uri="{BB962C8B-B14F-4D97-AF65-F5344CB8AC3E}">
        <p14:creationId xmlns:p14="http://schemas.microsoft.com/office/powerpoint/2010/main" val="2755780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21</a:t>
            </a:fld>
            <a:endParaRPr lang="en-US" dirty="0"/>
          </a:p>
        </p:txBody>
      </p:sp>
    </p:spTree>
    <p:extLst>
      <p:ext uri="{BB962C8B-B14F-4D97-AF65-F5344CB8AC3E}">
        <p14:creationId xmlns:p14="http://schemas.microsoft.com/office/powerpoint/2010/main" val="2755780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23</a:t>
            </a:fld>
            <a:endParaRPr lang="en-US" dirty="0"/>
          </a:p>
        </p:txBody>
      </p:sp>
    </p:spTree>
    <p:extLst>
      <p:ext uri="{BB962C8B-B14F-4D97-AF65-F5344CB8AC3E}">
        <p14:creationId xmlns:p14="http://schemas.microsoft.com/office/powerpoint/2010/main" val="275578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baseline="0" dirty="0" smtClean="0"/>
          </a:p>
          <a:p>
            <a:r>
              <a:rPr lang="en-US" baseline="0" dirty="0" smtClean="0"/>
              <a:t> </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a:t>
            </a:fld>
            <a:endParaRPr lang="en-US" dirty="0"/>
          </a:p>
        </p:txBody>
      </p:sp>
    </p:spTree>
    <p:extLst>
      <p:ext uri="{BB962C8B-B14F-4D97-AF65-F5344CB8AC3E}">
        <p14:creationId xmlns:p14="http://schemas.microsoft.com/office/powerpoint/2010/main" val="2404202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25</a:t>
            </a:fld>
            <a:endParaRPr lang="en-US" dirty="0"/>
          </a:p>
        </p:txBody>
      </p:sp>
    </p:spTree>
    <p:extLst>
      <p:ext uri="{BB962C8B-B14F-4D97-AF65-F5344CB8AC3E}">
        <p14:creationId xmlns:p14="http://schemas.microsoft.com/office/powerpoint/2010/main" val="2755780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27</a:t>
            </a:fld>
            <a:endParaRPr lang="en-US" dirty="0"/>
          </a:p>
        </p:txBody>
      </p:sp>
    </p:spTree>
    <p:extLst>
      <p:ext uri="{BB962C8B-B14F-4D97-AF65-F5344CB8AC3E}">
        <p14:creationId xmlns:p14="http://schemas.microsoft.com/office/powerpoint/2010/main" val="2755780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28</a:t>
            </a:fld>
            <a:endParaRPr lang="en-US" dirty="0"/>
          </a:p>
        </p:txBody>
      </p:sp>
    </p:spTree>
    <p:extLst>
      <p:ext uri="{BB962C8B-B14F-4D97-AF65-F5344CB8AC3E}">
        <p14:creationId xmlns:p14="http://schemas.microsoft.com/office/powerpoint/2010/main" val="122286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29</a:t>
            </a:fld>
            <a:endParaRPr lang="en-US" dirty="0"/>
          </a:p>
        </p:txBody>
      </p:sp>
    </p:spTree>
    <p:extLst>
      <p:ext uri="{BB962C8B-B14F-4D97-AF65-F5344CB8AC3E}">
        <p14:creationId xmlns:p14="http://schemas.microsoft.com/office/powerpoint/2010/main" val="3623819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30</a:t>
            </a:fld>
            <a:endParaRPr lang="en-US" dirty="0"/>
          </a:p>
        </p:txBody>
      </p:sp>
    </p:spTree>
    <p:extLst>
      <p:ext uri="{BB962C8B-B14F-4D97-AF65-F5344CB8AC3E}">
        <p14:creationId xmlns:p14="http://schemas.microsoft.com/office/powerpoint/2010/main" val="3636744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31</a:t>
            </a:fld>
            <a:endParaRPr lang="en-US" dirty="0"/>
          </a:p>
        </p:txBody>
      </p:sp>
    </p:spTree>
    <p:extLst>
      <p:ext uri="{BB962C8B-B14F-4D97-AF65-F5344CB8AC3E}">
        <p14:creationId xmlns:p14="http://schemas.microsoft.com/office/powerpoint/2010/main" val="122286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32</a:t>
            </a:fld>
            <a:endParaRPr lang="en-US" dirty="0"/>
          </a:p>
        </p:txBody>
      </p:sp>
    </p:spTree>
    <p:extLst>
      <p:ext uri="{BB962C8B-B14F-4D97-AF65-F5344CB8AC3E}">
        <p14:creationId xmlns:p14="http://schemas.microsoft.com/office/powerpoint/2010/main" val="3818472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33</a:t>
            </a:fld>
            <a:endParaRPr lang="en-US" dirty="0"/>
          </a:p>
        </p:txBody>
      </p:sp>
    </p:spTree>
    <p:extLst>
      <p:ext uri="{BB962C8B-B14F-4D97-AF65-F5344CB8AC3E}">
        <p14:creationId xmlns:p14="http://schemas.microsoft.com/office/powerpoint/2010/main" val="1991751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34</a:t>
            </a:fld>
            <a:endParaRPr lang="en-US" dirty="0"/>
          </a:p>
        </p:txBody>
      </p:sp>
    </p:spTree>
    <p:extLst>
      <p:ext uri="{BB962C8B-B14F-4D97-AF65-F5344CB8AC3E}">
        <p14:creationId xmlns:p14="http://schemas.microsoft.com/office/powerpoint/2010/main" val="17515033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35</a:t>
            </a:fld>
            <a:endParaRPr lang="en-US" dirty="0"/>
          </a:p>
        </p:txBody>
      </p:sp>
    </p:spTree>
    <p:extLst>
      <p:ext uri="{BB962C8B-B14F-4D97-AF65-F5344CB8AC3E}">
        <p14:creationId xmlns:p14="http://schemas.microsoft.com/office/powerpoint/2010/main" val="2961027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baseline="0" dirty="0" smtClean="0"/>
          </a:p>
          <a:p>
            <a:r>
              <a:rPr lang="en-US" baseline="0" dirty="0" smtClean="0"/>
              <a:t> </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a:t>
            </a:fld>
            <a:endParaRPr lang="en-US" dirty="0"/>
          </a:p>
        </p:txBody>
      </p:sp>
    </p:spTree>
    <p:extLst>
      <p:ext uri="{BB962C8B-B14F-4D97-AF65-F5344CB8AC3E}">
        <p14:creationId xmlns:p14="http://schemas.microsoft.com/office/powerpoint/2010/main" val="24042023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36</a:t>
            </a:fld>
            <a:endParaRPr lang="en-US" dirty="0"/>
          </a:p>
        </p:txBody>
      </p:sp>
    </p:spTree>
    <p:extLst>
      <p:ext uri="{BB962C8B-B14F-4D97-AF65-F5344CB8AC3E}">
        <p14:creationId xmlns:p14="http://schemas.microsoft.com/office/powerpoint/2010/main" val="3393227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37</a:t>
            </a:fld>
            <a:endParaRPr lang="en-US" dirty="0"/>
          </a:p>
        </p:txBody>
      </p:sp>
    </p:spTree>
    <p:extLst>
      <p:ext uri="{BB962C8B-B14F-4D97-AF65-F5344CB8AC3E}">
        <p14:creationId xmlns:p14="http://schemas.microsoft.com/office/powerpoint/2010/main" val="4071681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38</a:t>
            </a:fld>
            <a:endParaRPr lang="en-US" dirty="0"/>
          </a:p>
        </p:txBody>
      </p:sp>
    </p:spTree>
    <p:extLst>
      <p:ext uri="{BB962C8B-B14F-4D97-AF65-F5344CB8AC3E}">
        <p14:creationId xmlns:p14="http://schemas.microsoft.com/office/powerpoint/2010/main" val="4550507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40</a:t>
            </a:fld>
            <a:endParaRPr lang="en-US" dirty="0"/>
          </a:p>
        </p:txBody>
      </p:sp>
    </p:spTree>
    <p:extLst>
      <p:ext uri="{BB962C8B-B14F-4D97-AF65-F5344CB8AC3E}">
        <p14:creationId xmlns:p14="http://schemas.microsoft.com/office/powerpoint/2010/main" val="455050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41</a:t>
            </a:fld>
            <a:endParaRPr lang="en-US" dirty="0"/>
          </a:p>
        </p:txBody>
      </p:sp>
    </p:spTree>
    <p:extLst>
      <p:ext uri="{BB962C8B-B14F-4D97-AF65-F5344CB8AC3E}">
        <p14:creationId xmlns:p14="http://schemas.microsoft.com/office/powerpoint/2010/main" val="13069802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42</a:t>
            </a:fld>
            <a:endParaRPr lang="en-US" dirty="0"/>
          </a:p>
        </p:txBody>
      </p:sp>
    </p:spTree>
    <p:extLst>
      <p:ext uri="{BB962C8B-B14F-4D97-AF65-F5344CB8AC3E}">
        <p14:creationId xmlns:p14="http://schemas.microsoft.com/office/powerpoint/2010/main" val="28116203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43</a:t>
            </a:fld>
            <a:endParaRPr lang="en-US" dirty="0"/>
          </a:p>
        </p:txBody>
      </p:sp>
    </p:spTree>
    <p:extLst>
      <p:ext uri="{BB962C8B-B14F-4D97-AF65-F5344CB8AC3E}">
        <p14:creationId xmlns:p14="http://schemas.microsoft.com/office/powerpoint/2010/main" val="645405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44</a:t>
            </a:fld>
            <a:endParaRPr lang="en-US" dirty="0"/>
          </a:p>
        </p:txBody>
      </p:sp>
    </p:spTree>
    <p:extLst>
      <p:ext uri="{BB962C8B-B14F-4D97-AF65-F5344CB8AC3E}">
        <p14:creationId xmlns:p14="http://schemas.microsoft.com/office/powerpoint/2010/main" val="6454055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45</a:t>
            </a:fld>
            <a:endParaRPr lang="en-US" dirty="0"/>
          </a:p>
        </p:txBody>
      </p:sp>
    </p:spTree>
    <p:extLst>
      <p:ext uri="{BB962C8B-B14F-4D97-AF65-F5344CB8AC3E}">
        <p14:creationId xmlns:p14="http://schemas.microsoft.com/office/powerpoint/2010/main" val="6454055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46</a:t>
            </a:fld>
            <a:endParaRPr lang="en-US" dirty="0"/>
          </a:p>
        </p:txBody>
      </p:sp>
    </p:spTree>
    <p:extLst>
      <p:ext uri="{BB962C8B-B14F-4D97-AF65-F5344CB8AC3E}">
        <p14:creationId xmlns:p14="http://schemas.microsoft.com/office/powerpoint/2010/main" val="298123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baseline="0" dirty="0" smtClean="0"/>
          </a:p>
          <a:p>
            <a:r>
              <a:rPr lang="en-US" baseline="0" dirty="0" smtClean="0"/>
              <a:t> </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a:t>
            </a:fld>
            <a:endParaRPr lang="en-US" dirty="0"/>
          </a:p>
        </p:txBody>
      </p:sp>
    </p:spTree>
    <p:extLst>
      <p:ext uri="{BB962C8B-B14F-4D97-AF65-F5344CB8AC3E}">
        <p14:creationId xmlns:p14="http://schemas.microsoft.com/office/powerpoint/2010/main" val="523217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47</a:t>
            </a:fld>
            <a:endParaRPr lang="en-US" dirty="0"/>
          </a:p>
        </p:txBody>
      </p:sp>
    </p:spTree>
    <p:extLst>
      <p:ext uri="{BB962C8B-B14F-4D97-AF65-F5344CB8AC3E}">
        <p14:creationId xmlns:p14="http://schemas.microsoft.com/office/powerpoint/2010/main" val="17854783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48</a:t>
            </a:fld>
            <a:endParaRPr lang="en-US" dirty="0"/>
          </a:p>
        </p:txBody>
      </p:sp>
    </p:spTree>
    <p:extLst>
      <p:ext uri="{BB962C8B-B14F-4D97-AF65-F5344CB8AC3E}">
        <p14:creationId xmlns:p14="http://schemas.microsoft.com/office/powerpoint/2010/main" val="2611775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49</a:t>
            </a:fld>
            <a:endParaRPr lang="en-US" dirty="0"/>
          </a:p>
        </p:txBody>
      </p:sp>
    </p:spTree>
    <p:extLst>
      <p:ext uri="{BB962C8B-B14F-4D97-AF65-F5344CB8AC3E}">
        <p14:creationId xmlns:p14="http://schemas.microsoft.com/office/powerpoint/2010/main" val="42224028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51</a:t>
            </a:fld>
            <a:endParaRPr lang="en-US" dirty="0"/>
          </a:p>
        </p:txBody>
      </p:sp>
    </p:spTree>
    <p:extLst>
      <p:ext uri="{BB962C8B-B14F-4D97-AF65-F5344CB8AC3E}">
        <p14:creationId xmlns:p14="http://schemas.microsoft.com/office/powerpoint/2010/main" val="10533848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54</a:t>
            </a:fld>
            <a:endParaRPr lang="en-US" dirty="0"/>
          </a:p>
        </p:txBody>
      </p:sp>
    </p:spTree>
    <p:extLst>
      <p:ext uri="{BB962C8B-B14F-4D97-AF65-F5344CB8AC3E}">
        <p14:creationId xmlns:p14="http://schemas.microsoft.com/office/powerpoint/2010/main" val="2773450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55</a:t>
            </a:fld>
            <a:endParaRPr lang="en-US" dirty="0"/>
          </a:p>
        </p:txBody>
      </p:sp>
    </p:spTree>
    <p:extLst>
      <p:ext uri="{BB962C8B-B14F-4D97-AF65-F5344CB8AC3E}">
        <p14:creationId xmlns:p14="http://schemas.microsoft.com/office/powerpoint/2010/main" val="21126357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56</a:t>
            </a:fld>
            <a:endParaRPr lang="en-US" dirty="0"/>
          </a:p>
        </p:txBody>
      </p:sp>
    </p:spTree>
    <p:extLst>
      <p:ext uri="{BB962C8B-B14F-4D97-AF65-F5344CB8AC3E}">
        <p14:creationId xmlns:p14="http://schemas.microsoft.com/office/powerpoint/2010/main" val="38433007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57</a:t>
            </a:fld>
            <a:endParaRPr lang="en-US" dirty="0"/>
          </a:p>
        </p:txBody>
      </p:sp>
    </p:spTree>
    <p:extLst>
      <p:ext uri="{BB962C8B-B14F-4D97-AF65-F5344CB8AC3E}">
        <p14:creationId xmlns:p14="http://schemas.microsoft.com/office/powerpoint/2010/main" val="13402553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58</a:t>
            </a:fld>
            <a:endParaRPr lang="en-US" dirty="0"/>
          </a:p>
        </p:txBody>
      </p:sp>
    </p:spTree>
    <p:extLst>
      <p:ext uri="{BB962C8B-B14F-4D97-AF65-F5344CB8AC3E}">
        <p14:creationId xmlns:p14="http://schemas.microsoft.com/office/powerpoint/2010/main" val="7482308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59</a:t>
            </a:fld>
            <a:endParaRPr lang="en-US" dirty="0"/>
          </a:p>
        </p:txBody>
      </p:sp>
    </p:spTree>
    <p:extLst>
      <p:ext uri="{BB962C8B-B14F-4D97-AF65-F5344CB8AC3E}">
        <p14:creationId xmlns:p14="http://schemas.microsoft.com/office/powerpoint/2010/main" val="748230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baseline="0" dirty="0" smtClean="0"/>
          </a:p>
          <a:p>
            <a:r>
              <a:rPr lang="en-US" baseline="0" dirty="0" smtClean="0"/>
              <a:t> </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7766496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60</a:t>
            </a:fld>
            <a:endParaRPr lang="en-US" dirty="0"/>
          </a:p>
        </p:txBody>
      </p:sp>
    </p:spTree>
    <p:extLst>
      <p:ext uri="{BB962C8B-B14F-4D97-AF65-F5344CB8AC3E}">
        <p14:creationId xmlns:p14="http://schemas.microsoft.com/office/powerpoint/2010/main" val="29613374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61</a:t>
            </a:fld>
            <a:endParaRPr lang="en-US" dirty="0"/>
          </a:p>
        </p:txBody>
      </p:sp>
    </p:spTree>
    <p:extLst>
      <p:ext uri="{BB962C8B-B14F-4D97-AF65-F5344CB8AC3E}">
        <p14:creationId xmlns:p14="http://schemas.microsoft.com/office/powerpoint/2010/main" val="41177548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62</a:t>
            </a:fld>
            <a:endParaRPr lang="en-US" dirty="0"/>
          </a:p>
        </p:txBody>
      </p:sp>
    </p:spTree>
    <p:extLst>
      <p:ext uri="{BB962C8B-B14F-4D97-AF65-F5344CB8AC3E}">
        <p14:creationId xmlns:p14="http://schemas.microsoft.com/office/powerpoint/2010/main" val="160190306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63</a:t>
            </a:fld>
            <a:endParaRPr lang="en-US" dirty="0"/>
          </a:p>
        </p:txBody>
      </p:sp>
    </p:spTree>
    <p:extLst>
      <p:ext uri="{BB962C8B-B14F-4D97-AF65-F5344CB8AC3E}">
        <p14:creationId xmlns:p14="http://schemas.microsoft.com/office/powerpoint/2010/main" val="9524019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64</a:t>
            </a:fld>
            <a:endParaRPr lang="en-US" dirty="0"/>
          </a:p>
        </p:txBody>
      </p:sp>
    </p:spTree>
    <p:extLst>
      <p:ext uri="{BB962C8B-B14F-4D97-AF65-F5344CB8AC3E}">
        <p14:creationId xmlns:p14="http://schemas.microsoft.com/office/powerpoint/2010/main" val="17565556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65</a:t>
            </a:fld>
            <a:endParaRPr lang="en-US" dirty="0"/>
          </a:p>
        </p:txBody>
      </p:sp>
    </p:spTree>
    <p:extLst>
      <p:ext uri="{BB962C8B-B14F-4D97-AF65-F5344CB8AC3E}">
        <p14:creationId xmlns:p14="http://schemas.microsoft.com/office/powerpoint/2010/main" val="30965881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66</a:t>
            </a:fld>
            <a:endParaRPr lang="en-US" dirty="0"/>
          </a:p>
        </p:txBody>
      </p:sp>
    </p:spTree>
    <p:extLst>
      <p:ext uri="{BB962C8B-B14F-4D97-AF65-F5344CB8AC3E}">
        <p14:creationId xmlns:p14="http://schemas.microsoft.com/office/powerpoint/2010/main" val="21851909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67</a:t>
            </a:fld>
            <a:endParaRPr lang="en-US" dirty="0"/>
          </a:p>
        </p:txBody>
      </p:sp>
    </p:spTree>
    <p:extLst>
      <p:ext uri="{BB962C8B-B14F-4D97-AF65-F5344CB8AC3E}">
        <p14:creationId xmlns:p14="http://schemas.microsoft.com/office/powerpoint/2010/main" val="21601190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68</a:t>
            </a:fld>
            <a:endParaRPr lang="en-US" dirty="0"/>
          </a:p>
        </p:txBody>
      </p:sp>
    </p:spTree>
    <p:extLst>
      <p:ext uri="{BB962C8B-B14F-4D97-AF65-F5344CB8AC3E}">
        <p14:creationId xmlns:p14="http://schemas.microsoft.com/office/powerpoint/2010/main" val="32778621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69</a:t>
            </a:fld>
            <a:endParaRPr lang="en-US" dirty="0"/>
          </a:p>
        </p:txBody>
      </p:sp>
    </p:spTree>
    <p:extLst>
      <p:ext uri="{BB962C8B-B14F-4D97-AF65-F5344CB8AC3E}">
        <p14:creationId xmlns:p14="http://schemas.microsoft.com/office/powerpoint/2010/main" val="72785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a:t>
            </a:fld>
            <a:endParaRPr lang="en-US" dirty="0"/>
          </a:p>
        </p:txBody>
      </p:sp>
    </p:spTree>
    <p:extLst>
      <p:ext uri="{BB962C8B-B14F-4D97-AF65-F5344CB8AC3E}">
        <p14:creationId xmlns:p14="http://schemas.microsoft.com/office/powerpoint/2010/main" val="13638250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70</a:t>
            </a:fld>
            <a:endParaRPr lang="en-US" dirty="0"/>
          </a:p>
        </p:txBody>
      </p:sp>
    </p:spTree>
    <p:extLst>
      <p:ext uri="{BB962C8B-B14F-4D97-AF65-F5344CB8AC3E}">
        <p14:creationId xmlns:p14="http://schemas.microsoft.com/office/powerpoint/2010/main" val="7278543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71</a:t>
            </a:fld>
            <a:endParaRPr lang="en-US" dirty="0"/>
          </a:p>
        </p:txBody>
      </p:sp>
    </p:spTree>
    <p:extLst>
      <p:ext uri="{BB962C8B-B14F-4D97-AF65-F5344CB8AC3E}">
        <p14:creationId xmlns:p14="http://schemas.microsoft.com/office/powerpoint/2010/main" val="30556647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72</a:t>
            </a:fld>
            <a:endParaRPr lang="en-US" dirty="0"/>
          </a:p>
        </p:txBody>
      </p:sp>
    </p:spTree>
    <p:extLst>
      <p:ext uri="{BB962C8B-B14F-4D97-AF65-F5344CB8AC3E}">
        <p14:creationId xmlns:p14="http://schemas.microsoft.com/office/powerpoint/2010/main" val="7580652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73</a:t>
            </a:fld>
            <a:endParaRPr lang="en-US" dirty="0"/>
          </a:p>
        </p:txBody>
      </p:sp>
    </p:spTree>
    <p:extLst>
      <p:ext uri="{BB962C8B-B14F-4D97-AF65-F5344CB8AC3E}">
        <p14:creationId xmlns:p14="http://schemas.microsoft.com/office/powerpoint/2010/main" val="293788447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74</a:t>
            </a:fld>
            <a:endParaRPr lang="en-US" dirty="0"/>
          </a:p>
        </p:txBody>
      </p:sp>
    </p:spTree>
    <p:extLst>
      <p:ext uri="{BB962C8B-B14F-4D97-AF65-F5344CB8AC3E}">
        <p14:creationId xmlns:p14="http://schemas.microsoft.com/office/powerpoint/2010/main" val="336633276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75</a:t>
            </a:fld>
            <a:endParaRPr lang="en-US" dirty="0"/>
          </a:p>
        </p:txBody>
      </p:sp>
    </p:spTree>
    <p:extLst>
      <p:ext uri="{BB962C8B-B14F-4D97-AF65-F5344CB8AC3E}">
        <p14:creationId xmlns:p14="http://schemas.microsoft.com/office/powerpoint/2010/main" val="29397934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76</a:t>
            </a:fld>
            <a:endParaRPr lang="en-US" dirty="0"/>
          </a:p>
        </p:txBody>
      </p:sp>
    </p:spTree>
    <p:extLst>
      <p:ext uri="{BB962C8B-B14F-4D97-AF65-F5344CB8AC3E}">
        <p14:creationId xmlns:p14="http://schemas.microsoft.com/office/powerpoint/2010/main" val="321495421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77</a:t>
            </a:fld>
            <a:endParaRPr lang="en-US" dirty="0"/>
          </a:p>
        </p:txBody>
      </p:sp>
    </p:spTree>
    <p:extLst>
      <p:ext uri="{BB962C8B-B14F-4D97-AF65-F5344CB8AC3E}">
        <p14:creationId xmlns:p14="http://schemas.microsoft.com/office/powerpoint/2010/main" val="70447844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78</a:t>
            </a:fld>
            <a:endParaRPr lang="en-US" dirty="0"/>
          </a:p>
        </p:txBody>
      </p:sp>
    </p:spTree>
    <p:extLst>
      <p:ext uri="{BB962C8B-B14F-4D97-AF65-F5344CB8AC3E}">
        <p14:creationId xmlns:p14="http://schemas.microsoft.com/office/powerpoint/2010/main" val="379124352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79</a:t>
            </a:fld>
            <a:endParaRPr lang="en-US" dirty="0"/>
          </a:p>
        </p:txBody>
      </p:sp>
    </p:spTree>
    <p:extLst>
      <p:ext uri="{BB962C8B-B14F-4D97-AF65-F5344CB8AC3E}">
        <p14:creationId xmlns:p14="http://schemas.microsoft.com/office/powerpoint/2010/main" val="322689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baseline="0" dirty="0" smtClean="0"/>
          </a:p>
          <a:p>
            <a:r>
              <a:rPr lang="en-US" baseline="0" dirty="0" smtClean="0"/>
              <a:t> </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8</a:t>
            </a:fld>
            <a:endParaRPr lang="en-US" dirty="0"/>
          </a:p>
        </p:txBody>
      </p:sp>
    </p:spTree>
    <p:extLst>
      <p:ext uri="{BB962C8B-B14F-4D97-AF65-F5344CB8AC3E}">
        <p14:creationId xmlns:p14="http://schemas.microsoft.com/office/powerpoint/2010/main" val="54074625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80</a:t>
            </a:fld>
            <a:endParaRPr lang="en-US" dirty="0"/>
          </a:p>
        </p:txBody>
      </p:sp>
    </p:spTree>
    <p:extLst>
      <p:ext uri="{BB962C8B-B14F-4D97-AF65-F5344CB8AC3E}">
        <p14:creationId xmlns:p14="http://schemas.microsoft.com/office/powerpoint/2010/main" val="3226890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81</a:t>
            </a:fld>
            <a:endParaRPr lang="en-US" dirty="0"/>
          </a:p>
        </p:txBody>
      </p:sp>
    </p:spTree>
    <p:extLst>
      <p:ext uri="{BB962C8B-B14F-4D97-AF65-F5344CB8AC3E}">
        <p14:creationId xmlns:p14="http://schemas.microsoft.com/office/powerpoint/2010/main" val="322689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9</a:t>
            </a:fld>
            <a:endParaRPr lang="en-US" dirty="0"/>
          </a:p>
        </p:txBody>
      </p:sp>
    </p:spTree>
    <p:extLst>
      <p:ext uri="{BB962C8B-B14F-4D97-AF65-F5344CB8AC3E}">
        <p14:creationId xmlns:p14="http://schemas.microsoft.com/office/powerpoint/2010/main" val="701734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3373" y="4477516"/>
            <a:ext cx="5027750" cy="4236859"/>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9EF213E-2841-4A14-ADE9-FAE4A6642508}" type="slidenum">
              <a:rPr lang="en-US" smtClean="0"/>
              <a:pPr>
                <a:defRPr/>
              </a:pPr>
              <a:t>10</a:t>
            </a:fld>
            <a:endParaRPr lang="en-US" dirty="0"/>
          </a:p>
        </p:txBody>
      </p:sp>
    </p:spTree>
    <p:extLst>
      <p:ext uri="{BB962C8B-B14F-4D97-AF65-F5344CB8AC3E}">
        <p14:creationId xmlns:p14="http://schemas.microsoft.com/office/powerpoint/2010/main" val="2797147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extLst>
      <p:ext uri="{BB962C8B-B14F-4D97-AF65-F5344CB8AC3E}">
        <p14:creationId xmlns:p14="http://schemas.microsoft.com/office/powerpoint/2010/main" val="250680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5169C-CF03-4C0F-A827-DF3F7D325044}" type="datetimeFigureOut">
              <a:rPr lang="en-US" smtClean="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DCF966-45EB-4227-839B-57EE28E2091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5169C-CF03-4C0F-A827-DF3F7D325044}" type="datetimeFigureOut">
              <a:rPr lang="en-US" smtClean="0"/>
              <a:pPr/>
              <a:t>9/24/2015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CF966-45EB-4227-839B-57EE28E2091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5.emf"/><Relationship Id="rId2" Type="http://schemas.openxmlformats.org/officeDocument/2006/relationships/tags" Target="../tags/tag2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2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6.emf"/><Relationship Id="rId2" Type="http://schemas.openxmlformats.org/officeDocument/2006/relationships/tags" Target="../tags/tag2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2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7.emf"/><Relationship Id="rId2" Type="http://schemas.openxmlformats.org/officeDocument/2006/relationships/tags" Target="../tags/tag29.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8.emf"/><Relationship Id="rId2" Type="http://schemas.openxmlformats.org/officeDocument/2006/relationships/tags" Target="../tags/tag33.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3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9.emf"/><Relationship Id="rId2" Type="http://schemas.openxmlformats.org/officeDocument/2006/relationships/tags" Target="../tags/tag3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12.xml"/><Relationship Id="rId4" Type="http://schemas.openxmlformats.org/officeDocument/2006/relationships/tags" Target="../tags/tag3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44.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45.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46.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47.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48.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49.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50.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51.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10.emf"/><Relationship Id="rId2" Type="http://schemas.openxmlformats.org/officeDocument/2006/relationships/tags" Target="../tags/tag5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12.xml"/><Relationship Id="rId4" Type="http://schemas.openxmlformats.org/officeDocument/2006/relationships/tags" Target="../tags/tag54.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emf"/><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55.xml"/><Relationship Id="rId4"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56.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57.xml"/><Relationship Id="rId4" Type="http://schemas.openxmlformats.org/officeDocument/2006/relationships/image" Target="../media/image1.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58.xml"/><Relationship Id="rId4"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59.xml"/><Relationship Id="rId4"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60.xml"/><Relationship Id="rId4" Type="http://schemas.openxmlformats.org/officeDocument/2006/relationships/image" Target="../media/image1.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61.xm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62.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tags" Target="../tags/tag63.xml"/><Relationship Id="rId4" Type="http://schemas.openxmlformats.org/officeDocument/2006/relationships/image" Target="../media/image1.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tags" Target="../tags/tag64.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4.jpeg"/><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tags" Target="../tags/tag65.xml"/><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audio" Target="../media/media1.mp3"/><Relationship Id="rId7" Type="http://schemas.openxmlformats.org/officeDocument/2006/relationships/image" Target="../media/image13.png"/><Relationship Id="rId2" Type="http://schemas.microsoft.com/office/2007/relationships/media" Target="../media/media1.mp3"/><Relationship Id="rId1" Type="http://schemas.openxmlformats.org/officeDocument/2006/relationships/tags" Target="../tags/tag66.xml"/><Relationship Id="rId6" Type="http://schemas.openxmlformats.org/officeDocument/2006/relationships/image" Target="../media/image1.jpeg"/><Relationship Id="rId5" Type="http://schemas.openxmlformats.org/officeDocument/2006/relationships/notesSlide" Target="../notesSlides/notesSlide44.xml"/><Relationship Id="rId4"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tags" Target="../tags/tag67.xml"/><Relationship Id="rId4" Type="http://schemas.openxmlformats.org/officeDocument/2006/relationships/image" Target="../media/image1.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tags" Target="../tags/tag68.xml"/><Relationship Id="rId4" Type="http://schemas.openxmlformats.org/officeDocument/2006/relationships/image" Target="../media/image1.jpe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tags" Target="../tags/tag69.xml"/><Relationship Id="rId4"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tags" Target="../tags/tag70.xml"/><Relationship Id="rId4" Type="http://schemas.openxmlformats.org/officeDocument/2006/relationships/image" Target="../media/image1.jpe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7.xml"/><Relationship Id="rId1" Type="http://schemas.openxmlformats.org/officeDocument/2006/relationships/tags" Target="../tags/tag7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jpe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tags" Target="../tags/tag72.xml"/><Relationship Id="rId4" Type="http://schemas.openxmlformats.org/officeDocument/2006/relationships/image" Target="../media/image1.jpeg"/></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tags" Target="../tags/tag73.xml"/><Relationship Id="rId4" Type="http://schemas.openxmlformats.org/officeDocument/2006/relationships/image" Target="../media/image1.jpe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tags" Target="../tags/tag74.xml"/><Relationship Id="rId4" Type="http://schemas.openxmlformats.org/officeDocument/2006/relationships/image" Target="../media/image1.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7.xml"/><Relationship Id="rId1" Type="http://schemas.openxmlformats.org/officeDocument/2006/relationships/tags" Target="../tags/tag75.xml"/><Relationship Id="rId4" Type="http://schemas.openxmlformats.org/officeDocument/2006/relationships/image" Target="../media/image1.jpeg"/></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7.xml"/><Relationship Id="rId1" Type="http://schemas.openxmlformats.org/officeDocument/2006/relationships/tags" Target="../tags/tag76.xml"/><Relationship Id="rId4" Type="http://schemas.openxmlformats.org/officeDocument/2006/relationships/image" Target="../media/image1.jpeg"/></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7.xml"/><Relationship Id="rId1" Type="http://schemas.openxmlformats.org/officeDocument/2006/relationships/tags" Target="../tags/tag77.xml"/><Relationship Id="rId4" Type="http://schemas.openxmlformats.org/officeDocument/2006/relationships/image" Target="../media/image1.jpeg"/></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tags" Target="../tags/tag78.xml"/><Relationship Id="rId4" Type="http://schemas.openxmlformats.org/officeDocument/2006/relationships/image" Target="../media/image1.jpeg"/></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7.xml"/><Relationship Id="rId1" Type="http://schemas.openxmlformats.org/officeDocument/2006/relationships/tags" Target="../tags/tag79.xml"/><Relationship Id="rId4" Type="http://schemas.openxmlformats.org/officeDocument/2006/relationships/image" Target="../media/image1.jpeg"/></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7.xml"/><Relationship Id="rId1" Type="http://schemas.openxmlformats.org/officeDocument/2006/relationships/tags" Target="../tags/tag80.xml"/><Relationship Id="rId4" Type="http://schemas.openxmlformats.org/officeDocument/2006/relationships/image" Target="../media/image1.jpeg"/></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tags" Target="../tags/tag81.xml"/><Relationship Id="rId5" Type="http://schemas.openxmlformats.org/officeDocument/2006/relationships/image" Target="../media/image1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eg"/></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tags" Target="../tags/tag82.xml"/><Relationship Id="rId4" Type="http://schemas.openxmlformats.org/officeDocument/2006/relationships/image" Target="../media/image1.jpeg"/></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7.xml"/><Relationship Id="rId1" Type="http://schemas.openxmlformats.org/officeDocument/2006/relationships/tags" Target="../tags/tag83.xml"/><Relationship Id="rId4" Type="http://schemas.openxmlformats.org/officeDocument/2006/relationships/image" Target="../media/image1.jpeg"/></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tags" Target="../tags/tag84.xml"/><Relationship Id="rId4" Type="http://schemas.openxmlformats.org/officeDocument/2006/relationships/image" Target="../media/image1.jpeg"/></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7.xml"/><Relationship Id="rId1" Type="http://schemas.openxmlformats.org/officeDocument/2006/relationships/tags" Target="../tags/tag85.xml"/><Relationship Id="rId4" Type="http://schemas.openxmlformats.org/officeDocument/2006/relationships/image" Target="../media/image1.jpeg"/></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7.xml"/><Relationship Id="rId1" Type="http://schemas.openxmlformats.org/officeDocument/2006/relationships/tags" Target="../tags/tag86.xml"/><Relationship Id="rId4" Type="http://schemas.openxmlformats.org/officeDocument/2006/relationships/image" Target="../media/image1.jpeg"/></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7.xml"/><Relationship Id="rId1" Type="http://schemas.openxmlformats.org/officeDocument/2006/relationships/tags" Target="../tags/tag87.xml"/><Relationship Id="rId4" Type="http://schemas.openxmlformats.org/officeDocument/2006/relationships/image" Target="../media/image1.jpeg"/></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7.xml"/><Relationship Id="rId1" Type="http://schemas.openxmlformats.org/officeDocument/2006/relationships/tags" Target="../tags/tag88.xml"/><Relationship Id="rId4" Type="http://schemas.openxmlformats.org/officeDocument/2006/relationships/image" Target="../media/image1.jpeg"/></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7.xml"/><Relationship Id="rId1" Type="http://schemas.openxmlformats.org/officeDocument/2006/relationships/tags" Target="../tags/tag89.xml"/><Relationship Id="rId4" Type="http://schemas.openxmlformats.org/officeDocument/2006/relationships/image" Target="../media/image1.jpeg"/></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7.xml"/><Relationship Id="rId1" Type="http://schemas.openxmlformats.org/officeDocument/2006/relationships/tags" Target="../tags/tag90.xml"/><Relationship Id="rId4" Type="http://schemas.openxmlformats.org/officeDocument/2006/relationships/image" Target="../media/image1.jpeg"/></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7.xml"/><Relationship Id="rId1" Type="http://schemas.openxmlformats.org/officeDocument/2006/relationships/tags" Target="../tags/tag9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eg"/></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7.xml"/><Relationship Id="rId1" Type="http://schemas.openxmlformats.org/officeDocument/2006/relationships/tags" Target="../tags/tag92.xml"/><Relationship Id="rId5" Type="http://schemas.openxmlformats.org/officeDocument/2006/relationships/image" Target="../media/image15.jpeg"/><Relationship Id="rId4" Type="http://schemas.openxmlformats.org/officeDocument/2006/relationships/image" Target="../media/image1.jpeg"/></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7.xml"/><Relationship Id="rId1" Type="http://schemas.openxmlformats.org/officeDocument/2006/relationships/tags" Target="../tags/tag9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9128D02C-2972-441B-814C-65B2E8AAC03E}" type="slidenum">
              <a:rPr lang="en-US" smtClean="0"/>
              <a:pPr>
                <a:defRPr/>
              </a:pPr>
              <a:t>1</a:t>
            </a:fld>
            <a:endParaRPr lang="en-US" dirty="0"/>
          </a:p>
        </p:txBody>
      </p:sp>
      <p:pic>
        <p:nvPicPr>
          <p:cNvPr id="5" name="Picture 4" descr="H:\TPARSLEY\Picture1.jpg"/>
          <p:cNvPicPr>
            <a:picLocks noChangeAspect="1" noChangeArrowheads="1"/>
          </p:cNvPicPr>
          <p:nvPr/>
        </p:nvPicPr>
        <p:blipFill>
          <a:blip r:embed="rId4" cstate="print"/>
          <a:srcRect/>
          <a:stretch>
            <a:fillRect/>
          </a:stretch>
        </p:blipFill>
        <p:spPr bwMode="auto">
          <a:xfrm>
            <a:off x="0" y="0"/>
            <a:ext cx="9525000" cy="7143750"/>
          </a:xfrm>
          <a:prstGeom prst="rect">
            <a:avLst/>
          </a:prstGeom>
          <a:noFill/>
        </p:spPr>
      </p:pic>
      <p:sp>
        <p:nvSpPr>
          <p:cNvPr id="9" name="Rectangle 2"/>
          <p:cNvSpPr>
            <a:spLocks noChangeArrowheads="1"/>
          </p:cNvSpPr>
          <p:nvPr/>
        </p:nvSpPr>
        <p:spPr bwMode="auto">
          <a:xfrm>
            <a:off x="2057400" y="2133600"/>
            <a:ext cx="6705600" cy="3962400"/>
          </a:xfrm>
          <a:prstGeom prst="rect">
            <a:avLst/>
          </a:prstGeom>
          <a:noFill/>
          <a:ln w="9525">
            <a:noFill/>
            <a:miter lim="800000"/>
            <a:headEnd/>
            <a:tailEnd/>
          </a:ln>
        </p:spPr>
        <p:txBody>
          <a:bodyPr/>
          <a:lstStyle/>
          <a:p>
            <a:pPr algn="ctr">
              <a:spcAft>
                <a:spcPts val="1200"/>
              </a:spcAft>
            </a:pPr>
            <a:r>
              <a:rPr lang="en-US" sz="4400" b="1" dirty="0" smtClean="0">
                <a:solidFill>
                  <a:schemeClr val="tx2"/>
                </a:solidFill>
                <a:latin typeface="+mj-lt"/>
              </a:rPr>
              <a:t>Creighton University</a:t>
            </a:r>
            <a:endParaRPr lang="en-US" sz="3600" b="1" dirty="0" smtClean="0">
              <a:solidFill>
                <a:schemeClr val="tx2"/>
              </a:solidFill>
              <a:latin typeface="+mj-lt"/>
            </a:endParaRPr>
          </a:p>
          <a:p>
            <a:pPr algn="ctr"/>
            <a:r>
              <a:rPr lang="en-US" sz="3200" b="1" dirty="0" smtClean="0">
                <a:solidFill>
                  <a:schemeClr val="tx2"/>
                </a:solidFill>
                <a:latin typeface="+mj-lt"/>
              </a:rPr>
              <a:t>OMB Uniform Guidance Implementation</a:t>
            </a:r>
          </a:p>
          <a:p>
            <a:pPr algn="ctr"/>
            <a:endParaRPr lang="en-US" sz="3200" b="1" dirty="0" smtClean="0">
              <a:solidFill>
                <a:schemeClr val="tx2"/>
              </a:solidFill>
              <a:latin typeface="+mj-lt"/>
            </a:endParaRPr>
          </a:p>
          <a:p>
            <a:pPr algn="ctr"/>
            <a:r>
              <a:rPr lang="en-US" sz="2400" b="1" dirty="0" smtClean="0">
                <a:solidFill>
                  <a:schemeClr val="tx2"/>
                </a:solidFill>
                <a:latin typeface="+mj-lt"/>
              </a:rPr>
              <a:t>Administrator Training</a:t>
            </a:r>
          </a:p>
          <a:p>
            <a:pPr algn="ctr"/>
            <a:r>
              <a:rPr lang="en-US" b="1" dirty="0" smtClean="0">
                <a:solidFill>
                  <a:schemeClr val="tx2"/>
                </a:solidFill>
                <a:latin typeface="+mj-lt"/>
              </a:rPr>
              <a:t>September 21, 2015</a:t>
            </a:r>
            <a:endParaRPr lang="en-US" b="1" dirty="0">
              <a:solidFill>
                <a:schemeClr val="tx2"/>
              </a:solidFill>
              <a:latin typeface="+mj-lt"/>
            </a:endParaRPr>
          </a:p>
        </p:txBody>
      </p:sp>
      <p:sp>
        <p:nvSpPr>
          <p:cNvPr id="11"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5 Areas to Discuss Today</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Basics of Charges to a Sponsored Project</a:t>
            </a:r>
          </a:p>
          <a:p>
            <a:pPr marL="342900" indent="-342900">
              <a:spcBef>
                <a:spcPts val="900"/>
              </a:spcBef>
              <a:buFont typeface="Wingdings" panose="05000000000000000000" pitchFamily="2" charset="2"/>
              <a:buChar char="§"/>
            </a:pPr>
            <a:r>
              <a:rPr lang="en-US" sz="2400" dirty="0" smtClean="0">
                <a:solidFill>
                  <a:schemeClr val="tx2"/>
                </a:solidFill>
              </a:rPr>
              <a:t>Financial Monitoring </a:t>
            </a:r>
          </a:p>
          <a:p>
            <a:pPr lvl="1">
              <a:spcBef>
                <a:spcPts val="900"/>
              </a:spcBef>
            </a:pPr>
            <a:r>
              <a:rPr lang="en-US" sz="2400" dirty="0" smtClean="0">
                <a:solidFill>
                  <a:schemeClr val="tx2"/>
                </a:solidFill>
              </a:rPr>
              <a:t>	Cost Transfers- Michon</a:t>
            </a:r>
          </a:p>
          <a:p>
            <a:pPr lvl="1">
              <a:spcBef>
                <a:spcPts val="900"/>
              </a:spcBef>
            </a:pPr>
            <a:r>
              <a:rPr lang="en-US" sz="2400" dirty="0">
                <a:solidFill>
                  <a:schemeClr val="tx2"/>
                </a:solidFill>
              </a:rPr>
              <a:t>	</a:t>
            </a:r>
            <a:r>
              <a:rPr lang="en-US" sz="2400" dirty="0" smtClean="0">
                <a:solidFill>
                  <a:schemeClr val="tx2"/>
                </a:solidFill>
              </a:rPr>
              <a:t>Cost Sharing – Jerrod</a:t>
            </a:r>
          </a:p>
          <a:p>
            <a:pPr lvl="1">
              <a:spcBef>
                <a:spcPts val="900"/>
              </a:spcBef>
            </a:pPr>
            <a:r>
              <a:rPr lang="en-US" sz="2400" dirty="0">
                <a:solidFill>
                  <a:schemeClr val="tx2"/>
                </a:solidFill>
              </a:rPr>
              <a:t>	</a:t>
            </a:r>
            <a:r>
              <a:rPr lang="en-US" sz="2400" dirty="0" smtClean="0">
                <a:solidFill>
                  <a:schemeClr val="tx2"/>
                </a:solidFill>
              </a:rPr>
              <a:t>Award Closeout – Amber</a:t>
            </a:r>
          </a:p>
          <a:p>
            <a:pPr lvl="1">
              <a:spcBef>
                <a:spcPts val="900"/>
              </a:spcBef>
            </a:pPr>
            <a:r>
              <a:rPr lang="en-US" sz="2400" dirty="0">
                <a:solidFill>
                  <a:schemeClr val="tx2"/>
                </a:solidFill>
              </a:rPr>
              <a:t>	</a:t>
            </a:r>
            <a:r>
              <a:rPr lang="en-US" sz="2400" dirty="0" smtClean="0">
                <a:solidFill>
                  <a:schemeClr val="tx2"/>
                </a:solidFill>
              </a:rPr>
              <a:t>Award Monitoring – Mary</a:t>
            </a:r>
          </a:p>
          <a:p>
            <a:pPr lvl="1">
              <a:spcBef>
                <a:spcPts val="900"/>
              </a:spcBef>
            </a:pPr>
            <a:r>
              <a:rPr lang="en-US" sz="2400" dirty="0">
                <a:solidFill>
                  <a:schemeClr val="tx2"/>
                </a:solidFill>
              </a:rPr>
              <a:t>	</a:t>
            </a:r>
            <a:r>
              <a:rPr lang="en-US" sz="2400" dirty="0" smtClean="0">
                <a:solidFill>
                  <a:schemeClr val="tx2"/>
                </a:solidFill>
              </a:rPr>
              <a:t>PARs- Amber and Amanda</a:t>
            </a:r>
          </a:p>
          <a:p>
            <a:pPr marL="342900" indent="-342900">
              <a:spcBef>
                <a:spcPts val="900"/>
              </a:spcBef>
              <a:buFont typeface="Wingdings" panose="05000000000000000000" pitchFamily="2" charset="2"/>
              <a:buChar char="§"/>
            </a:pPr>
            <a:r>
              <a:rPr lang="en-US" sz="2400" dirty="0" smtClean="0">
                <a:solidFill>
                  <a:schemeClr val="tx2"/>
                </a:solidFill>
              </a:rPr>
              <a:t>Sub recipient Monitoring  - Beth and Michon</a:t>
            </a:r>
          </a:p>
          <a:p>
            <a:pPr marL="342900" indent="-342900">
              <a:spcBef>
                <a:spcPts val="900"/>
              </a:spcBef>
              <a:buFont typeface="Wingdings" panose="05000000000000000000" pitchFamily="2" charset="2"/>
              <a:buChar char="§"/>
            </a:pPr>
            <a:r>
              <a:rPr lang="en-US" sz="2400" dirty="0" smtClean="0">
                <a:solidFill>
                  <a:schemeClr val="tx2"/>
                </a:solidFill>
              </a:rPr>
              <a:t>Equipment – Michon</a:t>
            </a:r>
          </a:p>
          <a:p>
            <a:pPr marL="342900" indent="-342900">
              <a:spcBef>
                <a:spcPts val="900"/>
              </a:spcBef>
              <a:buFont typeface="Wingdings" panose="05000000000000000000" pitchFamily="2" charset="2"/>
              <a:buChar char="§"/>
            </a:pPr>
            <a:r>
              <a:rPr lang="en-US" sz="2400" dirty="0" smtClean="0">
                <a:solidFill>
                  <a:schemeClr val="tx2"/>
                </a:solidFill>
              </a:rPr>
              <a:t>Travel - Amanda</a:t>
            </a: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4248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Let’s Start with the Basics.  </a:t>
            </a:r>
          </a:p>
          <a:p>
            <a:pPr marL="0" marR="0" lvl="0" indent="0" defTabSz="914400" rtl="0" eaLnBrk="0" fontAlgn="base" latinLnBrk="0" hangingPunct="0">
              <a:lnSpc>
                <a:spcPct val="100000"/>
              </a:lnSpc>
              <a:spcBef>
                <a:spcPct val="0"/>
              </a:spcBef>
              <a:spcAft>
                <a:spcPct val="0"/>
              </a:spcAft>
              <a:buClrTx/>
              <a:buSzTx/>
              <a:buFontTx/>
              <a:buNone/>
              <a:tabLst/>
              <a:defRPr/>
            </a:pPr>
            <a:endParaRPr lang="en-US" sz="3200" b="1" kern="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What Do I have to consider when I want to charge something to a sponsored project?</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3200400"/>
            <a:ext cx="6400800" cy="3352800"/>
          </a:xfrm>
          <a:prstGeom prst="rect">
            <a:avLst/>
          </a:prstGeom>
        </p:spPr>
        <p:txBody>
          <a:bodyPr/>
          <a:lstStyle/>
          <a:p>
            <a:pPr marL="342900" indent="-342900">
              <a:spcBef>
                <a:spcPts val="900"/>
              </a:spcBef>
              <a:buFont typeface="Wingdings" panose="05000000000000000000" pitchFamily="2" charset="2"/>
              <a:buChar char="§"/>
            </a:pPr>
            <a:r>
              <a:rPr lang="en-US" sz="3600" dirty="0" smtClean="0">
                <a:solidFill>
                  <a:schemeClr val="tx2"/>
                </a:solidFill>
              </a:rPr>
              <a:t>Allowable</a:t>
            </a:r>
          </a:p>
          <a:p>
            <a:pPr marL="342900" indent="-342900">
              <a:spcBef>
                <a:spcPts val="900"/>
              </a:spcBef>
              <a:buFont typeface="Wingdings" panose="05000000000000000000" pitchFamily="2" charset="2"/>
              <a:buChar char="§"/>
            </a:pPr>
            <a:r>
              <a:rPr lang="en-US" sz="3600" dirty="0" smtClean="0">
                <a:solidFill>
                  <a:schemeClr val="tx2"/>
                </a:solidFill>
              </a:rPr>
              <a:t>Reasonable </a:t>
            </a:r>
          </a:p>
          <a:p>
            <a:pPr marL="342900" indent="-342900">
              <a:spcBef>
                <a:spcPts val="900"/>
              </a:spcBef>
              <a:buFont typeface="Wingdings" panose="05000000000000000000" pitchFamily="2" charset="2"/>
              <a:buChar char="§"/>
            </a:pPr>
            <a:r>
              <a:rPr lang="en-US" sz="3600" dirty="0" smtClean="0">
                <a:solidFill>
                  <a:schemeClr val="tx2"/>
                </a:solidFill>
              </a:rPr>
              <a:t>Allocable</a:t>
            </a:r>
          </a:p>
          <a:p>
            <a:pPr marL="342900" indent="-342900">
              <a:spcBef>
                <a:spcPts val="900"/>
              </a:spcBef>
              <a:buFont typeface="Wingdings" panose="05000000000000000000" pitchFamily="2" charset="2"/>
              <a:buChar char="§"/>
            </a:pPr>
            <a:r>
              <a:rPr lang="en-US" sz="3600" dirty="0" smtClean="0">
                <a:solidFill>
                  <a:schemeClr val="tx2"/>
                </a:solidFill>
              </a:rPr>
              <a:t>Consistently Treated</a:t>
            </a:r>
          </a:p>
          <a:p>
            <a:pPr lvl="1">
              <a:spcBef>
                <a:spcPts val="900"/>
              </a:spcBef>
            </a:pPr>
            <a:r>
              <a:rPr lang="en-US" sz="3600" dirty="0" smtClean="0">
                <a:solidFill>
                  <a:schemeClr val="tx2"/>
                </a:solidFill>
              </a:rPr>
              <a:t>	</a:t>
            </a:r>
            <a:endParaRPr lang="en-US" sz="36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881754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8382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How Do I Know what is Allowable?</a:t>
            </a:r>
          </a:p>
          <a:p>
            <a:pPr marL="0" marR="0" lvl="0" indent="0" defTabSz="914400" rtl="0" eaLnBrk="0" fontAlgn="base" latinLnBrk="0" hangingPunct="0">
              <a:lnSpc>
                <a:spcPct val="100000"/>
              </a:lnSpc>
              <a:spcBef>
                <a:spcPct val="0"/>
              </a:spcBef>
              <a:spcAft>
                <a:spcPct val="0"/>
              </a:spcAft>
              <a:buClrTx/>
              <a:buSzTx/>
              <a:buFontTx/>
              <a:buNone/>
              <a:tabLst/>
              <a:defRPr/>
            </a:pPr>
            <a:endParaRPr lang="en-US" sz="3200" b="1" kern="0" dirty="0" smtClean="0">
              <a:solidFill>
                <a:schemeClr val="tx2"/>
              </a:solidFill>
              <a:latin typeface="+mj-lt"/>
              <a:ea typeface="+mj-ea"/>
              <a:cs typeface="+mj-cs"/>
            </a:endParaRPr>
          </a:p>
        </p:txBody>
      </p:sp>
      <p:sp>
        <p:nvSpPr>
          <p:cNvPr id="5" name="Content Placeholder 2"/>
          <p:cNvSpPr txBox="1">
            <a:spLocks/>
          </p:cNvSpPr>
          <p:nvPr/>
        </p:nvSpPr>
        <p:spPr>
          <a:xfrm>
            <a:off x="2133600" y="1447800"/>
            <a:ext cx="6400800" cy="5105400"/>
          </a:xfrm>
          <a:prstGeom prst="rect">
            <a:avLst/>
          </a:prstGeom>
        </p:spPr>
        <p:txBody>
          <a:bodyPr/>
          <a:lstStyle/>
          <a:p>
            <a:pPr marL="342900" indent="-342900">
              <a:spcBef>
                <a:spcPts val="900"/>
              </a:spcBef>
              <a:buFont typeface="Wingdings" panose="05000000000000000000" pitchFamily="2" charset="2"/>
              <a:buChar char="§"/>
            </a:pPr>
            <a:r>
              <a:rPr lang="en-US" sz="3600" dirty="0" smtClean="0">
                <a:solidFill>
                  <a:schemeClr val="tx2"/>
                </a:solidFill>
              </a:rPr>
              <a:t>Costs must conform to </a:t>
            </a:r>
          </a:p>
          <a:p>
            <a:pPr marL="800100" lvl="1" indent="-342900">
              <a:spcBef>
                <a:spcPts val="900"/>
              </a:spcBef>
              <a:buFont typeface="Wingdings" panose="05000000000000000000" pitchFamily="2" charset="2"/>
              <a:buChar char="§"/>
            </a:pPr>
            <a:r>
              <a:rPr lang="en-US" sz="3600" dirty="0" smtClean="0">
                <a:solidFill>
                  <a:schemeClr val="tx2"/>
                </a:solidFill>
              </a:rPr>
              <a:t>Any limitations or exclusions in the cost principles 2 CFR section 200.400</a:t>
            </a:r>
          </a:p>
          <a:p>
            <a:pPr marL="800100" lvl="1" indent="-342900">
              <a:spcBef>
                <a:spcPts val="900"/>
              </a:spcBef>
              <a:buFont typeface="Wingdings" panose="05000000000000000000" pitchFamily="2" charset="2"/>
              <a:buChar char="§"/>
            </a:pPr>
            <a:r>
              <a:rPr lang="en-US" sz="3600" dirty="0" smtClean="0">
                <a:solidFill>
                  <a:schemeClr val="tx2"/>
                </a:solidFill>
                <a:latin typeface="+mj-lt"/>
              </a:rPr>
              <a:t>The award’s terms and conditions</a:t>
            </a:r>
          </a:p>
          <a:p>
            <a:pPr marL="800100" lvl="1" indent="-342900">
              <a:spcBef>
                <a:spcPts val="900"/>
              </a:spcBef>
              <a:buFont typeface="Wingdings" panose="05000000000000000000" pitchFamily="2" charset="2"/>
              <a:buChar char="§"/>
            </a:pPr>
            <a:r>
              <a:rPr lang="en-US" sz="3600" dirty="0" smtClean="0">
                <a:solidFill>
                  <a:schemeClr val="tx2"/>
                </a:solidFill>
                <a:latin typeface="+mj-lt"/>
              </a:rPr>
              <a:t>University Policy</a:t>
            </a:r>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602641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8382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 partial listing of UNALLOWABLE costs</a:t>
            </a:r>
          </a:p>
          <a:p>
            <a:pPr marL="0" marR="0" lvl="0" indent="0" defTabSz="914400" rtl="0" eaLnBrk="0" fontAlgn="base" latinLnBrk="0" hangingPunct="0">
              <a:lnSpc>
                <a:spcPct val="100000"/>
              </a:lnSpc>
              <a:spcBef>
                <a:spcPct val="0"/>
              </a:spcBef>
              <a:spcAft>
                <a:spcPct val="0"/>
              </a:spcAft>
              <a:buClrTx/>
              <a:buSzTx/>
              <a:buFontTx/>
              <a:buNone/>
              <a:tabLst/>
              <a:defRPr/>
            </a:pPr>
            <a:endParaRPr lang="en-US" sz="3200" b="1" kern="0" dirty="0" smtClean="0">
              <a:solidFill>
                <a:schemeClr val="tx2"/>
              </a:solidFill>
              <a:latin typeface="+mj-lt"/>
              <a:ea typeface="+mj-ea"/>
              <a:cs typeface="+mj-cs"/>
            </a:endParaRPr>
          </a:p>
        </p:txBody>
      </p:sp>
      <p:sp>
        <p:nvSpPr>
          <p:cNvPr id="5" name="Content Placeholder 2"/>
          <p:cNvSpPr txBox="1">
            <a:spLocks/>
          </p:cNvSpPr>
          <p:nvPr/>
        </p:nvSpPr>
        <p:spPr>
          <a:xfrm>
            <a:off x="2133600" y="1447800"/>
            <a:ext cx="6400800" cy="5105400"/>
          </a:xfrm>
          <a:prstGeom prst="rect">
            <a:avLst/>
          </a:prstGeom>
        </p:spPr>
        <p:txBody>
          <a:bodyPr/>
          <a:lstStyle/>
          <a:p>
            <a:pPr marL="342900" indent="-342900">
              <a:spcBef>
                <a:spcPts val="900"/>
              </a:spcBef>
              <a:buFont typeface="Wingdings" panose="05000000000000000000" pitchFamily="2" charset="2"/>
              <a:buChar char="§"/>
            </a:pPr>
            <a:r>
              <a:rPr lang="en-US" sz="3600" dirty="0" smtClean="0">
                <a:solidFill>
                  <a:schemeClr val="tx2"/>
                </a:solidFill>
              </a:rPr>
              <a:t>Entertainment costs</a:t>
            </a:r>
          </a:p>
          <a:p>
            <a:pPr marL="800100" lvl="1" indent="-342900">
              <a:spcBef>
                <a:spcPts val="900"/>
              </a:spcBef>
              <a:buFont typeface="Wingdings" panose="05000000000000000000" pitchFamily="2" charset="2"/>
              <a:buChar char="§"/>
            </a:pPr>
            <a:r>
              <a:rPr lang="en-US" sz="3600" dirty="0" smtClean="0">
                <a:solidFill>
                  <a:schemeClr val="tx2"/>
                </a:solidFill>
              </a:rPr>
              <a:t>Tickets to a sporting event</a:t>
            </a:r>
          </a:p>
          <a:p>
            <a:pPr marL="800100" lvl="1" indent="-342900">
              <a:spcBef>
                <a:spcPts val="900"/>
              </a:spcBef>
              <a:buFont typeface="Wingdings" panose="05000000000000000000" pitchFamily="2" charset="2"/>
              <a:buChar char="§"/>
            </a:pPr>
            <a:r>
              <a:rPr lang="en-US" sz="3600" dirty="0" smtClean="0">
                <a:solidFill>
                  <a:schemeClr val="tx2"/>
                </a:solidFill>
              </a:rPr>
              <a:t> Movies in a hotel room</a:t>
            </a:r>
          </a:p>
          <a:p>
            <a:pPr marL="800100" lvl="1" indent="-342900">
              <a:spcBef>
                <a:spcPts val="900"/>
              </a:spcBef>
              <a:buFont typeface="Wingdings" panose="05000000000000000000" pitchFamily="2" charset="2"/>
              <a:buChar char="§"/>
            </a:pPr>
            <a:r>
              <a:rPr lang="en-US" sz="3600" dirty="0" smtClean="0">
                <a:solidFill>
                  <a:schemeClr val="tx2"/>
                </a:solidFill>
              </a:rPr>
              <a:t>Alcohol</a:t>
            </a:r>
          </a:p>
          <a:p>
            <a:pPr marL="342900" indent="-342900">
              <a:spcBef>
                <a:spcPts val="900"/>
              </a:spcBef>
              <a:buFont typeface="Wingdings" panose="05000000000000000000" pitchFamily="2" charset="2"/>
              <a:buChar char="§"/>
            </a:pPr>
            <a:r>
              <a:rPr lang="en-US" sz="3600" dirty="0" smtClean="0">
                <a:solidFill>
                  <a:schemeClr val="tx2"/>
                </a:solidFill>
              </a:rPr>
              <a:t>Bad debts</a:t>
            </a:r>
          </a:p>
          <a:p>
            <a:pPr marL="342900" indent="-342900">
              <a:spcBef>
                <a:spcPts val="900"/>
              </a:spcBef>
              <a:buFont typeface="Wingdings" panose="05000000000000000000" pitchFamily="2" charset="2"/>
              <a:buChar char="§"/>
            </a:pPr>
            <a:r>
              <a:rPr lang="en-US" sz="3600" dirty="0" smtClean="0">
                <a:solidFill>
                  <a:schemeClr val="tx2"/>
                </a:solidFill>
              </a:rPr>
              <a:t>Alumni Activities</a:t>
            </a:r>
          </a:p>
          <a:p>
            <a:pPr marL="342900" indent="-342900">
              <a:spcBef>
                <a:spcPts val="900"/>
              </a:spcBef>
              <a:buFont typeface="Wingdings" panose="05000000000000000000" pitchFamily="2" charset="2"/>
              <a:buChar char="§"/>
            </a:pPr>
            <a:r>
              <a:rPr lang="en-US" sz="3600" dirty="0" smtClean="0">
                <a:solidFill>
                  <a:schemeClr val="tx2"/>
                </a:solidFill>
              </a:rPr>
              <a:t>Losses from other awards</a:t>
            </a:r>
          </a:p>
          <a:p>
            <a:pPr lvl="1">
              <a:spcBef>
                <a:spcPts val="900"/>
              </a:spcBef>
            </a:pPr>
            <a:r>
              <a:rPr lang="en-US" sz="3600" dirty="0" smtClean="0">
                <a:solidFill>
                  <a:schemeClr val="tx2"/>
                </a:solidFill>
              </a:rPr>
              <a:t>	</a:t>
            </a:r>
          </a:p>
          <a:p>
            <a:pPr lvl="1">
              <a:spcBef>
                <a:spcPts val="900"/>
              </a:spcBef>
            </a:pPr>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175303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14</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8382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In summary</a:t>
            </a:r>
          </a:p>
        </p:txBody>
      </p:sp>
      <p:sp>
        <p:nvSpPr>
          <p:cNvPr id="5" name="Content Placeholder 2"/>
          <p:cNvSpPr txBox="1">
            <a:spLocks/>
          </p:cNvSpPr>
          <p:nvPr/>
        </p:nvSpPr>
        <p:spPr>
          <a:xfrm>
            <a:off x="2133600" y="1447800"/>
            <a:ext cx="6400800" cy="5105400"/>
          </a:xfrm>
          <a:prstGeom prst="rect">
            <a:avLst/>
          </a:prstGeom>
        </p:spPr>
        <p:txBody>
          <a:bodyPr/>
          <a:lstStyle/>
          <a:p>
            <a:pPr marL="800100" lvl="1" indent="-342900">
              <a:spcBef>
                <a:spcPts val="900"/>
              </a:spcBef>
              <a:buFont typeface="Wingdings" panose="05000000000000000000" pitchFamily="2" charset="2"/>
              <a:buChar char="§"/>
            </a:pPr>
            <a:r>
              <a:rPr lang="en-US" sz="3600" dirty="0" smtClean="0">
                <a:solidFill>
                  <a:schemeClr val="tx2"/>
                </a:solidFill>
              </a:rPr>
              <a:t>Expenses charged to a sponsored project must benefit that project directly to be allowable.</a:t>
            </a:r>
          </a:p>
          <a:p>
            <a:pPr lvl="1">
              <a:spcBef>
                <a:spcPts val="900"/>
              </a:spcBef>
            </a:pPr>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72179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How Do I Know What is Reasonable?</a:t>
            </a:r>
          </a:p>
          <a:p>
            <a:pPr marL="0" marR="0" lvl="0" indent="0" defTabSz="914400" rtl="0" eaLnBrk="0" fontAlgn="base" latinLnBrk="0" hangingPunct="0">
              <a:lnSpc>
                <a:spcPct val="100000"/>
              </a:lnSpc>
              <a:spcBef>
                <a:spcPct val="0"/>
              </a:spcBef>
              <a:spcAft>
                <a:spcPct val="0"/>
              </a:spcAft>
              <a:buClrTx/>
              <a:buSzTx/>
              <a:buFontTx/>
              <a:buNone/>
              <a:tabLst/>
              <a:defRPr/>
            </a:pPr>
            <a:endParaRPr lang="en-US" sz="3200" b="1" kern="0" dirty="0" smtClean="0">
              <a:solidFill>
                <a:schemeClr val="tx2"/>
              </a:solidFill>
              <a:latin typeface="+mj-lt"/>
              <a:ea typeface="+mj-ea"/>
              <a:cs typeface="+mj-cs"/>
            </a:endParaRPr>
          </a:p>
        </p:txBody>
      </p:sp>
      <p:sp>
        <p:nvSpPr>
          <p:cNvPr id="5" name="Content Placeholder 2"/>
          <p:cNvSpPr txBox="1">
            <a:spLocks/>
          </p:cNvSpPr>
          <p:nvPr/>
        </p:nvSpPr>
        <p:spPr>
          <a:xfrm>
            <a:off x="2133600" y="1447800"/>
            <a:ext cx="6400800" cy="5105400"/>
          </a:xfrm>
          <a:prstGeom prst="rect">
            <a:avLst/>
          </a:prstGeom>
        </p:spPr>
        <p:txBody>
          <a:bodyPr/>
          <a:lstStyle/>
          <a:p>
            <a:pPr marL="342900" indent="-342900">
              <a:spcBef>
                <a:spcPts val="900"/>
              </a:spcBef>
              <a:buFont typeface="Wingdings" panose="05000000000000000000" pitchFamily="2" charset="2"/>
              <a:buChar char="§"/>
            </a:pPr>
            <a:r>
              <a:rPr lang="en-US" sz="3600" dirty="0" smtClean="0">
                <a:solidFill>
                  <a:schemeClr val="tx2"/>
                </a:solidFill>
              </a:rPr>
              <a:t>Prudent Person Test- What would a reasonable person do in a similar situation?</a:t>
            </a:r>
          </a:p>
          <a:p>
            <a:pPr marL="342900" indent="-342900">
              <a:spcBef>
                <a:spcPts val="900"/>
              </a:spcBef>
              <a:buFont typeface="Wingdings" panose="05000000000000000000" pitchFamily="2" charset="2"/>
              <a:buChar char="§"/>
            </a:pPr>
            <a:r>
              <a:rPr lang="en-US" sz="3600" dirty="0" smtClean="0">
                <a:solidFill>
                  <a:schemeClr val="tx2"/>
                </a:solidFill>
                <a:latin typeface="+mj-lt"/>
              </a:rPr>
              <a:t>Necessary for the Project</a:t>
            </a:r>
          </a:p>
          <a:p>
            <a:pPr marL="342900" indent="-342900">
              <a:spcBef>
                <a:spcPts val="900"/>
              </a:spcBef>
              <a:buFont typeface="Wingdings" panose="05000000000000000000" pitchFamily="2" charset="2"/>
              <a:buChar char="§"/>
            </a:pPr>
            <a:r>
              <a:rPr lang="en-US" sz="3600" dirty="0" smtClean="0">
                <a:solidFill>
                  <a:schemeClr val="tx2"/>
                </a:solidFill>
                <a:latin typeface="+mj-lt"/>
              </a:rPr>
              <a:t>Adhere to laws and regulations</a:t>
            </a:r>
          </a:p>
          <a:p>
            <a:pPr marL="342900" indent="-342900">
              <a:spcBef>
                <a:spcPts val="900"/>
              </a:spcBef>
              <a:buFont typeface="Wingdings" panose="05000000000000000000" pitchFamily="2" charset="2"/>
              <a:buChar char="§"/>
            </a:pPr>
            <a:r>
              <a:rPr lang="en-US" sz="3600" dirty="0" smtClean="0">
                <a:solidFill>
                  <a:schemeClr val="tx2"/>
                </a:solidFill>
                <a:latin typeface="+mj-lt"/>
              </a:rPr>
              <a:t>Newspaper Test!!!</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485469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What does Allocable Mean</a:t>
            </a:r>
            <a:r>
              <a:rPr lang="en-US" sz="3200" b="1" kern="0" noProof="0" dirty="0" smtClean="0">
                <a:solidFill>
                  <a:schemeClr val="tx2"/>
                </a:solidFill>
                <a:latin typeface="+mj-lt"/>
                <a:ea typeface="+mj-ea"/>
                <a:cs typeface="+mj-cs"/>
              </a:rPr>
              <a:t>?</a:t>
            </a: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Goods or services involved are charged in accordance with the relative benefits received</a:t>
            </a:r>
          </a:p>
          <a:p>
            <a:pPr>
              <a:spcBef>
                <a:spcPts val="900"/>
              </a:spcBef>
            </a:pPr>
            <a:r>
              <a:rPr lang="en-US" sz="2400" dirty="0" smtClean="0">
                <a:solidFill>
                  <a:schemeClr val="tx2"/>
                </a:solidFill>
              </a:rPr>
              <a:t> </a:t>
            </a:r>
          </a:p>
          <a:p>
            <a:pPr marL="342900" indent="-342900">
              <a:spcBef>
                <a:spcPts val="900"/>
              </a:spcBef>
              <a:buFont typeface="Wingdings" panose="05000000000000000000" pitchFamily="2" charset="2"/>
              <a:buChar char="§"/>
            </a:pPr>
            <a:r>
              <a:rPr lang="en-US" sz="2400" dirty="0" smtClean="0">
                <a:solidFill>
                  <a:schemeClr val="tx2"/>
                </a:solidFill>
              </a:rPr>
              <a:t>Costs that benefit more than one project and can be split based on benefit to each	</a:t>
            </a:r>
          </a:p>
          <a:p>
            <a:pPr marL="800100" lvl="1" indent="-342900">
              <a:spcBef>
                <a:spcPts val="900"/>
              </a:spcBef>
              <a:buFont typeface="Wingdings" panose="05000000000000000000" pitchFamily="2" charset="2"/>
              <a:buChar char="§"/>
            </a:pPr>
            <a:r>
              <a:rPr lang="en-US" sz="2400" dirty="0" smtClean="0">
                <a:solidFill>
                  <a:schemeClr val="tx2"/>
                </a:solidFill>
              </a:rPr>
              <a:t>For </a:t>
            </a:r>
            <a:r>
              <a:rPr lang="en-US" sz="2400" dirty="0">
                <a:solidFill>
                  <a:schemeClr val="tx2"/>
                </a:solidFill>
              </a:rPr>
              <a:t>e</a:t>
            </a:r>
            <a:r>
              <a:rPr lang="en-US" sz="2400" dirty="0" smtClean="0">
                <a:solidFill>
                  <a:schemeClr val="tx2"/>
                </a:solidFill>
              </a:rPr>
              <a:t>xample, cost of a piece of machinery could be split based on time spent on each project)</a:t>
            </a:r>
          </a:p>
          <a:p>
            <a:pPr marL="800100" lvl="1" indent="-342900">
              <a:spcBef>
                <a:spcPts val="900"/>
              </a:spcBef>
              <a:buFont typeface="Wingdings" panose="05000000000000000000" pitchFamily="2" charset="2"/>
              <a:buChar char="§"/>
            </a:pPr>
            <a:r>
              <a:rPr lang="en-US" sz="2400" dirty="0" smtClean="0">
                <a:solidFill>
                  <a:schemeClr val="tx2"/>
                </a:solidFill>
              </a:rPr>
              <a:t>Example of not allocable- lab coats</a:t>
            </a:r>
          </a:p>
          <a:p>
            <a:pPr marL="342900" indent="-342900">
              <a:spcBef>
                <a:spcPts val="900"/>
              </a:spcBef>
              <a:buFont typeface="Wingdings" panose="05000000000000000000" pitchFamily="2" charset="2"/>
              <a:buChar char="§"/>
            </a:pPr>
            <a:r>
              <a:rPr lang="en-US" sz="2400" dirty="0" smtClean="0">
                <a:solidFill>
                  <a:schemeClr val="tx2"/>
                </a:solidFill>
              </a:rPr>
              <a:t>Absolutely NO shifting of costs from one project to another to cover cost overruns, avoid restrictions or for convenience!!!!</a:t>
            </a: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022260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What does Consistent Treatment Mean?</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905000"/>
            <a:ext cx="6400800" cy="4648200"/>
          </a:xfrm>
          <a:prstGeom prst="rect">
            <a:avLst/>
          </a:prstGeom>
        </p:spPr>
        <p:txBody>
          <a:bodyPr/>
          <a:lstStyle/>
          <a:p>
            <a:pPr marL="347472" indent="-347472">
              <a:buFont typeface="Wingdings" panose="05000000000000000000" pitchFamily="2" charset="2"/>
              <a:buChar char="§"/>
            </a:pPr>
            <a:r>
              <a:rPr lang="en-US" sz="2000" dirty="0" smtClean="0">
                <a:solidFill>
                  <a:schemeClr val="tx2"/>
                </a:solidFill>
                <a:latin typeface="+mj-lt"/>
              </a:rPr>
              <a:t>“A cost may not be assigned to a Federal award as a direct cost if any other cost incurred for the same purpose in like circumstance has been allocated to a Federal Award as an indirect cost.”</a:t>
            </a:r>
          </a:p>
          <a:p>
            <a:pPr marL="347472" indent="-347472">
              <a:buFont typeface="Wingdings" panose="05000000000000000000" pitchFamily="2" charset="2"/>
              <a:buChar char="§"/>
            </a:pPr>
            <a:endParaRPr lang="en-US" sz="2000" dirty="0">
              <a:solidFill>
                <a:schemeClr val="tx2"/>
              </a:solidFill>
              <a:latin typeface="+mj-lt"/>
            </a:endParaRPr>
          </a:p>
          <a:p>
            <a:pPr marL="347472" indent="-347472">
              <a:buFont typeface="Wingdings" panose="05000000000000000000" pitchFamily="2" charset="2"/>
              <a:buChar char="§"/>
            </a:pPr>
            <a:r>
              <a:rPr lang="en-US" sz="2000" dirty="0" smtClean="0">
                <a:solidFill>
                  <a:schemeClr val="tx2"/>
                </a:solidFill>
                <a:latin typeface="+mj-lt"/>
              </a:rPr>
              <a:t>Appendix I lists all of our account codes and whether this type of expense can be charged directly or is it to be covered by the indirect rate. </a:t>
            </a:r>
          </a:p>
          <a:p>
            <a:r>
              <a:rPr lang="en-US" sz="2000" dirty="0" smtClean="0">
                <a:solidFill>
                  <a:schemeClr val="tx2"/>
                </a:solidFill>
                <a:latin typeface="+mj-lt"/>
              </a:rPr>
              <a:t> </a:t>
            </a:r>
          </a:p>
          <a:p>
            <a:pPr marL="347472" indent="-347472">
              <a:buFont typeface="Wingdings" panose="05000000000000000000" pitchFamily="2" charset="2"/>
              <a:buChar char="§"/>
            </a:pPr>
            <a:r>
              <a:rPr lang="en-US" sz="2000" dirty="0" smtClean="0">
                <a:solidFill>
                  <a:schemeClr val="tx2"/>
                </a:solidFill>
                <a:latin typeface="+mj-lt"/>
              </a:rPr>
              <a:t>Each of you have a copy of Appendix I on your table that you can take with you today as a parting gift.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537841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838200"/>
            <a:ext cx="8229600" cy="1143000"/>
          </a:xfrm>
        </p:spPr>
        <p:txBody>
          <a:bodyPr>
            <a:normAutofit fontScale="90000"/>
          </a:bodyPr>
          <a:lstStyle/>
          <a:p>
            <a:r>
              <a:rPr lang="en-US" b="1" dirty="0" smtClean="0"/>
              <a:t>Is this allowable?</a:t>
            </a:r>
            <a:r>
              <a:rPr lang="en-US" dirty="0" smtClean="0"/>
              <a:t/>
            </a:r>
            <a:br>
              <a:rPr lang="en-US" dirty="0" smtClean="0"/>
            </a:br>
            <a:r>
              <a:rPr lang="en-US" dirty="0"/>
              <a:t>C</a:t>
            </a:r>
            <a:r>
              <a:rPr lang="en-US" dirty="0" smtClean="0"/>
              <a:t>ost </a:t>
            </a:r>
            <a:r>
              <a:rPr lang="en-US" dirty="0"/>
              <a:t>of a catered lunch for a PI and staff during busy research time</a:t>
            </a:r>
            <a:r>
              <a:rPr lang="en-US" dirty="0">
                <a:solidFill>
                  <a:schemeClr val="tx2"/>
                </a:solidFill>
              </a:rPr>
              <a:t/>
            </a:r>
            <a:br>
              <a:rPr lang="en-US" dirty="0">
                <a:solidFill>
                  <a:schemeClr val="tx2"/>
                </a:solidFill>
              </a:rPr>
            </a:b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046377971"/>
              </p:ext>
            </p:extLst>
          </p:nvPr>
        </p:nvGraphicFramePr>
        <p:xfrm>
          <a:off x="4734278" y="1905000"/>
          <a:ext cx="4346222" cy="4889500"/>
        </p:xfrm>
        <a:graphic>
          <a:graphicData uri="http://schemas.openxmlformats.org/presentationml/2006/ole">
            <mc:AlternateContent xmlns:mc="http://schemas.openxmlformats.org/markup-compatibility/2006">
              <mc:Choice xmlns:v="urn:schemas-microsoft-com:vml" Requires="v">
                <p:oleObj spid="_x0000_s2086"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4734278" y="1905000"/>
                        <a:ext cx="4346222" cy="4889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819400"/>
            <a:ext cx="4114800" cy="33067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endParaRPr lang="en-US" dirty="0"/>
          </a:p>
        </p:txBody>
      </p:sp>
    </p:spTree>
    <p:custDataLst>
      <p:tags r:id="rId2"/>
    </p:custDataLst>
    <p:extLst>
      <p:ext uri="{BB962C8B-B14F-4D97-AF65-F5344CB8AC3E}">
        <p14:creationId xmlns:p14="http://schemas.microsoft.com/office/powerpoint/2010/main" val="168340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19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123986"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NO</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Not allowable- government expects that people buy their own lunch.  </a:t>
            </a:r>
          </a:p>
          <a:p>
            <a:pPr marL="800100" lvl="1" indent="-342900">
              <a:spcBef>
                <a:spcPts val="900"/>
              </a:spcBef>
              <a:buFont typeface="Wingdings" panose="05000000000000000000" pitchFamily="2" charset="2"/>
              <a:buChar char="§"/>
            </a:pPr>
            <a:r>
              <a:rPr lang="en-US" sz="2400" dirty="0" smtClean="0">
                <a:solidFill>
                  <a:schemeClr val="tx2"/>
                </a:solidFill>
              </a:rPr>
              <a:t>It is allowed if you are out of town traveling for the purpose of the project</a:t>
            </a:r>
          </a:p>
          <a:p>
            <a:pPr>
              <a:spcBef>
                <a:spcPts val="900"/>
              </a:spcBef>
            </a:pPr>
            <a:r>
              <a:rPr lang="en-US" sz="2400" dirty="0" smtClean="0">
                <a:solidFill>
                  <a:schemeClr val="tx2"/>
                </a:solidFill>
              </a:rPr>
              <a:t> </a:t>
            </a: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66148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endParaRPr lang="en-US" sz="2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pic>
        <p:nvPicPr>
          <p:cNvPr id="2050" name="Picture 2" descr="C:\Users\mlb52407\Desktop\1006052_739230772818786_4266566392128834454_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854302"/>
            <a:ext cx="5715000" cy="38606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5564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1143000"/>
          </a:xfrm>
        </p:spPr>
        <p:txBody>
          <a:bodyPr>
            <a:normAutofit fontScale="90000"/>
          </a:bodyPr>
          <a:lstStyle/>
          <a:p>
            <a:r>
              <a:rPr lang="en-US" b="1" dirty="0"/>
              <a:t>Is this allowable</a:t>
            </a:r>
            <a:r>
              <a:rPr lang="en-US" b="1" dirty="0" smtClean="0"/>
              <a:t>?</a:t>
            </a:r>
            <a:br>
              <a:rPr lang="en-US" b="1" dirty="0" smtClean="0"/>
            </a:br>
            <a:r>
              <a:rPr lang="en-US" dirty="0" smtClean="0"/>
              <a:t>Wine with dinner while out of town at a conference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773870492"/>
              </p:ext>
            </p:extLst>
          </p:nvPr>
        </p:nvGraphicFramePr>
        <p:xfrm>
          <a:off x="4800600" y="1979612"/>
          <a:ext cx="4279900" cy="4814888"/>
        </p:xfrm>
        <a:graphic>
          <a:graphicData uri="http://schemas.openxmlformats.org/presentationml/2006/ole">
            <mc:AlternateContent xmlns:mc="http://schemas.openxmlformats.org/markup-compatibility/2006">
              <mc:Choice xmlns:v="urn:schemas-microsoft-com:vml" Requires="v">
                <p:oleObj spid="_x0000_s3109"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4800600" y="1979612"/>
                        <a:ext cx="4279900" cy="4814888"/>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09800"/>
            <a:ext cx="4114800" cy="39163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endParaRPr lang="en-US" dirty="0"/>
          </a:p>
        </p:txBody>
      </p:sp>
    </p:spTree>
    <p:custDataLst>
      <p:tags r:id="rId2"/>
    </p:custDataLst>
    <p:extLst>
      <p:ext uri="{BB962C8B-B14F-4D97-AF65-F5344CB8AC3E}">
        <p14:creationId xmlns:p14="http://schemas.microsoft.com/office/powerpoint/2010/main" val="11755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NO</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Alcohol is never allowed on a federal grant</a:t>
            </a: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336678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935162"/>
          </a:xfrm>
        </p:spPr>
        <p:txBody>
          <a:bodyPr>
            <a:normAutofit fontScale="90000"/>
          </a:bodyPr>
          <a:lstStyle/>
          <a:p>
            <a:r>
              <a:rPr lang="en-US" sz="4800" b="1" dirty="0"/>
              <a:t>Is this allowable?</a:t>
            </a:r>
            <a:br>
              <a:rPr lang="en-US" sz="4800" b="1" dirty="0"/>
            </a:br>
            <a:r>
              <a:rPr lang="en-US" dirty="0"/>
              <a:t>Cost of a computer that is essential and allocable but not solely dedicated to the project</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04130700"/>
              </p:ext>
            </p:extLst>
          </p:nvPr>
        </p:nvGraphicFramePr>
        <p:xfrm>
          <a:off x="5410200" y="2665414"/>
          <a:ext cx="3670299" cy="4129086"/>
        </p:xfrm>
        <a:graphic>
          <a:graphicData uri="http://schemas.openxmlformats.org/presentationml/2006/ole">
            <mc:AlternateContent xmlns:mc="http://schemas.openxmlformats.org/markup-compatibility/2006">
              <mc:Choice xmlns:v="urn:schemas-microsoft-com:vml" Requires="v">
                <p:oleObj spid="_x0000_s4133"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5410200" y="2665414"/>
                        <a:ext cx="3670299" cy="4129086"/>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3048000"/>
            <a:ext cx="4114800" cy="30781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endParaRPr lang="en-US" dirty="0"/>
          </a:p>
        </p:txBody>
      </p:sp>
    </p:spTree>
    <p:custDataLst>
      <p:tags r:id="rId2"/>
    </p:custDataLst>
    <p:extLst>
      <p:ext uri="{BB962C8B-B14F-4D97-AF65-F5344CB8AC3E}">
        <p14:creationId xmlns:p14="http://schemas.microsoft.com/office/powerpoint/2010/main" val="64639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YES</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latin typeface="+mj-lt"/>
              </a:rPr>
              <a:t>Under the new guidance if it is essential and allocable but not solely dedicated it can be charged- budget for it!</a:t>
            </a:r>
            <a:endParaRPr lang="en-US" sz="2400" dirty="0" smtClean="0">
              <a:solidFill>
                <a:schemeClr val="tx2"/>
              </a:solidFill>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368713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087562"/>
          </a:xfrm>
        </p:spPr>
        <p:txBody>
          <a:bodyPr>
            <a:normAutofit fontScale="90000"/>
          </a:bodyPr>
          <a:lstStyle/>
          <a:p>
            <a:pPr lvl="1" algn="ctr" rtl="0">
              <a:spcBef>
                <a:spcPct val="0"/>
              </a:spcBef>
            </a:pPr>
            <a:r>
              <a:rPr lang="en-US" sz="4000" b="1" dirty="0" smtClean="0"/>
              <a:t>Is this allowable?</a:t>
            </a:r>
            <a:r>
              <a:rPr lang="en-US" b="1" dirty="0" smtClean="0"/>
              <a:t/>
            </a:r>
            <a:br>
              <a:rPr lang="en-US" b="1" dirty="0" smtClean="0"/>
            </a:br>
            <a:r>
              <a:rPr lang="en-US" sz="4000" dirty="0">
                <a:solidFill>
                  <a:schemeClr val="tx1"/>
                </a:solidFill>
              </a:rPr>
              <a:t>Supplies purchased before the end date of the grant and received after the end date of the grant</a:t>
            </a:r>
            <a:r>
              <a:rPr lang="en-US" sz="2800" dirty="0">
                <a:solidFill>
                  <a:schemeClr val="tx2"/>
                </a:solidFill>
              </a:rPr>
              <a:t/>
            </a:r>
            <a:br>
              <a:rPr lang="en-US" sz="2800" dirty="0">
                <a:solidFill>
                  <a:schemeClr val="tx2"/>
                </a:solidFill>
              </a:rPr>
            </a:br>
            <a:endParaRPr lang="en-US" b="1"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980979432"/>
              </p:ext>
            </p:extLst>
          </p:nvPr>
        </p:nvGraphicFramePr>
        <p:xfrm>
          <a:off x="5140678" y="2362200"/>
          <a:ext cx="3939822" cy="4432300"/>
        </p:xfrm>
        <a:graphic>
          <a:graphicData uri="http://schemas.openxmlformats.org/presentationml/2006/ole">
            <mc:AlternateContent xmlns:mc="http://schemas.openxmlformats.org/markup-compatibility/2006">
              <mc:Choice xmlns:v="urn:schemas-microsoft-com:vml" Requires="v">
                <p:oleObj spid="_x0000_s5157"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5140678" y="2362200"/>
                        <a:ext cx="3939822" cy="44323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667000"/>
            <a:ext cx="4114800" cy="34591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endParaRPr lang="en-US" dirty="0"/>
          </a:p>
        </p:txBody>
      </p:sp>
    </p:spTree>
    <p:custDataLst>
      <p:tags r:id="rId2"/>
    </p:custDataLst>
    <p:extLst>
      <p:ext uri="{BB962C8B-B14F-4D97-AF65-F5344CB8AC3E}">
        <p14:creationId xmlns:p14="http://schemas.microsoft.com/office/powerpoint/2010/main" val="330498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en-US" dirty="0"/>
          </a:p>
        </p:txBody>
      </p:sp>
      <p:sp>
        <p:nvSpPr>
          <p:cNvPr id="10" name="Content Placeholder 9"/>
          <p:cNvSpPr>
            <a:spLocks noGrp="1"/>
          </p:cNvSpPr>
          <p:nvPr>
            <p:ph idx="1"/>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NO</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1257300" lvl="2" indent="-342900">
              <a:spcBef>
                <a:spcPts val="900"/>
              </a:spcBef>
              <a:buFont typeface="Wingdings" panose="05000000000000000000" pitchFamily="2" charset="2"/>
              <a:buChar char="§"/>
            </a:pPr>
            <a:r>
              <a:rPr lang="en-US" sz="2800" dirty="0" smtClean="0">
                <a:solidFill>
                  <a:schemeClr val="tx2"/>
                </a:solidFill>
                <a:latin typeface="+mj-lt"/>
              </a:rPr>
              <a:t>No, these supplies were not used within the dates of the project</a:t>
            </a:r>
          </a:p>
          <a:p>
            <a:pPr marL="1257300" lvl="2" indent="-342900">
              <a:spcBef>
                <a:spcPts val="900"/>
              </a:spcBef>
              <a:buFont typeface="Wingdings" panose="05000000000000000000" pitchFamily="2" charset="2"/>
              <a:buChar char="§"/>
            </a:pPr>
            <a:r>
              <a:rPr lang="en-US" sz="2800" dirty="0" smtClean="0">
                <a:solidFill>
                  <a:schemeClr val="tx2"/>
                </a:solidFill>
                <a:latin typeface="+mj-lt"/>
              </a:rPr>
              <a:t>These last minute purchases are red flags for audit!  </a:t>
            </a:r>
            <a:endParaRPr lang="en-US" sz="2800" dirty="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539328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8"/>
            <a:ext cx="8534400" cy="2011362"/>
          </a:xfrm>
        </p:spPr>
        <p:txBody>
          <a:bodyPr>
            <a:normAutofit fontScale="90000"/>
          </a:bodyPr>
          <a:lstStyle/>
          <a:p>
            <a:r>
              <a:rPr lang="en-US" b="1" dirty="0" smtClean="0"/>
              <a:t>Is this cost allowable?</a:t>
            </a:r>
            <a:br>
              <a:rPr lang="en-US" b="1" dirty="0" smtClean="0"/>
            </a:br>
            <a:r>
              <a:rPr lang="en-US" dirty="0"/>
              <a:t>Cost of an extra night’s hotel due to </a:t>
            </a:r>
            <a:r>
              <a:rPr lang="en-US" dirty="0" smtClean="0"/>
              <a:t>a weather </a:t>
            </a:r>
            <a:r>
              <a:rPr lang="en-US" dirty="0"/>
              <a:t>delay.</a:t>
            </a:r>
            <a:r>
              <a:rPr lang="en-US" dirty="0">
                <a:solidFill>
                  <a:schemeClr val="tx2"/>
                </a:solidFill>
              </a:rPr>
              <a:t/>
            </a:r>
            <a:br>
              <a:rPr lang="en-US" dirty="0">
                <a:solidFill>
                  <a:schemeClr val="tx2"/>
                </a:solidFill>
              </a:rPr>
            </a:br>
            <a:endParaRPr lang="en-US" b="1"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471661745"/>
              </p:ext>
            </p:extLst>
          </p:nvPr>
        </p:nvGraphicFramePr>
        <p:xfrm>
          <a:off x="4876800" y="2065336"/>
          <a:ext cx="4203700" cy="4729163"/>
        </p:xfrm>
        <a:graphic>
          <a:graphicData uri="http://schemas.openxmlformats.org/presentationml/2006/ole">
            <mc:AlternateContent xmlns:mc="http://schemas.openxmlformats.org/markup-compatibility/2006">
              <mc:Choice xmlns:v="urn:schemas-microsoft-com:vml" Requires="v">
                <p:oleObj spid="_x0000_s6181"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4876800" y="2065336"/>
                        <a:ext cx="4203700" cy="4729163"/>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86000"/>
            <a:ext cx="4114800" cy="38401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endParaRPr lang="en-US" dirty="0"/>
          </a:p>
        </p:txBody>
      </p:sp>
    </p:spTree>
    <p:custDataLst>
      <p:tags r:id="rId2"/>
    </p:custDataLst>
    <p:extLst>
      <p:ext uri="{BB962C8B-B14F-4D97-AF65-F5344CB8AC3E}">
        <p14:creationId xmlns:p14="http://schemas.microsoft.com/office/powerpoint/2010/main" val="11011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YES</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a:spcBef>
                <a:spcPts val="900"/>
              </a:spcBef>
            </a:pPr>
            <a:r>
              <a:rPr lang="en-US" sz="2400" dirty="0">
                <a:solidFill>
                  <a:schemeClr val="tx2"/>
                </a:solidFill>
              </a:rPr>
              <a:t>	</a:t>
            </a:r>
            <a:r>
              <a:rPr lang="en-US" sz="2400" dirty="0" smtClean="0">
                <a:solidFill>
                  <a:schemeClr val="tx2"/>
                </a:solidFill>
              </a:rPr>
              <a:t>It could not be helped, so it is 	allowable.  </a:t>
            </a:r>
          </a:p>
          <a:p>
            <a:pPr>
              <a:spcBef>
                <a:spcPts val="900"/>
              </a:spcBef>
            </a:pPr>
            <a:r>
              <a:rPr lang="en-US" sz="2400" dirty="0">
                <a:solidFill>
                  <a:schemeClr val="tx2"/>
                </a:solidFill>
              </a:rPr>
              <a:t>	</a:t>
            </a:r>
            <a:r>
              <a:rPr lang="en-US" sz="2400" dirty="0" smtClean="0">
                <a:solidFill>
                  <a:schemeClr val="tx2"/>
                </a:solidFill>
              </a:rPr>
              <a:t>However, staying an extra day 	because you are in Florida and you want to 	spend a day at Disney World is not </a:t>
            </a: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409749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Direct Vs Indirect Charges</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Total Expenses charged to the grant =</a:t>
            </a:r>
          </a:p>
          <a:p>
            <a:pPr lvl="1">
              <a:spcBef>
                <a:spcPts val="900"/>
              </a:spcBef>
            </a:pPr>
            <a:r>
              <a:rPr lang="en-US" sz="2400" dirty="0" smtClean="0">
                <a:solidFill>
                  <a:schemeClr val="tx2"/>
                </a:solidFill>
              </a:rPr>
              <a:t> 		Direct + Indirect</a:t>
            </a:r>
          </a:p>
          <a:p>
            <a:pPr marL="342900" indent="-342900">
              <a:spcBef>
                <a:spcPts val="900"/>
              </a:spcBef>
              <a:buFont typeface="Wingdings" panose="05000000000000000000" pitchFamily="2" charset="2"/>
              <a:buChar char="§"/>
            </a:pPr>
            <a:r>
              <a:rPr lang="en-US" sz="2400" dirty="0" smtClean="0">
                <a:solidFill>
                  <a:schemeClr val="tx2"/>
                </a:solidFill>
              </a:rPr>
              <a:t>Direct Charges are charges that can be identified specifically with that sponsored project.</a:t>
            </a:r>
          </a:p>
          <a:p>
            <a:pPr marL="342900" indent="-342900">
              <a:spcBef>
                <a:spcPts val="900"/>
              </a:spcBef>
              <a:buFont typeface="Wingdings" panose="05000000000000000000" pitchFamily="2" charset="2"/>
              <a:buChar char="§"/>
            </a:pPr>
            <a:r>
              <a:rPr lang="en-US" sz="2400" dirty="0" smtClean="0">
                <a:solidFill>
                  <a:schemeClr val="tx2"/>
                </a:solidFill>
              </a:rPr>
              <a:t>An Indirect charge is automatically posted by Banner to account 7890 each time a direct expense is charged.  </a:t>
            </a:r>
          </a:p>
          <a:p>
            <a:pPr marL="342900" indent="-342900">
              <a:spcBef>
                <a:spcPts val="900"/>
              </a:spcBef>
              <a:buFont typeface="Wingdings" panose="05000000000000000000" pitchFamily="2" charset="2"/>
              <a:buChar char="§"/>
            </a:pPr>
            <a:r>
              <a:rPr lang="en-US" sz="2400" dirty="0" smtClean="0">
                <a:solidFill>
                  <a:schemeClr val="tx2"/>
                </a:solidFill>
              </a:rPr>
              <a:t>The indirect calculation is based on the indirect rate stated in the contract.  For Federal awards, this rate is 45.5%</a:t>
            </a:r>
          </a:p>
          <a:p>
            <a:pPr marL="342900" indent="-342900">
              <a:spcBef>
                <a:spcPts val="900"/>
              </a:spcBef>
              <a:buFont typeface="Wingdings" panose="05000000000000000000" pitchFamily="2" charset="2"/>
              <a:buChar char="§"/>
            </a:pPr>
            <a:endParaRPr lang="en-US" sz="2400" dirty="0" smtClean="0">
              <a:solidFill>
                <a:schemeClr val="tx2"/>
              </a:solidFill>
            </a:endParaRP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86569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29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Indirect Charges – An Example</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If a lab supply is charged to a sponsored project for $100, Banner calculates $45.50 and charges this amount to the sponsored project under account 7890. </a:t>
            </a:r>
          </a:p>
          <a:p>
            <a:pPr marL="342900" indent="-342900">
              <a:spcBef>
                <a:spcPts val="900"/>
              </a:spcBef>
              <a:buFont typeface="Wingdings" panose="05000000000000000000" pitchFamily="2" charset="2"/>
              <a:buChar char="§"/>
            </a:pPr>
            <a:r>
              <a:rPr lang="en-US" sz="2400" dirty="0" smtClean="0">
                <a:solidFill>
                  <a:schemeClr val="tx2"/>
                </a:solidFill>
              </a:rPr>
              <a:t>The total amount charged to the sponsor for this entire transaction will be $145.50.  </a:t>
            </a: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4242910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228600"/>
            <a:ext cx="7010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So what is this all about?</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 Why are we all here?</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sz="3200" b="1" kern="0" noProof="0" dirty="0" smtClean="0">
              <a:solidFill>
                <a:schemeClr val="tx2"/>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latin typeface="+mj-lt"/>
              </a:rPr>
              <a:t>Creighton is a recipient of over $20 million in federal awards annually</a:t>
            </a:r>
          </a:p>
          <a:p>
            <a:pPr marL="342900" indent="-342900">
              <a:spcBef>
                <a:spcPts val="900"/>
              </a:spcBef>
              <a:buFont typeface="Wingdings" panose="05000000000000000000" pitchFamily="2" charset="2"/>
              <a:buChar char="§"/>
            </a:pPr>
            <a:r>
              <a:rPr lang="en-US" sz="2400" dirty="0" smtClean="0">
                <a:solidFill>
                  <a:schemeClr val="tx2"/>
                </a:solidFill>
                <a:latin typeface="+mj-lt"/>
              </a:rPr>
              <a:t>The US Office of Management and Budget (OMB) issued broad revisions to its guidance for federal awards on December 26, 2013 effective December 26, 2014</a:t>
            </a:r>
          </a:p>
          <a:p>
            <a:pPr marL="800100" lvl="1" indent="-342900">
              <a:spcBef>
                <a:spcPts val="900"/>
              </a:spcBef>
              <a:buFont typeface="Arial" panose="020B0604020202020204" pitchFamily="34" charset="0"/>
              <a:buChar char="•"/>
            </a:pPr>
            <a:r>
              <a:rPr lang="en-US" sz="2400" dirty="0" smtClean="0">
                <a:solidFill>
                  <a:schemeClr val="tx2"/>
                </a:solidFill>
                <a:latin typeface="+mj-lt"/>
              </a:rPr>
              <a:t>2CFR Chapter I and II Parts 200, 215, 220, 225 and 230 </a:t>
            </a:r>
            <a:r>
              <a:rPr lang="en-US" sz="2400" b="1" i="1" dirty="0" smtClean="0">
                <a:solidFill>
                  <a:schemeClr val="tx2"/>
                </a:solidFill>
                <a:latin typeface="+mj-lt"/>
              </a:rPr>
              <a:t>Uniform Administrative Requirements, Cost Principles, and Audit Requirements for Federal Awards (UG)</a:t>
            </a:r>
          </a:p>
          <a:p>
            <a:pPr marL="800100" lvl="1" indent="-342900">
              <a:spcBef>
                <a:spcPts val="900"/>
              </a:spcBef>
              <a:buFont typeface="Arial" panose="020B0604020202020204" pitchFamily="34" charset="0"/>
              <a:buChar char="•"/>
            </a:pPr>
            <a:r>
              <a:rPr lang="en-US" sz="2400" dirty="0" smtClean="0">
                <a:solidFill>
                  <a:schemeClr val="tx2"/>
                </a:solidFill>
                <a:latin typeface="+mj-lt"/>
              </a:rPr>
              <a:t>UG streamlined and consolidated existing OMB documents and regulations into one document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2089218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noProof="0" dirty="0" smtClean="0">
                <a:solidFill>
                  <a:schemeClr val="tx2"/>
                </a:solidFill>
                <a:latin typeface="+mj-lt"/>
                <a:ea typeface="+mj-ea"/>
                <a:cs typeface="+mj-cs"/>
              </a:rPr>
              <a:t>Indirect Charges – What’s Covered by that 45.5%?</a:t>
            </a: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752600"/>
            <a:ext cx="6400800" cy="48006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Administrative salaries – such as most administrators’ salaries, pre award, post award salaries and expenses </a:t>
            </a:r>
          </a:p>
          <a:p>
            <a:pPr marL="1257300" lvl="2" indent="-342900">
              <a:spcBef>
                <a:spcPts val="900"/>
              </a:spcBef>
              <a:buFont typeface="Wingdings" panose="05000000000000000000" pitchFamily="2" charset="2"/>
              <a:buChar char="§"/>
            </a:pPr>
            <a:r>
              <a:rPr lang="en-US" sz="2400" dirty="0" smtClean="0">
                <a:solidFill>
                  <a:schemeClr val="tx2"/>
                </a:solidFill>
              </a:rPr>
              <a:t>There are some exceptions - talk to Beth, Amber, Amanda or me for more info on when this may be allowed</a:t>
            </a:r>
          </a:p>
          <a:p>
            <a:pPr marL="800100" lvl="1" indent="-342900">
              <a:spcBef>
                <a:spcPts val="900"/>
              </a:spcBef>
              <a:buFont typeface="Wingdings" panose="05000000000000000000" pitchFamily="2" charset="2"/>
              <a:buChar char="§"/>
            </a:pPr>
            <a:r>
              <a:rPr lang="en-US" sz="2400" dirty="0" smtClean="0">
                <a:solidFill>
                  <a:schemeClr val="tx2"/>
                </a:solidFill>
              </a:rPr>
              <a:t>General Office Supplies</a:t>
            </a:r>
          </a:p>
          <a:p>
            <a:pPr marL="800100" lvl="1" indent="-342900">
              <a:spcBef>
                <a:spcPts val="900"/>
              </a:spcBef>
              <a:buFont typeface="Wingdings" panose="05000000000000000000" pitchFamily="2" charset="2"/>
              <a:buChar char="§"/>
            </a:pPr>
            <a:r>
              <a:rPr lang="en-US" sz="2400" dirty="0" smtClean="0">
                <a:solidFill>
                  <a:schemeClr val="tx2"/>
                </a:solidFill>
              </a:rPr>
              <a:t>Utilities</a:t>
            </a:r>
          </a:p>
          <a:p>
            <a:pPr marL="800100" lvl="1" indent="-342900">
              <a:spcBef>
                <a:spcPts val="900"/>
              </a:spcBef>
              <a:buFont typeface="Wingdings" panose="05000000000000000000" pitchFamily="2" charset="2"/>
              <a:buChar char="§"/>
            </a:pPr>
            <a:r>
              <a:rPr lang="en-US" sz="2400" dirty="0" smtClean="0">
                <a:solidFill>
                  <a:schemeClr val="tx2"/>
                </a:solidFill>
              </a:rPr>
              <a:t>General maintenance and repairs</a:t>
            </a:r>
          </a:p>
          <a:p>
            <a:pPr marL="800100" lvl="1" indent="-342900">
              <a:spcBef>
                <a:spcPts val="900"/>
              </a:spcBef>
              <a:buFont typeface="Wingdings" panose="05000000000000000000" pitchFamily="2" charset="2"/>
              <a:buChar char="§"/>
            </a:pPr>
            <a:r>
              <a:rPr lang="en-US" sz="2400" dirty="0" smtClean="0">
                <a:solidFill>
                  <a:schemeClr val="tx2"/>
                </a:solidFill>
              </a:rPr>
              <a:t>Interest </a:t>
            </a:r>
          </a:p>
          <a:p>
            <a:pPr marL="800100" lvl="1" indent="-342900">
              <a:spcBef>
                <a:spcPts val="900"/>
              </a:spcBef>
              <a:buFont typeface="Wingdings" panose="05000000000000000000" pitchFamily="2" charset="2"/>
              <a:buChar char="§"/>
            </a:pPr>
            <a:r>
              <a:rPr lang="en-US" sz="2400" dirty="0" smtClean="0">
                <a:solidFill>
                  <a:schemeClr val="tx2"/>
                </a:solidFill>
              </a:rPr>
              <a:t>Academic Expenses</a:t>
            </a: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052561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5715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New – Direct Cost Justification Form</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r>
              <a:rPr lang="en-US" sz="2400" dirty="0">
                <a:solidFill>
                  <a:schemeClr val="tx2"/>
                </a:solidFill>
              </a:rPr>
              <a:t>This form is necessary if you want to direct charge something that is normally covered by </a:t>
            </a:r>
            <a:r>
              <a:rPr lang="en-US" sz="2400" dirty="0" smtClean="0">
                <a:solidFill>
                  <a:schemeClr val="tx2"/>
                </a:solidFill>
              </a:rPr>
              <a:t>the </a:t>
            </a:r>
            <a:r>
              <a:rPr lang="en-US" sz="2400" dirty="0" err="1" smtClean="0">
                <a:solidFill>
                  <a:schemeClr val="tx2"/>
                </a:solidFill>
              </a:rPr>
              <a:t>indirects</a:t>
            </a:r>
            <a:r>
              <a:rPr lang="en-US" sz="2400" dirty="0" smtClean="0">
                <a:solidFill>
                  <a:schemeClr val="tx2"/>
                </a:solidFill>
              </a:rPr>
              <a:t>  </a:t>
            </a:r>
            <a:r>
              <a:rPr lang="en-US" sz="2400" dirty="0">
                <a:solidFill>
                  <a:schemeClr val="tx2"/>
                </a:solidFill>
              </a:rPr>
              <a:t>(updated unlike circumstance form)</a:t>
            </a:r>
          </a:p>
          <a:p>
            <a:pPr marL="800100" lvl="1" indent="-342900">
              <a:buFont typeface="Wingdings" panose="05000000000000000000" pitchFamily="2" charset="2"/>
              <a:buChar char="§"/>
            </a:pPr>
            <a:r>
              <a:rPr lang="en-US" sz="2400" dirty="0">
                <a:solidFill>
                  <a:schemeClr val="tx2"/>
                </a:solidFill>
              </a:rPr>
              <a:t>A.   For example, office supplies – Trio or large community survey where a big part of               the project will be mailings</a:t>
            </a:r>
          </a:p>
          <a:p>
            <a:pPr marL="800100" lvl="1" indent="-342900">
              <a:buFont typeface="Wingdings" panose="05000000000000000000" pitchFamily="2" charset="2"/>
              <a:buChar char="§"/>
            </a:pPr>
            <a:endParaRPr lang="en-US" sz="2400" dirty="0">
              <a:solidFill>
                <a:schemeClr val="tx2"/>
              </a:solidFill>
            </a:endParaRPr>
          </a:p>
          <a:p>
            <a:pPr marL="800100" lvl="1" indent="-342900">
              <a:buFont typeface="Wingdings" panose="05000000000000000000" pitchFamily="2" charset="2"/>
              <a:buChar char="§"/>
            </a:pPr>
            <a:r>
              <a:rPr lang="en-US" sz="2400" dirty="0">
                <a:solidFill>
                  <a:schemeClr val="tx2"/>
                </a:solidFill>
              </a:rPr>
              <a:t>B.    Fill out form at beginning of project so we know to expect these types of expenses</a:t>
            </a:r>
          </a:p>
          <a:p>
            <a:pPr marL="800100" lvl="1" indent="-342900">
              <a:buFont typeface="Wingdings" panose="05000000000000000000" pitchFamily="2" charset="2"/>
              <a:buChar char="§"/>
            </a:pPr>
            <a:endParaRPr lang="en-US" sz="2400" dirty="0">
              <a:solidFill>
                <a:schemeClr val="tx2"/>
              </a:solidFill>
            </a:endParaRPr>
          </a:p>
          <a:p>
            <a:pPr marL="800100" lvl="1" indent="-342900">
              <a:buFont typeface="Wingdings" panose="05000000000000000000" pitchFamily="2" charset="2"/>
              <a:buChar char="§"/>
            </a:pPr>
            <a:r>
              <a:rPr lang="en-US" sz="2400" dirty="0">
                <a:solidFill>
                  <a:schemeClr val="tx2"/>
                </a:solidFill>
              </a:rPr>
              <a:t>C.     Explain what project is about and why you need to direct charge these expenses</a:t>
            </a:r>
          </a:p>
          <a:p>
            <a:pPr marL="800100" lvl="1" indent="-342900">
              <a:buFont typeface="Wingdings" panose="05000000000000000000" pitchFamily="2" charset="2"/>
              <a:buChar char="§"/>
            </a:pPr>
            <a:endParaRPr lang="en-US" sz="2400" dirty="0">
              <a:solidFill>
                <a:schemeClr val="tx2"/>
              </a:solidFill>
            </a:endParaRPr>
          </a:p>
          <a:p>
            <a:pPr marL="800100" lvl="1" indent="-342900">
              <a:buFont typeface="Wingdings" panose="05000000000000000000" pitchFamily="2" charset="2"/>
              <a:buChar char="§"/>
            </a:pPr>
            <a:r>
              <a:rPr lang="en-US" sz="2400" dirty="0">
                <a:solidFill>
                  <a:schemeClr val="tx2"/>
                </a:solidFill>
              </a:rPr>
              <a:t>D.     Acct Services will </a:t>
            </a:r>
            <a:r>
              <a:rPr lang="en-US" sz="2400" dirty="0" smtClean="0">
                <a:solidFill>
                  <a:schemeClr val="tx2"/>
                </a:solidFill>
              </a:rPr>
              <a:t>approve</a:t>
            </a:r>
            <a:endParaRPr lang="en-US" sz="2400" dirty="0">
              <a:solidFill>
                <a:schemeClr val="tx2"/>
              </a:solidFill>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784530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1524000"/>
            <a:ext cx="7010400" cy="23622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noProof="0" dirty="0" smtClean="0">
                <a:solidFill>
                  <a:schemeClr val="tx2"/>
                </a:solidFill>
                <a:latin typeface="+mj-lt"/>
                <a:ea typeface="+mj-ea"/>
                <a:cs typeface="+mj-cs"/>
              </a:rPr>
              <a:t>New Uniform Guidance-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dirty="0" smtClean="0">
                <a:ln>
                  <a:noFill/>
                </a:ln>
                <a:solidFill>
                  <a:schemeClr val="tx2"/>
                </a:solidFill>
                <a:effectLst/>
                <a:uLnTx/>
                <a:uFillTx/>
                <a:latin typeface="+mj-lt"/>
                <a:ea typeface="+mj-ea"/>
                <a:cs typeface="+mj-cs"/>
              </a:rPr>
              <a:t>2 CFR Part 200 et all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2057400"/>
            <a:ext cx="6400800" cy="4495800"/>
          </a:xfrm>
          <a:prstGeom prst="rect">
            <a:avLst/>
          </a:prstGeom>
        </p:spPr>
        <p:txBody>
          <a:bodyPr/>
          <a:lstStyle/>
          <a:p>
            <a:pPr lvl="1">
              <a:spcBef>
                <a:spcPts val="900"/>
              </a:spcBef>
            </a:pPr>
            <a:r>
              <a:rPr lang="en-US" sz="3600" dirty="0" smtClean="0">
                <a:solidFill>
                  <a:schemeClr val="tx2"/>
                </a:solidFill>
              </a:rPr>
              <a:t>	</a:t>
            </a:r>
            <a:endParaRPr lang="en-US" sz="36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940750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Transfers  Michon</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sz="3200" b="1" kern="0" noProof="0" dirty="0" smtClean="0">
              <a:solidFill>
                <a:schemeClr val="tx2"/>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What are Cost Transfers?</a:t>
            </a:r>
          </a:p>
          <a:p>
            <a:pPr marL="800100" lvl="1" indent="-342900">
              <a:spcBef>
                <a:spcPts val="900"/>
              </a:spcBef>
              <a:buFont typeface="Wingdings" panose="05000000000000000000" pitchFamily="2" charset="2"/>
              <a:buChar char="§"/>
            </a:pPr>
            <a:r>
              <a:rPr lang="en-US" sz="2400" dirty="0" smtClean="0">
                <a:solidFill>
                  <a:schemeClr val="tx2"/>
                </a:solidFill>
              </a:rPr>
              <a:t>Moving expenses on or off a sponsored project</a:t>
            </a:r>
          </a:p>
          <a:p>
            <a:pPr marL="800100" lvl="1" indent="-342900">
              <a:spcBef>
                <a:spcPts val="900"/>
              </a:spcBef>
              <a:buFont typeface="Wingdings" panose="05000000000000000000" pitchFamily="2" charset="2"/>
              <a:buChar char="§"/>
            </a:pPr>
            <a:r>
              <a:rPr lang="en-US" sz="2400" dirty="0" smtClean="0">
                <a:solidFill>
                  <a:schemeClr val="tx2"/>
                </a:solidFill>
              </a:rPr>
              <a:t>This is an area of concern for auditors</a:t>
            </a:r>
          </a:p>
          <a:p>
            <a:pPr marL="800100" lvl="1" indent="-342900">
              <a:spcBef>
                <a:spcPts val="900"/>
              </a:spcBef>
              <a:buFont typeface="Wingdings" panose="05000000000000000000" pitchFamily="2" charset="2"/>
              <a:buChar char="§"/>
            </a:pPr>
            <a:r>
              <a:rPr lang="en-US" sz="2400" dirty="0" smtClean="0">
                <a:solidFill>
                  <a:schemeClr val="tx2"/>
                </a:solidFill>
              </a:rPr>
              <a:t>“</a:t>
            </a:r>
            <a:r>
              <a:rPr lang="en-US" sz="2400" i="1" dirty="0" smtClean="0">
                <a:solidFill>
                  <a:schemeClr val="tx2"/>
                </a:solidFill>
              </a:rPr>
              <a:t>All Cost Transfers are effected only for appropriate purposes and are conducted in accordance with sponsor terms and conditions, federal regulations and Creighton’s polices.” </a:t>
            </a:r>
          </a:p>
          <a:p>
            <a:pPr marL="800100" lvl="1" indent="-342900">
              <a:spcBef>
                <a:spcPts val="900"/>
              </a:spcBef>
              <a:buFont typeface="Wingdings" panose="05000000000000000000" pitchFamily="2" charset="2"/>
              <a:buChar char="§"/>
            </a:pPr>
            <a:r>
              <a:rPr lang="en-US" sz="2400" i="1" dirty="0" smtClean="0">
                <a:solidFill>
                  <a:schemeClr val="tx2"/>
                </a:solidFill>
              </a:rPr>
              <a:t>“Costs to any sponsored project account must be allowable and proportionately benefit the sponsored project being charged”</a:t>
            </a: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11056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34</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Transfers</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rPr>
              <a:t>Inappropriate practices</a:t>
            </a:r>
          </a:p>
          <a:p>
            <a:pPr marL="800100" lvl="1" indent="-342900">
              <a:spcBef>
                <a:spcPts val="900"/>
              </a:spcBef>
              <a:buFont typeface="Wingdings" panose="05000000000000000000" pitchFamily="2" charset="2"/>
              <a:buChar char="§"/>
            </a:pPr>
            <a:r>
              <a:rPr lang="en-US" sz="2400" dirty="0" smtClean="0">
                <a:solidFill>
                  <a:schemeClr val="tx2"/>
                </a:solidFill>
              </a:rPr>
              <a:t>Shifting costs from one project to another to meet budget or funding deficiencies</a:t>
            </a:r>
          </a:p>
          <a:p>
            <a:pPr marL="800100" lvl="1" indent="-342900">
              <a:spcBef>
                <a:spcPts val="900"/>
              </a:spcBef>
              <a:buFont typeface="Wingdings" panose="05000000000000000000" pitchFamily="2" charset="2"/>
              <a:buChar char="§"/>
            </a:pPr>
            <a:r>
              <a:rPr lang="en-US" sz="2400" dirty="0" smtClean="0">
                <a:solidFill>
                  <a:schemeClr val="tx2"/>
                </a:solidFill>
              </a:rPr>
              <a:t>Shifting costs from one project to another to avoid sponsor restrictions</a:t>
            </a:r>
          </a:p>
          <a:p>
            <a:pPr marL="800100" lvl="1" indent="-342900">
              <a:spcBef>
                <a:spcPts val="900"/>
              </a:spcBef>
              <a:buFont typeface="Wingdings" panose="05000000000000000000" pitchFamily="2" charset="2"/>
              <a:buChar char="§"/>
            </a:pPr>
            <a:r>
              <a:rPr lang="en-US" sz="2400" dirty="0" smtClean="0">
                <a:solidFill>
                  <a:schemeClr val="tx2"/>
                </a:solidFill>
              </a:rPr>
              <a:t>Assigning costs to sponsored projects based on remaining balances </a:t>
            </a:r>
          </a:p>
          <a:p>
            <a:pPr marL="1257300" lvl="2" indent="-342900">
              <a:spcBef>
                <a:spcPts val="900"/>
              </a:spcBef>
              <a:buFont typeface="Wingdings" panose="05000000000000000000" pitchFamily="2" charset="2"/>
              <a:buChar char="§"/>
            </a:pPr>
            <a:r>
              <a:rPr lang="en-US" sz="2400" dirty="0" smtClean="0">
                <a:solidFill>
                  <a:schemeClr val="tx2"/>
                </a:solidFill>
              </a:rPr>
              <a:t>Example – Large equipment purchases</a:t>
            </a:r>
          </a:p>
          <a:p>
            <a:pPr marL="1257300" lvl="2" indent="-342900">
              <a:spcBef>
                <a:spcPts val="900"/>
              </a:spcBef>
              <a:buFont typeface="Wingdings" panose="05000000000000000000" pitchFamily="2" charset="2"/>
              <a:buChar char="§"/>
            </a:pPr>
            <a:r>
              <a:rPr lang="en-US" sz="2400" dirty="0" smtClean="0">
                <a:solidFill>
                  <a:schemeClr val="tx2"/>
                </a:solidFill>
              </a:rPr>
              <a:t>Late PAR changes</a:t>
            </a:r>
          </a:p>
          <a:p>
            <a:pPr marL="800100" lvl="1"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424660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Transfers</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800100" lvl="1" indent="-342900">
              <a:spcBef>
                <a:spcPts val="900"/>
              </a:spcBef>
              <a:buFont typeface="Wingdings" panose="05000000000000000000" pitchFamily="2" charset="2"/>
              <a:buChar char="§"/>
            </a:pPr>
            <a:r>
              <a:rPr lang="en-US" sz="2800" dirty="0" smtClean="0">
                <a:solidFill>
                  <a:schemeClr val="tx2"/>
                </a:solidFill>
              </a:rPr>
              <a:t>Cost transfers must be done on the JV template with required documentation</a:t>
            </a:r>
          </a:p>
          <a:p>
            <a:pPr marL="1257300" lvl="2" indent="-342900">
              <a:spcBef>
                <a:spcPts val="900"/>
              </a:spcBef>
              <a:buFont typeface="Wingdings" panose="05000000000000000000" pitchFamily="2" charset="2"/>
              <a:buChar char="§"/>
            </a:pPr>
            <a:r>
              <a:rPr lang="en-US" sz="2800" dirty="0" smtClean="0">
                <a:solidFill>
                  <a:schemeClr val="tx2"/>
                </a:solidFill>
              </a:rPr>
              <a:t>Date of original charge (screen shot of transaction in Banner)</a:t>
            </a:r>
          </a:p>
          <a:p>
            <a:pPr marL="1257300" lvl="2" indent="-342900">
              <a:spcBef>
                <a:spcPts val="900"/>
              </a:spcBef>
              <a:buFont typeface="Wingdings" panose="05000000000000000000" pitchFamily="2" charset="2"/>
              <a:buChar char="§"/>
            </a:pPr>
            <a:r>
              <a:rPr lang="en-US" sz="2800" dirty="0" smtClean="0">
                <a:solidFill>
                  <a:schemeClr val="tx2"/>
                </a:solidFill>
              </a:rPr>
              <a:t>Description of charge being transferred</a:t>
            </a:r>
          </a:p>
          <a:p>
            <a:pPr marL="1257300" lvl="2" indent="-342900">
              <a:spcBef>
                <a:spcPts val="900"/>
              </a:spcBef>
              <a:buFont typeface="Wingdings" panose="05000000000000000000" pitchFamily="2" charset="2"/>
              <a:buChar char="§"/>
            </a:pPr>
            <a:r>
              <a:rPr lang="en-US" sz="2800" dirty="0" smtClean="0">
                <a:solidFill>
                  <a:schemeClr val="tx2"/>
                </a:solidFill>
              </a:rPr>
              <a:t>Why the cost is being transferred </a:t>
            </a:r>
          </a:p>
          <a:p>
            <a:pPr marL="1714500" lvl="3" indent="-342900">
              <a:spcBef>
                <a:spcPts val="900"/>
              </a:spcBef>
              <a:buFont typeface="Wingdings" panose="05000000000000000000" pitchFamily="2" charset="2"/>
              <a:buChar char="§"/>
            </a:pPr>
            <a:r>
              <a:rPr lang="en-US" sz="2800" dirty="0" smtClean="0">
                <a:solidFill>
                  <a:schemeClr val="tx2"/>
                </a:solidFill>
              </a:rPr>
              <a:t>If correcting an error – how did the error occur? </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9945464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Transfers</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Cost transfers should be processed within 90 days of the original occurrence</a:t>
            </a:r>
          </a:p>
          <a:p>
            <a:pPr marL="800100" lvl="1" indent="-342900">
              <a:spcBef>
                <a:spcPts val="900"/>
              </a:spcBef>
              <a:buFont typeface="Wingdings" panose="05000000000000000000" pitchFamily="2" charset="2"/>
              <a:buChar char="§"/>
            </a:pPr>
            <a:r>
              <a:rPr lang="en-US" sz="2400" dirty="0" smtClean="0">
                <a:solidFill>
                  <a:schemeClr val="tx2"/>
                </a:solidFill>
              </a:rPr>
              <a:t>It is very important that you as administrators watch all expenses charged to projects!  </a:t>
            </a:r>
          </a:p>
          <a:p>
            <a:pPr marL="800100" lvl="1" indent="-342900">
              <a:spcBef>
                <a:spcPts val="900"/>
              </a:spcBef>
              <a:buFont typeface="Wingdings" panose="05000000000000000000" pitchFamily="2" charset="2"/>
              <a:buChar char="§"/>
            </a:pPr>
            <a:r>
              <a:rPr lang="en-US" sz="2400" dirty="0" smtClean="0">
                <a:solidFill>
                  <a:schemeClr val="tx2"/>
                </a:solidFill>
              </a:rPr>
              <a:t>Late costs transfers mean that you are not monitoring your award</a:t>
            </a:r>
          </a:p>
          <a:p>
            <a:pPr marL="800100" lvl="1" indent="-342900">
              <a:spcBef>
                <a:spcPts val="900"/>
              </a:spcBef>
              <a:buFont typeface="Wingdings" panose="05000000000000000000" pitchFamily="2" charset="2"/>
              <a:buChar char="§"/>
            </a:pPr>
            <a:r>
              <a:rPr lang="en-US" sz="2400" dirty="0" smtClean="0">
                <a:solidFill>
                  <a:schemeClr val="tx2"/>
                </a:solidFill>
              </a:rPr>
              <a:t>New Form </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5957637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Transfers</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r>
              <a:rPr lang="en-US" sz="2400" dirty="0" smtClean="0">
                <a:solidFill>
                  <a:schemeClr val="tx2"/>
                </a:solidFill>
              </a:rPr>
              <a:t>Cost Transfer/Salary Recertification Request Form</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5233032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38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  Jerrod</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sz="3200" b="1" kern="0" noProof="0" dirty="0" smtClean="0">
              <a:solidFill>
                <a:schemeClr val="tx2"/>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981200"/>
            <a:ext cx="6400800" cy="4572000"/>
          </a:xfrm>
          <a:prstGeom prst="rect">
            <a:avLst/>
          </a:prstGeom>
        </p:spPr>
        <p:txBody>
          <a:bodyPr/>
          <a:lstStyle/>
          <a:p>
            <a:pPr marL="800100" lvl="1" indent="-342900">
              <a:spcBef>
                <a:spcPts val="900"/>
              </a:spcBef>
              <a:buFont typeface="Wingdings" panose="05000000000000000000" pitchFamily="2" charset="2"/>
              <a:buChar char="§"/>
            </a:pPr>
            <a:r>
              <a:rPr lang="en-US" sz="2000" dirty="0" smtClean="0">
                <a:solidFill>
                  <a:schemeClr val="tx2"/>
                </a:solidFill>
              </a:rPr>
              <a:t>Cost Sharing means the portion of the total project costs that are not borne by the sponsor.  </a:t>
            </a:r>
          </a:p>
          <a:p>
            <a:pPr marL="1257300" lvl="2" indent="-342900">
              <a:spcBef>
                <a:spcPts val="900"/>
              </a:spcBef>
              <a:buFont typeface="Wingdings" panose="05000000000000000000" pitchFamily="2" charset="2"/>
              <a:buChar char="§"/>
            </a:pPr>
            <a:r>
              <a:rPr lang="en-US" sz="2000" dirty="0" smtClean="0">
                <a:solidFill>
                  <a:schemeClr val="tx2"/>
                </a:solidFill>
              </a:rPr>
              <a:t>We should only propose cost share if REQUIRED by the sponsor.</a:t>
            </a:r>
          </a:p>
          <a:p>
            <a:pPr marL="1257300" lvl="2" indent="-342900">
              <a:spcBef>
                <a:spcPts val="900"/>
              </a:spcBef>
              <a:buFont typeface="Wingdings" panose="05000000000000000000" pitchFamily="2" charset="2"/>
              <a:buChar char="§"/>
            </a:pPr>
            <a:r>
              <a:rPr lang="en-US" sz="2000" dirty="0" smtClean="0">
                <a:solidFill>
                  <a:schemeClr val="tx2"/>
                </a:solidFill>
              </a:rPr>
              <a:t>Must be clearly stated on the proposal routing form and outlined in the budget</a:t>
            </a:r>
          </a:p>
          <a:p>
            <a:pPr marL="1257300" lvl="2" indent="-342900">
              <a:spcBef>
                <a:spcPts val="900"/>
              </a:spcBef>
              <a:buFont typeface="Wingdings" panose="05000000000000000000" pitchFamily="2" charset="2"/>
              <a:buChar char="§"/>
            </a:pPr>
            <a:r>
              <a:rPr lang="en-US" sz="2000" dirty="0" smtClean="0">
                <a:solidFill>
                  <a:schemeClr val="tx2"/>
                </a:solidFill>
              </a:rPr>
              <a:t>If not required by the sponsor, Dr. Murray must pre-approve</a:t>
            </a:r>
          </a:p>
          <a:p>
            <a:pPr marL="1257300" lvl="2" indent="-342900">
              <a:spcBef>
                <a:spcPts val="900"/>
              </a:spcBef>
              <a:buFont typeface="Wingdings" panose="05000000000000000000" pitchFamily="2" charset="2"/>
              <a:buChar char="§"/>
            </a:pPr>
            <a:r>
              <a:rPr lang="en-US" sz="2000" dirty="0" smtClean="0">
                <a:solidFill>
                  <a:schemeClr val="tx2"/>
                </a:solidFill>
              </a:rPr>
              <a:t>NSF not allowing it at all.</a:t>
            </a:r>
          </a:p>
          <a:p>
            <a:pPr marL="1257300" lvl="2" indent="-342900">
              <a:spcBef>
                <a:spcPts val="900"/>
              </a:spcBef>
              <a:buFont typeface="Wingdings" panose="05000000000000000000" pitchFamily="2" charset="2"/>
              <a:buChar char="§"/>
            </a:pPr>
            <a:r>
              <a:rPr lang="en-US" sz="2000" dirty="0" smtClean="0">
                <a:solidFill>
                  <a:schemeClr val="tx2"/>
                </a:solidFill>
              </a:rPr>
              <a:t>If we commit to it, admins must complete the cost sharing worksheet  each quarter, which tracks the expenses Creighton is incurring for the project.</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8503363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US" dirty="0" smtClean="0"/>
              <a:t>What is cost share?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711592688"/>
              </p:ext>
            </p:extLst>
          </p:nvPr>
        </p:nvGraphicFramePr>
        <p:xfrm>
          <a:off x="4802010" y="1981200"/>
          <a:ext cx="4278489" cy="4813300"/>
        </p:xfrm>
        <a:graphic>
          <a:graphicData uri="http://schemas.openxmlformats.org/presentationml/2006/ole">
            <mc:AlternateContent xmlns:mc="http://schemas.openxmlformats.org/markup-compatibility/2006">
              <mc:Choice xmlns:v="urn:schemas-microsoft-com:vml" Requires="v">
                <p:oleObj spid="_x0000_s7189"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4802010" y="1981200"/>
                        <a:ext cx="4278489" cy="48133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600200"/>
            <a:ext cx="4495800" cy="4525963"/>
          </a:xfrm>
        </p:spPr>
        <p:txBody>
          <a:bodyPr>
            <a:noAutofit/>
          </a:bodyPr>
          <a:lstStyle/>
          <a:p>
            <a:pPr marL="514350" indent="-514350">
              <a:buFont typeface="Arial" pitchFamily="34" charset="0"/>
              <a:buAutoNum type="arabicPeriod"/>
            </a:pPr>
            <a:r>
              <a:rPr lang="en-US" dirty="0" smtClean="0"/>
              <a:t>Giving your money to a homeless person</a:t>
            </a:r>
          </a:p>
          <a:p>
            <a:pPr marL="514350" indent="-514350">
              <a:buFont typeface="Arial" pitchFamily="34" charset="0"/>
              <a:buAutoNum type="arabicPeriod"/>
            </a:pPr>
            <a:r>
              <a:rPr lang="en-US" dirty="0" smtClean="0"/>
              <a:t>The portion of a project that is paid for by Creighton</a:t>
            </a:r>
          </a:p>
          <a:p>
            <a:pPr marL="514350" indent="-514350">
              <a:buFont typeface="Arial" pitchFamily="34" charset="0"/>
              <a:buAutoNum type="arabicPeriod"/>
            </a:pPr>
            <a:r>
              <a:rPr lang="en-US" dirty="0" smtClean="0"/>
              <a:t>Moving expenses from one project to another via a journal entry</a:t>
            </a:r>
            <a:endParaRPr lang="en-US" dirty="0"/>
          </a:p>
        </p:txBody>
      </p:sp>
    </p:spTree>
    <p:custDataLst>
      <p:tags r:id="rId2"/>
    </p:custDataLst>
    <p:extLst>
      <p:ext uri="{BB962C8B-B14F-4D97-AF65-F5344CB8AC3E}">
        <p14:creationId xmlns:p14="http://schemas.microsoft.com/office/powerpoint/2010/main" val="413943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066800" y="304800"/>
            <a:ext cx="7315200" cy="1143000"/>
          </a:xfrm>
        </p:spPr>
        <p:txBody>
          <a:bodyPr>
            <a:normAutofit fontScale="90000"/>
          </a:bodyPr>
          <a:lstStyle/>
          <a:p>
            <a:r>
              <a:rPr lang="en-US" dirty="0" smtClean="0"/>
              <a:t>Have you heard of the new Uniform </a:t>
            </a:r>
            <a:r>
              <a:rPr lang="en-US" dirty="0"/>
              <a:t>G</a:t>
            </a:r>
            <a:r>
              <a:rPr lang="en-US" dirty="0" smtClean="0"/>
              <a:t>uidance?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372782872"/>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062" name="Chart" r:id="rId6" imgW="4572000" imgH="5143584" progId="MSGraph.Chart.8">
                  <p:embed followColorScheme="full"/>
                </p:oleObj>
              </mc:Choice>
              <mc:Fallback>
                <p:oleObj name="Chart" r:id="rId6" imgW="4572000" imgH="5143584"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381000" y="1905000"/>
            <a:ext cx="4114800" cy="4525963"/>
          </a:xfrm>
        </p:spPr>
        <p:txBody>
          <a:bodyPr>
            <a:noAutofit/>
          </a:bodyPr>
          <a:lstStyle/>
          <a:p>
            <a:pPr marL="514350" indent="-514350">
              <a:buFont typeface="Arial" pitchFamily="34" charset="0"/>
              <a:buAutoNum type="arabicPeriod"/>
            </a:pPr>
            <a:r>
              <a:rPr lang="en-US" dirty="0" smtClean="0"/>
              <a:t>Yes</a:t>
            </a:r>
          </a:p>
          <a:p>
            <a:pPr marL="514350" indent="-514350">
              <a:buFont typeface="Arial" pitchFamily="34" charset="0"/>
              <a:buAutoNum type="arabicPeriod"/>
            </a:pPr>
            <a:r>
              <a:rPr lang="en-US" dirty="0" smtClean="0"/>
              <a:t>No</a:t>
            </a:r>
          </a:p>
          <a:p>
            <a:pPr marL="514350" indent="-514350">
              <a:buFont typeface="Arial" pitchFamily="34" charset="0"/>
              <a:buAutoNum type="arabicPeriod"/>
            </a:pPr>
            <a:r>
              <a:rPr lang="en-US" dirty="0" smtClean="0"/>
              <a:t>Unsure</a:t>
            </a:r>
            <a:endParaRPr lang="en-US" dirty="0"/>
          </a:p>
        </p:txBody>
      </p:sp>
    </p:spTree>
    <p:custDataLst>
      <p:tags r:id="rId2"/>
    </p:custDataLst>
    <p:extLst>
      <p:ext uri="{BB962C8B-B14F-4D97-AF65-F5344CB8AC3E}">
        <p14:creationId xmlns:p14="http://schemas.microsoft.com/office/powerpoint/2010/main" val="260283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7658" y="5589614"/>
            <a:ext cx="7010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lang="en-US" sz="3200" b="1" kern="0" noProof="0" dirty="0" smtClean="0">
              <a:solidFill>
                <a:schemeClr val="tx2"/>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19393" y="1199155"/>
            <a:ext cx="6400800" cy="4572000"/>
          </a:xfrm>
          <a:prstGeom prst="rect">
            <a:avLst/>
          </a:prstGeom>
        </p:spPr>
        <p:txBody>
          <a:bodyPr/>
          <a:lstStyle/>
          <a:p>
            <a:pPr lvl="2">
              <a:spcBef>
                <a:spcPts val="900"/>
              </a:spcBef>
            </a:pPr>
            <a:r>
              <a:rPr lang="en-US" sz="4000" dirty="0" smtClean="0">
                <a:solidFill>
                  <a:schemeClr val="tx2"/>
                </a:solidFill>
              </a:rPr>
              <a:t>2.  The portion of a project that is not paid for by the sponsor. This means Creighton pays these expenses.</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
        <p:nvSpPr>
          <p:cNvPr id="8" name="Title 1"/>
          <p:cNvSpPr txBox="1">
            <a:spLocks/>
          </p:cNvSpPr>
          <p:nvPr/>
        </p:nvSpPr>
        <p:spPr>
          <a:xfrm>
            <a:off x="1987658" y="228600"/>
            <a:ext cx="701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Answer- #2</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10945314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r>
              <a:rPr lang="en-US" sz="2400" dirty="0" smtClean="0">
                <a:solidFill>
                  <a:schemeClr val="tx2"/>
                </a:solidFill>
              </a:rPr>
              <a:t>Costs that qualify to be treated as direct costs on sponsored projects may be used to meet the cost sharing commitment</a:t>
            </a:r>
          </a:p>
          <a:p>
            <a:pPr marL="1257300" lvl="2" indent="-342900">
              <a:spcBef>
                <a:spcPts val="900"/>
              </a:spcBef>
              <a:buFont typeface="Wingdings" panose="05000000000000000000" pitchFamily="2" charset="2"/>
              <a:buChar char="§"/>
            </a:pPr>
            <a:r>
              <a:rPr lang="en-US" sz="2400" dirty="0" smtClean="0">
                <a:solidFill>
                  <a:schemeClr val="tx2"/>
                </a:solidFill>
              </a:rPr>
              <a:t>F&amp;A expenses can not be used as cost share if the full F&amp;A rate is provided (45.5%)</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236351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r>
              <a:rPr lang="en-US" sz="2400" dirty="0" smtClean="0">
                <a:solidFill>
                  <a:schemeClr val="tx2"/>
                </a:solidFill>
              </a:rPr>
              <a:t>Accounting Services will be working this fall  on developing “Companion Accounts”. </a:t>
            </a:r>
          </a:p>
          <a:p>
            <a:pPr marL="1257300" lvl="2" indent="-342900">
              <a:spcBef>
                <a:spcPts val="900"/>
              </a:spcBef>
              <a:buFont typeface="Wingdings" panose="05000000000000000000" pitchFamily="2" charset="2"/>
              <a:buChar char="§"/>
            </a:pPr>
            <a:r>
              <a:rPr lang="en-US" sz="2400" dirty="0" smtClean="0">
                <a:solidFill>
                  <a:schemeClr val="tx2"/>
                </a:solidFill>
              </a:rPr>
              <a:t> We will track the cost share in these accounts.  These accounts will make it very easy to track what cost share went to what project.</a:t>
            </a:r>
          </a:p>
          <a:p>
            <a:pPr marL="1257300" lvl="2" indent="-342900">
              <a:spcBef>
                <a:spcPts val="900"/>
              </a:spcBef>
              <a:buFont typeface="Wingdings" panose="05000000000000000000" pitchFamily="2" charset="2"/>
              <a:buChar char="§"/>
            </a:pPr>
            <a:r>
              <a:rPr lang="en-US" sz="2400" dirty="0" smtClean="0">
                <a:solidFill>
                  <a:schemeClr val="tx2"/>
                </a:solidFill>
              </a:rPr>
              <a:t>Currently, these expenses are included in GCF expenses.  It is hard to identify what expenses are used for cost share</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7193388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0"/>
            <a:ext cx="7010400" cy="5334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460723826"/>
              </p:ext>
            </p:extLst>
          </p:nvPr>
        </p:nvGraphicFramePr>
        <p:xfrm>
          <a:off x="1905000" y="685802"/>
          <a:ext cx="7238999" cy="5867401"/>
        </p:xfrm>
        <a:graphic>
          <a:graphicData uri="http://schemas.openxmlformats.org/drawingml/2006/table">
            <a:tbl>
              <a:tblPr>
                <a:tableStyleId>{5C22544A-7EE6-4342-B048-85BDC9FD1C3A}</a:tableStyleId>
              </a:tblPr>
              <a:tblGrid>
                <a:gridCol w="1568833"/>
                <a:gridCol w="780719"/>
                <a:gridCol w="605455"/>
                <a:gridCol w="701053"/>
                <a:gridCol w="661221"/>
                <a:gridCol w="517823"/>
                <a:gridCol w="782710"/>
                <a:gridCol w="113523"/>
                <a:gridCol w="693086"/>
                <a:gridCol w="701053"/>
                <a:gridCol w="113523"/>
              </a:tblGrid>
              <a:tr h="134106">
                <a:tc>
                  <a:txBody>
                    <a:bodyPr/>
                    <a:lstStyle/>
                    <a:p>
                      <a:pPr algn="l" fontAlgn="b"/>
                      <a:endParaRPr lang="en-US" sz="600" b="0" i="0" u="none" strike="noStrike" dirty="0">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228304">
                <a:tc gridSpan="2">
                  <a:txBody>
                    <a:bodyPr/>
                    <a:lstStyle/>
                    <a:p>
                      <a:pPr algn="ctr" fontAlgn="ctr"/>
                      <a:r>
                        <a:rPr lang="en-US" sz="1100" u="sng" strike="noStrike">
                          <a:effectLst/>
                        </a:rPr>
                        <a:t>COST SHARE WORKSHEET</a:t>
                      </a:r>
                      <a:endParaRPr lang="en-US" sz="1100" b="1" i="0" u="sng"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b"/>
                      <a:endParaRPr lang="en-US" sz="1100" b="1" i="0" u="sng" strike="noStrike" dirty="0">
                        <a:solidFill>
                          <a:srgbClr val="000000"/>
                        </a:solidFill>
                        <a:effectLst/>
                        <a:latin typeface="Arial"/>
                      </a:endParaRPr>
                    </a:p>
                  </a:txBody>
                  <a:tcPr marL="5595" marR="5595" marT="5595" marB="0" anchor="b"/>
                </a:tc>
                <a:tc>
                  <a:txBody>
                    <a:bodyPr/>
                    <a:lstStyle/>
                    <a:p>
                      <a:pPr algn="l" fontAlgn="b"/>
                      <a:endParaRPr lang="en-US" sz="1100" b="1" i="0" u="sng" strike="noStrike">
                        <a:solidFill>
                          <a:srgbClr val="000000"/>
                        </a:solidFill>
                        <a:effectLst/>
                        <a:latin typeface="Arial"/>
                      </a:endParaRPr>
                    </a:p>
                  </a:txBody>
                  <a:tcPr marL="5595" marR="5595" marT="5595" marB="0" anchor="b"/>
                </a:tc>
                <a:tc>
                  <a:txBody>
                    <a:bodyPr/>
                    <a:lstStyle/>
                    <a:p>
                      <a:pPr algn="ctr" fontAlgn="ctr"/>
                      <a:r>
                        <a:rPr lang="en-US" sz="1100" u="none" strike="noStrike">
                          <a:effectLst/>
                        </a:rPr>
                        <a:t>FUND #</a:t>
                      </a:r>
                      <a:endParaRPr lang="en-US" sz="1100" b="1" i="0" u="none" strike="noStrike">
                        <a:solidFill>
                          <a:srgbClr val="000000"/>
                        </a:solidFill>
                        <a:effectLst/>
                        <a:latin typeface="Arial"/>
                      </a:endParaRPr>
                    </a:p>
                  </a:txBody>
                  <a:tcPr marL="5595" marR="5595" marT="5595" marB="0" anchor="ctr"/>
                </a:tc>
                <a:tc gridSpan="2">
                  <a:txBody>
                    <a:bodyPr/>
                    <a:lstStyle/>
                    <a:p>
                      <a:pPr algn="ctr" fontAlgn="ctr"/>
                      <a:r>
                        <a:rPr lang="en-US" sz="1100" u="none" strike="noStrike">
                          <a:effectLst/>
                        </a:rPr>
                        <a:t> </a:t>
                      </a:r>
                      <a:endParaRPr lang="en-US" sz="11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b"/>
                      <a:endParaRPr lang="en-US" sz="1100" b="1" i="0" u="sng" strike="noStrike">
                        <a:solidFill>
                          <a:srgbClr val="000000"/>
                        </a:solidFill>
                        <a:effectLst/>
                        <a:latin typeface="Arial"/>
                      </a:endParaRPr>
                    </a:p>
                  </a:txBody>
                  <a:tcPr marL="5595" marR="5595" marT="5595" marB="0" anchor="b"/>
                </a:tc>
                <a:tc>
                  <a:txBody>
                    <a:bodyPr/>
                    <a:lstStyle/>
                    <a:p>
                      <a:pPr algn="l" fontAlgn="b"/>
                      <a:endParaRPr lang="en-US" sz="1100" b="1" i="0" u="sng" strike="noStrike">
                        <a:solidFill>
                          <a:srgbClr val="000000"/>
                        </a:solidFill>
                        <a:effectLst/>
                        <a:latin typeface="Arial"/>
                      </a:endParaRPr>
                    </a:p>
                  </a:txBody>
                  <a:tcPr marL="5595" marR="5595" marT="5595" marB="0" anchor="b"/>
                </a:tc>
                <a:tc>
                  <a:txBody>
                    <a:bodyPr/>
                    <a:lstStyle/>
                    <a:p>
                      <a:pPr algn="l" fontAlgn="b"/>
                      <a:endParaRPr lang="en-US" sz="1100" b="1" i="0" u="sng"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4106">
                <a:tc>
                  <a:txBody>
                    <a:bodyPr/>
                    <a:lstStyle/>
                    <a:p>
                      <a:pPr algn="l" fontAlgn="b"/>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251970">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 </a:t>
                      </a:r>
                      <a:endParaRPr lang="en-US" sz="600" b="0" i="0" u="none" strike="noStrike">
                        <a:solidFill>
                          <a:srgbClr val="000000"/>
                        </a:solidFill>
                        <a:effectLst/>
                        <a:latin typeface="Arial"/>
                      </a:endParaRPr>
                    </a:p>
                  </a:txBody>
                  <a:tcPr marL="5595" marR="5595" marT="5595" marB="0" anchor="ctr"/>
                </a:tc>
                <a:tc gridSpan="2">
                  <a:txBody>
                    <a:bodyPr/>
                    <a:lstStyle/>
                    <a:p>
                      <a:pPr algn="l" fontAlgn="ctr"/>
                      <a:r>
                        <a:rPr lang="en-US" sz="600" u="none" strike="noStrike">
                          <a:effectLst/>
                        </a:rPr>
                        <a:t>Updated by Accounting Services</a:t>
                      </a:r>
                      <a:endParaRPr lang="en-US" sz="600" b="0" i="0" u="none" strike="noStrike">
                        <a:solidFill>
                          <a:srgbClr val="000000"/>
                        </a:solidFill>
                        <a:effectLst/>
                        <a:latin typeface="Arial"/>
                      </a:endParaRPr>
                    </a:p>
                  </a:txBody>
                  <a:tcPr marL="5595" marR="5595" marT="5595" marB="0" anchor="ctr"/>
                </a:tc>
                <a:tc hMerge="1">
                  <a:txBody>
                    <a:bodyPr/>
                    <a:lstStyle/>
                    <a:p>
                      <a:endParaRPr lang="en-US"/>
                    </a:p>
                  </a:txBody>
                  <a:tcPr/>
                </a:tc>
              </a:tr>
              <a:tr h="134106">
                <a:tc>
                  <a:txBody>
                    <a:bodyPr/>
                    <a:lstStyle/>
                    <a:p>
                      <a:pPr algn="l" fontAlgn="b"/>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251970">
                <a:tc gridSpan="2">
                  <a:txBody>
                    <a:bodyPr/>
                    <a:lstStyle/>
                    <a:p>
                      <a:pPr algn="l" fontAlgn="ctr"/>
                      <a:r>
                        <a:rPr lang="en-US" sz="600" u="none" strike="noStrike">
                          <a:effectLst/>
                        </a:rPr>
                        <a:t>Total committed cost share - Salary &amp; Benefits</a:t>
                      </a:r>
                      <a:endParaRPr lang="en-US" sz="6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ctr"/>
                      <a:r>
                        <a:rPr lang="en-US" sz="600" u="none" strike="noStrike">
                          <a:effectLst/>
                        </a:rPr>
                        <a:t> $                -   </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 </a:t>
                      </a:r>
                      <a:endParaRPr lang="en-US" sz="600" b="0" i="0" u="none" strike="noStrike">
                        <a:solidFill>
                          <a:srgbClr val="000000"/>
                        </a:solidFill>
                        <a:effectLst/>
                        <a:latin typeface="Arial"/>
                      </a:endParaRPr>
                    </a:p>
                  </a:txBody>
                  <a:tcPr marL="5595" marR="5595" marT="5595" marB="0" anchor="ctr"/>
                </a:tc>
                <a:tc gridSpan="2">
                  <a:txBody>
                    <a:bodyPr/>
                    <a:lstStyle/>
                    <a:p>
                      <a:pPr algn="l" fontAlgn="ctr"/>
                      <a:r>
                        <a:rPr lang="en-US" sz="600" u="none" strike="noStrike">
                          <a:effectLst/>
                        </a:rPr>
                        <a:t>Updated by Dept Admins</a:t>
                      </a:r>
                      <a:endParaRPr lang="en-US" sz="600" b="0" i="0" u="none" strike="noStrike">
                        <a:solidFill>
                          <a:srgbClr val="000000"/>
                        </a:solidFill>
                        <a:effectLst/>
                        <a:latin typeface="Arial"/>
                      </a:endParaRPr>
                    </a:p>
                  </a:txBody>
                  <a:tcPr marL="5595" marR="5595" marT="5595" marB="0" anchor="ctr"/>
                </a:tc>
                <a:tc hMerge="1">
                  <a:txBody>
                    <a:bodyPr/>
                    <a:lstStyle/>
                    <a:p>
                      <a:endParaRPr lang="en-US"/>
                    </a:p>
                  </a:txBody>
                  <a:tcPr/>
                </a:tc>
              </a:tr>
              <a:tr h="355588">
                <a:tc gridSpan="2">
                  <a:txBody>
                    <a:bodyPr/>
                    <a:lstStyle/>
                    <a:p>
                      <a:pPr algn="l" fontAlgn="ctr"/>
                      <a:r>
                        <a:rPr lang="en-US" sz="600" u="none" strike="noStrike">
                          <a:effectLst/>
                        </a:rPr>
                        <a:t>Total committed cost share - Direct Expenses</a:t>
                      </a:r>
                      <a:endParaRPr lang="en-US" sz="6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ctr"/>
                      <a:r>
                        <a:rPr lang="en-US" sz="600" u="none" strike="noStrike">
                          <a:effectLst/>
                        </a:rPr>
                        <a:t> $                -   </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dirty="0">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34106">
                <a:tc gridSpan="2">
                  <a:txBody>
                    <a:bodyPr/>
                    <a:lstStyle/>
                    <a:p>
                      <a:pPr algn="l" fontAlgn="ctr"/>
                      <a:r>
                        <a:rPr lang="en-US" sz="600" u="none" strike="noStrike">
                          <a:effectLst/>
                        </a:rPr>
                        <a:t>Total committed cost share - Waived Indirects</a:t>
                      </a:r>
                      <a:endParaRPr lang="en-US" sz="6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ctr"/>
                      <a:r>
                        <a:rPr lang="en-US" sz="600" u="none" strike="noStrike">
                          <a:effectLst/>
                        </a:rPr>
                        <a:t> $                -   </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34106">
                <a:tc gridSpan="2">
                  <a:txBody>
                    <a:bodyPr/>
                    <a:lstStyle/>
                    <a:p>
                      <a:pPr algn="l" fontAlgn="ctr"/>
                      <a:r>
                        <a:rPr lang="en-US" sz="600" u="none" strike="noStrike">
                          <a:effectLst/>
                        </a:rPr>
                        <a:t>Grand total committed cost share per the budget</a:t>
                      </a:r>
                      <a:endParaRPr lang="en-US" sz="6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ctr"/>
                      <a:r>
                        <a:rPr lang="en-US" sz="600" u="none" strike="noStrike">
                          <a:effectLst/>
                        </a:rPr>
                        <a:t> $                -   </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29466">
                <a:tc>
                  <a:txBody>
                    <a:bodyPr/>
                    <a:lstStyle/>
                    <a:p>
                      <a:pPr algn="l" fontAlgn="b"/>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29466">
                <a:tc>
                  <a:txBody>
                    <a:bodyPr/>
                    <a:lstStyle/>
                    <a:p>
                      <a:pPr algn="l" fontAlgn="b"/>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29466">
                <a:tc>
                  <a:txBody>
                    <a:bodyPr/>
                    <a:lstStyle/>
                    <a:p>
                      <a:pPr algn="l" fontAlgn="b"/>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215498">
                <a:tc gridSpan="10">
                  <a:txBody>
                    <a:bodyPr/>
                    <a:lstStyle/>
                    <a:p>
                      <a:pPr algn="ctr" fontAlgn="ctr"/>
                      <a:r>
                        <a:rPr lang="en-US" sz="1100" u="sng" strike="noStrike">
                          <a:effectLst/>
                        </a:rPr>
                        <a:t>Salary and Benefits</a:t>
                      </a:r>
                      <a:endParaRPr lang="en-US" sz="1100" b="1" i="0" u="sng" strike="noStrike">
                        <a:solidFill>
                          <a:srgbClr val="000000"/>
                        </a:solidFill>
                        <a:effectLst/>
                        <a:latin typeface="Arial"/>
                      </a:endParaRPr>
                    </a:p>
                  </a:txBody>
                  <a:tcPr marL="5595" marR="5595" marT="559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Arial"/>
                      </a:endParaRPr>
                    </a:p>
                  </a:txBody>
                  <a:tcPr marL="5595" marR="5595" marT="5595" marB="0" anchor="b"/>
                </a:tc>
              </a:tr>
              <a:tr h="215498">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ctr" fontAlgn="b"/>
                      <a:endParaRPr lang="en-US" sz="1100" b="1" i="0" u="sng"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234456">
                <a:tc>
                  <a:txBody>
                    <a:bodyPr/>
                    <a:lstStyle/>
                    <a:p>
                      <a:pPr algn="l" fontAlgn="ctr"/>
                      <a:endParaRPr lang="en-US" sz="600" b="1" i="0" u="sng"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dirty="0">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Waived Indirect %</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 </a:t>
                      </a:r>
                      <a:endParaRPr lang="en-US" sz="600" b="0" i="0" u="none" strike="noStrike">
                        <a:solidFill>
                          <a:srgbClr val="000000"/>
                        </a:solidFill>
                        <a:effectLst/>
                        <a:latin typeface="Arial"/>
                      </a:endParaRPr>
                    </a:p>
                  </a:txBody>
                  <a:tcPr marL="5595" marR="5595" marT="5595" marB="0" anchor="ctr"/>
                </a:tc>
                <a:tc gridSpan="2">
                  <a:txBody>
                    <a:bodyPr/>
                    <a:lstStyle/>
                    <a:p>
                      <a:pPr algn="l" fontAlgn="ctr"/>
                      <a:r>
                        <a:rPr lang="en-US" sz="600" u="none" strike="noStrike">
                          <a:effectLst/>
                        </a:rPr>
                        <a:t>Diff b/w 44.5% and OH on this grant</a:t>
                      </a:r>
                      <a:endParaRPr lang="en-US" sz="600" b="0" i="0" u="none" strike="noStrike">
                        <a:solidFill>
                          <a:srgbClr val="000000"/>
                        </a:solidFill>
                        <a:effectLst/>
                        <a:latin typeface="Arial"/>
                      </a:endParaRPr>
                    </a:p>
                  </a:txBody>
                  <a:tcPr marL="5595" marR="5595" marT="5595" marB="0" anchor="ctr"/>
                </a:tc>
                <a:tc hMerge="1">
                  <a:txBody>
                    <a:bodyPr/>
                    <a:lstStyle/>
                    <a:p>
                      <a:endParaRPr lang="en-US"/>
                    </a:p>
                  </a:txBody>
                  <a:tcPr/>
                </a:tc>
              </a:tr>
              <a:tr h="134106">
                <a:tc>
                  <a:txBody>
                    <a:bodyPr/>
                    <a:lstStyle/>
                    <a:p>
                      <a:pPr algn="l" fontAlgn="ctr"/>
                      <a:r>
                        <a:rPr lang="en-US" sz="600" u="sng" strike="noStrike">
                          <a:effectLst/>
                        </a:rPr>
                        <a:t>Name</a:t>
                      </a:r>
                      <a:endParaRPr lang="en-US" sz="600" b="1" i="0" u="sng" strike="noStrike">
                        <a:solidFill>
                          <a:srgbClr val="000000"/>
                        </a:solidFill>
                        <a:effectLst/>
                        <a:latin typeface="Arial"/>
                      </a:endParaRPr>
                    </a:p>
                  </a:txBody>
                  <a:tcPr marL="5595" marR="5595" marT="5595" marB="0" anchor="ctr"/>
                </a:tc>
                <a:tc gridSpan="2">
                  <a:txBody>
                    <a:bodyPr/>
                    <a:lstStyle/>
                    <a:p>
                      <a:pPr algn="ctr" fontAlgn="ctr"/>
                      <a:r>
                        <a:rPr lang="en-US" sz="600" u="none" strike="noStrike">
                          <a:effectLst/>
                        </a:rPr>
                        <a:t>Person No 1</a:t>
                      </a:r>
                      <a:endParaRPr lang="en-US" sz="600" b="1" i="0" u="none" strike="noStrike">
                        <a:solidFill>
                          <a:srgbClr val="000000"/>
                        </a:solidFill>
                        <a:effectLst/>
                        <a:latin typeface="Arial"/>
                      </a:endParaRPr>
                    </a:p>
                  </a:txBody>
                  <a:tcPr marL="5595" marR="5595" marT="5595" marB="0" anchor="ctr"/>
                </a:tc>
                <a:tc hMerge="1">
                  <a:txBody>
                    <a:bodyPr/>
                    <a:lstStyle/>
                    <a:p>
                      <a:endParaRPr lang="en-US"/>
                    </a:p>
                  </a:txBody>
                  <a:tcP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on Salaries</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34106">
                <a:tc>
                  <a:txBody>
                    <a:bodyPr/>
                    <a:lstStyle/>
                    <a:p>
                      <a:pPr algn="l" fontAlgn="ct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FUND</a:t>
                      </a: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ORG</a:t>
                      </a: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ACCT</a:t>
                      </a: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29466">
                <a:tc>
                  <a:txBody>
                    <a:bodyPr/>
                    <a:lstStyle/>
                    <a:p>
                      <a:pPr algn="l" fontAlgn="ctr"/>
                      <a:endParaRPr lang="en-US" sz="600" b="1"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256147">
                <a:tc>
                  <a:txBody>
                    <a:bodyPr/>
                    <a:lstStyle/>
                    <a:p>
                      <a:pPr algn="l" fontAlgn="ct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dirty="0">
                          <a:effectLst/>
                        </a:rPr>
                        <a:t>Salary</a:t>
                      </a:r>
                      <a:endParaRPr lang="en-US" sz="600" b="1" i="0" u="none" strike="noStrike" dirty="0">
                        <a:solidFill>
                          <a:srgbClr val="000000"/>
                        </a:solidFill>
                        <a:effectLst/>
                        <a:latin typeface="Arial"/>
                      </a:endParaRPr>
                    </a:p>
                  </a:txBody>
                  <a:tcPr marL="5595" marR="5595" marT="5595" marB="0" anchor="ctr"/>
                </a:tc>
                <a:tc>
                  <a:txBody>
                    <a:bodyPr/>
                    <a:lstStyle/>
                    <a:p>
                      <a:pPr algn="ctr" fontAlgn="ctr"/>
                      <a:r>
                        <a:rPr lang="en-US" sz="600" u="none" strike="noStrike">
                          <a:effectLst/>
                        </a:rPr>
                        <a:t>Cost Share %</a:t>
                      </a: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Cost Share Salary</a:t>
                      </a: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Cost Share Benefits</a:t>
                      </a: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Fringe Rate</a:t>
                      </a: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Total Cost Share Salary &amp; Benefits </a:t>
                      </a:r>
                      <a:endParaRPr lang="en-US" sz="600" b="1" i="0" u="none" strike="noStrike">
                        <a:solidFill>
                          <a:srgbClr val="000000"/>
                        </a:solidFill>
                        <a:effectLst/>
                        <a:latin typeface="Arial"/>
                      </a:endParaRPr>
                    </a:p>
                  </a:txBody>
                  <a:tcPr marL="5595" marR="5595" marT="5595" marB="0" anchor="ctr"/>
                </a:tc>
                <a:tc>
                  <a:txBody>
                    <a:bodyPr/>
                    <a:lstStyle/>
                    <a:p>
                      <a:pPr algn="l" fontAlgn="ctr"/>
                      <a:r>
                        <a:rPr lang="en-US" sz="600" u="none" strike="noStrike">
                          <a:effectLst/>
                        </a:rPr>
                        <a:t> </a:t>
                      </a:r>
                      <a:endParaRPr lang="en-US" sz="600" b="0"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Total Waived Indirects</a:t>
                      </a:r>
                      <a:endParaRPr lang="en-US" sz="600" b="1" i="0" u="none" strike="noStrike">
                        <a:solidFill>
                          <a:srgbClr val="000000"/>
                        </a:solidFill>
                        <a:effectLst/>
                        <a:latin typeface="Arial"/>
                      </a:endParaRPr>
                    </a:p>
                  </a:txBody>
                  <a:tcPr marL="5595" marR="5595" marT="5595" marB="0" anchor="ctr"/>
                </a:tc>
                <a:tc>
                  <a:txBody>
                    <a:bodyPr/>
                    <a:lstStyle/>
                    <a:p>
                      <a:pPr algn="ctr" fontAlgn="ctr"/>
                      <a:r>
                        <a:rPr lang="en-US" sz="600" u="none" strike="noStrike">
                          <a:effectLst/>
                        </a:rPr>
                        <a:t>Total Cost Share</a:t>
                      </a:r>
                      <a:endParaRPr lang="en-US" sz="600" b="1" i="0" u="none" strike="noStrike">
                        <a:solidFill>
                          <a:srgbClr val="000000"/>
                        </a:solidFill>
                        <a:effectLst/>
                        <a:latin typeface="Arial"/>
                      </a:endParaRPr>
                    </a:p>
                  </a:txBody>
                  <a:tcPr marL="5595" marR="5595" marT="5595" marB="0" anchor="ctr"/>
                </a:tc>
                <a:tc>
                  <a:txBody>
                    <a:bodyPr/>
                    <a:lstStyle/>
                    <a:p>
                      <a:pPr algn="l" fontAlgn="ctr"/>
                      <a:endParaRPr lang="en-US" sz="600" b="0" i="0" u="none" strike="noStrike">
                        <a:solidFill>
                          <a:srgbClr val="000000"/>
                        </a:solidFill>
                        <a:effectLst/>
                        <a:latin typeface="Arial"/>
                      </a:endParaRPr>
                    </a:p>
                  </a:txBody>
                  <a:tcPr marL="5595" marR="5595" marT="5595" marB="0" anchor="ctr"/>
                </a:tc>
              </a:tr>
              <a:tr h="132249">
                <a:tc>
                  <a:txBody>
                    <a:bodyPr/>
                    <a:lstStyle/>
                    <a:p>
                      <a:pPr algn="l" fontAlgn="b"/>
                      <a:r>
                        <a:rPr lang="en-US" sz="600" u="none" strike="noStrike">
                          <a:effectLst/>
                        </a:rPr>
                        <a:t>July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August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dirty="0">
                          <a:effectLst/>
                        </a:rPr>
                        <a:t> </a:t>
                      </a:r>
                      <a:endParaRPr lang="en-US" sz="500" b="0" i="0" u="none" strike="noStrike" dirty="0">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September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October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November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December 2015</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January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February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dirty="0">
                          <a:effectLst/>
                        </a:rPr>
                        <a:t> </a:t>
                      </a:r>
                      <a:endParaRPr lang="en-US" sz="600" b="0" i="0" u="none" strike="noStrike" dirty="0">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March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April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May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r>
                        <a:rPr lang="en-US" sz="600" u="none" strike="noStrike">
                          <a:effectLst/>
                        </a:rPr>
                        <a:t>June 2016</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 </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ctr" fontAlgn="b"/>
                      <a:r>
                        <a:rPr lang="en-US" sz="500" u="none" strike="noStrike">
                          <a:effectLst/>
                        </a:rPr>
                        <a:t>29.00%</a:t>
                      </a:r>
                      <a:endParaRPr lang="en-US" sz="5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9210">
                <a:tc>
                  <a:txBody>
                    <a:bodyPr/>
                    <a:lstStyle/>
                    <a:p>
                      <a:pPr algn="r" fontAlgn="b"/>
                      <a:r>
                        <a:rPr lang="en-US" sz="600" u="none" strike="noStrike">
                          <a:effectLst/>
                        </a:rPr>
                        <a:t>Total</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r>
                        <a:rPr lang="en-US" sz="600" u="none" strike="noStrike">
                          <a:effectLst/>
                        </a:rPr>
                        <a:t> $                    -   </a:t>
                      </a:r>
                      <a:endParaRPr lang="en-US" sz="600" b="1"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32249">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c>
                  <a:txBody>
                    <a:bodyPr/>
                    <a:lstStyle/>
                    <a:p>
                      <a:pPr algn="l" fontAlgn="b"/>
                      <a:endParaRPr lang="en-US" sz="600" b="0" i="0" u="none" strike="noStrike">
                        <a:solidFill>
                          <a:srgbClr val="000000"/>
                        </a:solidFill>
                        <a:effectLst/>
                        <a:latin typeface="Arial"/>
                      </a:endParaRPr>
                    </a:p>
                  </a:txBody>
                  <a:tcPr marL="5595" marR="5595" marT="5595" marB="0" anchor="b"/>
                </a:tc>
              </a:tr>
              <a:tr h="146170">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0" i="0" u="none" strike="noStrike">
                        <a:solidFill>
                          <a:srgbClr val="000000"/>
                        </a:solidFill>
                        <a:effectLst/>
                        <a:latin typeface="Arial"/>
                      </a:endParaRPr>
                    </a:p>
                  </a:txBody>
                  <a:tcPr marL="5595" marR="5595" marT="5595" marB="0" anchor="b"/>
                </a:tc>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0" i="0" u="none" strike="noStrike">
                        <a:solidFill>
                          <a:srgbClr val="000000"/>
                        </a:solidFill>
                        <a:effectLst/>
                        <a:latin typeface="Arial"/>
                      </a:endParaRPr>
                    </a:p>
                  </a:txBody>
                  <a:tcPr marL="5595" marR="5595" marT="5595" marB="0" anchor="b"/>
                </a:tc>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0" i="0" u="none" strike="noStrike">
                        <a:solidFill>
                          <a:srgbClr val="000000"/>
                        </a:solidFill>
                        <a:effectLst/>
                        <a:latin typeface="Arial"/>
                      </a:endParaRPr>
                    </a:p>
                  </a:txBody>
                  <a:tcPr marL="5595" marR="5595" marT="5595" marB="0" anchor="b"/>
                </a:tc>
                <a:tc>
                  <a:txBody>
                    <a:bodyPr/>
                    <a:lstStyle/>
                    <a:p>
                      <a:pPr algn="l" fontAlgn="b"/>
                      <a:endParaRPr lang="en-US" sz="700" b="1" i="0" u="none" strike="noStrike">
                        <a:solidFill>
                          <a:srgbClr val="000000"/>
                        </a:solidFill>
                        <a:effectLst/>
                        <a:latin typeface="Arial"/>
                      </a:endParaRPr>
                    </a:p>
                  </a:txBody>
                  <a:tcPr marL="5595" marR="5595" marT="5595" marB="0" anchor="b"/>
                </a:tc>
                <a:tc>
                  <a:txBody>
                    <a:bodyPr/>
                    <a:lstStyle/>
                    <a:p>
                      <a:pPr algn="l" fontAlgn="b"/>
                      <a:endParaRPr lang="en-US" sz="700" b="0" i="0" u="none" strike="noStrike">
                        <a:solidFill>
                          <a:srgbClr val="000000"/>
                        </a:solidFill>
                        <a:effectLst/>
                        <a:latin typeface="Arial"/>
                      </a:endParaRPr>
                    </a:p>
                  </a:txBody>
                  <a:tcPr marL="5595" marR="5595" marT="5595" marB="0" anchor="b"/>
                </a:tc>
                <a:tc>
                  <a:txBody>
                    <a:bodyPr/>
                    <a:lstStyle/>
                    <a:p>
                      <a:pPr algn="l" fontAlgn="b"/>
                      <a:endParaRPr lang="en-US" sz="700" b="0" i="0" u="none" strike="noStrike" dirty="0">
                        <a:solidFill>
                          <a:srgbClr val="000000"/>
                        </a:solidFill>
                        <a:effectLst/>
                        <a:latin typeface="Arial"/>
                      </a:endParaRPr>
                    </a:p>
                  </a:txBody>
                  <a:tcPr marL="5595" marR="5595" marT="5595" marB="0" anchor="b"/>
                </a:tc>
              </a:tr>
            </a:tbl>
          </a:graphicData>
        </a:graphic>
      </p:graphicFrame>
    </p:spTree>
    <p:custDataLst>
      <p:tags r:id="rId1"/>
    </p:custDataLst>
    <p:extLst>
      <p:ext uri="{BB962C8B-B14F-4D97-AF65-F5344CB8AC3E}">
        <p14:creationId xmlns:p14="http://schemas.microsoft.com/office/powerpoint/2010/main" val="10867638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44</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0"/>
            <a:ext cx="7010400" cy="5334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3049155026"/>
              </p:ext>
            </p:extLst>
          </p:nvPr>
        </p:nvGraphicFramePr>
        <p:xfrm>
          <a:off x="2133600" y="761999"/>
          <a:ext cx="6285133" cy="6096002"/>
        </p:xfrm>
        <a:graphic>
          <a:graphicData uri="http://schemas.openxmlformats.org/drawingml/2006/table">
            <a:tbl>
              <a:tblPr>
                <a:tableStyleId>{5C22544A-7EE6-4342-B048-85BDC9FD1C3A}</a:tableStyleId>
              </a:tblPr>
              <a:tblGrid>
                <a:gridCol w="1118635"/>
                <a:gridCol w="727205"/>
                <a:gridCol w="562100"/>
                <a:gridCol w="653001"/>
                <a:gridCol w="612188"/>
                <a:gridCol w="478620"/>
                <a:gridCol w="729061"/>
                <a:gridCol w="105742"/>
                <a:gridCol w="645580"/>
                <a:gridCol w="653001"/>
              </a:tblGrid>
              <a:tr h="232416">
                <a:tc gridSpan="10">
                  <a:txBody>
                    <a:bodyPr/>
                    <a:lstStyle/>
                    <a:p>
                      <a:pPr algn="ctr" fontAlgn="ctr"/>
                      <a:r>
                        <a:rPr lang="en-US" sz="1100" u="sng" strike="noStrike">
                          <a:effectLst/>
                        </a:rPr>
                        <a:t>Direct Expenses</a:t>
                      </a:r>
                      <a:endParaRPr lang="en-US" sz="1100" b="1" i="0" u="sng" strike="noStrike">
                        <a:solidFill>
                          <a:srgbClr val="000000"/>
                        </a:solidFill>
                        <a:effectLst/>
                        <a:latin typeface="Arial"/>
                      </a:endParaRPr>
                    </a:p>
                  </a:txBody>
                  <a:tcPr marL="5559" marR="5559" marT="555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2416">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r>
              <a:tr h="149187">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Waived Indirect %</a:t>
                      </a: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0.0%</a:t>
                      </a: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r>
              <a:tr h="141728">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on Direct Expenses</a:t>
                      </a: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r>
              <a:tr h="141728">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r>
              <a:tr h="298373">
                <a:tc>
                  <a:txBody>
                    <a:bodyPr/>
                    <a:lstStyle/>
                    <a:p>
                      <a:pPr algn="ctr" fontAlgn="ctr"/>
                      <a:r>
                        <a:rPr lang="en-US" sz="600" u="none" strike="noStrike">
                          <a:effectLst/>
                        </a:rPr>
                        <a:t>Vendor Name</a:t>
                      </a:r>
                      <a:endParaRPr lang="en-US" sz="600" b="1"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Banner Inv #</a:t>
                      </a:r>
                      <a:endParaRPr lang="en-US" sz="600" b="1"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Fund</a:t>
                      </a:r>
                      <a:endParaRPr lang="en-US" sz="600" b="1"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Org</a:t>
                      </a:r>
                      <a:endParaRPr lang="en-US" sz="600" b="1"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Acct</a:t>
                      </a:r>
                      <a:endParaRPr lang="en-US" sz="600" b="1"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Amount</a:t>
                      </a:r>
                      <a:endParaRPr lang="en-US" sz="600" b="1"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Total Waived Indirects</a:t>
                      </a:r>
                      <a:endParaRPr lang="en-US" sz="600" b="1"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Total Cost Share</a:t>
                      </a:r>
                      <a:endParaRPr lang="en-US" sz="600" b="1" i="0" u="none" strike="noStrike">
                        <a:solidFill>
                          <a:srgbClr val="000000"/>
                        </a:solidFill>
                        <a:effectLst/>
                        <a:latin typeface="Arial"/>
                      </a:endParaRPr>
                    </a:p>
                  </a:txBody>
                  <a:tcPr marL="5559" marR="5559" marT="5559" marB="0" anchor="ctr"/>
                </a:tc>
              </a:tr>
              <a:tr h="141728">
                <a:tc>
                  <a:txBody>
                    <a:bodyPr/>
                    <a:lstStyle/>
                    <a:p>
                      <a:pPr algn="l" fontAlgn="b"/>
                      <a:r>
                        <a:rPr lang="en-US" sz="600" u="none" strike="noStrike">
                          <a:effectLst/>
                        </a:rPr>
                        <a:t>ABC company</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DEF company</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XXXXXX</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XXXX</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41728">
                <a:tc>
                  <a:txBody>
                    <a:bodyPr/>
                    <a:lstStyle/>
                    <a:p>
                      <a:pPr algn="l"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ctr" fontAlgn="b"/>
                      <a:r>
                        <a:rPr lang="en-US" sz="600" u="none" strike="noStrike">
                          <a:effectLst/>
                        </a:rPr>
                        <a:t>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r>
              <a:tr h="164106">
                <a:tc>
                  <a:txBody>
                    <a:bodyPr/>
                    <a:lstStyle/>
                    <a:p>
                      <a:pPr algn="l" fontAlgn="b"/>
                      <a:r>
                        <a:rPr lang="en-US" sz="600" u="none" strike="noStrike">
                          <a:effectLst/>
                        </a:rPr>
                        <a:t>TOTAL DIRECT EXPENSES</a:t>
                      </a:r>
                      <a:endParaRPr lang="en-US" sz="6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559" marR="5559" marT="5559"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559" marR="5559" marT="5559" marB="0" anchor="b"/>
                </a:tc>
              </a:tr>
              <a:tr h="149187">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41728">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232416">
                <a:tc gridSpan="10">
                  <a:txBody>
                    <a:bodyPr/>
                    <a:lstStyle/>
                    <a:p>
                      <a:pPr algn="ctr" fontAlgn="ctr"/>
                      <a:r>
                        <a:rPr lang="en-US" sz="1100" u="sng" strike="noStrike">
                          <a:effectLst/>
                        </a:rPr>
                        <a:t>Waived Indirects on Direct Expenses only</a:t>
                      </a:r>
                      <a:endParaRPr lang="en-US" sz="1100" b="1" i="0" u="sng" strike="noStrike">
                        <a:solidFill>
                          <a:srgbClr val="000000"/>
                        </a:solidFill>
                        <a:effectLst/>
                        <a:latin typeface="Arial"/>
                      </a:endParaRPr>
                    </a:p>
                  </a:txBody>
                  <a:tcPr marL="5559" marR="5559" marT="555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2416">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c>
                  <a:txBody>
                    <a:bodyPr/>
                    <a:lstStyle/>
                    <a:p>
                      <a:pPr algn="ctr" fontAlgn="ctr"/>
                      <a:endParaRPr lang="en-US" sz="1100" b="1" i="0" u="sng" strike="noStrike">
                        <a:solidFill>
                          <a:srgbClr val="000000"/>
                        </a:solidFill>
                        <a:effectLst/>
                        <a:latin typeface="Arial"/>
                      </a:endParaRPr>
                    </a:p>
                  </a:txBody>
                  <a:tcPr marL="5559" marR="5559" marT="5559" marB="0" anchor="ctr"/>
                </a:tc>
              </a:tr>
              <a:tr h="432642">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Direct Expenses      (no OH)</a:t>
                      </a:r>
                      <a:endParaRPr lang="en-US" sz="600" b="1"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Total Waived Indirects</a:t>
                      </a:r>
                      <a:endParaRPr lang="en-US" sz="600" b="1"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Waived Indirect %   on Direct Expenses</a:t>
                      </a: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ctr" fontAlgn="ctr"/>
                      <a:r>
                        <a:rPr lang="en-US" sz="600" u="none" strike="noStrike">
                          <a:effectLst/>
                        </a:rPr>
                        <a:t>0.0%</a:t>
                      </a: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r>
              <a:tr h="150678">
                <a:tc>
                  <a:txBody>
                    <a:bodyPr/>
                    <a:lstStyle/>
                    <a:p>
                      <a:pPr algn="l" fontAlgn="b"/>
                      <a:r>
                        <a:rPr lang="en-US" sz="600" u="none" strike="noStrike">
                          <a:effectLst/>
                        </a:rPr>
                        <a:t>July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August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ctr"/>
                      <a:endParaRPr lang="en-US" sz="600" b="0" i="0" u="none" strike="noStrike">
                        <a:solidFill>
                          <a:srgbClr val="000000"/>
                        </a:solidFill>
                        <a:effectLst/>
                        <a:latin typeface="Arial"/>
                      </a:endParaRPr>
                    </a:p>
                  </a:txBody>
                  <a:tcPr marL="5559" marR="5559" marT="5559" marB="0" anchor="ctr"/>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September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October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 If Waived Indirects are already calculated on the </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50678">
                <a:tc>
                  <a:txBody>
                    <a:bodyPr/>
                    <a:lstStyle/>
                    <a:p>
                      <a:pPr algn="l" fontAlgn="b"/>
                      <a:r>
                        <a:rPr lang="en-US" sz="600" u="none" strike="noStrike">
                          <a:effectLst/>
                        </a:rPr>
                        <a:t>November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salaries above in the Salary section, please omit</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50678">
                <a:tc>
                  <a:txBody>
                    <a:bodyPr/>
                    <a:lstStyle/>
                    <a:p>
                      <a:pPr algn="l" fontAlgn="b"/>
                      <a:r>
                        <a:rPr lang="en-US" sz="600" u="none" strike="noStrike">
                          <a:effectLst/>
                        </a:rPr>
                        <a:t>December 2015</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those expenses from the direct expense total entered</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50678">
                <a:tc>
                  <a:txBody>
                    <a:bodyPr/>
                    <a:lstStyle/>
                    <a:p>
                      <a:pPr algn="l" fontAlgn="b"/>
                      <a:r>
                        <a:rPr lang="en-US" sz="600" u="none" strike="noStrike">
                          <a:effectLst/>
                        </a:rPr>
                        <a:t>January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into this section.</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February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March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50678">
                <a:tc>
                  <a:txBody>
                    <a:bodyPr/>
                    <a:lstStyle/>
                    <a:p>
                      <a:pPr algn="l" fontAlgn="b"/>
                      <a:r>
                        <a:rPr lang="en-US" sz="600" u="none" strike="noStrike">
                          <a:effectLst/>
                        </a:rPr>
                        <a:t>April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 If Waived Indirects are not calculated on the salaries</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50678">
                <a:tc>
                  <a:txBody>
                    <a:bodyPr/>
                    <a:lstStyle/>
                    <a:p>
                      <a:pPr algn="l" fontAlgn="b"/>
                      <a:r>
                        <a:rPr lang="en-US" sz="600" u="none" strike="noStrike">
                          <a:effectLst/>
                        </a:rPr>
                        <a:t>May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ctr" fontAlgn="b"/>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above in the Salary section, put 0% in that Waived</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50678">
                <a:tc>
                  <a:txBody>
                    <a:bodyPr/>
                    <a:lstStyle/>
                    <a:p>
                      <a:pPr algn="l" fontAlgn="b"/>
                      <a:r>
                        <a:rPr lang="en-US" sz="600" u="none" strike="noStrike">
                          <a:effectLst/>
                        </a:rPr>
                        <a:t>June 2016</a:t>
                      </a:r>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                        -   </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ctr" fontAlgn="b"/>
                      <a:r>
                        <a:rPr lang="en-US" sz="700" u="none" strike="noStrike">
                          <a:effectLst/>
                        </a:rPr>
                        <a:t> $                    -   </a:t>
                      </a:r>
                      <a:endParaRPr lang="en-US" sz="7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gridSpan="4">
                  <a:txBody>
                    <a:bodyPr/>
                    <a:lstStyle/>
                    <a:p>
                      <a:pPr algn="l" fontAlgn="b"/>
                      <a:r>
                        <a:rPr lang="en-US" sz="600" u="none" strike="noStrike">
                          <a:effectLst/>
                        </a:rPr>
                        <a:t>     Indirects box, but put the Waived Indirects percentage </a:t>
                      </a:r>
                      <a:endParaRPr lang="en-US" sz="600" b="0" i="0" u="none" strike="noStrike">
                        <a:solidFill>
                          <a:srgbClr val="000000"/>
                        </a:solidFill>
                        <a:effectLst/>
                        <a:latin typeface="Arial"/>
                      </a:endParaRPr>
                    </a:p>
                  </a:txBody>
                  <a:tcPr marL="5559" marR="5559" marT="5559" marB="0" anchor="b"/>
                </a:tc>
                <a:tc hMerge="1">
                  <a:txBody>
                    <a:bodyPr/>
                    <a:lstStyle/>
                    <a:p>
                      <a:endParaRPr lang="en-US"/>
                    </a:p>
                  </a:txBody>
                  <a:tcPr/>
                </a:tc>
                <a:tc hMerge="1">
                  <a:txBody>
                    <a:bodyPr/>
                    <a:lstStyle/>
                    <a:p>
                      <a:endParaRPr lang="en-US"/>
                    </a:p>
                  </a:txBody>
                  <a:tcPr/>
                </a:tc>
                <a:tc hMerge="1">
                  <a:txBody>
                    <a:bodyPr/>
                    <a:lstStyle/>
                    <a:p>
                      <a:endParaRPr lang="en-US"/>
                    </a:p>
                  </a:txBody>
                  <a:tcPr/>
                </a:tc>
              </a:tr>
              <a:tr h="164106">
                <a:tc>
                  <a:txBody>
                    <a:bodyPr/>
                    <a:lstStyle/>
                    <a:p>
                      <a:pPr algn="r" fontAlgn="b"/>
                      <a:r>
                        <a:rPr lang="en-US" sz="700" u="none" strike="noStrike">
                          <a:effectLst/>
                        </a:rPr>
                        <a:t>Total</a:t>
                      </a:r>
                      <a:endParaRPr lang="en-US" sz="700" b="1" i="0" u="none" strike="noStrike">
                        <a:solidFill>
                          <a:srgbClr val="000000"/>
                        </a:solidFill>
                        <a:effectLst/>
                        <a:latin typeface="Arial"/>
                      </a:endParaRPr>
                    </a:p>
                  </a:txBody>
                  <a:tcPr marL="5559" marR="5559" marT="5559"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559" marR="5559" marT="5559" marB="0" anchor="b"/>
                </a:tc>
                <a:tc>
                  <a:txBody>
                    <a:bodyPr/>
                    <a:lstStyle/>
                    <a:p>
                      <a:pPr algn="l" fontAlgn="b"/>
                      <a:endParaRPr lang="en-US" sz="700" b="1" i="0" u="none" strike="noStrike">
                        <a:solidFill>
                          <a:srgbClr val="000000"/>
                        </a:solidFill>
                        <a:effectLst/>
                        <a:latin typeface="Arial"/>
                      </a:endParaRPr>
                    </a:p>
                  </a:txBody>
                  <a:tcPr marL="5559" marR="5559" marT="5559"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r>
                        <a:rPr lang="en-US" sz="600" u="none" strike="noStrike">
                          <a:effectLst/>
                        </a:rPr>
                        <a:t>     in this box.</a:t>
                      </a:r>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49187">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r>
              <a:tr h="141728">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a:solidFill>
                          <a:srgbClr val="000000"/>
                        </a:solidFill>
                        <a:effectLst/>
                        <a:latin typeface="Arial"/>
                      </a:endParaRPr>
                    </a:p>
                  </a:txBody>
                  <a:tcPr marL="5559" marR="5559" marT="5559" marB="0" anchor="b"/>
                </a:tc>
                <a:tc>
                  <a:txBody>
                    <a:bodyPr/>
                    <a:lstStyle/>
                    <a:p>
                      <a:pPr algn="l" fontAlgn="b"/>
                      <a:endParaRPr lang="en-US" sz="600" b="0" i="0" u="none" strike="noStrike" dirty="0">
                        <a:solidFill>
                          <a:srgbClr val="000000"/>
                        </a:solidFill>
                        <a:effectLst/>
                        <a:latin typeface="Arial"/>
                      </a:endParaRPr>
                    </a:p>
                  </a:txBody>
                  <a:tcPr marL="5559" marR="5559" marT="5559" marB="0" anchor="b"/>
                </a:tc>
              </a:tr>
            </a:tbl>
          </a:graphicData>
        </a:graphic>
      </p:graphicFrame>
    </p:spTree>
    <p:custDataLst>
      <p:tags r:id="rId1"/>
    </p:custDataLst>
    <p:extLst>
      <p:ext uri="{BB962C8B-B14F-4D97-AF65-F5344CB8AC3E}">
        <p14:creationId xmlns:p14="http://schemas.microsoft.com/office/powerpoint/2010/main" val="26275493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0"/>
            <a:ext cx="7010400" cy="5334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Cost Sharing</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682048581"/>
              </p:ext>
            </p:extLst>
          </p:nvPr>
        </p:nvGraphicFramePr>
        <p:xfrm>
          <a:off x="1981200" y="1295400"/>
          <a:ext cx="7184923" cy="4768897"/>
        </p:xfrm>
        <a:graphic>
          <a:graphicData uri="http://schemas.openxmlformats.org/drawingml/2006/table">
            <a:tbl>
              <a:tblPr>
                <a:tableStyleId>{5C22544A-7EE6-4342-B048-85BDC9FD1C3A}</a:tableStyleId>
              </a:tblPr>
              <a:tblGrid>
                <a:gridCol w="609600"/>
                <a:gridCol w="759481"/>
                <a:gridCol w="735783"/>
                <a:gridCol w="854771"/>
                <a:gridCol w="806204"/>
                <a:gridCol w="626508"/>
                <a:gridCol w="954333"/>
                <a:gridCol w="138414"/>
                <a:gridCol w="845058"/>
                <a:gridCol w="854771"/>
              </a:tblGrid>
              <a:tr h="324882">
                <a:tc gridSpan="10">
                  <a:txBody>
                    <a:bodyPr/>
                    <a:lstStyle/>
                    <a:p>
                      <a:pPr algn="ctr" fontAlgn="ctr"/>
                      <a:r>
                        <a:rPr lang="en-US" sz="1400" u="sng" strike="noStrike" dirty="0">
                          <a:effectLst/>
                        </a:rPr>
                        <a:t>In Kind Services</a:t>
                      </a:r>
                      <a:endParaRPr lang="en-US" sz="1400" b="1" i="0" u="sng" strike="noStrike" dirty="0">
                        <a:solidFill>
                          <a:srgbClr val="000000"/>
                        </a:solidFill>
                        <a:effectLst/>
                        <a:latin typeface="Arial"/>
                      </a:endParaRPr>
                    </a:p>
                  </a:txBody>
                  <a:tcPr marL="7279" marR="7279" marT="727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121">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r>
              <a:tr h="419200">
                <a:tc>
                  <a:txBody>
                    <a:bodyPr/>
                    <a:lstStyle/>
                    <a:p>
                      <a:pPr algn="ctr" fontAlgn="ctr"/>
                      <a:r>
                        <a:rPr lang="en-US" sz="800" u="none" strike="noStrike">
                          <a:effectLst/>
                        </a:rPr>
                        <a:t>Student Name</a:t>
                      </a:r>
                      <a:endParaRPr lang="en-US" sz="800" b="1"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Rate</a:t>
                      </a:r>
                      <a:endParaRPr lang="en-US" sz="800" b="1"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ctr" fontAlgn="ctr"/>
                      <a:r>
                        <a:rPr lang="en-US" sz="800" u="none" strike="noStrike" dirty="0">
                          <a:effectLst/>
                        </a:rPr>
                        <a:t>Hours Worked</a:t>
                      </a:r>
                      <a:endParaRPr lang="en-US" sz="800" b="1" i="0" u="none" strike="noStrike" dirty="0">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Amount</a:t>
                      </a:r>
                      <a:endParaRPr lang="en-US" sz="800" b="1"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l" fontAlgn="ctr"/>
                      <a:endParaRPr lang="en-US" sz="800" b="0"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a:t>
                      </a:r>
                      <a:endParaRPr lang="en-US" sz="800" b="1" i="0" u="none" strike="noStrike">
                        <a:solidFill>
                          <a:srgbClr val="000000"/>
                        </a:solidFill>
                        <a:effectLst/>
                        <a:latin typeface="Arial"/>
                      </a:endParaRPr>
                    </a:p>
                  </a:txBody>
                  <a:tcPr marL="7279" marR="7279" marT="7279" marB="0" anchor="ctr"/>
                </a:tc>
              </a:tr>
              <a:tr h="199121">
                <a:tc>
                  <a:txBody>
                    <a:bodyPr/>
                    <a:lstStyle/>
                    <a:p>
                      <a:pPr algn="l" fontAlgn="b"/>
                      <a:r>
                        <a:rPr lang="en-US" sz="800" u="none" strike="noStrike">
                          <a:effectLst/>
                        </a:rPr>
                        <a:t>Student A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B</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C</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D</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E</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F</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G</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199121">
                <a:tc>
                  <a:txBody>
                    <a:bodyPr/>
                    <a:lstStyle/>
                    <a:p>
                      <a:pPr algn="l" fontAlgn="b"/>
                      <a:r>
                        <a:rPr lang="en-US" sz="800" u="none" strike="noStrike">
                          <a:effectLst/>
                        </a:rPr>
                        <a:t>Student H</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ctr" fontAlgn="b"/>
                      <a:r>
                        <a:rPr lang="en-US" sz="800" u="none" strike="noStrike">
                          <a:effectLst/>
                        </a:rPr>
                        <a:t>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800" u="none" strike="noStrike">
                          <a:effectLst/>
                        </a:rPr>
                        <a:t> $                    -   </a:t>
                      </a:r>
                      <a:endParaRPr lang="en-US" sz="800" b="0" i="0" u="none" strike="noStrike">
                        <a:solidFill>
                          <a:srgbClr val="000000"/>
                        </a:solidFill>
                        <a:effectLst/>
                        <a:latin typeface="Arial"/>
                      </a:endParaRPr>
                    </a:p>
                  </a:txBody>
                  <a:tcPr marL="7279" marR="7279" marT="7279" marB="0" anchor="b"/>
                </a:tc>
              </a:tr>
              <a:tr h="230561">
                <a:tc>
                  <a:txBody>
                    <a:bodyPr/>
                    <a:lstStyle/>
                    <a:p>
                      <a:pPr algn="l" fontAlgn="b"/>
                      <a:endParaRPr lang="en-US" sz="800" b="0" i="0" u="none" strike="noStrike" dirty="0">
                        <a:solidFill>
                          <a:srgbClr val="000000"/>
                        </a:solidFill>
                        <a:effectLst/>
                        <a:latin typeface="Arial"/>
                      </a:endParaRPr>
                    </a:p>
                  </a:txBody>
                  <a:tcPr marL="7279" marR="7279" marT="7279" marB="0" anchor="b"/>
                </a:tc>
                <a:tc>
                  <a:txBody>
                    <a:bodyPr/>
                    <a:lstStyle/>
                    <a:p>
                      <a:pPr algn="l" fontAlgn="b"/>
                      <a:endParaRPr lang="en-US" sz="800" b="0" i="0" u="none" strike="noStrike" dirty="0">
                        <a:solidFill>
                          <a:srgbClr val="000000"/>
                        </a:solidFill>
                        <a:effectLst/>
                        <a:latin typeface="Arial"/>
                      </a:endParaRPr>
                    </a:p>
                  </a:txBody>
                  <a:tcPr marL="7279" marR="7279" marT="7279" marB="0" anchor="b"/>
                </a:tc>
                <a:tc>
                  <a:txBody>
                    <a:bodyPr/>
                    <a:lstStyle/>
                    <a:p>
                      <a:pPr algn="l" fontAlgn="b"/>
                      <a:endParaRPr lang="en-US" sz="800" b="0" i="0" u="none" strike="noStrike" dirty="0">
                        <a:solidFill>
                          <a:srgbClr val="000000"/>
                        </a:solidFill>
                        <a:effectLst/>
                        <a:latin typeface="Arial"/>
                      </a:endParaRPr>
                    </a:p>
                  </a:txBody>
                  <a:tcPr marL="7279" marR="7279" marT="7279" marB="0" anchor="b"/>
                </a:tc>
                <a:tc>
                  <a:txBody>
                    <a:bodyPr/>
                    <a:lstStyle/>
                    <a:p>
                      <a:pPr algn="l" fontAlgn="b"/>
                      <a:endParaRPr lang="en-US" sz="800" b="0" i="0" u="none" strike="noStrike" dirty="0">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r>
                        <a:rPr lang="en-US" sz="900" u="none" strike="noStrike">
                          <a:effectLst/>
                        </a:rPr>
                        <a:t> $                       -   </a:t>
                      </a:r>
                      <a:endParaRPr lang="en-US" sz="900" b="1" i="0" u="none" strike="noStrike">
                        <a:solidFill>
                          <a:srgbClr val="000000"/>
                        </a:solidFill>
                        <a:effectLst/>
                        <a:latin typeface="Arial"/>
                      </a:endParaRPr>
                    </a:p>
                  </a:txBody>
                  <a:tcPr marL="7279" marR="7279" marT="7279" marB="0" anchor="b"/>
                </a:tc>
                <a:tc>
                  <a:txBody>
                    <a:bodyPr/>
                    <a:lstStyle/>
                    <a:p>
                      <a:pPr algn="l" fontAlgn="b"/>
                      <a:endParaRPr lang="en-US" sz="900" b="1" i="0" u="none" strike="noStrike">
                        <a:solidFill>
                          <a:srgbClr val="000000"/>
                        </a:solidFill>
                        <a:effectLst/>
                        <a:latin typeface="Arial"/>
                      </a:endParaRPr>
                    </a:p>
                  </a:txBody>
                  <a:tcPr marL="7279" marR="7279" marT="7279" marB="0" anchor="b"/>
                </a:tc>
                <a:tc>
                  <a:txBody>
                    <a:bodyPr/>
                    <a:lstStyle/>
                    <a:p>
                      <a:pPr algn="l" fontAlgn="b"/>
                      <a:endParaRPr lang="en-US" sz="900" b="1" i="0" u="none" strike="noStrike">
                        <a:solidFill>
                          <a:srgbClr val="000000"/>
                        </a:solidFill>
                        <a:effectLst/>
                        <a:latin typeface="Arial"/>
                      </a:endParaRPr>
                    </a:p>
                  </a:txBody>
                  <a:tcPr marL="7279" marR="7279" marT="7279" marB="0" anchor="b"/>
                </a:tc>
                <a:tc>
                  <a:txBody>
                    <a:bodyPr/>
                    <a:lstStyle/>
                    <a:p>
                      <a:pPr algn="l" fontAlgn="b"/>
                      <a:r>
                        <a:rPr lang="en-US" sz="900" u="none" strike="noStrike">
                          <a:effectLst/>
                        </a:rPr>
                        <a:t> $                    -   </a:t>
                      </a:r>
                      <a:endParaRPr lang="en-US" sz="900" b="1" i="0" u="none" strike="noStrike">
                        <a:solidFill>
                          <a:srgbClr val="000000"/>
                        </a:solidFill>
                        <a:effectLst/>
                        <a:latin typeface="Arial"/>
                      </a:endParaRPr>
                    </a:p>
                  </a:txBody>
                  <a:tcPr marL="7279" marR="7279" marT="7279" marB="0" anchor="b"/>
                </a:tc>
              </a:tr>
              <a:tr h="209601">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r>
              <a:tr h="199121">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r>
              <a:tr h="199121">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r>
              <a:tr h="628802">
                <a:tc>
                  <a:txBody>
                    <a:bodyPr/>
                    <a:lstStyle/>
                    <a:p>
                      <a:pPr algn="ctr" fontAlgn="ct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Salary</a:t>
                      </a:r>
                      <a:endParaRPr lang="en-US" sz="800" b="1" i="0" u="none" strike="noStrike">
                        <a:solidFill>
                          <a:srgbClr val="000000"/>
                        </a:solidFill>
                        <a:effectLst/>
                        <a:latin typeface="Arial"/>
                      </a:endParaRPr>
                    </a:p>
                  </a:txBody>
                  <a:tcPr marL="7279" marR="7279" marT="7279" marB="0" anchor="ctr"/>
                </a:tc>
                <a:tc>
                  <a:txBody>
                    <a:bodyPr/>
                    <a:lstStyle/>
                    <a:p>
                      <a:pPr algn="ctr" fontAlgn="ct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 Salary</a:t>
                      </a: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 Benefits</a:t>
                      </a:r>
                      <a:endParaRPr lang="en-US" sz="800" b="1" i="0" u="none" strike="noStrike">
                        <a:solidFill>
                          <a:srgbClr val="000000"/>
                        </a:solidFill>
                        <a:effectLst/>
                        <a:latin typeface="Arial"/>
                      </a:endParaRPr>
                    </a:p>
                  </a:txBody>
                  <a:tcPr marL="7279" marR="7279" marT="7279" marB="0" anchor="ctr"/>
                </a:tc>
                <a:tc>
                  <a:txBody>
                    <a:bodyPr/>
                    <a:lstStyle/>
                    <a:p>
                      <a:pPr algn="ctr" fontAlgn="ct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     All Direct Expenses</a:t>
                      </a:r>
                      <a:endParaRPr lang="en-US" sz="800" b="1" i="0" u="none" strike="noStrike">
                        <a:solidFill>
                          <a:srgbClr val="000000"/>
                        </a:solidFill>
                        <a:effectLst/>
                        <a:latin typeface="Arial"/>
                      </a:endParaRPr>
                    </a:p>
                  </a:txBody>
                  <a:tcPr marL="7279" marR="7279" marT="7279" marB="0" anchor="ctr"/>
                </a:tc>
                <a:tc>
                  <a:txBody>
                    <a:bodyPr/>
                    <a:lstStyle/>
                    <a:p>
                      <a:pPr algn="ctr" fontAlgn="ct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 Waived Indirects</a:t>
                      </a:r>
                      <a:endParaRPr lang="en-US" sz="800" b="1" i="0" u="none" strike="noStrike">
                        <a:solidFill>
                          <a:srgbClr val="000000"/>
                        </a:solidFill>
                        <a:effectLst/>
                        <a:latin typeface="Arial"/>
                      </a:endParaRPr>
                    </a:p>
                  </a:txBody>
                  <a:tcPr marL="7279" marR="7279" marT="7279" marB="0" anchor="ctr"/>
                </a:tc>
                <a:tc>
                  <a:txBody>
                    <a:bodyPr/>
                    <a:lstStyle/>
                    <a:p>
                      <a:pPr algn="ctr" fontAlgn="ctr"/>
                      <a:r>
                        <a:rPr lang="en-US" sz="800" u="none" strike="noStrike">
                          <a:effectLst/>
                        </a:rPr>
                        <a:t>Total Cost Share</a:t>
                      </a:r>
                      <a:endParaRPr lang="en-US" sz="800" b="1" i="0" u="none" strike="noStrike">
                        <a:solidFill>
                          <a:srgbClr val="000000"/>
                        </a:solidFill>
                        <a:effectLst/>
                        <a:latin typeface="Arial"/>
                      </a:endParaRPr>
                    </a:p>
                  </a:txBody>
                  <a:tcPr marL="7279" marR="7279" marT="7279" marB="0" anchor="ctr"/>
                </a:tc>
              </a:tr>
              <a:tr h="511426">
                <a:tc>
                  <a:txBody>
                    <a:bodyPr/>
                    <a:lstStyle/>
                    <a:p>
                      <a:pPr algn="l" fontAlgn="ctr"/>
                      <a:r>
                        <a:rPr lang="en-US" sz="900" u="none" strike="noStrike">
                          <a:effectLst/>
                        </a:rPr>
                        <a:t>GRAND TOTAL                 ALL EXPENSES</a:t>
                      </a:r>
                      <a:endParaRPr lang="en-US" sz="900" b="1"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c>
                  <a:txBody>
                    <a:bodyPr/>
                    <a:lstStyle/>
                    <a:p>
                      <a:pPr algn="l" fontAlgn="ctr"/>
                      <a:endParaRPr lang="en-US" sz="900" b="0"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c>
                  <a:txBody>
                    <a:bodyPr/>
                    <a:lstStyle/>
                    <a:p>
                      <a:pPr algn="l" fontAlgn="ctr"/>
                      <a:endParaRPr lang="en-US" sz="900" b="0"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c>
                  <a:txBody>
                    <a:bodyPr/>
                    <a:lstStyle/>
                    <a:p>
                      <a:pPr algn="l" fontAlgn="ctr"/>
                      <a:endParaRPr lang="en-US" sz="900" b="0"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c>
                  <a:txBody>
                    <a:bodyPr/>
                    <a:lstStyle/>
                    <a:p>
                      <a:pPr algn="l" fontAlgn="ctr"/>
                      <a:r>
                        <a:rPr lang="en-US" sz="900" u="none" strike="noStrike">
                          <a:effectLst/>
                        </a:rPr>
                        <a:t> $                    -   </a:t>
                      </a:r>
                      <a:endParaRPr lang="en-US" sz="900" b="1" i="0" u="none" strike="noStrike">
                        <a:solidFill>
                          <a:srgbClr val="000000"/>
                        </a:solidFill>
                        <a:effectLst/>
                        <a:latin typeface="Arial"/>
                      </a:endParaRPr>
                    </a:p>
                  </a:txBody>
                  <a:tcPr marL="7279" marR="7279" marT="7279" marB="0" anchor="ctr"/>
                </a:tc>
              </a:tr>
              <a:tr h="209601">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dirty="0">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a:solidFill>
                          <a:srgbClr val="000000"/>
                        </a:solidFill>
                        <a:effectLst/>
                        <a:latin typeface="Arial"/>
                      </a:endParaRPr>
                    </a:p>
                  </a:txBody>
                  <a:tcPr marL="7279" marR="7279" marT="7279" marB="0" anchor="b"/>
                </a:tc>
                <a:tc>
                  <a:txBody>
                    <a:bodyPr/>
                    <a:lstStyle/>
                    <a:p>
                      <a:pPr algn="l" fontAlgn="b"/>
                      <a:endParaRPr lang="en-US" sz="800" b="0" i="0" u="none" strike="noStrike" dirty="0">
                        <a:solidFill>
                          <a:srgbClr val="000000"/>
                        </a:solidFill>
                        <a:effectLst/>
                        <a:latin typeface="Arial"/>
                      </a:endParaRPr>
                    </a:p>
                  </a:txBody>
                  <a:tcPr marL="7279" marR="7279" marT="7279" marB="0" anchor="b"/>
                </a:tc>
              </a:tr>
            </a:tbl>
          </a:graphicData>
        </a:graphic>
      </p:graphicFrame>
    </p:spTree>
    <p:custDataLst>
      <p:tags r:id="rId1"/>
    </p:custDataLst>
    <p:extLst>
      <p:ext uri="{BB962C8B-B14F-4D97-AF65-F5344CB8AC3E}">
        <p14:creationId xmlns:p14="http://schemas.microsoft.com/office/powerpoint/2010/main" val="27962682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Award Closeout Amber</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76400"/>
            <a:ext cx="6400800" cy="4876800"/>
          </a:xfrm>
          <a:prstGeom prst="rect">
            <a:avLst/>
          </a:prstGeom>
        </p:spPr>
        <p:txBody>
          <a:bodyPr/>
          <a:lstStyle/>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r>
              <a:rPr lang="en-US" sz="2400" dirty="0" smtClean="0">
                <a:solidFill>
                  <a:schemeClr val="tx2"/>
                </a:solidFill>
              </a:rPr>
              <a:t>We are required by the Uniform Guidance to liquidate all obligations incurred and to close out all sponsored projects in Creighton’s financial and other systems within 90 calendar days after the end date of the grant. </a:t>
            </a:r>
          </a:p>
          <a:p>
            <a:pPr marL="1257300" lvl="2" indent="-342900">
              <a:spcBef>
                <a:spcPts val="900"/>
              </a:spcBef>
              <a:buFont typeface="Wingdings" panose="05000000000000000000" pitchFamily="2" charset="2"/>
              <a:buChar char="§"/>
            </a:pPr>
            <a:endParaRPr lang="en-US" sz="2400" dirty="0">
              <a:solidFill>
                <a:schemeClr val="tx2"/>
              </a:solidFill>
            </a:endParaRPr>
          </a:p>
          <a:p>
            <a:pPr marL="1257300" lvl="2" indent="-342900">
              <a:spcBef>
                <a:spcPts val="900"/>
              </a:spcBef>
              <a:buFont typeface="Wingdings" panose="05000000000000000000" pitchFamily="2" charset="2"/>
              <a:buChar char="§"/>
            </a:pPr>
            <a:r>
              <a:rPr lang="en-US" sz="2400" dirty="0" smtClean="0">
                <a:solidFill>
                  <a:schemeClr val="tx2"/>
                </a:solidFill>
              </a:rPr>
              <a:t>What does this mean to you?</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478105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Award Closeout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76400"/>
            <a:ext cx="6400800" cy="4876800"/>
          </a:xfrm>
          <a:prstGeom prst="rect">
            <a:avLst/>
          </a:prstGeom>
        </p:spPr>
        <p:txBody>
          <a:bodyPr/>
          <a:lstStyle/>
          <a:p>
            <a:pPr marL="800100" lvl="1" indent="-342900">
              <a:spcBef>
                <a:spcPts val="900"/>
              </a:spcBef>
              <a:buFont typeface="Wingdings" panose="05000000000000000000" pitchFamily="2" charset="2"/>
              <a:buChar char="§"/>
            </a:pPr>
            <a:r>
              <a:rPr lang="en-US" sz="2800" dirty="0" smtClean="0">
                <a:solidFill>
                  <a:schemeClr val="tx2"/>
                </a:solidFill>
              </a:rPr>
              <a:t>Accounting Services will initiate the  closing process within 30 days prior to end date of the project.  </a:t>
            </a:r>
          </a:p>
          <a:p>
            <a:pPr marL="800100" lvl="1" indent="-342900">
              <a:spcBef>
                <a:spcPts val="900"/>
              </a:spcBef>
              <a:buFont typeface="Wingdings" panose="05000000000000000000" pitchFamily="2" charset="2"/>
              <a:buChar char="§"/>
            </a:pPr>
            <a:r>
              <a:rPr lang="en-US" sz="2800" dirty="0" smtClean="0">
                <a:solidFill>
                  <a:schemeClr val="tx2"/>
                </a:solidFill>
              </a:rPr>
              <a:t>All goods must be received before the end date of the project.  </a:t>
            </a:r>
          </a:p>
          <a:p>
            <a:pPr marL="800100" lvl="1" indent="-342900">
              <a:spcBef>
                <a:spcPts val="900"/>
              </a:spcBef>
              <a:buFont typeface="Wingdings" panose="05000000000000000000" pitchFamily="2" charset="2"/>
              <a:buChar char="§"/>
            </a:pPr>
            <a:r>
              <a:rPr lang="en-US" sz="2800" dirty="0" smtClean="0">
                <a:solidFill>
                  <a:schemeClr val="tx2"/>
                </a:solidFill>
              </a:rPr>
              <a:t>Reasonable effort must be made to ensure all invoices post to the project within 45 days after end date – this may mean making phone calls to subs</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6702865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Award Closeout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76400"/>
            <a:ext cx="6400800" cy="4876800"/>
          </a:xfrm>
          <a:prstGeom prst="rect">
            <a:avLst/>
          </a:prstGeom>
        </p:spPr>
        <p:txBody>
          <a:bodyPr/>
          <a:lstStyle/>
          <a:p>
            <a:pPr marL="800100" lvl="1" indent="-342900">
              <a:spcBef>
                <a:spcPts val="900"/>
              </a:spcBef>
              <a:buFont typeface="Wingdings" panose="05000000000000000000" pitchFamily="2" charset="2"/>
              <a:buChar char="§"/>
            </a:pPr>
            <a:r>
              <a:rPr lang="en-US" sz="2800" dirty="0" smtClean="0">
                <a:solidFill>
                  <a:schemeClr val="tx2"/>
                </a:solidFill>
              </a:rPr>
              <a:t>Accounting Services will prepare the Grant Reconciliation Worksheet.</a:t>
            </a:r>
          </a:p>
          <a:p>
            <a:pPr marL="1257300" lvl="2" indent="-342900">
              <a:spcBef>
                <a:spcPts val="900"/>
              </a:spcBef>
              <a:buFont typeface="Wingdings" panose="05000000000000000000" pitchFamily="2" charset="2"/>
              <a:buChar char="§"/>
            </a:pPr>
            <a:r>
              <a:rPr lang="en-US" sz="2800" dirty="0" smtClean="0">
                <a:solidFill>
                  <a:schemeClr val="tx2"/>
                </a:solidFill>
              </a:rPr>
              <a:t>This worksheet details the budget and how monies have been spent on the project.  </a:t>
            </a:r>
          </a:p>
          <a:p>
            <a:pPr marL="1257300" lvl="2" indent="-342900">
              <a:spcBef>
                <a:spcPts val="900"/>
              </a:spcBef>
              <a:buFont typeface="Wingdings" panose="05000000000000000000" pitchFamily="2" charset="2"/>
              <a:buChar char="§"/>
            </a:pPr>
            <a:r>
              <a:rPr lang="en-US" sz="2800" dirty="0" err="1" smtClean="0">
                <a:solidFill>
                  <a:schemeClr val="tx2"/>
                </a:solidFill>
              </a:rPr>
              <a:t>Dept</a:t>
            </a:r>
            <a:r>
              <a:rPr lang="en-US" sz="2800" dirty="0" smtClean="0">
                <a:solidFill>
                  <a:schemeClr val="tx2"/>
                </a:solidFill>
              </a:rPr>
              <a:t> admin and PI have </a:t>
            </a:r>
            <a:r>
              <a:rPr lang="en-US" sz="2800" u="sng" dirty="0" smtClean="0">
                <a:solidFill>
                  <a:schemeClr val="tx2"/>
                </a:solidFill>
              </a:rPr>
              <a:t>7 days </a:t>
            </a:r>
            <a:r>
              <a:rPr lang="en-US" sz="2800" dirty="0" smtClean="0">
                <a:solidFill>
                  <a:schemeClr val="tx2"/>
                </a:solidFill>
              </a:rPr>
              <a:t>to review and approve and notify Accounting Services if any unposted expenses are still not recorded.</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3275778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49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Financial Monitoring – Award Closeout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76400"/>
            <a:ext cx="6400800" cy="48768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There are many risk factors associated with late award closeout.  </a:t>
            </a:r>
          </a:p>
          <a:p>
            <a:pPr marL="1257300" lvl="2" indent="-342900">
              <a:spcBef>
                <a:spcPts val="900"/>
              </a:spcBef>
              <a:buFont typeface="Wingdings" panose="05000000000000000000" pitchFamily="2" charset="2"/>
              <a:buChar char="§"/>
            </a:pPr>
            <a:r>
              <a:rPr lang="en-US" sz="2400" dirty="0" smtClean="0">
                <a:solidFill>
                  <a:schemeClr val="tx2"/>
                </a:solidFill>
              </a:rPr>
              <a:t>Sponsors may withhold carryover funds, incremental funding or final payments until final reports or invoices are received</a:t>
            </a:r>
          </a:p>
          <a:p>
            <a:pPr marL="1257300" lvl="2" indent="-342900">
              <a:spcBef>
                <a:spcPts val="900"/>
              </a:spcBef>
              <a:buFont typeface="Wingdings" panose="05000000000000000000" pitchFamily="2" charset="2"/>
              <a:buChar char="§"/>
            </a:pPr>
            <a:r>
              <a:rPr lang="en-US" sz="2400" dirty="0" smtClean="0">
                <a:solidFill>
                  <a:schemeClr val="tx2"/>
                </a:solidFill>
              </a:rPr>
              <a:t>This could jeopardize future funding for the entire University</a:t>
            </a:r>
          </a:p>
          <a:p>
            <a:pPr marL="1257300" lvl="2" indent="-342900">
              <a:spcBef>
                <a:spcPts val="900"/>
              </a:spcBef>
              <a:buFont typeface="Wingdings" panose="05000000000000000000" pitchFamily="2" charset="2"/>
              <a:buChar char="§"/>
            </a:pPr>
            <a:r>
              <a:rPr lang="en-US" sz="2400" dirty="0" smtClean="0">
                <a:solidFill>
                  <a:schemeClr val="tx2"/>
                </a:solidFill>
              </a:rPr>
              <a:t>We don’t have a big problem with this, but we don’t want to!</a:t>
            </a:r>
          </a:p>
          <a:p>
            <a:pPr marL="1257300" lvl="2" indent="-342900">
              <a:spcBef>
                <a:spcPts val="900"/>
              </a:spcBef>
              <a:buFont typeface="Wingdings" panose="05000000000000000000" pitchFamily="2" charset="2"/>
              <a:buChar char="§"/>
            </a:pPr>
            <a:endParaRPr lang="en-US" sz="2400" dirty="0" smtClean="0">
              <a:solidFill>
                <a:schemeClr val="tx2"/>
              </a:solidFill>
            </a:endParaRPr>
          </a:p>
          <a:p>
            <a:pPr marL="1257300" lvl="2" indent="-342900">
              <a:spcBef>
                <a:spcPts val="900"/>
              </a:spcBef>
              <a:buFont typeface="Wingdings" panose="05000000000000000000" pitchFamily="2" charset="2"/>
              <a:buChar char="§"/>
            </a:pPr>
            <a:endParaRPr lang="en-US" sz="2400" dirty="0" smtClean="0">
              <a:solidFill>
                <a:schemeClr val="tx2"/>
              </a:solidFill>
            </a:endParaRPr>
          </a:p>
          <a:p>
            <a:pPr marL="342900" indent="-342900">
              <a:spcBef>
                <a:spcPts val="900"/>
              </a:spcBef>
              <a:buFont typeface="Wingdings" panose="05000000000000000000" pitchFamily="2" charset="2"/>
              <a:buChar char="§"/>
            </a:pP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093501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Question</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endParaRPr lang="en-US" sz="2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pic>
        <p:nvPicPr>
          <p:cNvPr id="1026" name="Picture 2" descr="C:\Users\mlb52407\Desktop\10409392_667245463350651_3303464894725155374_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200150"/>
            <a:ext cx="4572000" cy="4457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879566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961972"/>
              </p:ext>
            </p:extLst>
          </p:nvPr>
        </p:nvGraphicFramePr>
        <p:xfrm>
          <a:off x="1828799" y="533403"/>
          <a:ext cx="6019803" cy="5592766"/>
        </p:xfrm>
        <a:graphic>
          <a:graphicData uri="http://schemas.openxmlformats.org/drawingml/2006/table">
            <a:tbl>
              <a:tblPr>
                <a:tableStyleId>{5C22544A-7EE6-4342-B048-85BDC9FD1C3A}</a:tableStyleId>
              </a:tblPr>
              <a:tblGrid>
                <a:gridCol w="679040"/>
                <a:gridCol w="556965"/>
                <a:gridCol w="648521"/>
                <a:gridCol w="717188"/>
                <a:gridCol w="648521"/>
                <a:gridCol w="648521"/>
                <a:gridCol w="648521"/>
                <a:gridCol w="900301"/>
                <a:gridCol w="572225"/>
              </a:tblGrid>
              <a:tr h="112955">
                <a:tc gridSpan="8">
                  <a:txBody>
                    <a:bodyPr/>
                    <a:lstStyle/>
                    <a:p>
                      <a:pPr algn="ctr" fontAlgn="b"/>
                      <a:r>
                        <a:rPr lang="en-US" sz="500" u="none" strike="noStrike">
                          <a:effectLst/>
                        </a:rPr>
                        <a:t>GRANT RECONCILIATION WORKSHEET</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FF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9396">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9396">
                <a:tc>
                  <a:txBody>
                    <a:bodyPr/>
                    <a:lstStyle/>
                    <a:p>
                      <a:pPr algn="ctr" fontAlgn="b"/>
                      <a:endParaRPr lang="en-US" sz="500" b="1" i="0" u="none" strike="noStrike">
                        <a:solidFill>
                          <a:srgbClr val="000000"/>
                        </a:solidFill>
                        <a:effectLst/>
                        <a:latin typeface="Arial"/>
                      </a:endParaRPr>
                    </a:p>
                  </a:txBody>
                  <a:tcPr marL="5213" marR="5213" marT="5213" marB="0" anchor="b"/>
                </a:tc>
                <a:tc gridSpan="6">
                  <a:txBody>
                    <a:bodyPr/>
                    <a:lstStyle/>
                    <a:p>
                      <a:pPr algn="ctr" fontAlgn="b"/>
                      <a:r>
                        <a:rPr lang="en-US" sz="500" u="none" strike="noStrike">
                          <a:effectLst/>
                        </a:rPr>
                        <a:t>PLEASE VERIFY AMOUNT GIVEN IN "TOTAL REPORTABLE EXPENDITURES"</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9396">
                <a:tc>
                  <a:txBody>
                    <a:bodyPr/>
                    <a:lstStyle/>
                    <a:p>
                      <a:pPr algn="ctr" fontAlgn="b"/>
                      <a:endParaRPr lang="en-US" sz="500" b="1" i="0" u="none" strike="noStrike">
                        <a:solidFill>
                          <a:srgbClr val="000000"/>
                        </a:solidFill>
                        <a:effectLst/>
                        <a:latin typeface="Arial"/>
                      </a:endParaRPr>
                    </a:p>
                  </a:txBody>
                  <a:tcPr marL="5213" marR="5213" marT="5213" marB="0" anchor="b"/>
                </a:tc>
                <a:tc gridSpan="6">
                  <a:txBody>
                    <a:bodyPr/>
                    <a:lstStyle/>
                    <a:p>
                      <a:pPr algn="ctr" fontAlgn="b"/>
                      <a:r>
                        <a:rPr lang="en-US" sz="500" u="none" strike="noStrike">
                          <a:effectLst/>
                        </a:rPr>
                        <a:t>AS WHAT WE SHOULD REPORT TO FUNDING AGENCY</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9396">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FUND #:</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278999</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PI:</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John Smith</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ORG #:</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999999</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ADMIN:</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Jane Doe</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EXP DATE:</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9/29/15</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FUND NAME:</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Grant ABC</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ctr"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44.5%</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AWARDED:</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DIRECT COST</a:t>
                      </a:r>
                      <a:endParaRPr lang="en-US" sz="500" b="1"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EQUIPMENT</a:t>
                      </a:r>
                      <a:endParaRPr lang="en-US" sz="500" b="1"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OTHER</a:t>
                      </a:r>
                      <a:endParaRPr lang="en-US" sz="500" b="1"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INDIRECTS</a:t>
                      </a:r>
                      <a:endParaRPr lang="en-US" sz="500" b="1"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TOTAL</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r" fontAlgn="b"/>
                      <a:r>
                        <a:rPr lang="en-US" sz="500" u="none" strike="noStrike">
                          <a:effectLst/>
                        </a:rPr>
                        <a:t>As of:</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FY14</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12,249.13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5,450.87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17,700.00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FY15</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2,986.16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1,328.84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4,315.00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FY16</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244.98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109.02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354.00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r>
                        <a:rPr lang="en-US" sz="500" u="none" strike="noStrike">
                          <a:effectLst/>
                        </a:rPr>
                        <a:t>Total Award:</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15,480.27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6,888.73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22,369.00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l" fontAlgn="b"/>
                      <a:r>
                        <a:rPr lang="en-US" sz="500" u="none" strike="noStrike">
                          <a:effectLst/>
                        </a:rPr>
                        <a:t>POSTED:</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r" fontAlgn="b"/>
                      <a:r>
                        <a:rPr lang="en-US" sz="500" u="none" strike="noStrike">
                          <a:effectLst/>
                        </a:rPr>
                        <a:t>As of: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6/30/2014</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7,148.87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3,181.27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10,330.14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2955">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6/30/2015</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7,759.89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3,453.19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11,213.08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8/31/2015</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591.28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263.12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854.40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r>
                        <a:rPr lang="en-US" sz="500" u="none" strike="noStrike">
                          <a:effectLst/>
                        </a:rPr>
                        <a:t>Total Posted:</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15,500.04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6,897.58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22,397.62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3">
                  <a:txBody>
                    <a:bodyPr/>
                    <a:lstStyle/>
                    <a:p>
                      <a:pPr algn="l" fontAlgn="b"/>
                      <a:r>
                        <a:rPr lang="en-US" sz="500" u="none" strike="noStrike">
                          <a:effectLst/>
                        </a:rPr>
                        <a:t>LESS:  Non-Applicable Expenditures</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ctr" fontAlgn="b"/>
                      <a:r>
                        <a:rPr lang="en-US" sz="500" u="none" strike="noStrike">
                          <a:effectLst/>
                        </a:rPr>
                        <a:t>Date</a:t>
                      </a:r>
                      <a:endParaRPr lang="en-US" sz="500" b="0" i="1"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Account</a:t>
                      </a:r>
                      <a:endParaRPr lang="en-US" sz="500" b="0" i="1"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Document</a:t>
                      </a:r>
                      <a:endParaRPr lang="en-US" sz="500" b="0" i="1"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ctr" fontAlgn="b"/>
                      <a:r>
                        <a:rPr lang="en-US" sz="500" u="none" strike="noStrike">
                          <a:effectLst/>
                        </a:rPr>
                        <a:t>7/31/2015</a:t>
                      </a:r>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6010</a:t>
                      </a:r>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PAYM0815</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15.67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6.97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22.64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400" u="none" strike="noStrike">
                          <a:effectLst/>
                        </a:rPr>
                        <a:t> - John Doe</a:t>
                      </a:r>
                      <a:endParaRPr lang="en-US" sz="400" b="0" i="0" u="none" strike="noStrike">
                        <a:solidFill>
                          <a:srgbClr val="000000"/>
                        </a:solidFill>
                        <a:effectLst/>
                        <a:latin typeface="Arial"/>
                      </a:endParaRPr>
                    </a:p>
                  </a:txBody>
                  <a:tcPr marL="5213" marR="5213" marT="5213" marB="0" anchor="b"/>
                </a:tc>
              </a:tr>
              <a:tr h="109519">
                <a:tc>
                  <a:txBody>
                    <a:bodyPr/>
                    <a:lstStyle/>
                    <a:p>
                      <a:pPr algn="ctr" fontAlgn="b"/>
                      <a:r>
                        <a:rPr lang="en-US" sz="500" u="none" strike="noStrike">
                          <a:effectLst/>
                        </a:rPr>
                        <a:t>7/31/2015</a:t>
                      </a:r>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6703</a:t>
                      </a:r>
                      <a:endParaRPr lang="en-US" sz="500" b="0" i="0" u="none" strike="noStrike">
                        <a:solidFill>
                          <a:srgbClr val="000000"/>
                        </a:solidFill>
                        <a:effectLst/>
                        <a:latin typeface="Arial"/>
                      </a:endParaRPr>
                    </a:p>
                  </a:txBody>
                  <a:tcPr marL="5213" marR="5213" marT="5213" marB="0" anchor="b"/>
                </a:tc>
                <a:tc>
                  <a:txBody>
                    <a:bodyPr/>
                    <a:lstStyle/>
                    <a:p>
                      <a:pPr algn="ctr" fontAlgn="b"/>
                      <a:r>
                        <a:rPr lang="en-US" sz="500" u="none" strike="noStrike">
                          <a:effectLst/>
                        </a:rPr>
                        <a:t>PAYM0815</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4.09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1.82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5.91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400" u="none" strike="noStrike">
                          <a:effectLst/>
                        </a:rPr>
                        <a:t> - John Doe</a:t>
                      </a:r>
                      <a:endParaRPr lang="en-US" sz="400" b="0" i="0" u="none" strike="noStrike">
                        <a:solidFill>
                          <a:srgbClr val="000000"/>
                        </a:solidFill>
                        <a:effectLst/>
                        <a:latin typeface="Arial"/>
                      </a:endParaRPr>
                    </a:p>
                  </a:txBody>
                  <a:tcPr marL="5213" marR="5213" marT="5213" marB="0" anchor="b"/>
                </a:tc>
              </a:tr>
              <a:tr h="109519">
                <a:tc gridSpan="3">
                  <a:txBody>
                    <a:bodyPr/>
                    <a:lstStyle/>
                    <a:p>
                      <a:pPr algn="l" fontAlgn="b"/>
                      <a:r>
                        <a:rPr lang="en-US" sz="500" u="none" strike="noStrike">
                          <a:effectLst/>
                        </a:rPr>
                        <a:t>  Total Non-Applicable Expenditures:</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a:txBody>
                    <a:bodyPr/>
                    <a:lstStyle/>
                    <a:p>
                      <a:pPr algn="r" fontAlgn="b"/>
                      <a:r>
                        <a:rPr lang="en-US" sz="500" u="none" strike="noStrike">
                          <a:effectLst/>
                        </a:rPr>
                        <a:t>19.76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8.79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28.55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1" i="0" u="none" strike="noStrike">
                        <a:solidFill>
                          <a:srgbClr val="000000"/>
                        </a:solidFill>
                        <a:effectLst/>
                        <a:latin typeface="Arial"/>
                      </a:endParaRPr>
                    </a:p>
                  </a:txBody>
                  <a:tcPr marL="5213" marR="5213" marT="5213" marB="0" anchor="b"/>
                </a:tc>
                <a:tc>
                  <a:txBody>
                    <a:bodyPr/>
                    <a:lstStyle/>
                    <a:p>
                      <a:pPr algn="ct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2">
                  <a:txBody>
                    <a:bodyPr/>
                    <a:lstStyle/>
                    <a:p>
                      <a:pPr algn="l" fontAlgn="b"/>
                      <a:r>
                        <a:rPr lang="en-US" sz="500" u="none" strike="noStrike">
                          <a:effectLst/>
                        </a:rPr>
                        <a:t>Revised Total</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15,480.28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6,888.79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22,369.07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3">
                  <a:txBody>
                    <a:bodyPr/>
                    <a:lstStyle/>
                    <a:p>
                      <a:pPr algn="l" fontAlgn="b"/>
                      <a:r>
                        <a:rPr lang="en-US" sz="500" u="none" strike="noStrike">
                          <a:effectLst/>
                        </a:rPr>
                        <a:t>Plus or Minus Overhead Adjustment</a:t>
                      </a:r>
                      <a:endParaRPr lang="en-US" sz="500" b="0"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r" fontAlgn="b"/>
                      <a:r>
                        <a:rPr lang="en-US" sz="500" u="none" strike="noStrike">
                          <a:effectLst/>
                        </a:rPr>
                        <a:t>7890 @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44.5%</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(0.07)</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(0.07)</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3">
                  <a:txBody>
                    <a:bodyPr/>
                    <a:lstStyle/>
                    <a:p>
                      <a:pPr algn="l" fontAlgn="b"/>
                      <a:r>
                        <a:rPr lang="en-US" sz="500" u="none" strike="noStrike">
                          <a:effectLst/>
                        </a:rPr>
                        <a:t>  Total Reportable Expenditures:</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a:txBody>
                    <a:bodyPr/>
                    <a:lstStyle/>
                    <a:p>
                      <a:pPr algn="r" fontAlgn="b"/>
                      <a:r>
                        <a:rPr lang="en-US" sz="500" u="none" strike="noStrike">
                          <a:effectLst/>
                        </a:rPr>
                        <a:t>15,480.28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6,888.72 </a:t>
                      </a:r>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22,369.00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1"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5961">
                <a:tc gridSpan="2">
                  <a:txBody>
                    <a:bodyPr/>
                    <a:lstStyle/>
                    <a:p>
                      <a:pPr algn="l" fontAlgn="b"/>
                      <a:r>
                        <a:rPr lang="en-US" sz="500" u="none" strike="noStrike">
                          <a:effectLst/>
                        </a:rPr>
                        <a:t>  (Over) Under Budget</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(0.01)</a:t>
                      </a:r>
                      <a:endParaRPr lang="en-US" sz="500" b="1"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1"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 </a:t>
                      </a:r>
                      <a:endParaRPr lang="en-US" sz="500" b="1"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0.01 </a:t>
                      </a:r>
                      <a:endParaRPr lang="en-US" sz="500" b="1" i="0" u="none" strike="noStrike">
                        <a:solidFill>
                          <a:srgbClr val="000000"/>
                        </a:solidFill>
                        <a:effectLst/>
                        <a:latin typeface="Arial"/>
                      </a:endParaRPr>
                    </a:p>
                  </a:txBody>
                  <a:tcPr marL="5213" marR="5213" marT="5213" marB="0" anchor="b"/>
                </a:tc>
                <a:tc>
                  <a:txBody>
                    <a:bodyPr/>
                    <a:lstStyle/>
                    <a:p>
                      <a:pPr algn="r" fontAlgn="b"/>
                      <a:r>
                        <a:rPr lang="en-US" sz="500" u="none" strike="noStrike">
                          <a:effectLst/>
                        </a:rPr>
                        <a:t>(0.00)</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5961">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2">
                  <a:txBody>
                    <a:bodyPr/>
                    <a:lstStyle/>
                    <a:p>
                      <a:pPr algn="l" fontAlgn="b"/>
                      <a:r>
                        <a:rPr lang="en-US" sz="500" u="none" strike="noStrike">
                          <a:effectLst/>
                        </a:rPr>
                        <a:t>Open Encumbrances:</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gridSpan="5">
                  <a:txBody>
                    <a:bodyPr/>
                    <a:lstStyle/>
                    <a:p>
                      <a:pPr algn="l" fontAlgn="b"/>
                      <a:r>
                        <a:rPr lang="en-US" sz="500" u="none" strike="noStrike">
                          <a:effectLst/>
                        </a:rPr>
                        <a:t>Please initiate paperwork to either cancel these purchase orders or</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gridSpan="5">
                  <a:txBody>
                    <a:bodyPr/>
                    <a:lstStyle/>
                    <a:p>
                      <a:pPr algn="l" fontAlgn="b"/>
                      <a:r>
                        <a:rPr lang="en-US" sz="500" u="none" strike="noStrike">
                          <a:effectLst/>
                        </a:rPr>
                        <a:t>send a change order through to move it to another fund number.</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5961">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1"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15961">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gridSpan="2">
                  <a:txBody>
                    <a:bodyPr/>
                    <a:lstStyle/>
                    <a:p>
                      <a:pPr algn="l" fontAlgn="b"/>
                      <a:r>
                        <a:rPr lang="en-US" sz="500" u="none" strike="noStrike">
                          <a:effectLst/>
                        </a:rPr>
                        <a:t>Completed By:</a:t>
                      </a:r>
                      <a:endParaRPr lang="en-US" sz="500" b="1" i="0" u="none" strike="noStrike">
                        <a:solidFill>
                          <a:srgbClr val="000000"/>
                        </a:solidFill>
                        <a:effectLst/>
                        <a:latin typeface="Arial"/>
                      </a:endParaRPr>
                    </a:p>
                  </a:txBody>
                  <a:tcPr marL="5213" marR="5213" marT="5213" marB="0" anchor="b"/>
                </a:tc>
                <a:tc hMerge="1">
                  <a:txBody>
                    <a:bodyPr/>
                    <a:lstStyle/>
                    <a:p>
                      <a:endParaRPr lang="en-US"/>
                    </a:p>
                  </a:txBody>
                  <a:tcPr/>
                </a:tc>
                <a:tc>
                  <a:txBody>
                    <a:bodyPr/>
                    <a:lstStyle/>
                    <a:p>
                      <a:pPr algn="l" fontAlgn="b"/>
                      <a:r>
                        <a:rPr lang="en-US" sz="500" u="none" strike="noStrike">
                          <a:effectLst/>
                        </a:rPr>
                        <a:t>Sally Smith</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280-9999</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r>
                        <a:rPr lang="en-US" sz="500" u="none" strike="noStrike">
                          <a:effectLst/>
                        </a:rPr>
                        <a:t>Date</a:t>
                      </a:r>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a:solidFill>
                          <a:srgbClr val="000000"/>
                        </a:solidFill>
                        <a:effectLst/>
                        <a:latin typeface="Arial"/>
                      </a:endParaRPr>
                    </a:p>
                  </a:txBody>
                  <a:tcPr marL="5213" marR="5213" marT="5213" marB="0" anchor="b"/>
                </a:tc>
              </a:tr>
              <a:tr h="109519">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500" b="0" i="0" u="none" strike="noStrike">
                        <a:solidFill>
                          <a:srgbClr val="000000"/>
                        </a:solidFill>
                        <a:effectLst/>
                        <a:latin typeface="Arial"/>
                      </a:endParaRPr>
                    </a:p>
                  </a:txBody>
                  <a:tcPr marL="5213" marR="5213" marT="5213" marB="0" anchor="b"/>
                </a:tc>
                <a:tc>
                  <a:txBody>
                    <a:bodyPr/>
                    <a:lstStyle/>
                    <a:p>
                      <a:pPr algn="l" fontAlgn="b"/>
                      <a:endParaRPr lang="en-US" sz="400" b="0" i="0" u="none" strike="noStrike" dirty="0">
                        <a:solidFill>
                          <a:srgbClr val="000000"/>
                        </a:solidFill>
                        <a:effectLst/>
                        <a:latin typeface="Arial"/>
                      </a:endParaRPr>
                    </a:p>
                  </a:txBody>
                  <a:tcPr marL="5213" marR="5213" marT="5213" marB="0" anchor="b"/>
                </a:tc>
              </a:tr>
            </a:tbl>
          </a:graphicData>
        </a:graphic>
      </p:graphicFrame>
    </p:spTree>
    <p:extLst>
      <p:ext uri="{BB962C8B-B14F-4D97-AF65-F5344CB8AC3E}">
        <p14:creationId xmlns:p14="http://schemas.microsoft.com/office/powerpoint/2010/main" val="810059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609600"/>
            <a:ext cx="7010400" cy="12192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Award Monitoring </a:t>
            </a:r>
            <a:r>
              <a:rPr lang="en-US" sz="3200" b="1" kern="0" dirty="0" smtClean="0">
                <a:solidFill>
                  <a:schemeClr val="tx2"/>
                </a:solidFill>
                <a:latin typeface="+mj-lt"/>
                <a:ea typeface="+mj-ea"/>
                <a:cs typeface="+mj-cs"/>
              </a:rPr>
              <a:t>- </a:t>
            </a:r>
            <a:r>
              <a:rPr lang="en-US" sz="2800" b="1" kern="0" dirty="0" smtClean="0">
                <a:solidFill>
                  <a:schemeClr val="tx2"/>
                </a:solidFill>
                <a:latin typeface="+mj-lt"/>
                <a:ea typeface="+mj-ea"/>
                <a:cs typeface="+mj-cs"/>
              </a:rPr>
              <a:t>Mary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828800"/>
            <a:ext cx="6400800" cy="4724400"/>
          </a:xfrm>
          <a:prstGeom prst="rect">
            <a:avLst/>
          </a:prstGeom>
        </p:spPr>
        <p:txBody>
          <a:bodyPr/>
          <a:lstStyle/>
          <a:p>
            <a:pPr marL="800100" lvl="1" indent="-342900">
              <a:spcBef>
                <a:spcPts val="900"/>
              </a:spcBef>
              <a:buFont typeface="Wingdings" panose="05000000000000000000" pitchFamily="2" charset="2"/>
              <a:buChar char="§"/>
            </a:pPr>
            <a:r>
              <a:rPr lang="en-US" sz="2400" dirty="0" smtClean="0">
                <a:solidFill>
                  <a:schemeClr val="tx2"/>
                </a:solidFill>
              </a:rPr>
              <a:t>It is a big part of our jobs as administrators to monitor our department’s awards. </a:t>
            </a:r>
          </a:p>
          <a:p>
            <a:pPr marL="800100" lvl="1" indent="-342900">
              <a:spcBef>
                <a:spcPts val="900"/>
              </a:spcBef>
              <a:buFont typeface="Wingdings" panose="05000000000000000000" pitchFamily="2" charset="2"/>
              <a:buChar char="§"/>
            </a:pPr>
            <a:r>
              <a:rPr lang="en-US" sz="2400" dirty="0" smtClean="0">
                <a:solidFill>
                  <a:schemeClr val="tx2"/>
                </a:solidFill>
              </a:rPr>
              <a:t>At least monthly, review expenses charged to the project.  If journal entries need to be made, do them right away</a:t>
            </a:r>
          </a:p>
          <a:p>
            <a:pPr marL="800100" lvl="1" indent="-342900">
              <a:spcBef>
                <a:spcPts val="900"/>
              </a:spcBef>
              <a:buFont typeface="Wingdings" panose="05000000000000000000" pitchFamily="2" charset="2"/>
              <a:buChar char="§"/>
            </a:pPr>
            <a:r>
              <a:rPr lang="en-US" sz="2400" dirty="0" smtClean="0">
                <a:solidFill>
                  <a:schemeClr val="tx2"/>
                </a:solidFill>
              </a:rPr>
              <a:t>Quarterly we are recommending that you meet with your PI and review a new template</a:t>
            </a:r>
          </a:p>
          <a:p>
            <a:pPr marL="800100" lvl="1" indent="-342900">
              <a:spcBef>
                <a:spcPts val="900"/>
              </a:spcBef>
              <a:buFont typeface="Wingdings" panose="05000000000000000000" pitchFamily="2" charset="2"/>
              <a:buChar char="§"/>
            </a:pPr>
            <a:r>
              <a:rPr lang="en-US" sz="2400" dirty="0" smtClean="0">
                <a:solidFill>
                  <a:schemeClr val="tx2"/>
                </a:solidFill>
              </a:rPr>
              <a:t>It doesn’t have to be this exact form , but this information should be covered in the meeting</a:t>
            </a: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7027907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012" y="1143001"/>
            <a:ext cx="7429801" cy="4846346"/>
          </a:xfrm>
          <a:prstGeom prst="rect">
            <a:avLst/>
          </a:prstGeom>
        </p:spPr>
      </p:pic>
    </p:spTree>
    <p:extLst>
      <p:ext uri="{BB962C8B-B14F-4D97-AF65-F5344CB8AC3E}">
        <p14:creationId xmlns:p14="http://schemas.microsoft.com/office/powerpoint/2010/main" val="42261515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509" y="1219200"/>
            <a:ext cx="5089373" cy="5257800"/>
          </a:xfrm>
          <a:prstGeom prst="rect">
            <a:avLst/>
          </a:prstGeom>
        </p:spPr>
      </p:pic>
    </p:spTree>
    <p:extLst>
      <p:ext uri="{BB962C8B-B14F-4D97-AF65-F5344CB8AC3E}">
        <p14:creationId xmlns:p14="http://schemas.microsoft.com/office/powerpoint/2010/main" val="27930854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54</a:t>
            </a:fld>
            <a:endParaRPr lang="en-US" dirty="0"/>
          </a:p>
        </p:txBody>
      </p:sp>
      <p:pic>
        <p:nvPicPr>
          <p:cNvPr id="3" name="Picture 2" descr="H:\TPARSLEY\Picture1.jpg"/>
          <p:cNvPicPr>
            <a:picLocks noChangeAspect="1" noChangeArrowheads="1"/>
          </p:cNvPicPr>
          <p:nvPr/>
        </p:nvPicPr>
        <p:blipFill>
          <a:blip r:embed="rId6"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Amanda and Amber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800100" lvl="1" indent="-342900">
              <a:spcBef>
                <a:spcPts val="900"/>
              </a:spcBef>
              <a:buFont typeface="Wingdings" panose="05000000000000000000" pitchFamily="2" charset="2"/>
              <a:buChar char="§"/>
            </a:pPr>
            <a:r>
              <a:rPr lang="en-US" sz="2600" dirty="0" smtClean="0">
                <a:solidFill>
                  <a:schemeClr val="tx2"/>
                </a:solidFill>
              </a:rPr>
              <a:t>Levels of effort proposed in any sponsored project application should be consistent with the actual effort each individual is expected to expend on the project.  </a:t>
            </a:r>
          </a:p>
          <a:p>
            <a:pPr marL="800100" lvl="1" indent="-342900">
              <a:spcBef>
                <a:spcPts val="900"/>
              </a:spcBef>
              <a:buFont typeface="Wingdings" panose="05000000000000000000" pitchFamily="2" charset="2"/>
              <a:buChar char="§"/>
            </a:pPr>
            <a:r>
              <a:rPr lang="en-US" sz="2600" dirty="0" smtClean="0">
                <a:solidFill>
                  <a:schemeClr val="tx2"/>
                </a:solidFill>
              </a:rPr>
              <a:t>Sponsors generally consider proposed effort in the grant proposal to be the commitment, if the proposal is awarded.  </a:t>
            </a:r>
          </a:p>
          <a:p>
            <a:pPr marL="800100" lvl="1" indent="-342900">
              <a:spcBef>
                <a:spcPts val="900"/>
              </a:spcBef>
              <a:buFont typeface="Wingdings" panose="05000000000000000000" pitchFamily="2" charset="2"/>
              <a:buChar char="§"/>
            </a:pPr>
            <a:r>
              <a:rPr lang="en-US" sz="2600" dirty="0" smtClean="0">
                <a:solidFill>
                  <a:schemeClr val="tx2"/>
                </a:solidFill>
              </a:rPr>
              <a:t>PI’s and other key personnel are responsible for ensuring that these commitments are met.  </a:t>
            </a:r>
            <a:endParaRPr lang="en-US" sz="2600" dirty="0">
              <a:solidFill>
                <a:schemeClr val="tx2"/>
              </a:solidFill>
            </a:endParaRPr>
          </a:p>
          <a:p>
            <a:pPr marL="342900" indent="-342900">
              <a:spcBef>
                <a:spcPts val="900"/>
              </a:spcBef>
              <a:buFont typeface="Wingdings" panose="05000000000000000000" pitchFamily="2" charset="2"/>
              <a:buChar char="§"/>
            </a:pPr>
            <a:endParaRPr lang="en-US" sz="26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pic>
        <p:nvPicPr>
          <p:cNvPr id="6" name="da_da_daaaaa_sounds_2_youtube.mp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7543800" y="6368128"/>
            <a:ext cx="381000" cy="381000"/>
          </a:xfrm>
          <a:prstGeom prst="rect">
            <a:avLst/>
          </a:prstGeom>
        </p:spPr>
      </p:pic>
    </p:spTree>
    <p:custDataLst>
      <p:tags r:id="rId1"/>
    </p:custDataLst>
    <p:extLst>
      <p:ext uri="{BB962C8B-B14F-4D97-AF65-F5344CB8AC3E}">
        <p14:creationId xmlns:p14="http://schemas.microsoft.com/office/powerpoint/2010/main" val="210258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12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371600"/>
            <a:ext cx="6400800" cy="5181600"/>
          </a:xfrm>
          <a:prstGeom prst="rect">
            <a:avLst/>
          </a:prstGeom>
        </p:spPr>
        <p:txBody>
          <a:bodyPr/>
          <a:lstStyle/>
          <a:p>
            <a:pPr marL="342900" indent="-342900">
              <a:spcBef>
                <a:spcPts val="900"/>
              </a:spcBef>
              <a:buFont typeface="Wingdings" panose="05000000000000000000" pitchFamily="2" charset="2"/>
              <a:buChar char="§"/>
            </a:pPr>
            <a:endParaRPr lang="en-US" sz="2600" dirty="0" smtClean="0">
              <a:solidFill>
                <a:schemeClr val="tx2"/>
              </a:solidFill>
            </a:endParaRPr>
          </a:p>
          <a:p>
            <a:pPr marL="342900" indent="-342900">
              <a:spcBef>
                <a:spcPts val="900"/>
              </a:spcBef>
              <a:buFont typeface="Wingdings" panose="05000000000000000000" pitchFamily="2" charset="2"/>
              <a:buChar char="§"/>
            </a:pPr>
            <a:r>
              <a:rPr lang="en-US" sz="3200" dirty="0" smtClean="0">
                <a:solidFill>
                  <a:schemeClr val="tx2"/>
                </a:solidFill>
              </a:rPr>
              <a:t>If a new award increases an investigator’s committed effort to greater than 100% the investigator must coordinate with Sponsored Programs to revise the level of effort requested by communicating with the sponsor.  </a:t>
            </a:r>
          </a:p>
          <a:p>
            <a:pPr marL="342900" indent="-342900">
              <a:spcBef>
                <a:spcPts val="900"/>
              </a:spcBef>
              <a:buFont typeface="Wingdings" panose="05000000000000000000" pitchFamily="2" charset="2"/>
              <a:buChar char="§"/>
            </a:pPr>
            <a:endParaRPr lang="en-US" sz="2600" dirty="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5363097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u="sng" dirty="0" smtClean="0">
                <a:solidFill>
                  <a:schemeClr val="tx2"/>
                </a:solidFill>
              </a:rPr>
              <a:t>Principal Investigators and other key personnel named in the award may not reduce their effort by more than 25% of the amount committed – or be disengaged from the project for more than three months without notifying and requesting approval from the sponsor.  </a:t>
            </a:r>
          </a:p>
          <a:p>
            <a:pPr marL="342900" indent="-342900">
              <a:spcBef>
                <a:spcPts val="900"/>
              </a:spcBef>
              <a:buFont typeface="Wingdings" panose="05000000000000000000" pitchFamily="2" charset="2"/>
              <a:buChar char="§"/>
            </a:pPr>
            <a:r>
              <a:rPr lang="en-US" sz="2800" dirty="0" smtClean="0">
                <a:solidFill>
                  <a:schemeClr val="tx2"/>
                </a:solidFill>
              </a:rPr>
              <a:t>Some awards may not allow any reductions in effort from the commitment.  </a:t>
            </a:r>
          </a:p>
          <a:p>
            <a:pPr marL="347472" indent="-347472"/>
            <a:endParaRPr lang="en-US" sz="1400" u="sng"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0383409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Principal Investigators and support staff must periodically (at least quarterly) review the status of dedicated effort against commitments.  </a:t>
            </a:r>
          </a:p>
          <a:p>
            <a:pPr marL="342900" indent="-342900">
              <a:spcBef>
                <a:spcPts val="900"/>
              </a:spcBef>
              <a:buFont typeface="Wingdings" panose="05000000000000000000" pitchFamily="2" charset="2"/>
              <a:buChar char="§"/>
            </a:pPr>
            <a:endParaRPr lang="en-US" sz="2800" dirty="0" smtClean="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When responsibilities change significantly, you must determine if a formal reductions is necessary and coordinate with Sponsored Programs to communicate with the sponsor.</a:t>
            </a:r>
            <a:endParaRPr lang="en-US" sz="1400" u="sng"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5443579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PARs are produced every payroll for any person who works on a governmentally sponsored project.  </a:t>
            </a:r>
          </a:p>
          <a:p>
            <a:pPr marL="342900" indent="-342900">
              <a:spcBef>
                <a:spcPts val="900"/>
              </a:spcBef>
              <a:buFont typeface="Wingdings" panose="05000000000000000000" pitchFamily="2" charset="2"/>
              <a:buChar char="§"/>
            </a:pPr>
            <a:endParaRPr lang="en-US" sz="2800" dirty="0" smtClean="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PARs should be completed by each employee and signed in ink. </a:t>
            </a:r>
          </a:p>
          <a:p>
            <a:pPr>
              <a:spcBef>
                <a:spcPts val="900"/>
              </a:spcBef>
            </a:pPr>
            <a:r>
              <a:rPr lang="en-US" sz="2800" dirty="0" smtClean="0">
                <a:solidFill>
                  <a:schemeClr val="tx2"/>
                </a:solidFill>
              </a:rPr>
              <a:t> </a:t>
            </a:r>
          </a:p>
          <a:p>
            <a:pPr marL="342900" indent="-342900">
              <a:spcBef>
                <a:spcPts val="900"/>
              </a:spcBef>
              <a:buFont typeface="Wingdings" panose="05000000000000000000" pitchFamily="2" charset="2"/>
              <a:buChar char="§"/>
            </a:pPr>
            <a:r>
              <a:rPr lang="en-US" sz="2800" dirty="0" smtClean="0">
                <a:solidFill>
                  <a:schemeClr val="tx2"/>
                </a:solidFill>
                <a:latin typeface="+mj-lt"/>
              </a:rPr>
              <a:t>If the employee is not able to sign, the PI can sign as along as the PI has suitable means to verify that the work was performed.   </a:t>
            </a:r>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9361613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59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a:solidFill>
                  <a:schemeClr val="tx2"/>
                </a:solidFill>
              </a:rPr>
              <a:t>If an employee is working on a federally sponsored project, but not being paid from that project, the admin will need to create a PAR for that person.</a:t>
            </a:r>
          </a:p>
          <a:p>
            <a:pPr marL="342900" indent="-342900">
              <a:spcBef>
                <a:spcPts val="900"/>
              </a:spcBef>
              <a:buFont typeface="Wingdings" panose="05000000000000000000" pitchFamily="2" charset="2"/>
              <a:buChar char="§"/>
            </a:pPr>
            <a:endParaRPr lang="en-US" sz="2800" dirty="0">
              <a:solidFill>
                <a:schemeClr val="tx2"/>
              </a:solidFill>
            </a:endParaRPr>
          </a:p>
          <a:p>
            <a:pPr marL="342900" indent="-342900">
              <a:spcBef>
                <a:spcPts val="900"/>
              </a:spcBef>
              <a:buFont typeface="Wingdings" panose="05000000000000000000" pitchFamily="2" charset="2"/>
              <a:buChar char="§"/>
            </a:pPr>
            <a:r>
              <a:rPr lang="en-US" sz="2800" dirty="0">
                <a:solidFill>
                  <a:schemeClr val="tx2"/>
                </a:solidFill>
              </a:rPr>
              <a:t>Work with Amber or Amanda if this happens.   </a:t>
            </a:r>
            <a:endParaRPr lang="en-US" sz="1400" dirty="0">
              <a:solidFill>
                <a:schemeClr val="tx2"/>
              </a:solidFill>
            </a:endParaRPr>
          </a:p>
          <a:p>
            <a:pPr>
              <a:spcBef>
                <a:spcPts val="900"/>
              </a:spcBef>
            </a:pPr>
            <a:r>
              <a:rPr lang="en-US" sz="2800" dirty="0" smtClean="0">
                <a:solidFill>
                  <a:schemeClr val="tx2"/>
                </a:solidFill>
                <a:latin typeface="+mj-lt"/>
              </a:rPr>
              <a:t>   </a:t>
            </a:r>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947486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solidFill>
                  <a:prstClr val="black">
                    <a:tint val="75000"/>
                  </a:prstClr>
                </a:solidFill>
              </a:rPr>
              <a:pPr>
                <a:defRPr/>
              </a:pPr>
              <a:t>6</a:t>
            </a:fld>
            <a:endParaRPr lang="en-US" dirty="0">
              <a:solidFill>
                <a:prstClr val="black">
                  <a:tint val="75000"/>
                </a:prstClr>
              </a:solidFill>
            </a:endParaRPr>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eaLnBrk="0" fontAlgn="base" hangingPunct="0">
              <a:spcBef>
                <a:spcPct val="0"/>
              </a:spcBef>
              <a:spcAft>
                <a:spcPct val="0"/>
              </a:spcAft>
              <a:defRPr/>
            </a:pPr>
            <a:r>
              <a:rPr lang="en-US" sz="3200" b="1" kern="0" dirty="0" smtClean="0">
                <a:solidFill>
                  <a:srgbClr val="1F497D"/>
                </a:solidFill>
              </a:rPr>
              <a:t>Why update federal award guidance?</a:t>
            </a:r>
          </a:p>
        </p:txBody>
      </p:sp>
      <p:sp>
        <p:nvSpPr>
          <p:cNvPr id="5" name="Content Placeholder 2"/>
          <p:cNvSpPr txBox="1">
            <a:spLocks/>
          </p:cNvSpPr>
          <p:nvPr/>
        </p:nvSpPr>
        <p:spPr>
          <a:xfrm>
            <a:off x="2133600" y="1295400"/>
            <a:ext cx="6400800" cy="534035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rgbClr val="1F497D"/>
                </a:solidFill>
              </a:rPr>
              <a:t>To streamline issued guidance and ease the administrative burden</a:t>
            </a:r>
          </a:p>
          <a:p>
            <a:pPr marL="342900" indent="-342900">
              <a:spcBef>
                <a:spcPts val="900"/>
              </a:spcBef>
              <a:buFont typeface="Wingdings" panose="05000000000000000000" pitchFamily="2" charset="2"/>
              <a:buChar char="§"/>
            </a:pPr>
            <a:r>
              <a:rPr lang="en-US" sz="2400" dirty="0" smtClean="0">
                <a:solidFill>
                  <a:srgbClr val="1F497D"/>
                </a:solidFill>
              </a:rPr>
              <a:t>To strengthen oversight over federal funds to reduce risks of waste, fraud and abuse</a:t>
            </a:r>
          </a:p>
          <a:p>
            <a:pPr marL="342900" indent="-342900">
              <a:spcBef>
                <a:spcPts val="900"/>
              </a:spcBef>
              <a:buFont typeface="Wingdings" panose="05000000000000000000" pitchFamily="2" charset="2"/>
              <a:buChar char="§"/>
            </a:pPr>
            <a:r>
              <a:rPr lang="en-US" sz="2400" dirty="0" smtClean="0">
                <a:solidFill>
                  <a:srgbClr val="1F497D"/>
                </a:solidFill>
              </a:rPr>
              <a:t>To focus grant policies on areas that emphasize the achievement of better grant outcomes at a lower cost </a:t>
            </a:r>
          </a:p>
          <a:p>
            <a:pPr marL="800100" lvl="1" indent="-342900">
              <a:spcBef>
                <a:spcPts val="900"/>
              </a:spcBef>
              <a:buFont typeface="Arial" panose="020B0604020202020204" pitchFamily="34" charset="0"/>
              <a:buChar char="•"/>
            </a:pPr>
            <a:r>
              <a:rPr lang="en-US" sz="2400" dirty="0" smtClean="0">
                <a:solidFill>
                  <a:srgbClr val="1F497D"/>
                </a:solidFill>
              </a:rPr>
              <a:t>There has been a longstanding aim to increase the efficiency and the effectiveness of grant programs</a:t>
            </a:r>
          </a:p>
          <a:p>
            <a:pPr marL="800100" lvl="1" indent="-342900">
              <a:spcBef>
                <a:spcPts val="900"/>
              </a:spcBef>
              <a:buFont typeface="Arial" panose="020B0604020202020204" pitchFamily="34" charset="0"/>
              <a:buChar char="•"/>
            </a:pPr>
            <a:r>
              <a:rPr lang="en-US" sz="2400" dirty="0" smtClean="0">
                <a:solidFill>
                  <a:srgbClr val="1F497D"/>
                </a:solidFill>
              </a:rPr>
              <a:t>In response to presidential directives</a:t>
            </a:r>
          </a:p>
          <a:p>
            <a:pPr marL="342900" indent="-342900">
              <a:spcBef>
                <a:spcPts val="900"/>
              </a:spcBef>
              <a:buFont typeface="Wingdings" panose="05000000000000000000" pitchFamily="2" charset="2"/>
              <a:buChar char="§"/>
            </a:pPr>
            <a:r>
              <a:rPr lang="en-US" sz="2400" b="1" dirty="0" smtClean="0">
                <a:solidFill>
                  <a:srgbClr val="1F497D"/>
                </a:solidFill>
              </a:rPr>
              <a:t>Bottom Line </a:t>
            </a:r>
            <a:r>
              <a:rPr lang="en-US" sz="2400" dirty="0" smtClean="0">
                <a:solidFill>
                  <a:srgbClr val="1F497D"/>
                </a:solidFill>
              </a:rPr>
              <a:t>- We </a:t>
            </a:r>
            <a:r>
              <a:rPr lang="en-US" sz="2400" dirty="0">
                <a:solidFill>
                  <a:srgbClr val="1F497D"/>
                </a:solidFill>
              </a:rPr>
              <a:t>must first experience </a:t>
            </a:r>
            <a:r>
              <a:rPr lang="en-US" sz="2400" dirty="0" smtClean="0">
                <a:solidFill>
                  <a:srgbClr val="1F497D"/>
                </a:solidFill>
              </a:rPr>
              <a:t>some pain and </a:t>
            </a:r>
            <a:r>
              <a:rPr lang="en-US" sz="2400" dirty="0">
                <a:solidFill>
                  <a:srgbClr val="1F497D"/>
                </a:solidFill>
              </a:rPr>
              <a:t>then </a:t>
            </a:r>
            <a:r>
              <a:rPr lang="en-US" sz="2400" dirty="0" smtClean="0">
                <a:solidFill>
                  <a:srgbClr val="1F497D"/>
                </a:solidFill>
              </a:rPr>
              <a:t>hope for the </a:t>
            </a:r>
            <a:r>
              <a:rPr lang="en-US" sz="2400" dirty="0">
                <a:solidFill>
                  <a:srgbClr val="1F497D"/>
                </a:solidFill>
              </a:rPr>
              <a:t>promised </a:t>
            </a:r>
            <a:r>
              <a:rPr lang="en-US" sz="2400" dirty="0" smtClean="0">
                <a:solidFill>
                  <a:srgbClr val="1F497D"/>
                </a:solidFill>
              </a:rPr>
              <a:t>relief</a:t>
            </a:r>
          </a:p>
          <a:p>
            <a:pPr marL="342900" indent="-342900">
              <a:spcBef>
                <a:spcPts val="900"/>
              </a:spcBef>
              <a:buFont typeface="Wingdings" panose="05000000000000000000" pitchFamily="2" charset="2"/>
              <a:buChar char="§"/>
            </a:pPr>
            <a:endParaRPr lang="en-US" sz="2400" dirty="0" smtClean="0">
              <a:solidFill>
                <a:srgbClr val="1F497D"/>
              </a:solidFill>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eaLnBrk="0" fontAlgn="base" hangingPunct="0">
              <a:spcBef>
                <a:spcPct val="0"/>
              </a:spcBef>
              <a:spcAft>
                <a:spcPct val="0"/>
              </a:spcAft>
              <a:defRPr/>
            </a:pPr>
            <a:fld id="{4705E8A1-44E8-43C0-89A9-90E079191A0E}" type="slidenum">
              <a:rPr lang="en-US" sz="1400" smtClean="0">
                <a:solidFill>
                  <a:prstClr val="black"/>
                </a:solidFill>
                <a:latin typeface="Arial" charset="0"/>
                <a:ea typeface="ＭＳ Ｐゴシック" pitchFamily="1" charset="-128"/>
              </a:rPr>
              <a:pPr algn="r" eaLnBrk="0" fontAlgn="base" hangingPunct="0">
                <a:spcBef>
                  <a:spcPct val="0"/>
                </a:spcBef>
                <a:spcAft>
                  <a:spcPct val="0"/>
                </a:spcAft>
                <a:defRPr/>
              </a:pPr>
              <a:t>6</a:t>
            </a:fld>
            <a:endParaRPr lang="en-US" sz="1400" dirty="0">
              <a:solidFill>
                <a:prstClr val="black"/>
              </a:solidFill>
              <a:latin typeface="Arial" charset="0"/>
              <a:ea typeface="ＭＳ Ｐゴシック" pitchFamily="1" charset="-128"/>
            </a:endParaRPr>
          </a:p>
        </p:txBody>
      </p:sp>
    </p:spTree>
    <p:custDataLst>
      <p:tags r:id="rId1"/>
    </p:custDataLst>
    <p:extLst>
      <p:ext uri="{BB962C8B-B14F-4D97-AF65-F5344CB8AC3E}">
        <p14:creationId xmlns:p14="http://schemas.microsoft.com/office/powerpoint/2010/main" val="9600980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For hourly employees, total hours paid must equal total hours on the PAR</a:t>
            </a:r>
          </a:p>
          <a:p>
            <a:pPr marL="342900" indent="-342900">
              <a:spcBef>
                <a:spcPts val="900"/>
              </a:spcBef>
              <a:buFont typeface="Wingdings" panose="05000000000000000000" pitchFamily="2" charset="2"/>
              <a:buChar char="§"/>
            </a:pPr>
            <a:endParaRPr lang="en-US" sz="2800" dirty="0" smtClean="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For monthly employees, the time should be shown in %s and needs to add up to 100%. </a:t>
            </a: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9731553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We spend an inordinate amount of time chasing down PARs! With reduced staff, we just don’t have time for this.  </a:t>
            </a:r>
          </a:p>
          <a:p>
            <a:pPr marL="800100" lvl="1" indent="-342900">
              <a:spcBef>
                <a:spcPts val="900"/>
              </a:spcBef>
              <a:buFont typeface="Wingdings" panose="05000000000000000000" pitchFamily="2" charset="2"/>
              <a:buChar char="§"/>
            </a:pPr>
            <a:r>
              <a:rPr lang="en-US" sz="2800" dirty="0" smtClean="0">
                <a:solidFill>
                  <a:schemeClr val="tx2"/>
                </a:solidFill>
              </a:rPr>
              <a:t>New deadlines and acceleration of notices</a:t>
            </a:r>
          </a:p>
          <a:p>
            <a:pPr marL="342900" indent="-342900">
              <a:spcBef>
                <a:spcPts val="900"/>
              </a:spcBef>
              <a:buFont typeface="Wingdings" panose="05000000000000000000" pitchFamily="2" charset="2"/>
              <a:buChar char="§"/>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3206496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30 days after pay date, list will be sent to PI and </a:t>
            </a:r>
            <a:r>
              <a:rPr lang="en-US" sz="2800" dirty="0" err="1" smtClean="0">
                <a:solidFill>
                  <a:schemeClr val="tx2"/>
                </a:solidFill>
              </a:rPr>
              <a:t>Dept</a:t>
            </a:r>
            <a:r>
              <a:rPr lang="en-US" sz="2800" dirty="0" smtClean="0">
                <a:solidFill>
                  <a:schemeClr val="tx2"/>
                </a:solidFill>
              </a:rPr>
              <a:t> admin</a:t>
            </a:r>
          </a:p>
          <a:p>
            <a:pPr marL="342900" indent="-342900">
              <a:spcBef>
                <a:spcPts val="900"/>
              </a:spcBef>
              <a:buFont typeface="Wingdings" panose="05000000000000000000" pitchFamily="2" charset="2"/>
              <a:buChar char="§"/>
            </a:pPr>
            <a:r>
              <a:rPr lang="en-US" sz="2800" dirty="0" smtClean="0">
                <a:solidFill>
                  <a:schemeClr val="tx2"/>
                </a:solidFill>
              </a:rPr>
              <a:t>60 days – list will be sent to </a:t>
            </a:r>
            <a:r>
              <a:rPr lang="en-US" sz="2800" dirty="0" err="1" smtClean="0">
                <a:solidFill>
                  <a:schemeClr val="tx2"/>
                </a:solidFill>
              </a:rPr>
              <a:t>dept</a:t>
            </a:r>
            <a:r>
              <a:rPr lang="en-US" sz="2800" dirty="0" smtClean="0">
                <a:solidFill>
                  <a:schemeClr val="tx2"/>
                </a:solidFill>
              </a:rPr>
              <a:t> chair</a:t>
            </a:r>
          </a:p>
          <a:p>
            <a:pPr marL="342900" indent="-342900">
              <a:spcBef>
                <a:spcPts val="900"/>
              </a:spcBef>
              <a:buFont typeface="Wingdings" panose="05000000000000000000" pitchFamily="2" charset="2"/>
              <a:buChar char="§"/>
            </a:pPr>
            <a:r>
              <a:rPr lang="en-US" sz="2800" dirty="0" smtClean="0">
                <a:solidFill>
                  <a:schemeClr val="tx2"/>
                </a:solidFill>
              </a:rPr>
              <a:t>90 days- list will be sent to the dean and research compliance committee</a:t>
            </a:r>
          </a:p>
          <a:p>
            <a:pPr marL="342900" indent="-342900">
              <a:spcBef>
                <a:spcPts val="900"/>
              </a:spcBef>
              <a:buFont typeface="Wingdings" panose="05000000000000000000" pitchFamily="2" charset="2"/>
              <a:buChar char="§"/>
            </a:pPr>
            <a:r>
              <a:rPr lang="en-US" sz="2800" dirty="0" smtClean="0">
                <a:solidFill>
                  <a:schemeClr val="tx2"/>
                </a:solidFill>
              </a:rPr>
              <a:t>120 days – salaries may be removed from the sponsored project and charged to your department  - can not be moved back to project </a:t>
            </a:r>
          </a:p>
          <a:p>
            <a:pPr>
              <a:spcBef>
                <a:spcPts val="900"/>
              </a:spcBef>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7637036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We hate to be so harsh, but after talking to Huron and Dr. Murray, we decided that this is a serious internal control problem and needs to be addressed.</a:t>
            </a:r>
          </a:p>
          <a:p>
            <a:pPr>
              <a:spcBef>
                <a:spcPts val="900"/>
              </a:spcBef>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905377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64</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For any faculty member with Institutional Base Salary above the NIH salary cap ( currently $183,300), a NIH Cap Share Worksheet Template must be completed. </a:t>
            </a:r>
          </a:p>
          <a:p>
            <a:pPr marL="342900" indent="-342900">
              <a:spcBef>
                <a:spcPts val="900"/>
              </a:spcBef>
              <a:buFont typeface="Wingdings" panose="05000000000000000000" pitchFamily="2" charset="2"/>
              <a:buChar char="§"/>
            </a:pPr>
            <a:endParaRPr lang="en-US" sz="28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Not many people are at this rate, so we won’t go over that now, but if you have a faculty member who gets to that rate, work with Amber or Amanda </a:t>
            </a:r>
          </a:p>
          <a:p>
            <a:pPr>
              <a:spcBef>
                <a:spcPts val="900"/>
              </a:spcBef>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3145835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endParaRPr lang="en-US" sz="2600" dirty="0">
              <a:solidFill>
                <a:schemeClr val="tx2"/>
              </a:solidFill>
            </a:endParaRPr>
          </a:p>
          <a:p>
            <a:pPr marL="342900" indent="-342900">
              <a:spcBef>
                <a:spcPts val="900"/>
              </a:spcBef>
              <a:buFont typeface="Wingdings" panose="05000000000000000000" pitchFamily="2" charset="2"/>
              <a:buChar char="§"/>
            </a:pPr>
            <a:r>
              <a:rPr lang="en-US" sz="2800" dirty="0" smtClean="0">
                <a:solidFill>
                  <a:schemeClr val="tx2"/>
                </a:solidFill>
              </a:rPr>
              <a:t>For salaries paid on sponsored projects, during the summer months or other periods not included in the period for which their base salary is paid, salary can not exceed the base salary divided by the number of months for which it covers.</a:t>
            </a:r>
          </a:p>
          <a:p>
            <a:pPr marL="342900" indent="-342900">
              <a:spcBef>
                <a:spcPts val="900"/>
              </a:spcBef>
              <a:buFont typeface="Wingdings" panose="05000000000000000000" pitchFamily="2" charset="2"/>
              <a:buChar char="§"/>
            </a:pPr>
            <a:r>
              <a:rPr lang="en-US" sz="2800" dirty="0" smtClean="0">
                <a:solidFill>
                  <a:schemeClr val="tx2"/>
                </a:solidFill>
              </a:rPr>
              <a:t>For example, if a faculty is paid $90,000 for 9 months ($10,000/month) you can’t pay him or her $12,000 per month in the summer.  </a:t>
            </a:r>
          </a:p>
          <a:p>
            <a:pPr marL="342900" indent="-342900">
              <a:spcBef>
                <a:spcPts val="900"/>
              </a:spcBef>
              <a:buFont typeface="Wingdings" panose="05000000000000000000" pitchFamily="2" charset="2"/>
              <a:buChar char="§"/>
            </a:pPr>
            <a:endParaRPr lang="en-US" sz="2800" dirty="0">
              <a:solidFill>
                <a:schemeClr val="tx2"/>
              </a:solidFill>
            </a:endParaRPr>
          </a:p>
          <a:p>
            <a:pPr>
              <a:spcBef>
                <a:spcPts val="900"/>
              </a:spcBef>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78498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r>
              <a:rPr lang="en-US" sz="2600" dirty="0" smtClean="0">
                <a:solidFill>
                  <a:schemeClr val="tx2"/>
                </a:solidFill>
              </a:rPr>
              <a:t>Just a reminder from before- Once a PAR has been certified, changes should rarely need to be made. </a:t>
            </a:r>
          </a:p>
          <a:p>
            <a:pPr marL="342900" indent="-342900">
              <a:spcBef>
                <a:spcPts val="900"/>
              </a:spcBef>
              <a:buFont typeface="Wingdings" panose="05000000000000000000" pitchFamily="2" charset="2"/>
              <a:buChar char="§"/>
            </a:pPr>
            <a:r>
              <a:rPr lang="en-US" sz="2600" u="sng" dirty="0" smtClean="0">
                <a:solidFill>
                  <a:schemeClr val="tx2"/>
                </a:solidFill>
              </a:rPr>
              <a:t>This is a very big audit risk and we have too many of these!</a:t>
            </a:r>
          </a:p>
          <a:p>
            <a:pPr marL="342900" indent="-342900">
              <a:spcBef>
                <a:spcPts val="900"/>
              </a:spcBef>
              <a:buFont typeface="Wingdings" panose="05000000000000000000" pitchFamily="2" charset="2"/>
              <a:buChar char="§"/>
            </a:pPr>
            <a:r>
              <a:rPr lang="en-US" sz="2600" dirty="0" smtClean="0">
                <a:solidFill>
                  <a:schemeClr val="tx2"/>
                </a:solidFill>
              </a:rPr>
              <a:t>Must fill out the “Over 90 Days Cost Transfer &amp; Effort Recertification Form”</a:t>
            </a:r>
          </a:p>
          <a:p>
            <a:pPr marL="342900" indent="-342900">
              <a:spcBef>
                <a:spcPts val="900"/>
              </a:spcBef>
              <a:buFont typeface="Wingdings" panose="05000000000000000000" pitchFamily="2" charset="2"/>
              <a:buChar char="§"/>
            </a:pPr>
            <a:r>
              <a:rPr lang="en-US" sz="2600" dirty="0" smtClean="0">
                <a:solidFill>
                  <a:schemeClr val="tx2"/>
                </a:solidFill>
              </a:rPr>
              <a:t>Explain what happened and get it signed by appropriate people, including Dr. Murray.  </a:t>
            </a:r>
          </a:p>
          <a:p>
            <a:pPr marL="342900" indent="-342900">
              <a:spcBef>
                <a:spcPts val="900"/>
              </a:spcBef>
              <a:buFont typeface="Wingdings" panose="05000000000000000000" pitchFamily="2" charset="2"/>
              <a:buChar char="§"/>
            </a:pPr>
            <a:r>
              <a:rPr lang="en-US" sz="2600" dirty="0" smtClean="0">
                <a:solidFill>
                  <a:schemeClr val="tx2"/>
                </a:solidFill>
              </a:rPr>
              <a:t>If this happens, someone didn’t do their job!  </a:t>
            </a:r>
          </a:p>
          <a:p>
            <a:pPr marL="342900" indent="-342900">
              <a:spcBef>
                <a:spcPts val="900"/>
              </a:spcBef>
              <a:buFont typeface="Wingdings" panose="05000000000000000000" pitchFamily="2" charset="2"/>
              <a:buChar char="§"/>
            </a:pPr>
            <a:r>
              <a:rPr lang="en-US" sz="2600" u="sng" dirty="0" smtClean="0">
                <a:solidFill>
                  <a:schemeClr val="tx2"/>
                </a:solidFill>
              </a:rPr>
              <a:t>Admins should not be signing PARs for recertification    </a:t>
            </a:r>
          </a:p>
          <a:p>
            <a:pPr marL="342900" indent="-342900">
              <a:spcBef>
                <a:spcPts val="900"/>
              </a:spcBef>
              <a:buFont typeface="Wingdings" panose="05000000000000000000" pitchFamily="2" charset="2"/>
              <a:buChar char="§"/>
            </a:pPr>
            <a:endParaRPr lang="en-US" sz="2800" dirty="0">
              <a:solidFill>
                <a:schemeClr val="tx2"/>
              </a:solidFill>
            </a:endParaRPr>
          </a:p>
          <a:p>
            <a:pPr>
              <a:spcBef>
                <a:spcPts val="900"/>
              </a:spcBef>
            </a:pPr>
            <a:endParaRPr lang="en-US" sz="28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837564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r>
              <a:rPr lang="en-US" sz="3000" dirty="0" smtClean="0">
                <a:solidFill>
                  <a:schemeClr val="tx2"/>
                </a:solidFill>
              </a:rPr>
              <a:t>A consistent or excessive number of PAR re-certifications on a single award or by one department, may lead to financial compliance risk for Creighton.  </a:t>
            </a:r>
          </a:p>
          <a:p>
            <a:pPr marL="342900" indent="-342900">
              <a:spcBef>
                <a:spcPts val="900"/>
              </a:spcBef>
              <a:buFont typeface="Wingdings" panose="05000000000000000000" pitchFamily="2" charset="2"/>
              <a:buChar char="§"/>
            </a:pPr>
            <a:endParaRPr lang="en-US" sz="3000" dirty="0" smtClean="0">
              <a:solidFill>
                <a:schemeClr val="tx2"/>
              </a:solidFill>
            </a:endParaRPr>
          </a:p>
          <a:p>
            <a:pPr marL="342900" indent="-342900">
              <a:spcBef>
                <a:spcPts val="900"/>
              </a:spcBef>
              <a:buFont typeface="Wingdings" panose="05000000000000000000" pitchFamily="2" charset="2"/>
              <a:buChar char="§"/>
            </a:pPr>
            <a:r>
              <a:rPr lang="en-US" sz="3000" u="sng" dirty="0" smtClean="0">
                <a:solidFill>
                  <a:schemeClr val="tx2"/>
                </a:solidFill>
              </a:rPr>
              <a:t>This suggests a lack of proper award management and raises questions on accounting practices and internal controls </a:t>
            </a:r>
          </a:p>
          <a:p>
            <a:pPr marL="342900" indent="-342900">
              <a:spcBef>
                <a:spcPts val="900"/>
              </a:spcBef>
              <a:buFont typeface="Wingdings" panose="05000000000000000000" pitchFamily="2" charset="2"/>
              <a:buChar char="§"/>
            </a:pPr>
            <a:endParaRPr lang="en-US" sz="3000" dirty="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7326129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Effort Reporting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914400"/>
            <a:ext cx="6400800" cy="5638800"/>
          </a:xfrm>
          <a:prstGeom prst="rect">
            <a:avLst/>
          </a:prstGeom>
        </p:spPr>
        <p:txBody>
          <a:bodyPr/>
          <a:lstStyle/>
          <a:p>
            <a:pPr marL="342900" indent="-342900">
              <a:spcBef>
                <a:spcPts val="900"/>
              </a:spcBef>
              <a:buFont typeface="Wingdings" panose="05000000000000000000" pitchFamily="2" charset="2"/>
              <a:buChar char="§"/>
            </a:pPr>
            <a:r>
              <a:rPr lang="en-US" sz="3000" dirty="0" smtClean="0">
                <a:solidFill>
                  <a:schemeClr val="tx2"/>
                </a:solidFill>
              </a:rPr>
              <a:t>Example of bad PAR problems for tables to work on together</a:t>
            </a:r>
            <a:endParaRPr lang="en-US" sz="3000" dirty="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4302048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69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Michon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00200"/>
            <a:ext cx="6400800" cy="4953000"/>
          </a:xfrm>
          <a:prstGeom prst="rect">
            <a:avLst/>
          </a:prstGeom>
        </p:spPr>
        <p:txBody>
          <a:bodyPr/>
          <a:lstStyle/>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pic>
        <p:nvPicPr>
          <p:cNvPr id="7170" name="Picture 2" descr="C:\Users\mlb52407\Desktop\10288736_700229303385600_2142903652477643582_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266825"/>
            <a:ext cx="4572000" cy="4324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1952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When is this effective?</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latin typeface="+mj-lt"/>
              </a:rPr>
              <a:t>Federal agencies must implement the requirements to be effective by December 26, 2014</a:t>
            </a:r>
          </a:p>
          <a:p>
            <a:pPr marL="342900" indent="-342900">
              <a:spcBef>
                <a:spcPts val="900"/>
              </a:spcBef>
              <a:buFont typeface="Wingdings" panose="05000000000000000000" pitchFamily="2" charset="2"/>
              <a:buChar char="§"/>
            </a:pPr>
            <a:r>
              <a:rPr lang="en-US" sz="2400" dirty="0" smtClean="0">
                <a:solidFill>
                  <a:schemeClr val="tx2"/>
                </a:solidFill>
                <a:latin typeface="+mj-lt"/>
              </a:rPr>
              <a:t>Administrative requirements and cost principles will apply to new awards and to additional funding to existing awards made after December 26, 2014</a:t>
            </a:r>
          </a:p>
          <a:p>
            <a:pPr marL="342900" indent="-342900">
              <a:spcBef>
                <a:spcPts val="900"/>
              </a:spcBef>
              <a:buFont typeface="Wingdings" panose="05000000000000000000" pitchFamily="2" charset="2"/>
              <a:buChar char="§"/>
            </a:pPr>
            <a:r>
              <a:rPr lang="en-US" sz="2400" dirty="0" smtClean="0">
                <a:solidFill>
                  <a:schemeClr val="tx2"/>
                </a:solidFill>
                <a:latin typeface="+mj-lt"/>
              </a:rPr>
              <a:t>The audit requirements are effective for fiscal years beginning after December 26, 2014 (i.e. FY 2016 for Creighton)</a:t>
            </a:r>
          </a:p>
          <a:p>
            <a:pPr marL="342900" indent="-342900">
              <a:spcBef>
                <a:spcPts val="900"/>
              </a:spcBef>
              <a:buFont typeface="Wingdings" panose="05000000000000000000" pitchFamily="2" charset="2"/>
              <a:buChar char="§"/>
            </a:pPr>
            <a:r>
              <a:rPr lang="en-US" sz="2400" dirty="0" smtClean="0">
                <a:solidFill>
                  <a:schemeClr val="tx2"/>
                </a:solidFill>
                <a:latin typeface="+mj-lt"/>
              </a:rPr>
              <a:t>Existing federal awards will continue to be governed by the terms and conditions of the federal award </a:t>
            </a:r>
          </a:p>
          <a:p>
            <a:pPr>
              <a:spcBef>
                <a:spcPts val="900"/>
              </a:spcBef>
            </a:pPr>
            <a:endParaRPr lang="en-US" sz="2400" dirty="0" smtClean="0">
              <a:solidFill>
                <a:schemeClr val="tx2"/>
              </a:solidFill>
              <a:latin typeface="+mj-lt"/>
            </a:endParaRPr>
          </a:p>
          <a:p>
            <a:pPr lvl="1">
              <a:spcBef>
                <a:spcPts val="900"/>
              </a:spcBef>
            </a:pPr>
            <a:endParaRPr lang="en-US" sz="2400" dirty="0" smtClean="0">
              <a:solidFill>
                <a:schemeClr val="tx2"/>
              </a:solidFill>
              <a:latin typeface="+mj-lt"/>
            </a:endParaRPr>
          </a:p>
          <a:p>
            <a:pPr lvl="1">
              <a:spcBef>
                <a:spcPts val="900"/>
              </a:spcBef>
            </a:pPr>
            <a:endParaRPr lang="en-US" sz="2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3079726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Michon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600200"/>
            <a:ext cx="6400800" cy="4953000"/>
          </a:xfrm>
          <a:prstGeom prst="rect">
            <a:avLst/>
          </a:prstGeom>
        </p:spPr>
        <p:txBody>
          <a:bodyPr/>
          <a:lstStyle/>
          <a:p>
            <a:pPr marL="342900" indent="-342900">
              <a:spcBef>
                <a:spcPts val="900"/>
              </a:spcBef>
              <a:buFont typeface="Wingdings" panose="05000000000000000000" pitchFamily="2" charset="2"/>
              <a:buChar char="§"/>
            </a:pPr>
            <a:r>
              <a:rPr lang="en-US" sz="3000" dirty="0" smtClean="0">
                <a:solidFill>
                  <a:schemeClr val="tx2"/>
                </a:solidFill>
              </a:rPr>
              <a:t>When we buy equipment (assets costing over $5000), there are some strings attached to that equipment</a:t>
            </a:r>
          </a:p>
          <a:p>
            <a:pPr marL="342900" indent="-342900">
              <a:spcBef>
                <a:spcPts val="900"/>
              </a:spcBef>
              <a:buFont typeface="Wingdings" panose="05000000000000000000" pitchFamily="2" charset="2"/>
              <a:buChar char="§"/>
            </a:pPr>
            <a:endParaRPr lang="en-US" sz="3000" dirty="0" smtClean="0">
              <a:solidFill>
                <a:schemeClr val="tx2"/>
              </a:solidFill>
            </a:endParaRPr>
          </a:p>
          <a:p>
            <a:pPr marL="342900" indent="-342900">
              <a:spcBef>
                <a:spcPts val="900"/>
              </a:spcBef>
              <a:buFont typeface="Wingdings" panose="05000000000000000000" pitchFamily="2" charset="2"/>
              <a:buChar char="§"/>
            </a:pPr>
            <a:r>
              <a:rPr lang="en-US" sz="3000" dirty="0" smtClean="0">
                <a:solidFill>
                  <a:schemeClr val="tx2"/>
                </a:solidFill>
              </a:rPr>
              <a:t>CU must use the equipment for the authorized purposes of the project until funding for that project ceases, or until the equipment is not longer needed for that project.  </a:t>
            </a:r>
            <a:endParaRPr lang="en-US" sz="3000" dirty="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2674253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Michon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143000"/>
            <a:ext cx="6400800" cy="5410200"/>
          </a:xfrm>
          <a:prstGeom prst="rect">
            <a:avLst/>
          </a:prstGeom>
        </p:spPr>
        <p:txBody>
          <a:bodyPr/>
          <a:lstStyle/>
          <a:p>
            <a:pPr marL="342900" indent="-342900">
              <a:spcBef>
                <a:spcPts val="900"/>
              </a:spcBef>
              <a:buFont typeface="Wingdings" panose="05000000000000000000" pitchFamily="2" charset="2"/>
              <a:buChar char="§"/>
            </a:pPr>
            <a:r>
              <a:rPr lang="en-US" sz="3000" dirty="0" smtClean="0">
                <a:solidFill>
                  <a:schemeClr val="tx2"/>
                </a:solidFill>
              </a:rPr>
              <a:t>If we would like the equipment to be used on a project in addition to the project for which it was purchased – ok as long as it doesn’t interfere with that project</a:t>
            </a:r>
          </a:p>
          <a:p>
            <a:pPr marL="800100" lvl="1" indent="-342900">
              <a:spcBef>
                <a:spcPts val="900"/>
              </a:spcBef>
              <a:buFont typeface="Wingdings" panose="05000000000000000000" pitchFamily="2" charset="2"/>
              <a:buChar char="§"/>
            </a:pPr>
            <a:r>
              <a:rPr lang="en-US" sz="3000" dirty="0" smtClean="0">
                <a:solidFill>
                  <a:schemeClr val="tx2"/>
                </a:solidFill>
              </a:rPr>
              <a:t>1</a:t>
            </a:r>
            <a:r>
              <a:rPr lang="en-US" sz="3000" baseline="30000" dirty="0" smtClean="0">
                <a:solidFill>
                  <a:schemeClr val="tx2"/>
                </a:solidFill>
              </a:rPr>
              <a:t>st</a:t>
            </a:r>
            <a:r>
              <a:rPr lang="en-US" sz="3000" dirty="0" smtClean="0">
                <a:solidFill>
                  <a:schemeClr val="tx2"/>
                </a:solidFill>
              </a:rPr>
              <a:t> priority- projects funded by same agency </a:t>
            </a:r>
            <a:endParaRPr lang="en-US" sz="3000" dirty="0">
              <a:solidFill>
                <a:schemeClr val="tx2"/>
              </a:solidFill>
            </a:endParaRPr>
          </a:p>
          <a:p>
            <a:pPr marL="800100" lvl="1" indent="-342900">
              <a:spcBef>
                <a:spcPts val="900"/>
              </a:spcBef>
              <a:buFont typeface="Wingdings" panose="05000000000000000000" pitchFamily="2" charset="2"/>
              <a:buChar char="§"/>
            </a:pPr>
            <a:r>
              <a:rPr lang="en-US" sz="3000" dirty="0" smtClean="0">
                <a:solidFill>
                  <a:schemeClr val="tx2"/>
                </a:solidFill>
              </a:rPr>
              <a:t>2</a:t>
            </a:r>
            <a:r>
              <a:rPr lang="en-US" sz="3000" baseline="30000" dirty="0" smtClean="0">
                <a:solidFill>
                  <a:schemeClr val="tx2"/>
                </a:solidFill>
              </a:rPr>
              <a:t>nd</a:t>
            </a:r>
            <a:r>
              <a:rPr lang="en-US" sz="3000" dirty="0" smtClean="0">
                <a:solidFill>
                  <a:schemeClr val="tx2"/>
                </a:solidFill>
              </a:rPr>
              <a:t> priority – projects funded by other federal agencies</a:t>
            </a:r>
          </a:p>
          <a:p>
            <a:pPr marL="800100" lvl="1" indent="-342900">
              <a:spcBef>
                <a:spcPts val="900"/>
              </a:spcBef>
              <a:buFont typeface="Wingdings" panose="05000000000000000000" pitchFamily="2" charset="2"/>
              <a:buChar char="§"/>
            </a:pPr>
            <a:r>
              <a:rPr lang="en-US" sz="3000" dirty="0" smtClean="0">
                <a:solidFill>
                  <a:schemeClr val="tx2"/>
                </a:solidFill>
              </a:rPr>
              <a:t>3</a:t>
            </a:r>
            <a:r>
              <a:rPr lang="en-US" sz="3000" baseline="30000" dirty="0" smtClean="0">
                <a:solidFill>
                  <a:schemeClr val="tx2"/>
                </a:solidFill>
              </a:rPr>
              <a:t>rd</a:t>
            </a:r>
            <a:r>
              <a:rPr lang="en-US" sz="3000" dirty="0" smtClean="0">
                <a:solidFill>
                  <a:schemeClr val="tx2"/>
                </a:solidFill>
              </a:rPr>
              <a:t> priority – any other project</a:t>
            </a: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5469277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72</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457200" indent="-457200">
              <a:spcBef>
                <a:spcPts val="900"/>
              </a:spcBef>
              <a:buFont typeface="Arial" panose="020B0604020202020204" pitchFamily="34" charset="0"/>
              <a:buChar char="•"/>
            </a:pPr>
            <a:r>
              <a:rPr lang="en-US" sz="3000" dirty="0" smtClean="0">
                <a:solidFill>
                  <a:schemeClr val="tx2"/>
                </a:solidFill>
              </a:rPr>
              <a:t>Departments are responsible for their equipment</a:t>
            </a:r>
          </a:p>
          <a:p>
            <a:pPr marL="457200" indent="-457200">
              <a:spcBef>
                <a:spcPts val="900"/>
              </a:spcBef>
              <a:buFont typeface="Arial" panose="020B0604020202020204" pitchFamily="34" charset="0"/>
              <a:buChar char="•"/>
            </a:pPr>
            <a:r>
              <a:rPr lang="en-US" sz="3000" dirty="0" smtClean="0">
                <a:solidFill>
                  <a:schemeClr val="tx2"/>
                </a:solidFill>
              </a:rPr>
              <a:t>PI is responsible for proper maintenance of the equipment</a:t>
            </a:r>
          </a:p>
          <a:p>
            <a:pPr marL="457200" indent="-457200">
              <a:spcBef>
                <a:spcPts val="900"/>
              </a:spcBef>
              <a:buFont typeface="Arial" panose="020B0604020202020204" pitchFamily="34" charset="0"/>
              <a:buChar char="•"/>
            </a:pPr>
            <a:r>
              <a:rPr lang="en-US" sz="3000" dirty="0" smtClean="0">
                <a:solidFill>
                  <a:schemeClr val="tx2"/>
                </a:solidFill>
              </a:rPr>
              <a:t>If you move or dispose of equipment, fill out the “Asset Disposal/Move Form” and send to Leisha</a:t>
            </a:r>
          </a:p>
          <a:p>
            <a:pPr marL="457200" indent="-457200">
              <a:spcBef>
                <a:spcPts val="900"/>
              </a:spcBef>
              <a:buFont typeface="Arial" panose="020B0604020202020204" pitchFamily="34" charset="0"/>
              <a:buChar char="•"/>
            </a:pPr>
            <a:r>
              <a:rPr lang="en-US" sz="3000" dirty="0" smtClean="0">
                <a:solidFill>
                  <a:schemeClr val="tx2"/>
                </a:solidFill>
              </a:rPr>
              <a:t>We do a physical inventory each year for all federally sponsored equipment- PLEASE help us</a:t>
            </a: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72</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4960754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73</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457200" indent="-457200">
              <a:spcBef>
                <a:spcPts val="900"/>
              </a:spcBef>
              <a:buFont typeface="Arial" panose="020B0604020202020204" pitchFamily="34" charset="0"/>
              <a:buChar char="•"/>
            </a:pPr>
            <a:r>
              <a:rPr lang="en-US" sz="3000" dirty="0" smtClean="0">
                <a:solidFill>
                  <a:schemeClr val="tx2"/>
                </a:solidFill>
              </a:rPr>
              <a:t>What if a PI is leaving and wants to take the equipment with him? </a:t>
            </a:r>
          </a:p>
          <a:p>
            <a:pPr marL="457200" indent="-457200">
              <a:spcBef>
                <a:spcPts val="900"/>
              </a:spcBef>
              <a:buFont typeface="Arial" panose="020B0604020202020204" pitchFamily="34" charset="0"/>
              <a:buChar char="•"/>
            </a:pPr>
            <a:r>
              <a:rPr lang="en-US" sz="3000" dirty="0" smtClean="0">
                <a:solidFill>
                  <a:schemeClr val="tx2"/>
                </a:solidFill>
              </a:rPr>
              <a:t>All equipment belongs to CU!</a:t>
            </a:r>
          </a:p>
          <a:p>
            <a:pPr marL="457200" indent="-457200">
              <a:spcBef>
                <a:spcPts val="900"/>
              </a:spcBef>
              <a:buFont typeface="Arial" panose="020B0604020202020204" pitchFamily="34" charset="0"/>
              <a:buChar char="•"/>
            </a:pPr>
            <a:r>
              <a:rPr lang="en-US" sz="3000" dirty="0" smtClean="0">
                <a:solidFill>
                  <a:schemeClr val="tx2"/>
                </a:solidFill>
              </a:rPr>
              <a:t>Any assets transferred from Creighton to another institution must be approved by sponsoring agency and dean of the school.</a:t>
            </a:r>
          </a:p>
          <a:p>
            <a:pPr marL="457200" indent="-457200">
              <a:spcBef>
                <a:spcPts val="900"/>
              </a:spcBef>
              <a:buFont typeface="Arial" panose="020B0604020202020204" pitchFamily="34" charset="0"/>
              <a:buChar char="•"/>
            </a:pPr>
            <a:r>
              <a:rPr lang="en-US" sz="3000" dirty="0" smtClean="0">
                <a:solidFill>
                  <a:schemeClr val="tx2"/>
                </a:solidFill>
              </a:rPr>
              <a:t>Let Accounting Services know, so we can dispose of the asset  - Asset Disposal/Move Form</a:t>
            </a: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73</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305971655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74</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Financial Monitoring – Equipment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457200" indent="-457200">
              <a:spcBef>
                <a:spcPts val="900"/>
              </a:spcBef>
              <a:buFont typeface="Arial" panose="020B0604020202020204" pitchFamily="34" charset="0"/>
              <a:buChar char="•"/>
            </a:pPr>
            <a:r>
              <a:rPr lang="en-US" sz="3000" dirty="0" smtClean="0">
                <a:solidFill>
                  <a:schemeClr val="tx2"/>
                </a:solidFill>
              </a:rPr>
              <a:t>What if PI wants to sell a piece of equipment that was purchased on a federally sponsored project? </a:t>
            </a:r>
          </a:p>
          <a:p>
            <a:pPr marL="457200" indent="-457200">
              <a:spcBef>
                <a:spcPts val="900"/>
              </a:spcBef>
              <a:buFont typeface="Arial" panose="020B0604020202020204" pitchFamily="34" charset="0"/>
              <a:buChar char="•"/>
            </a:pPr>
            <a:r>
              <a:rPr lang="en-US" sz="3000" dirty="0" smtClean="0">
                <a:solidFill>
                  <a:schemeClr val="tx2"/>
                </a:solidFill>
              </a:rPr>
              <a:t>Can we keep the money??</a:t>
            </a:r>
          </a:p>
          <a:p>
            <a:pPr marL="914400" lvl="1" indent="-457200">
              <a:spcBef>
                <a:spcPts val="900"/>
              </a:spcBef>
              <a:buFont typeface="Arial" panose="020B0604020202020204" pitchFamily="34" charset="0"/>
              <a:buChar char="•"/>
            </a:pPr>
            <a:r>
              <a:rPr lang="en-US" sz="3000" dirty="0" smtClean="0">
                <a:solidFill>
                  <a:schemeClr val="tx2"/>
                </a:solidFill>
              </a:rPr>
              <a:t>If fair market value of $5,000 or less can be disposed or sold with no further obligation</a:t>
            </a:r>
          </a:p>
          <a:p>
            <a:pPr marL="914400" lvl="1" indent="-457200">
              <a:spcBef>
                <a:spcPts val="900"/>
              </a:spcBef>
              <a:buFont typeface="Arial" panose="020B0604020202020204" pitchFamily="34" charset="0"/>
              <a:buChar char="•"/>
            </a:pPr>
            <a:r>
              <a:rPr lang="en-US" sz="3000" dirty="0" smtClean="0">
                <a:solidFill>
                  <a:schemeClr val="tx2"/>
                </a:solidFill>
              </a:rPr>
              <a:t>If over $5000 need to ask agency</a:t>
            </a:r>
          </a:p>
          <a:p>
            <a:pPr marL="1371600" lvl="2" indent="-457200">
              <a:spcBef>
                <a:spcPts val="900"/>
              </a:spcBef>
              <a:buFont typeface="Arial" panose="020B0604020202020204" pitchFamily="34" charset="0"/>
              <a:buChar char="•"/>
            </a:pPr>
            <a:r>
              <a:rPr lang="en-US" sz="3000" dirty="0" smtClean="0">
                <a:solidFill>
                  <a:schemeClr val="tx2"/>
                </a:solidFill>
              </a:rPr>
              <a:t>Percentage of the proceeds goes back to agency and we get $500 or 10% for our efforts </a:t>
            </a:r>
          </a:p>
          <a:p>
            <a:pPr marL="914400" lvl="1" indent="-457200">
              <a:spcBef>
                <a:spcPts val="900"/>
              </a:spcBef>
              <a:buFont typeface="Arial" panose="020B0604020202020204" pitchFamily="34" charset="0"/>
              <a:buChar char="•"/>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74</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5561316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75</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Travel - Amanda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3000" dirty="0" smtClean="0">
                <a:solidFill>
                  <a:schemeClr val="tx2"/>
                </a:solidFill>
              </a:rPr>
              <a:t>The Fly America Act and Foreign Travel</a:t>
            </a:r>
          </a:p>
          <a:p>
            <a:pPr marL="1371600" lvl="2" indent="-457200">
              <a:spcBef>
                <a:spcPts val="900"/>
              </a:spcBef>
              <a:buFont typeface="Arial" panose="020B0604020202020204" pitchFamily="34" charset="0"/>
              <a:buChar char="•"/>
            </a:pPr>
            <a:r>
              <a:rPr lang="en-US" sz="3000" dirty="0" smtClean="0">
                <a:solidFill>
                  <a:schemeClr val="tx2"/>
                </a:solidFill>
              </a:rPr>
              <a:t>The Fly America Act states that any foreign travel that is financed by federal funds must be booked on a U.S. Flag Carrier or Code Share Carrier regardless of cost or convenience. </a:t>
            </a: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75</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41609013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76</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Travel - Amanda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2800" dirty="0" smtClean="0">
                <a:solidFill>
                  <a:schemeClr val="tx2"/>
                </a:solidFill>
              </a:rPr>
              <a:t>Code Share Flight</a:t>
            </a:r>
          </a:p>
          <a:p>
            <a:pPr marL="1371600" lvl="2" indent="-457200">
              <a:spcBef>
                <a:spcPts val="900"/>
              </a:spcBef>
              <a:buFont typeface="Arial" panose="020B0604020202020204" pitchFamily="34" charset="0"/>
              <a:buChar char="•"/>
            </a:pPr>
            <a:r>
              <a:rPr lang="en-US" sz="2800" dirty="0" smtClean="0">
                <a:solidFill>
                  <a:schemeClr val="tx2"/>
                </a:solidFill>
              </a:rPr>
              <a:t>A code share carrier provides seats for another airline on it’s regularly scheduled flight. </a:t>
            </a:r>
          </a:p>
          <a:p>
            <a:pPr marL="1371600" lvl="2" indent="-457200">
              <a:spcBef>
                <a:spcPts val="900"/>
              </a:spcBef>
              <a:buFont typeface="Arial" panose="020B0604020202020204" pitchFamily="34" charset="0"/>
              <a:buChar char="•"/>
            </a:pPr>
            <a:r>
              <a:rPr lang="en-US" sz="2800" dirty="0" smtClean="0">
                <a:solidFill>
                  <a:schemeClr val="tx2"/>
                </a:solidFill>
              </a:rPr>
              <a:t>Travelers may fly on a code share flight that is operated by a foreign carrier. However, the ticket MUST have the US Flag Carrier Code for the flight in addition to the foreign carrier code.</a:t>
            </a: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76</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938494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77</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Travel - Amanda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2800" dirty="0" smtClean="0">
                <a:solidFill>
                  <a:schemeClr val="tx2"/>
                </a:solidFill>
              </a:rPr>
              <a:t>Open Skies Agreement</a:t>
            </a:r>
          </a:p>
          <a:p>
            <a:pPr marL="1371600" lvl="2" indent="-457200">
              <a:spcBef>
                <a:spcPts val="900"/>
              </a:spcBef>
              <a:buFont typeface="Arial" panose="020B0604020202020204" pitchFamily="34" charset="0"/>
              <a:buChar char="•"/>
            </a:pPr>
            <a:r>
              <a:rPr lang="en-US" sz="2800" dirty="0" smtClean="0">
                <a:solidFill>
                  <a:schemeClr val="tx2"/>
                </a:solidFill>
              </a:rPr>
              <a:t>Agreement with the EU</a:t>
            </a:r>
          </a:p>
          <a:p>
            <a:pPr marL="1828800" lvl="3" indent="-457200">
              <a:spcBef>
                <a:spcPts val="900"/>
              </a:spcBef>
              <a:buFont typeface="Arial" panose="020B0604020202020204" pitchFamily="34" charset="0"/>
              <a:buChar char="•"/>
            </a:pPr>
            <a:r>
              <a:rPr lang="en-US" sz="2800" dirty="0" smtClean="0">
                <a:solidFill>
                  <a:schemeClr val="tx2"/>
                </a:solidFill>
              </a:rPr>
              <a:t>All airlines of the countries listed in the agreement can be substituted for US Flag Carriers on International flights including two points outside the US and also from and to the US from EU or any other foreign point.</a:t>
            </a:r>
          </a:p>
          <a:p>
            <a:pPr lvl="3">
              <a:spcBef>
                <a:spcPts val="900"/>
              </a:spcBef>
            </a:pPr>
            <a:endParaRPr lang="en-US" sz="2800" dirty="0" smtClean="0">
              <a:solidFill>
                <a:schemeClr val="tx2"/>
              </a:solidFill>
            </a:endParaRP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77</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4274725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Travel - Amanda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2400" dirty="0" smtClean="0">
                <a:solidFill>
                  <a:schemeClr val="tx2"/>
                </a:solidFill>
              </a:rPr>
              <a:t>Open Skies Agreement</a:t>
            </a:r>
          </a:p>
          <a:p>
            <a:pPr marL="1371600" lvl="2" indent="-457200">
              <a:spcBef>
                <a:spcPts val="900"/>
              </a:spcBef>
              <a:buFont typeface="Arial" panose="020B0604020202020204" pitchFamily="34" charset="0"/>
              <a:buChar char="•"/>
            </a:pPr>
            <a:r>
              <a:rPr lang="en-US" sz="2200" dirty="0" smtClean="0">
                <a:solidFill>
                  <a:schemeClr val="tx2"/>
                </a:solidFill>
              </a:rPr>
              <a:t>Agreements with Australia, Switzerland, and Japan</a:t>
            </a:r>
          </a:p>
          <a:p>
            <a:pPr marL="1828800" lvl="3" indent="-457200">
              <a:spcBef>
                <a:spcPts val="900"/>
              </a:spcBef>
              <a:buFont typeface="Arial" panose="020B0604020202020204" pitchFamily="34" charset="0"/>
              <a:buChar char="•"/>
            </a:pPr>
            <a:r>
              <a:rPr lang="en-US" sz="2200" dirty="0" smtClean="0">
                <a:solidFill>
                  <a:schemeClr val="tx2"/>
                </a:solidFill>
              </a:rPr>
              <a:t>Travelers can use these airlines only if a point of origin/destination is either US or the country with which there is an agreement.</a:t>
            </a:r>
          </a:p>
          <a:p>
            <a:pPr marL="1828800" lvl="3" indent="-457200">
              <a:spcBef>
                <a:spcPts val="900"/>
              </a:spcBef>
              <a:buFont typeface="Arial" panose="020B0604020202020204" pitchFamily="34" charset="0"/>
              <a:buChar char="•"/>
            </a:pPr>
            <a:r>
              <a:rPr lang="en-US" sz="2200" dirty="0" smtClean="0">
                <a:solidFill>
                  <a:schemeClr val="tx2"/>
                </a:solidFill>
              </a:rPr>
              <a:t>The exception is not allowed when a City Pair exists or if your travel is DOD funded</a:t>
            </a:r>
          </a:p>
          <a:p>
            <a:pPr marL="2286000" lvl="4" indent="-457200">
              <a:spcBef>
                <a:spcPts val="900"/>
              </a:spcBef>
              <a:buFont typeface="Arial" panose="020B0604020202020204" pitchFamily="34" charset="0"/>
              <a:buChar char="•"/>
            </a:pPr>
            <a:r>
              <a:rPr lang="en-US" sz="2200" dirty="0" smtClean="0">
                <a:solidFill>
                  <a:schemeClr val="tx2"/>
                </a:solidFill>
              </a:rPr>
              <a:t>City Pair- fares available to US </a:t>
            </a:r>
            <a:r>
              <a:rPr lang="en-US" sz="2200" dirty="0" err="1" smtClean="0">
                <a:solidFill>
                  <a:schemeClr val="tx2"/>
                </a:solidFill>
              </a:rPr>
              <a:t>Govt</a:t>
            </a:r>
            <a:r>
              <a:rPr lang="en-US" sz="2200" dirty="0" smtClean="0">
                <a:solidFill>
                  <a:schemeClr val="tx2"/>
                </a:solidFill>
              </a:rPr>
              <a:t> personnel and not available to grantees.</a:t>
            </a:r>
          </a:p>
          <a:p>
            <a:pPr marL="2743200" lvl="5" indent="-457200">
              <a:spcBef>
                <a:spcPts val="900"/>
              </a:spcBef>
              <a:buFont typeface="Arial" panose="020B0604020202020204" pitchFamily="34" charset="0"/>
              <a:buChar char="•"/>
            </a:pPr>
            <a:endParaRPr lang="en-US" sz="2400" dirty="0" smtClean="0">
              <a:solidFill>
                <a:schemeClr val="tx2"/>
              </a:solidFill>
            </a:endParaRPr>
          </a:p>
          <a:p>
            <a:pPr lvl="3">
              <a:spcBef>
                <a:spcPts val="900"/>
              </a:spcBef>
            </a:pPr>
            <a:endParaRPr lang="en-US" sz="2800" dirty="0" smtClean="0">
              <a:solidFill>
                <a:schemeClr val="tx2"/>
              </a:solidFill>
            </a:endParaRP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1688810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79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Travel - Amanda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2800" dirty="0" smtClean="0">
                <a:solidFill>
                  <a:schemeClr val="tx2"/>
                </a:solidFill>
              </a:rPr>
              <a:t>Other Exceptions?</a:t>
            </a:r>
          </a:p>
          <a:p>
            <a:pPr marL="1371600" lvl="2" indent="-457200">
              <a:spcBef>
                <a:spcPts val="900"/>
              </a:spcBef>
              <a:buFont typeface="Arial" panose="020B0604020202020204" pitchFamily="34" charset="0"/>
              <a:buChar char="•"/>
            </a:pPr>
            <a:r>
              <a:rPr lang="en-US" sz="2800" dirty="0" smtClean="0">
                <a:solidFill>
                  <a:schemeClr val="tx2"/>
                </a:solidFill>
              </a:rPr>
              <a:t>Long Story Short…YES!</a:t>
            </a:r>
          </a:p>
          <a:p>
            <a:pPr marL="1371600" lvl="2" indent="-457200">
              <a:spcBef>
                <a:spcPts val="900"/>
              </a:spcBef>
              <a:buFont typeface="Arial" panose="020B0604020202020204" pitchFamily="34" charset="0"/>
              <a:buChar char="•"/>
            </a:pPr>
            <a:r>
              <a:rPr lang="en-US" sz="2800" dirty="0" smtClean="0">
                <a:solidFill>
                  <a:schemeClr val="tx2"/>
                </a:solidFill>
              </a:rPr>
              <a:t>If you know you will have a PI that is traveling internationally please contact Amanda prior to making arrangements. This will ensure that the tickets purchased will be allowable costs on the federal award.</a:t>
            </a: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433630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8</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What are some of the major changes?</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smtClean="0">
                <a:solidFill>
                  <a:schemeClr val="tx2"/>
                </a:solidFill>
                <a:latin typeface="+mj-lt"/>
              </a:rPr>
              <a:t>Emphasis on Internal Controls</a:t>
            </a:r>
          </a:p>
          <a:p>
            <a:pPr marL="342900" indent="-342900">
              <a:spcBef>
                <a:spcPts val="900"/>
              </a:spcBef>
              <a:buFont typeface="Wingdings" panose="05000000000000000000" pitchFamily="2" charset="2"/>
              <a:buChar char="§"/>
            </a:pPr>
            <a:r>
              <a:rPr lang="en-US" sz="2400" dirty="0" smtClean="0">
                <a:solidFill>
                  <a:schemeClr val="tx2"/>
                </a:solidFill>
              </a:rPr>
              <a:t>Financial Monitoring – including Effort Reporting</a:t>
            </a:r>
            <a:endParaRPr lang="en-US" sz="2400" dirty="0">
              <a:solidFill>
                <a:schemeClr val="tx2"/>
              </a:solidFill>
            </a:endParaRPr>
          </a:p>
          <a:p>
            <a:pPr marL="342900" indent="-342900">
              <a:spcBef>
                <a:spcPts val="900"/>
              </a:spcBef>
              <a:buFont typeface="Wingdings" panose="05000000000000000000" pitchFamily="2" charset="2"/>
              <a:buChar char="§"/>
            </a:pPr>
            <a:r>
              <a:rPr lang="en-US" sz="2400" dirty="0" smtClean="0">
                <a:solidFill>
                  <a:schemeClr val="tx2"/>
                </a:solidFill>
                <a:latin typeface="+mj-lt"/>
              </a:rPr>
              <a:t>Sub recipient Monitoring and Other Matters including Risk Assessment</a:t>
            </a:r>
          </a:p>
          <a:p>
            <a:pPr marL="342900" indent="-342900">
              <a:spcBef>
                <a:spcPts val="900"/>
              </a:spcBef>
              <a:buFont typeface="Wingdings" panose="05000000000000000000" pitchFamily="2" charset="2"/>
              <a:buChar char="§"/>
            </a:pPr>
            <a:r>
              <a:rPr lang="en-US" sz="2400" dirty="0" smtClean="0">
                <a:solidFill>
                  <a:schemeClr val="tx2"/>
                </a:solidFill>
                <a:latin typeface="+mj-lt"/>
              </a:rPr>
              <a:t>Cost Principles</a:t>
            </a:r>
          </a:p>
          <a:p>
            <a:pPr marL="342900" indent="-342900">
              <a:spcBef>
                <a:spcPts val="900"/>
              </a:spcBef>
              <a:buFont typeface="Wingdings" panose="05000000000000000000" pitchFamily="2" charset="2"/>
              <a:buChar char="§"/>
            </a:pPr>
            <a:r>
              <a:rPr lang="en-US" sz="2400" dirty="0" smtClean="0">
                <a:solidFill>
                  <a:schemeClr val="tx2"/>
                </a:solidFill>
                <a:latin typeface="+mj-lt"/>
              </a:rPr>
              <a:t>Equipment/Property</a:t>
            </a:r>
          </a:p>
          <a:p>
            <a:pPr marL="342900" indent="-342900">
              <a:spcBef>
                <a:spcPts val="900"/>
              </a:spcBef>
              <a:buFont typeface="Wingdings" panose="05000000000000000000" pitchFamily="2" charset="2"/>
              <a:buChar char="§"/>
            </a:pPr>
            <a:r>
              <a:rPr lang="en-US" sz="2400" dirty="0" smtClean="0">
                <a:solidFill>
                  <a:schemeClr val="tx2"/>
                </a:solidFill>
                <a:latin typeface="+mj-lt"/>
              </a:rPr>
              <a:t>Procurement (emphasis on competition)- delayed until next fiscal year</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199327056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80</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We are here to help!!!</a:t>
            </a:r>
          </a:p>
        </p:txBody>
      </p:sp>
      <p:sp>
        <p:nvSpPr>
          <p:cNvPr id="5" name="Content Placeholder 2"/>
          <p:cNvSpPr txBox="1">
            <a:spLocks/>
          </p:cNvSpPr>
          <p:nvPr/>
        </p:nvSpPr>
        <p:spPr>
          <a:xfrm>
            <a:off x="2133600" y="1066800"/>
            <a:ext cx="6400800" cy="5486400"/>
          </a:xfrm>
          <a:prstGeom prst="rect">
            <a:avLst/>
          </a:prstGeom>
        </p:spPr>
        <p:txBody>
          <a:bodyPr/>
          <a:lstStyle/>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80</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pic>
        <p:nvPicPr>
          <p:cNvPr id="8195" name="Picture 3" descr="C:\Users\mlb52407\Desktop\10369065_670979422977255_7717938009079637419_o[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8516" y="1002817"/>
            <a:ext cx="6863062" cy="6019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157619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81</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86720"/>
            <a:ext cx="9296400" cy="7143750"/>
          </a:xfrm>
          <a:prstGeom prst="rect">
            <a:avLst/>
          </a:prstGeom>
          <a:noFill/>
        </p:spPr>
      </p:pic>
      <p:sp>
        <p:nvSpPr>
          <p:cNvPr id="4" name="Title 1"/>
          <p:cNvSpPr txBox="1">
            <a:spLocks/>
          </p:cNvSpPr>
          <p:nvPr/>
        </p:nvSpPr>
        <p:spPr>
          <a:xfrm>
            <a:off x="1981200" y="228600"/>
            <a:ext cx="7010400" cy="5715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b="1" kern="0" dirty="0" smtClean="0">
                <a:solidFill>
                  <a:schemeClr val="tx2"/>
                </a:solidFill>
                <a:latin typeface="+mj-lt"/>
                <a:ea typeface="+mj-ea"/>
                <a:cs typeface="+mj-cs"/>
              </a:rPr>
              <a:t>Summary - Michon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066800"/>
            <a:ext cx="6400800" cy="5486400"/>
          </a:xfrm>
          <a:prstGeom prst="rect">
            <a:avLst/>
          </a:prstGeom>
        </p:spPr>
        <p:txBody>
          <a:bodyPr/>
          <a:lstStyle/>
          <a:p>
            <a:pPr marL="914400" lvl="1" indent="-457200">
              <a:spcBef>
                <a:spcPts val="900"/>
              </a:spcBef>
              <a:buFont typeface="Arial" panose="020B0604020202020204" pitchFamily="34" charset="0"/>
              <a:buChar char="•"/>
            </a:pPr>
            <a:r>
              <a:rPr lang="en-US" sz="2800" dirty="0" smtClean="0">
                <a:solidFill>
                  <a:schemeClr val="tx2"/>
                </a:solidFill>
              </a:rPr>
              <a:t>There are a lot of rules, many are confusing! </a:t>
            </a:r>
          </a:p>
          <a:p>
            <a:pPr marL="914400" lvl="1" indent="-457200">
              <a:spcBef>
                <a:spcPts val="900"/>
              </a:spcBef>
              <a:buFont typeface="Arial" panose="020B0604020202020204" pitchFamily="34" charset="0"/>
              <a:buChar char="•"/>
            </a:pPr>
            <a:r>
              <a:rPr lang="en-US" sz="2800" dirty="0" smtClean="0">
                <a:solidFill>
                  <a:schemeClr val="tx2"/>
                </a:solidFill>
              </a:rPr>
              <a:t>We realize that</a:t>
            </a:r>
          </a:p>
          <a:p>
            <a:pPr marL="914400" lvl="1" indent="-457200">
              <a:spcBef>
                <a:spcPts val="900"/>
              </a:spcBef>
              <a:buFont typeface="Arial" panose="020B0604020202020204" pitchFamily="34" charset="0"/>
              <a:buChar char="•"/>
            </a:pPr>
            <a:r>
              <a:rPr lang="en-US" sz="2800" dirty="0" smtClean="0">
                <a:solidFill>
                  <a:schemeClr val="tx2"/>
                </a:solidFill>
              </a:rPr>
              <a:t>We have been to a lot of training and want to help you keep yourselves and your PI’s out of trouble</a:t>
            </a:r>
          </a:p>
          <a:p>
            <a:pPr marL="914400" lvl="1" indent="-457200">
              <a:spcBef>
                <a:spcPts val="900"/>
              </a:spcBef>
              <a:buFont typeface="Arial" panose="020B0604020202020204" pitchFamily="34" charset="0"/>
              <a:buChar char="•"/>
            </a:pPr>
            <a:r>
              <a:rPr lang="en-US" sz="2800" dirty="0" smtClean="0">
                <a:solidFill>
                  <a:schemeClr val="tx2"/>
                </a:solidFill>
              </a:rPr>
              <a:t>Please consider us your partners and call with any questions anytime!!</a:t>
            </a:r>
          </a:p>
          <a:p>
            <a:pPr marL="914400" lvl="1" indent="-457200">
              <a:spcBef>
                <a:spcPts val="900"/>
              </a:spcBef>
              <a:buFont typeface="Arial" panose="020B0604020202020204" pitchFamily="34" charset="0"/>
              <a:buChar char="•"/>
            </a:pPr>
            <a:r>
              <a:rPr lang="en-US" sz="2800" dirty="0" smtClean="0">
                <a:solidFill>
                  <a:schemeClr val="tx2"/>
                </a:solidFill>
              </a:rPr>
              <a:t>THANK YOU!!!!</a:t>
            </a:r>
          </a:p>
          <a:p>
            <a:pPr lvl="1">
              <a:spcBef>
                <a:spcPts val="900"/>
              </a:spcBef>
            </a:pPr>
            <a:endParaRPr lang="en-US" sz="2800" dirty="0" smtClean="0">
              <a:solidFill>
                <a:schemeClr val="tx2"/>
              </a:solidFill>
            </a:endParaRPr>
          </a:p>
          <a:p>
            <a:pPr lvl="2">
              <a:spcBef>
                <a:spcPts val="900"/>
              </a:spcBef>
            </a:pPr>
            <a:endParaRPr lang="en-US" sz="3000" dirty="0" smtClean="0">
              <a:solidFill>
                <a:schemeClr val="tx2"/>
              </a:solidFill>
            </a:endParaRPr>
          </a:p>
          <a:p>
            <a:pPr marL="457200" indent="-457200">
              <a:spcBef>
                <a:spcPts val="900"/>
              </a:spcBef>
              <a:buFont typeface="Arial" panose="020B0604020202020204" pitchFamily="34" charset="0"/>
              <a:buChar char="•"/>
            </a:pPr>
            <a:endParaRPr lang="en-US" sz="3000" dirty="0" smtClean="0">
              <a:solidFill>
                <a:schemeClr val="tx2"/>
              </a:solidFill>
            </a:endParaRPr>
          </a:p>
          <a:p>
            <a:pPr>
              <a:spcBef>
                <a:spcPts val="900"/>
              </a:spcBef>
            </a:pPr>
            <a:endParaRPr lang="en-US" sz="3000" dirty="0" smtClean="0">
              <a:solidFill>
                <a:schemeClr val="tx2"/>
              </a:solidFill>
            </a:endParaRPr>
          </a:p>
          <a:p>
            <a:pPr>
              <a:spcBef>
                <a:spcPts val="900"/>
              </a:spcBef>
            </a:pPr>
            <a:r>
              <a:rPr lang="en-US" sz="2800" dirty="0" smtClean="0">
                <a:solidFill>
                  <a:schemeClr val="tx2"/>
                </a:solidFill>
              </a:rPr>
              <a:t> </a:t>
            </a: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81</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595418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705E8A1-44E8-43C0-89A9-90E079191A0E}" type="slidenum">
              <a:rPr lang="en-US" smtClean="0"/>
              <a:pPr>
                <a:defRPr/>
              </a:pPr>
              <a:t>9</a:t>
            </a:fld>
            <a:endParaRPr lang="en-US" dirty="0"/>
          </a:p>
        </p:txBody>
      </p:sp>
      <p:pic>
        <p:nvPicPr>
          <p:cNvPr id="3" name="Picture 2" descr="H:\TPARSLEY\Picture1.jpg"/>
          <p:cNvPicPr>
            <a:picLocks noChangeAspect="1" noChangeArrowheads="1"/>
          </p:cNvPicPr>
          <p:nvPr/>
        </p:nvPicPr>
        <p:blipFill>
          <a:blip r:embed="rId4" cstate="print"/>
          <a:srcRect/>
          <a:stretch>
            <a:fillRect/>
          </a:stretch>
        </p:blipFill>
        <p:spPr bwMode="auto">
          <a:xfrm>
            <a:off x="0" y="-57150"/>
            <a:ext cx="9296400" cy="7143750"/>
          </a:xfrm>
          <a:prstGeom prst="rect">
            <a:avLst/>
          </a:prstGeom>
          <a:noFill/>
        </p:spPr>
      </p:pic>
      <p:sp>
        <p:nvSpPr>
          <p:cNvPr id="4" name="Title 1"/>
          <p:cNvSpPr txBox="1">
            <a:spLocks/>
          </p:cNvSpPr>
          <p:nvPr/>
        </p:nvSpPr>
        <p:spPr>
          <a:xfrm>
            <a:off x="1981200" y="609600"/>
            <a:ext cx="7010400" cy="6858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3200" b="1" kern="0" dirty="0" smtClean="0">
                <a:solidFill>
                  <a:schemeClr val="tx2"/>
                </a:solidFill>
                <a:latin typeface="+mj-lt"/>
                <a:ea typeface="+mj-ea"/>
                <a:cs typeface="+mj-cs"/>
              </a:rPr>
              <a:t>What we’ve done so far…….</a:t>
            </a:r>
            <a:endParaRPr lang="en-US" sz="3200" b="1" kern="0" noProof="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2133600" y="1295400"/>
            <a:ext cx="6400800" cy="5257800"/>
          </a:xfrm>
          <a:prstGeom prst="rect">
            <a:avLst/>
          </a:prstGeom>
        </p:spPr>
        <p:txBody>
          <a:bodyPr/>
          <a:lstStyle/>
          <a:p>
            <a:pPr marL="342900" indent="-342900">
              <a:spcBef>
                <a:spcPts val="900"/>
              </a:spcBef>
              <a:buFont typeface="Wingdings" panose="05000000000000000000" pitchFamily="2" charset="2"/>
              <a:buChar char="§"/>
            </a:pPr>
            <a:r>
              <a:rPr lang="en-US" sz="2400" dirty="0">
                <a:solidFill>
                  <a:schemeClr val="tx2"/>
                </a:solidFill>
              </a:rPr>
              <a:t>A core team </a:t>
            </a:r>
            <a:r>
              <a:rPr lang="en-US" sz="2400" dirty="0" smtClean="0">
                <a:solidFill>
                  <a:schemeClr val="tx2"/>
                </a:solidFill>
              </a:rPr>
              <a:t>managed </a:t>
            </a:r>
            <a:r>
              <a:rPr lang="en-US" sz="2400" dirty="0">
                <a:solidFill>
                  <a:schemeClr val="tx2"/>
                </a:solidFill>
              </a:rPr>
              <a:t>the Uniform Guidance Implementation (UGI) </a:t>
            </a:r>
            <a:r>
              <a:rPr lang="en-US" sz="2400" dirty="0" smtClean="0">
                <a:solidFill>
                  <a:schemeClr val="tx2"/>
                </a:solidFill>
              </a:rPr>
              <a:t>Project (i.e. policy development and revisions) </a:t>
            </a:r>
          </a:p>
          <a:p>
            <a:pPr marL="342900" indent="-342900">
              <a:spcBef>
                <a:spcPts val="900"/>
              </a:spcBef>
              <a:buFont typeface="Wingdings" panose="05000000000000000000" pitchFamily="2" charset="2"/>
              <a:buChar char="§"/>
            </a:pPr>
            <a:r>
              <a:rPr lang="en-US" sz="2400" dirty="0" smtClean="0">
                <a:solidFill>
                  <a:schemeClr val="tx2"/>
                </a:solidFill>
              </a:rPr>
              <a:t>Work Teams reviewed our policies and make changes as needed – Please stand if you worked on a team</a:t>
            </a:r>
          </a:p>
          <a:p>
            <a:pPr marL="342900" indent="-342900">
              <a:spcBef>
                <a:spcPts val="900"/>
              </a:spcBef>
              <a:buFont typeface="Wingdings" panose="05000000000000000000" pitchFamily="2" charset="2"/>
              <a:buChar char="§"/>
            </a:pPr>
            <a:r>
              <a:rPr lang="en-US" sz="2400" dirty="0" smtClean="0">
                <a:solidFill>
                  <a:schemeClr val="tx2"/>
                </a:solidFill>
              </a:rPr>
              <a:t>Huron </a:t>
            </a:r>
            <a:r>
              <a:rPr lang="en-US" sz="2400" dirty="0">
                <a:solidFill>
                  <a:schemeClr val="tx2"/>
                </a:solidFill>
              </a:rPr>
              <a:t>Consulting </a:t>
            </a:r>
            <a:r>
              <a:rPr lang="en-US" sz="2400" dirty="0" smtClean="0">
                <a:solidFill>
                  <a:schemeClr val="tx2"/>
                </a:solidFill>
              </a:rPr>
              <a:t> provided support and technical </a:t>
            </a:r>
            <a:r>
              <a:rPr lang="en-US" sz="2400" dirty="0">
                <a:solidFill>
                  <a:schemeClr val="tx2"/>
                </a:solidFill>
              </a:rPr>
              <a:t>expertise </a:t>
            </a:r>
            <a:r>
              <a:rPr lang="en-US" sz="2400" dirty="0" smtClean="0">
                <a:solidFill>
                  <a:schemeClr val="tx2"/>
                </a:solidFill>
              </a:rPr>
              <a:t>and was on site January 15 – 16, 2015 to facilitate discussions and assist the work teams</a:t>
            </a:r>
          </a:p>
          <a:p>
            <a:pPr marL="342900" indent="-342900">
              <a:spcBef>
                <a:spcPts val="900"/>
              </a:spcBef>
              <a:buFont typeface="Wingdings" panose="05000000000000000000" pitchFamily="2" charset="2"/>
              <a:buChar char="§"/>
            </a:pPr>
            <a:r>
              <a:rPr lang="en-US" sz="2400" dirty="0" smtClean="0">
                <a:solidFill>
                  <a:schemeClr val="tx2"/>
                </a:solidFill>
              </a:rPr>
              <a:t>Once teams came up with final policy revisions  Huron and Dr. Murray approved them</a:t>
            </a:r>
          </a:p>
          <a:p>
            <a:pPr marL="342900" indent="-342900">
              <a:spcBef>
                <a:spcPts val="900"/>
              </a:spcBef>
              <a:buFont typeface="Wingdings" panose="05000000000000000000" pitchFamily="2" charset="2"/>
              <a:buChar char="§"/>
            </a:pPr>
            <a:r>
              <a:rPr lang="en-US" sz="2400" dirty="0" smtClean="0">
                <a:solidFill>
                  <a:schemeClr val="tx2"/>
                </a:solidFill>
              </a:rPr>
              <a:t>Rolling info out now to you!</a:t>
            </a:r>
            <a:endParaRPr lang="en-US" sz="2400" dirty="0">
              <a:solidFill>
                <a:schemeClr val="tx2"/>
              </a:solidFill>
            </a:endParaRPr>
          </a:p>
          <a:p>
            <a:pPr marL="342900" indent="-342900">
              <a:spcBef>
                <a:spcPts val="900"/>
              </a:spcBef>
              <a:buFont typeface="Wingdings" panose="05000000000000000000" pitchFamily="2" charset="2"/>
              <a:buChar char="§"/>
            </a:pPr>
            <a:endParaRPr lang="en-US" sz="2400" dirty="0" smtClean="0">
              <a:solidFill>
                <a:schemeClr val="tx2"/>
              </a:solidFill>
            </a:endParaRPr>
          </a:p>
          <a:p>
            <a:pPr marL="347472" indent="-347472"/>
            <a:endParaRPr lang="en-US" sz="1400" dirty="0" smtClean="0">
              <a:solidFill>
                <a:schemeClr val="tx2"/>
              </a:solidFill>
              <a:latin typeface="+mj-lt"/>
            </a:endParaRPr>
          </a:p>
        </p:txBody>
      </p:sp>
      <p:sp>
        <p:nvSpPr>
          <p:cNvPr id="7" name="Slide Number Placeholder 1"/>
          <p:cNvSpPr txBox="1">
            <a:spLocks/>
          </p:cNvSpPr>
          <p:nvPr/>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05E8A1-44E8-43C0-89A9-90E079191A0E}"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 charset="-128"/>
              <a:cs typeface="+mn-cs"/>
            </a:endParaRPr>
          </a:p>
        </p:txBody>
      </p:sp>
    </p:spTree>
    <p:custDataLst>
      <p:tags r:id="rId1"/>
    </p:custDataLst>
    <p:extLst>
      <p:ext uri="{BB962C8B-B14F-4D97-AF65-F5344CB8AC3E}">
        <p14:creationId xmlns:p14="http://schemas.microsoft.com/office/powerpoint/2010/main" val="29857057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False"/>
  <p:tag name="GRIDSIZE" val="{Width=800, Height=600}"/>
  <p:tag name="CHARTLABELS" val="1"/>
  <p:tag name="INCLUDEPPT" val="True"/>
  <p:tag name="REALTIMEBACKUP" val="False"/>
  <p:tag name="CHARTSCALE" val="True"/>
  <p:tag name="FIBINCLUDEOTHER" val="True"/>
  <p:tag name="PRRESPONSE3" val="8"/>
  <p:tag name="PRRESPONSE7" val="4"/>
  <p:tag name="SHOWFLASHWARNING" val="True"/>
  <p:tag name="SHOWBARVISIBLE" val="Fals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RESETCHARTS" val="True"/>
  <p:tag name="CORRECTPOINTVALUE" val="1"/>
  <p:tag name="AUTOADJUSTPARTRANGE" val="True"/>
  <p:tag name="FIBDISPLAYKEYWORDS" val="True"/>
  <p:tag name="PRRESPONSE5" val="6"/>
  <p:tag name="PRRESPONSE10" val="1"/>
  <p:tag name="USESECONDARYMONITOR" val="True"/>
  <p:tag name="COUNTDOWNSTYLE" val="-1"/>
  <p:tag name="ALLOWDUPLICATES" val="False"/>
  <p:tag name="STDCHART" val="1"/>
  <p:tag name="MAXRESPONDERS" val="5"/>
  <p:tag name="CUSTOMGRIDBACKCOLOR" val="-722948"/>
  <p:tag name="DISPLAYDEVICENUMBER" val="True"/>
  <p:tag name="POLLINGCYCLE" val="2"/>
  <p:tag name="ALLOWUSERFEEDBACK" val="True"/>
  <p:tag name="ADVANCEDSETTINGSVIEW" val="True"/>
  <p:tag name="PRRESPONSE2" val="9"/>
  <p:tag name="PRRESPONSE9" val="2"/>
  <p:tag name="SAVECSVWITHSESSION" val="True"/>
  <p:tag name="COUNTDOWNSECONDS" val="10"/>
  <p:tag name="REVIEWONLY" val="False"/>
  <p:tag name="BUBBLENAMEVISIBLE" val="True"/>
  <p:tag name="CUSTOMCELLBACKCOLOR3" val="-268652"/>
  <p:tag name="GRIDPOSITION" val="1"/>
  <p:tag name="INCORRECTPOINTVALUE" val="0"/>
  <p:tag name="FIBNUMRESULTS" val="5"/>
  <p:tag name="PRRESPONSE8" val="3"/>
  <p:tag name="CSVFORMAT" val="0"/>
  <p:tag name="CHARTVALUEFORMAT" val="0%"/>
  <p:tag name="PARTICIPANTSINLEADERBOARD" val="5"/>
  <p:tag name="USESCHEMECOLORS" val="True"/>
  <p:tag name="INCLUDENONRESPONDERS" val="False"/>
  <p:tag name="FIBDISPLAYRESULTS" val="True"/>
  <p:tag name="ALWAYSOPENPOLL" val="False"/>
  <p:tag name="RESPCOUNTERFORMAT" val="0"/>
  <p:tag name="RACEANIMATIONSPEED" val="3"/>
  <p:tag name="GRIDOPACITY" val="90"/>
  <p:tag name="REALTIMEBACKUPPATH" val="(None)"/>
  <p:tag name="PRRESPONSE6" val="5"/>
  <p:tag name="NUMRESPONSES" val="1"/>
  <p:tag name="DEFAULTNUMTEAMS" val="5"/>
  <p:tag name="MULTIRESPDIVISOR" val="1"/>
  <p:tag name="TPVERSION" val="2008"/>
  <p:tag name="RACEENDPOINTS" val="100"/>
  <p:tag name="CHARTCOLORS" val="0"/>
  <p:tag name="POWERPOINTVERSION" val="14.0"/>
  <p:tag name="CUSTOMCELLBACKCOLOR2" val="-13395457"/>
  <p:tag name="PRRESPONSE4" val="7"/>
  <p:tag name="GRIDROTATIONINTERVAL" val="2"/>
  <p:tag name="AUTOADVANCE" val="False"/>
  <p:tag name="ANSWERNOWTEXT" val="Answer Now"/>
  <p:tag name="BUBBLEGROUPING" val="3"/>
  <p:tag name="PRRESPONSE1" val="10"/>
  <p:tag name="ZEROBASED" val="False"/>
  <p:tag name="DELIMITERS" val="3.1"/>
  <p:tag name="TPFULLVERSION" val="4.2.4.1012"/>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SLIDEGUID" val="86DA4EE2B0324048BDAEE5B9F2F38A2F"/>
  <p:tag name="SLIDEID" val="86DA4EE2B0324048BDAEE5B9F2F38A2F"/>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Is this allowable? Cost of a catered lunch for a PI and staff during busy research time "/>
  <p:tag name="ANSWERSALIAS" val="Yes|smicln|No"/>
  <p:tag name="VALUES" val="No Value|smicln|No Value"/>
</p:tagLst>
</file>

<file path=ppt/tags/tag22.xml><?xml version="1.0" encoding="utf-8"?>
<p:tagLst xmlns:a="http://schemas.openxmlformats.org/drawingml/2006/main" xmlns:r="http://schemas.openxmlformats.org/officeDocument/2006/relationships" xmlns:p="http://schemas.openxmlformats.org/presentationml/2006/main">
  <p:tag name="CHARTTYPE" val="0"/>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6"/>
  <p:tag name="FONTSIZE" val="32"/>
  <p:tag name="BULLETTYPE" val="ppBulletArabicPeriod"/>
  <p:tag name="ANSWERTEXT" val="Yes&#10;No"/>
  <p:tag name="OLDNUMANSWERS" val="2"/>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SLIDEGUID" val="EC244CC8308C433497C466479F83E4BF"/>
  <p:tag name="SLIDEID" val="EC244CC8308C433497C466479F83E4BF"/>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Yes|smicln|No"/>
  <p:tag name="QUESTIONALIAS" val="Is this allowable? Drinks with dinner while out of town at a conference"/>
  <p:tag name="VALUES" val="No Value|smicln|No Value"/>
</p:tagLst>
</file>

<file path=ppt/tags/tag26.xml><?xml version="1.0" encoding="utf-8"?>
<p:tagLst xmlns:a="http://schemas.openxmlformats.org/drawingml/2006/main" xmlns:r="http://schemas.openxmlformats.org/officeDocument/2006/relationships" xmlns:p="http://schemas.openxmlformats.org/presentationml/2006/main">
  <p:tag name="CHARTTYPE" val="0"/>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6"/>
  <p:tag name="FONTSIZE" val="32"/>
  <p:tag name="BULLETTYPE" val="ppBulletArabicPeriod"/>
  <p:tag name="ANSWERTEXT" val="Yes&#10;No"/>
  <p:tag name="OLDNUMANSWERS" val="2"/>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SLIDEGUID" val="E2449467A1AE47FBA037A4166FBAE2A9"/>
  <p:tag name="SLIDEID" val="E2449467A1AE47FBA037A4166FBAE2A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Yes|smicln|No"/>
  <p:tag name="QUESTIONALIAS" val="Is this allowable? Cost of a computer that is essential and allocable but not solely dedicated to the project"/>
  <p:tag name="VALUES" val="No Value|smicln|No Valu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CHARTTYPE" val="0"/>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TEXTLENGTH" val="6"/>
  <p:tag name="FONTSIZE" val="32"/>
  <p:tag name="BULLETTYPE" val="ppBulletArabicPeriod"/>
  <p:tag name="ANSWERTEXT" val="Yes&#10;No"/>
  <p:tag name="OLDNUMANSWERS" val="2"/>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Lst>
</file>

<file path=ppt/tags/tag33.xml><?xml version="1.0" encoding="utf-8"?>
<p:tagLst xmlns:a="http://schemas.openxmlformats.org/drawingml/2006/main" xmlns:r="http://schemas.openxmlformats.org/officeDocument/2006/relationships" xmlns:p="http://schemas.openxmlformats.org/presentationml/2006/main">
  <p:tag name="SLIDEGUID" val="BA8D02DBDC854A4FAE277F6D44782CCB"/>
  <p:tag name="SLIDEID" val="BA8D02DBDC854A4FAE277F6D44782CCB"/>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Yes|smicln|No"/>
  <p:tag name="QUESTIONALIAS" val="Is this allowable? Supplies purchased before the end date of the grant and received after the end date of the grant "/>
  <p:tag name="VALUES" val="No Value|smicln|No Value"/>
</p:tagLst>
</file>

<file path=ppt/tags/tag34.xml><?xml version="1.0" encoding="utf-8"?>
<p:tagLst xmlns:a="http://schemas.openxmlformats.org/drawingml/2006/main" xmlns:r="http://schemas.openxmlformats.org/officeDocument/2006/relationships" xmlns:p="http://schemas.openxmlformats.org/presentationml/2006/main">
  <p:tag name="CHARTTYPE" val="0"/>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6"/>
  <p:tag name="FONTSIZE" val="32"/>
  <p:tag name="BULLETTYPE" val="ppBulletArabicPeriod"/>
  <p:tag name="ANSWERTEXT" val="Yes&#10;No"/>
  <p:tag name="OLDNUMANSWERS" val="2"/>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Lst>
</file>

<file path=ppt/tags/tag37.xml><?xml version="1.0" encoding="utf-8"?>
<p:tagLst xmlns:a="http://schemas.openxmlformats.org/drawingml/2006/main" xmlns:r="http://schemas.openxmlformats.org/officeDocument/2006/relationships" xmlns:p="http://schemas.openxmlformats.org/presentationml/2006/main">
  <p:tag name="SLIDEGUID" val="574A5A1C14964DD9981D6C5231330126"/>
  <p:tag name="SLIDEID" val="574A5A1C14964DD9981D6C523133012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Yes|smicln|No"/>
  <p:tag name="QUESTIONALIAS" val="Is this cost allowable? Cost of an extra night’s hotel due to a  weather delay. "/>
  <p:tag name="VALUES" val="No Value|smicln|No Value"/>
</p:tagLst>
</file>

<file path=ppt/tags/tag38.xml><?xml version="1.0" encoding="utf-8"?>
<p:tagLst xmlns:a="http://schemas.openxmlformats.org/drawingml/2006/main" xmlns:r="http://schemas.openxmlformats.org/officeDocument/2006/relationships" xmlns:p="http://schemas.openxmlformats.org/presentationml/2006/main">
  <p:tag name="CHARTTYPE" val="0"/>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6"/>
  <p:tag name="FONTSIZE" val="32"/>
  <p:tag name="BULLETTYPE" val="ppBulletArabicPeriod"/>
  <p:tag name="ANSWERTEXT" val="Yes&#10;No"/>
  <p:tag name="OLDNUMANSWERS" val="2"/>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SLIDEGUID" val="0FAC92AFFDC14DA58C64159CE9273992"/>
  <p:tag name="SLIDEID" val="0FAC92AFFDC14DA58C64159CE9273992"/>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Have you heard of the new Uniform Guidance?"/>
  <p:tag name="ANSWERSALIAS" val="Yes|smicln|No|smicln|Unsure"/>
  <p:tag name="VALUES" val="No Value|smicln|No Value|smicln|No Value"/>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Lst>
</file>

<file path=ppt/tags/tag52.xml><?xml version="1.0" encoding="utf-8"?>
<p:tagLst xmlns:a="http://schemas.openxmlformats.org/drawingml/2006/main" xmlns:r="http://schemas.openxmlformats.org/officeDocument/2006/relationships" xmlns:p="http://schemas.openxmlformats.org/presentationml/2006/main">
  <p:tag name="SLIDEGUID" val="0B8CBDFBD54744FE9B4286A245B5B169"/>
  <p:tag name="SLIDEID" val="0B8CBDFBD54744FE9B4286A245B5B16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hat is cost share?"/>
  <p:tag name="ANSWERSALIAS" val="Giving your money to a homeless person|smicln|The portion of a project that is paid for by Creighton|smicln|Moving expenses from one project to another via a journal entry"/>
  <p:tag name="VALUES" val="No Value|smicln|No Value|smicln|No Value"/>
</p:tagLst>
</file>

<file path=ppt/tags/tag53.xml><?xml version="1.0" encoding="utf-8"?>
<p:tagLst xmlns:a="http://schemas.openxmlformats.org/drawingml/2006/main" xmlns:r="http://schemas.openxmlformats.org/officeDocument/2006/relationships" xmlns:p="http://schemas.openxmlformats.org/presentationml/2006/main">
  <p:tag name="CHARTTYPE" val="0"/>
</p:tagLst>
</file>

<file path=ppt/tags/tag5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57"/>
  <p:tag name="FONTSIZE" val="32"/>
  <p:tag name="BULLETTYPE" val="ppBulletArabicPeriod"/>
  <p:tag name="ANSWERTEXT" val="Giving your money to a homeless person&#10;The portion of a project that is paid for by Creighton&#10;Moving expenses from one project to another via a journal entry"/>
</p:tagLst>
</file>

<file path=ppt/tags/tag55.xml><?xml version="1.0" encoding="utf-8"?>
<p:tagLst xmlns:a="http://schemas.openxmlformats.org/drawingml/2006/main" xmlns:r="http://schemas.openxmlformats.org/officeDocument/2006/relationships" xmlns:p="http://schemas.openxmlformats.org/presentationml/2006/main">
  <p:tag name="NOPREFERENCE" val="False"/>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Lst>
</file>

<file path=ppt/tags/tag57.xml><?xml version="1.0" encoding="utf-8"?>
<p:tagLst xmlns:a="http://schemas.openxmlformats.org/drawingml/2006/main" xmlns:r="http://schemas.openxmlformats.org/officeDocument/2006/relationships" xmlns:p="http://schemas.openxmlformats.org/presentationml/2006/main">
  <p:tag name="NOPREFERENCE" val="False"/>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CHARTTYPE" val="0"/>
</p:tagLst>
</file>

<file path=ppt/tags/tag60.xml><?xml version="1.0" encoding="utf-8"?>
<p:tagLst xmlns:a="http://schemas.openxmlformats.org/drawingml/2006/main" xmlns:r="http://schemas.openxmlformats.org/officeDocument/2006/relationships" xmlns:p="http://schemas.openxmlformats.org/presentationml/2006/main">
  <p:tag name="NOPREFERENCE" val="False"/>
</p:tagLst>
</file>

<file path=ppt/tags/tag61.xml><?xml version="1.0" encoding="utf-8"?>
<p:tagLst xmlns:a="http://schemas.openxmlformats.org/drawingml/2006/main" xmlns:r="http://schemas.openxmlformats.org/officeDocument/2006/relationships" xmlns:p="http://schemas.openxmlformats.org/presentationml/2006/main">
  <p:tag name="NOPREFERENCE" val="False"/>
</p:tagLst>
</file>

<file path=ppt/tags/tag62.xml><?xml version="1.0" encoding="utf-8"?>
<p:tagLst xmlns:a="http://schemas.openxmlformats.org/drawingml/2006/main" xmlns:r="http://schemas.openxmlformats.org/officeDocument/2006/relationships" xmlns:p="http://schemas.openxmlformats.org/presentationml/2006/main">
  <p:tag name="NOPREFERENCE" val="False"/>
</p:tagLst>
</file>

<file path=ppt/tags/tag63.xml><?xml version="1.0" encoding="utf-8"?>
<p:tagLst xmlns:a="http://schemas.openxmlformats.org/drawingml/2006/main" xmlns:r="http://schemas.openxmlformats.org/officeDocument/2006/relationships" xmlns:p="http://schemas.openxmlformats.org/presentationml/2006/main">
  <p:tag name="NOPREFERENCE" val="False"/>
</p:tagLst>
</file>

<file path=ppt/tags/tag64.xml><?xml version="1.0" encoding="utf-8"?>
<p:tagLst xmlns:a="http://schemas.openxmlformats.org/drawingml/2006/main" xmlns:r="http://schemas.openxmlformats.org/officeDocument/2006/relationships" xmlns:p="http://schemas.openxmlformats.org/presentationml/2006/main">
  <p:tag name="NOPREFERENCE" val="False"/>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Lst>
</file>

<file path=ppt/tags/tag66.xml><?xml version="1.0" encoding="utf-8"?>
<p:tagLst xmlns:a="http://schemas.openxmlformats.org/drawingml/2006/main" xmlns:r="http://schemas.openxmlformats.org/officeDocument/2006/relationships" xmlns:p="http://schemas.openxmlformats.org/presentationml/2006/main">
  <p:tag name="NOPREFERENCE" val="False"/>
</p:tagLst>
</file>

<file path=ppt/tags/tag67.xml><?xml version="1.0" encoding="utf-8"?>
<p:tagLst xmlns:a="http://schemas.openxmlformats.org/drawingml/2006/main" xmlns:r="http://schemas.openxmlformats.org/officeDocument/2006/relationships" xmlns:p="http://schemas.openxmlformats.org/presentationml/2006/main">
  <p:tag name="NOPREFERENCE" val="False"/>
</p:tagLst>
</file>

<file path=ppt/tags/tag68.xml><?xml version="1.0" encoding="utf-8"?>
<p:tagLst xmlns:a="http://schemas.openxmlformats.org/drawingml/2006/main" xmlns:r="http://schemas.openxmlformats.org/officeDocument/2006/relationships" xmlns:p="http://schemas.openxmlformats.org/presentationml/2006/main">
  <p:tag name="NOPREFERENCE" val="False"/>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TEXTLENGTH" val="13"/>
  <p:tag name="FONTSIZE" val="32"/>
  <p:tag name="BULLETTYPE" val="ppBulletArabicPeriod"/>
  <p:tag name="ANSWERTEXT" val="Yes&#10;No&#10;Unsure"/>
  <p:tag name="OLDNUMANSWERS" val="3"/>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Lst>
</file>

<file path=ppt/tags/tag74.xml><?xml version="1.0" encoding="utf-8"?>
<p:tagLst xmlns:a="http://schemas.openxmlformats.org/drawingml/2006/main" xmlns:r="http://schemas.openxmlformats.org/officeDocument/2006/relationships" xmlns:p="http://schemas.openxmlformats.org/presentationml/2006/main">
  <p:tag name="NOPREFERENCE" val="False"/>
</p:tagLst>
</file>

<file path=ppt/tags/tag75.xml><?xml version="1.0" encoding="utf-8"?>
<p:tagLst xmlns:a="http://schemas.openxmlformats.org/drawingml/2006/main" xmlns:r="http://schemas.openxmlformats.org/officeDocument/2006/relationships" xmlns:p="http://schemas.openxmlformats.org/presentationml/2006/main">
  <p:tag name="NOPREFERENCE" val="False"/>
</p:tagLst>
</file>

<file path=ppt/tags/tag76.xml><?xml version="1.0" encoding="utf-8"?>
<p:tagLst xmlns:a="http://schemas.openxmlformats.org/drawingml/2006/main" xmlns:r="http://schemas.openxmlformats.org/officeDocument/2006/relationships" xmlns:p="http://schemas.openxmlformats.org/presentationml/2006/main">
  <p:tag name="NOPREFERENCE" val="False"/>
</p:tagLst>
</file>

<file path=ppt/tags/tag77.xml><?xml version="1.0" encoding="utf-8"?>
<p:tagLst xmlns:a="http://schemas.openxmlformats.org/drawingml/2006/main" xmlns:r="http://schemas.openxmlformats.org/officeDocument/2006/relationships" xmlns:p="http://schemas.openxmlformats.org/presentationml/2006/main">
  <p:tag name="NOPREFERENCE" val="False"/>
</p:tagLst>
</file>

<file path=ppt/tags/tag78.xml><?xml version="1.0" encoding="utf-8"?>
<p:tagLst xmlns:a="http://schemas.openxmlformats.org/drawingml/2006/main" xmlns:r="http://schemas.openxmlformats.org/officeDocument/2006/relationships" xmlns:p="http://schemas.openxmlformats.org/presentationml/2006/main">
  <p:tag name="NOPREFERENCE" val="False"/>
</p:tagLst>
</file>

<file path=ppt/tags/tag79.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80.xml><?xml version="1.0" encoding="utf-8"?>
<p:tagLst xmlns:a="http://schemas.openxmlformats.org/drawingml/2006/main" xmlns:r="http://schemas.openxmlformats.org/officeDocument/2006/relationships" xmlns:p="http://schemas.openxmlformats.org/presentationml/2006/main">
  <p:tag name="NOPREFERENCE" val="False"/>
</p:tagLst>
</file>

<file path=ppt/tags/tag81.xml><?xml version="1.0" encoding="utf-8"?>
<p:tagLst xmlns:a="http://schemas.openxmlformats.org/drawingml/2006/main" xmlns:r="http://schemas.openxmlformats.org/officeDocument/2006/relationships" xmlns:p="http://schemas.openxmlformats.org/presentationml/2006/main">
  <p:tag name="NOPREFERENCE" val="False"/>
</p:tagLst>
</file>

<file path=ppt/tags/tag82.xml><?xml version="1.0" encoding="utf-8"?>
<p:tagLst xmlns:a="http://schemas.openxmlformats.org/drawingml/2006/main" xmlns:r="http://schemas.openxmlformats.org/officeDocument/2006/relationships" xmlns:p="http://schemas.openxmlformats.org/presentationml/2006/main">
  <p:tag name="NOPREFERENCE" val="False"/>
</p:tagLst>
</file>

<file path=ppt/tags/tag83.xml><?xml version="1.0" encoding="utf-8"?>
<p:tagLst xmlns:a="http://schemas.openxmlformats.org/drawingml/2006/main" xmlns:r="http://schemas.openxmlformats.org/officeDocument/2006/relationships" xmlns:p="http://schemas.openxmlformats.org/presentationml/2006/main">
  <p:tag name="NOPREFERENCE" val="False"/>
</p:tagLst>
</file>

<file path=ppt/tags/tag84.xml><?xml version="1.0" encoding="utf-8"?>
<p:tagLst xmlns:a="http://schemas.openxmlformats.org/drawingml/2006/main" xmlns:r="http://schemas.openxmlformats.org/officeDocument/2006/relationships" xmlns:p="http://schemas.openxmlformats.org/presentationml/2006/main">
  <p:tag name="NOPREFERENCE" val="False"/>
</p:tagLst>
</file>

<file path=ppt/tags/tag85.xml><?xml version="1.0" encoding="utf-8"?>
<p:tagLst xmlns:a="http://schemas.openxmlformats.org/drawingml/2006/main" xmlns:r="http://schemas.openxmlformats.org/officeDocument/2006/relationships" xmlns:p="http://schemas.openxmlformats.org/presentationml/2006/main">
  <p:tag name="NOPREFERENCE" val="False"/>
</p:tagLst>
</file>

<file path=ppt/tags/tag86.xml><?xml version="1.0" encoding="utf-8"?>
<p:tagLst xmlns:a="http://schemas.openxmlformats.org/drawingml/2006/main" xmlns:r="http://schemas.openxmlformats.org/officeDocument/2006/relationships" xmlns:p="http://schemas.openxmlformats.org/presentationml/2006/main">
  <p:tag name="NOPREFERENCE" val="False"/>
</p:tagLst>
</file>

<file path=ppt/tags/tag87.xml><?xml version="1.0" encoding="utf-8"?>
<p:tagLst xmlns:a="http://schemas.openxmlformats.org/drawingml/2006/main" xmlns:r="http://schemas.openxmlformats.org/officeDocument/2006/relationships" xmlns:p="http://schemas.openxmlformats.org/presentationml/2006/main">
  <p:tag name="NOPREFERENCE" val="False"/>
</p:tagLst>
</file>

<file path=ppt/tags/tag88.xml><?xml version="1.0" encoding="utf-8"?>
<p:tagLst xmlns:a="http://schemas.openxmlformats.org/drawingml/2006/main" xmlns:r="http://schemas.openxmlformats.org/officeDocument/2006/relationships" xmlns:p="http://schemas.openxmlformats.org/presentationml/2006/main">
  <p:tag name="NOPREFERENCE" val="False"/>
</p:tagLst>
</file>

<file path=ppt/tags/tag89.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ags/tag90.xml><?xml version="1.0" encoding="utf-8"?>
<p:tagLst xmlns:a="http://schemas.openxmlformats.org/drawingml/2006/main" xmlns:r="http://schemas.openxmlformats.org/officeDocument/2006/relationships" xmlns:p="http://schemas.openxmlformats.org/presentationml/2006/main">
  <p:tag name="NOPREFERENCE" val="False"/>
</p:tagLst>
</file>

<file path=ppt/tags/tag91.xml><?xml version="1.0" encoding="utf-8"?>
<p:tagLst xmlns:a="http://schemas.openxmlformats.org/drawingml/2006/main" xmlns:r="http://schemas.openxmlformats.org/officeDocument/2006/relationships" xmlns:p="http://schemas.openxmlformats.org/presentationml/2006/main">
  <p:tag name="NOPREFERENCE" val="False"/>
</p:tagLst>
</file>

<file path=ppt/tags/tag92.xml><?xml version="1.0" encoding="utf-8"?>
<p:tagLst xmlns:a="http://schemas.openxmlformats.org/drawingml/2006/main" xmlns:r="http://schemas.openxmlformats.org/officeDocument/2006/relationships" xmlns:p="http://schemas.openxmlformats.org/presentationml/2006/main">
  <p:tag name="NOPREFERENCE" val="False"/>
</p:tagLst>
</file>

<file path=ppt/tags/tag93.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7441</TotalTime>
  <Words>4634</Words>
  <Application>Microsoft Office PowerPoint</Application>
  <PresentationFormat>On-screen Show (4:3)</PresentationFormat>
  <Paragraphs>1216</Paragraphs>
  <Slides>81</Slides>
  <Notes>71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3" baseType="lpstr">
      <vt:lpstr>Office Theme</vt:lpstr>
      <vt:lpstr>Chart</vt:lpstr>
      <vt:lpstr> </vt:lpstr>
      <vt:lpstr>PowerPoint Presentation</vt:lpstr>
      <vt:lpstr>PowerPoint Presentation</vt:lpstr>
      <vt:lpstr>Have you heard of the new Uniform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this allowable? Cost of a catered lunch for a PI and staff during busy research time </vt:lpstr>
      <vt:lpstr> </vt:lpstr>
      <vt:lpstr>Is this allowable? Wine with dinner while out of town at a conference</vt:lpstr>
      <vt:lpstr> </vt:lpstr>
      <vt:lpstr>Is this allowable? Cost of a computer that is essential and allocable but not solely dedicated to the project</vt:lpstr>
      <vt:lpstr> </vt:lpstr>
      <vt:lpstr>Is this allowable? Supplies purchased before the end date of the grant and received after the end date of the grant </vt:lpstr>
      <vt:lpstr> </vt:lpstr>
      <vt:lpstr>Is this cost allowable? Cost of an extra night’s hotel due to a weather delay.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cost share?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Creighton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tto85709</dc:creator>
  <cp:lastModifiedBy>Purdy, Amber L.</cp:lastModifiedBy>
  <cp:revision>342</cp:revision>
  <cp:lastPrinted>2015-03-12T15:05:42Z</cp:lastPrinted>
  <dcterms:created xsi:type="dcterms:W3CDTF">2012-02-01T22:30:19Z</dcterms:created>
  <dcterms:modified xsi:type="dcterms:W3CDTF">2015-09-24T19:09:13Z</dcterms:modified>
</cp:coreProperties>
</file>