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5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0" autoAdjust="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4CA7C1-65BD-4B69-AA39-5C2246F1BE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39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0E55BA-005C-4E6D-900C-798A994FD12F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D6307-9301-4419-93E8-46E70EBB94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96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48F6D-28FD-4334-BBBD-34A2E57EDE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3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7E0B9-929A-43B9-9C62-43B4724CD8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8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4BEB6-4AB9-461F-8F0B-D63FB6B4A7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6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68330-27E9-4048-AD2F-1002B5F604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7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236E4-BADA-479D-A988-39902A6C55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35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E6613-F3EE-499D-94D7-F3B834FCC7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16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C38EA-60B5-4873-92F1-827CC036DD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71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A2B6F-EC1C-43DA-87A7-12F84F349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2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40917-EC65-4E79-8945-2C7107621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9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6DEB1-629C-4C0C-9BC5-D56F4B1EA1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8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06B303-27A6-41F4-B9F9-22F930482CA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supplier.unimarket-demo.com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creighton.unimarket-demo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00" y="1322832"/>
            <a:ext cx="6629400" cy="4212336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CUBuyplus</a:t>
            </a:r>
            <a:r>
              <a:rPr lang="en-US" baseline="30000" dirty="0" smtClean="0"/>
              <a:t>®</a:t>
            </a:r>
            <a:r>
              <a:rPr lang="en-US" dirty="0" smtClean="0"/>
              <a:t> </a:t>
            </a:r>
            <a:endParaRPr lang="en-US" baseline="30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I’m Registered… now what?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609600"/>
          </a:xfrm>
        </p:spPr>
        <p:txBody>
          <a:bodyPr>
            <a:normAutofit/>
          </a:bodyPr>
          <a:lstStyle/>
          <a:p>
            <a:r>
              <a:rPr lang="en-US" sz="3200" b="1" i="1" dirty="0" smtClean="0">
                <a:solidFill>
                  <a:schemeClr val="tx2">
                    <a:lumMod val="75000"/>
                  </a:schemeClr>
                </a:solidFill>
              </a:rPr>
              <a:t>CUBuy</a:t>
            </a:r>
            <a:r>
              <a:rPr lang="en-US" sz="3200" b="1" i="1" dirty="0" smtClean="0">
                <a:solidFill>
                  <a:schemeClr val="accent1">
                    <a:lumMod val="75000"/>
                  </a:schemeClr>
                </a:solidFill>
              </a:rPr>
              <a:t>plus® </a:t>
            </a:r>
            <a:r>
              <a:rPr lang="en-US" sz="3200" b="1" dirty="0" smtClean="0"/>
              <a:t>Supplier Benefits</a:t>
            </a:r>
            <a:endParaRPr lang="en-US" sz="3200" b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763001"/>
              </p:ext>
            </p:extLst>
          </p:nvPr>
        </p:nvGraphicFramePr>
        <p:xfrm>
          <a:off x="1752600" y="914400"/>
          <a:ext cx="6172200" cy="536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9816"/>
                <a:gridCol w="2074984"/>
                <a:gridCol w="2057400"/>
              </a:tblGrid>
              <a:tr h="18530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Benefit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Premium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Registered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559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Location on </a:t>
                      </a:r>
                      <a:r>
                        <a:rPr lang="en-US" sz="1600" dirty="0" smtClean="0">
                          <a:effectLst/>
                        </a:rPr>
                        <a:t>marketplace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Alpha begins with Premium 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suppliers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Alpha following Premium suppliers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Hosted </a:t>
                      </a:r>
                      <a:r>
                        <a:rPr lang="en-US" sz="1600" dirty="0" err="1" smtClean="0">
                          <a:effectLst/>
                        </a:rPr>
                        <a:t>punchout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catalog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Yes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No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9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Point and Click </a:t>
                      </a:r>
                      <a:r>
                        <a:rPr lang="en-US" sz="1600" dirty="0" smtClean="0">
                          <a:effectLst/>
                        </a:rPr>
                        <a:t>shopping </a:t>
                      </a:r>
                      <a:r>
                        <a:rPr lang="en-US" sz="1600" dirty="0">
                          <a:effectLst/>
                        </a:rPr>
                        <a:t>e</a:t>
                      </a:r>
                      <a:r>
                        <a:rPr lang="en-US" sz="1600" dirty="0" smtClean="0">
                          <a:effectLst/>
                        </a:rPr>
                        <a:t>xperience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Yes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Manual process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Request for </a:t>
                      </a:r>
                      <a:r>
                        <a:rPr lang="en-US" sz="1600" dirty="0" smtClean="0">
                          <a:effectLst/>
                        </a:rPr>
                        <a:t>quote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Yes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No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Request for </a:t>
                      </a:r>
                      <a:r>
                        <a:rPr lang="en-US" sz="1600" dirty="0" smtClean="0">
                          <a:effectLst/>
                        </a:rPr>
                        <a:t>proposal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Yes, no </a:t>
                      </a:r>
                      <a:r>
                        <a:rPr lang="en-US" sz="1600" b="1" dirty="0" smtClean="0">
                          <a:effectLst/>
                        </a:rPr>
                        <a:t>additional </a:t>
                      </a:r>
                      <a:r>
                        <a:rPr lang="en-US" sz="1600" b="1" dirty="0">
                          <a:effectLst/>
                        </a:rPr>
                        <a:t>fee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Yes, small fee for winner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30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eInvoicing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Yes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No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59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Cost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Yes, less than % charged for </a:t>
                      </a:r>
                      <a:endParaRPr lang="en-US" sz="1600" b="1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</a:rPr>
                        <a:t>P-Card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No cost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Sustainability indicator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Yes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Yes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6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Minority </a:t>
                      </a:r>
                      <a:r>
                        <a:rPr lang="en-US" sz="1600" dirty="0" smtClean="0">
                          <a:effectLst/>
                        </a:rPr>
                        <a:t>spend </a:t>
                      </a:r>
                      <a:r>
                        <a:rPr lang="en-US" sz="1600" dirty="0">
                          <a:effectLst/>
                        </a:rPr>
                        <a:t>indicator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Yes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Yes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Worldwide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marketing exposure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Yes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Limited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57200" y="30241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54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Supplier View of CUBuyplus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828882"/>
            <a:ext cx="3810000" cy="2419435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Setting up a catalog</a:t>
            </a:r>
          </a:p>
          <a:p>
            <a:r>
              <a:rPr lang="en-US" dirty="0" smtClean="0"/>
              <a:t>Changes</a:t>
            </a:r>
          </a:p>
          <a:p>
            <a:r>
              <a:rPr lang="en-US" dirty="0" smtClean="0"/>
              <a:t>Providing a quote</a:t>
            </a:r>
          </a:p>
          <a:p>
            <a:r>
              <a:rPr lang="en-US" dirty="0" smtClean="0"/>
              <a:t>Responding to RFQ</a:t>
            </a:r>
          </a:p>
          <a:p>
            <a:r>
              <a:rPr lang="en-US" dirty="0" smtClean="0"/>
              <a:t>Responding to RFX</a:t>
            </a:r>
          </a:p>
          <a:p>
            <a:pPr lvl="1"/>
            <a:r>
              <a:rPr lang="en-US" dirty="0" smtClean="0"/>
              <a:t>substitutions</a:t>
            </a:r>
          </a:p>
          <a:p>
            <a:r>
              <a:rPr lang="en-US" dirty="0" smtClean="0"/>
              <a:t>Forums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Invoicing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34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24933" y="826911"/>
            <a:ext cx="8001000" cy="5331917"/>
            <a:chOff x="524933" y="826911"/>
            <a:chExt cx="8001000" cy="5331917"/>
          </a:xfrm>
        </p:grpSpPr>
        <p:pic>
          <p:nvPicPr>
            <p:cNvPr id="1026" name="Picture 2" descr="C:\Users\ewd10731\AppData\Local\Microsoft\Windows\Temporary Internet Files\Content.IE5\1UCBD6AR\MP900422591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933" y="826911"/>
              <a:ext cx="8001000" cy="53319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685800" y="990600"/>
              <a:ext cx="495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Questions?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09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1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Joe Zaborowski – Director of Purchasing at Creighton University</a:t>
            </a:r>
          </a:p>
          <a:p>
            <a:r>
              <a:rPr lang="en-US" dirty="0" smtClean="0"/>
              <a:t>Daniel Perry – Supplier Relations and Support, Unimarket North America</a:t>
            </a:r>
          </a:p>
          <a:p>
            <a:r>
              <a:rPr lang="en-US" dirty="0" smtClean="0"/>
              <a:t>Ed DuPree – Assistant Director of Purchasing at Creighton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1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 on eProcurement</a:t>
            </a:r>
          </a:p>
          <a:p>
            <a:pPr lvl="1"/>
            <a:r>
              <a:rPr lang="en-US" dirty="0" smtClean="0"/>
              <a:t>Issues that lead to the change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Who Benefits</a:t>
            </a:r>
          </a:p>
          <a:p>
            <a:r>
              <a:rPr lang="en-US" dirty="0" smtClean="0"/>
              <a:t>Demo from the end-user view</a:t>
            </a:r>
          </a:p>
          <a:p>
            <a:r>
              <a:rPr lang="en-US" dirty="0" smtClean="0"/>
              <a:t>Demo of Supplier Experience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3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Needing Resolution</a:t>
            </a:r>
          </a:p>
          <a:p>
            <a:pPr lvl="1"/>
            <a:r>
              <a:rPr lang="en-US" dirty="0" smtClean="0"/>
              <a:t>Volume of paper</a:t>
            </a:r>
          </a:p>
          <a:p>
            <a:pPr lvl="1"/>
            <a:r>
              <a:rPr lang="en-US" dirty="0" smtClean="0"/>
              <a:t>Timeline old vs. new</a:t>
            </a:r>
          </a:p>
          <a:p>
            <a:pPr lvl="1"/>
            <a:r>
              <a:rPr lang="en-US" dirty="0" smtClean="0"/>
              <a:t>Size of the supplier database</a:t>
            </a:r>
          </a:p>
          <a:p>
            <a:pPr lvl="1"/>
            <a:r>
              <a:rPr lang="en-US" dirty="0" smtClean="0"/>
              <a:t>Accuracy/Reliability of Supplier Information</a:t>
            </a:r>
          </a:p>
          <a:p>
            <a:pPr lvl="1"/>
            <a:r>
              <a:rPr lang="en-US" dirty="0" smtClean="0"/>
              <a:t>Government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Unimarket North America – clear choice</a:t>
            </a:r>
          </a:p>
          <a:p>
            <a:pPr lvl="1"/>
            <a:r>
              <a:rPr lang="en-US" dirty="0" smtClean="0"/>
              <a:t>Tool name</a:t>
            </a:r>
          </a:p>
          <a:p>
            <a:pPr lvl="1"/>
            <a:r>
              <a:rPr lang="en-US" dirty="0" smtClean="0"/>
              <a:t>Invitation process</a:t>
            </a:r>
          </a:p>
          <a:p>
            <a:pPr lvl="2"/>
            <a:r>
              <a:rPr lang="en-US" dirty="0" smtClean="0"/>
              <a:t>Supplier selection</a:t>
            </a:r>
          </a:p>
          <a:p>
            <a:pPr lvl="2"/>
            <a:r>
              <a:rPr lang="en-US" dirty="0" smtClean="0"/>
              <a:t>Initially and then by department</a:t>
            </a:r>
          </a:p>
          <a:p>
            <a:pPr lvl="1"/>
            <a:r>
              <a:rPr lang="en-US" dirty="0" smtClean="0"/>
              <a:t>What does this mean to Creighton?</a:t>
            </a:r>
          </a:p>
          <a:p>
            <a:pPr lvl="1"/>
            <a:r>
              <a:rPr lang="en-US" dirty="0" smtClean="0"/>
              <a:t>What does this mean to our Suppliers?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9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Customer’s 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Types of users</a:t>
            </a:r>
          </a:p>
          <a:p>
            <a:pPr lvl="1"/>
            <a:r>
              <a:rPr lang="en-US" dirty="0" smtClean="0"/>
              <a:t>Browser</a:t>
            </a:r>
          </a:p>
          <a:p>
            <a:pPr lvl="1"/>
            <a:r>
              <a:rPr lang="en-US" dirty="0" smtClean="0"/>
              <a:t>Buyer</a:t>
            </a:r>
          </a:p>
          <a:p>
            <a:pPr lvl="1"/>
            <a:r>
              <a:rPr lang="en-US" dirty="0" smtClean="0"/>
              <a:t>Supply Chain Specialist</a:t>
            </a:r>
          </a:p>
          <a:p>
            <a:r>
              <a:rPr lang="en-US" dirty="0" smtClean="0"/>
              <a:t>Types of Supplier sites</a:t>
            </a:r>
          </a:p>
          <a:p>
            <a:pPr lvl="1"/>
            <a:r>
              <a:rPr lang="en-US" dirty="0" smtClean="0"/>
              <a:t>Roundtrip</a:t>
            </a:r>
          </a:p>
          <a:p>
            <a:pPr lvl="1"/>
            <a:r>
              <a:rPr lang="en-US" dirty="0" smtClean="0"/>
              <a:t>Hosted Catalog</a:t>
            </a:r>
          </a:p>
          <a:p>
            <a:pPr lvl="1"/>
            <a:r>
              <a:rPr lang="en-US" dirty="0" smtClean="0"/>
              <a:t>Non-Catalog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10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through CUBuyplus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051" y="1981200"/>
            <a:ext cx="6475897" cy="4114800"/>
          </a:xfrm>
        </p:spPr>
      </p:pic>
    </p:spTree>
    <p:extLst>
      <p:ext uri="{BB962C8B-B14F-4D97-AF65-F5344CB8AC3E}">
        <p14:creationId xmlns:p14="http://schemas.microsoft.com/office/powerpoint/2010/main" val="3347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Supplier view of CUBuyplus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 smtClean="0"/>
              <a:t>Premium vs. Registered</a:t>
            </a:r>
          </a:p>
          <a:p>
            <a:r>
              <a:rPr lang="en-US" dirty="0" smtClean="0"/>
              <a:t>Setting up a catalog</a:t>
            </a:r>
          </a:p>
          <a:p>
            <a:r>
              <a:rPr lang="en-US" dirty="0" smtClean="0"/>
              <a:t>Changing your information</a:t>
            </a:r>
          </a:p>
          <a:p>
            <a:r>
              <a:rPr lang="en-US" dirty="0" smtClean="0"/>
              <a:t>Providing quotes</a:t>
            </a:r>
          </a:p>
          <a:p>
            <a:r>
              <a:rPr lang="en-US" dirty="0" smtClean="0"/>
              <a:t>Responding</a:t>
            </a:r>
          </a:p>
          <a:p>
            <a:pPr lvl="1"/>
            <a:r>
              <a:rPr lang="en-US" dirty="0" smtClean="0"/>
              <a:t>RFQ</a:t>
            </a:r>
          </a:p>
          <a:p>
            <a:pPr lvl="1"/>
            <a:r>
              <a:rPr lang="en-US" dirty="0" smtClean="0"/>
              <a:t>RFX</a:t>
            </a:r>
          </a:p>
          <a:p>
            <a:r>
              <a:rPr lang="en-US" dirty="0" smtClean="0"/>
              <a:t>Collaboration</a:t>
            </a:r>
          </a:p>
          <a:p>
            <a:r>
              <a:rPr lang="en-US" dirty="0" smtClean="0"/>
              <a:t>Invoicing</a:t>
            </a:r>
          </a:p>
          <a:p>
            <a:r>
              <a:rPr lang="en-US" dirty="0" smtClean="0"/>
              <a:t>One-off purchases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80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Premium vs. Registered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010441"/>
            <a:ext cx="5181600" cy="405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72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CU">
  <a:themeElements>
    <a:clrScheme name="Creighton University 0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reighton University 06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Creighton University 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eighton University 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eighton University 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eighton University 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eighton University 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eighton University 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eighton University 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eighton University 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eighton University 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eighton University 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eighton University 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eighton University 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PresentationCU</Template>
  <TotalTime>185</TotalTime>
  <Words>281</Words>
  <Application>Microsoft Office PowerPoint</Application>
  <PresentationFormat>On-screen Show (4:3)</PresentationFormat>
  <Paragraphs>100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PresentationCU</vt:lpstr>
      <vt:lpstr>CUBuyplus® </vt:lpstr>
      <vt:lpstr>Introductions:</vt:lpstr>
      <vt:lpstr>Agenda</vt:lpstr>
      <vt:lpstr>Background</vt:lpstr>
      <vt:lpstr>Results of the Process</vt:lpstr>
      <vt:lpstr>Your Customer’s View</vt:lpstr>
      <vt:lpstr>Ordering through CUBuyplus</vt:lpstr>
      <vt:lpstr>Supplier view of CUBuyplus</vt:lpstr>
      <vt:lpstr>Premium vs. Registered</vt:lpstr>
      <vt:lpstr>CUBuyplus® Supplier Benefits</vt:lpstr>
      <vt:lpstr>Supplier View of CUBuyplus</vt:lpstr>
      <vt:lpstr>PowerPoint Presentation</vt:lpstr>
      <vt:lpstr>Thank you!</vt:lpstr>
    </vt:vector>
  </TitlesOfParts>
  <Company>Creighton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CUBuyplus® </dc:title>
  <dc:creator>Ed DuPree</dc:creator>
  <cp:lastModifiedBy>Ed DuPree</cp:lastModifiedBy>
  <cp:revision>13</cp:revision>
  <dcterms:created xsi:type="dcterms:W3CDTF">2013-09-09T13:36:34Z</dcterms:created>
  <dcterms:modified xsi:type="dcterms:W3CDTF">2013-12-04T17:03:24Z</dcterms:modified>
</cp:coreProperties>
</file>