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328" r:id="rId5"/>
    <p:sldId id="318" r:id="rId6"/>
    <p:sldId id="317" r:id="rId7"/>
    <p:sldId id="323" r:id="rId8"/>
    <p:sldId id="316" r:id="rId9"/>
    <p:sldId id="337" r:id="rId10"/>
    <p:sldId id="321" r:id="rId11"/>
    <p:sldId id="322" r:id="rId12"/>
    <p:sldId id="336" r:id="rId13"/>
    <p:sldId id="324" r:id="rId14"/>
    <p:sldId id="325" r:id="rId15"/>
    <p:sldId id="326" r:id="rId16"/>
    <p:sldId id="327" r:id="rId17"/>
    <p:sldId id="329" r:id="rId18"/>
    <p:sldId id="339" r:id="rId19"/>
    <p:sldId id="284" r:id="rId20"/>
    <p:sldId id="335" r:id="rId21"/>
    <p:sldId id="340" r:id="rId22"/>
    <p:sldId id="342" r:id="rId23"/>
    <p:sldId id="341" r:id="rId24"/>
    <p:sldId id="338" r:id="rId25"/>
    <p:sldId id="330" r:id="rId26"/>
    <p:sldId id="332" r:id="rId27"/>
    <p:sldId id="333" r:id="rId28"/>
    <p:sldId id="334" r:id="rId29"/>
  </p:sldIdLst>
  <p:sldSz cx="9144000" cy="6858000" type="screen4x3"/>
  <p:notesSz cx="6946900" cy="9207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A37F14"/>
    <a:srgbClr val="266659"/>
    <a:srgbClr val="AD1022"/>
    <a:srgbClr val="860111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25" autoAdjust="0"/>
    <p:restoredTop sz="94660"/>
  </p:normalViewPr>
  <p:slideViewPr>
    <p:cSldViewPr>
      <p:cViewPr varScale="1">
        <p:scale>
          <a:sx n="106" d="100"/>
          <a:sy n="106" d="100"/>
        </p:scale>
        <p:origin x="-3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550" y="-96"/>
      </p:cViewPr>
      <p:guideLst>
        <p:guide orient="horz" pos="2900"/>
        <p:guide pos="218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1332A3-62BD-4F3F-80EB-6CAAB8811D59}" type="doc">
      <dgm:prSet loTypeId="urn:microsoft.com/office/officeart/2005/8/layout/hList1" loCatId="list" qsTypeId="urn:microsoft.com/office/officeart/2005/8/quickstyle/simple1#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3E4A68F-C18B-4EA4-BE60-2A12EF3C9D99}">
      <dgm:prSet custT="1"/>
      <dgm:spPr>
        <a:solidFill>
          <a:schemeClr val="bg2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b="1" dirty="0" smtClean="0"/>
            <a:t>Microsoft Ergonomic Keyboard</a:t>
          </a:r>
          <a:endParaRPr lang="en-US" sz="1800" b="1" dirty="0"/>
        </a:p>
      </dgm:t>
    </dgm:pt>
    <dgm:pt modelId="{21841225-C503-4777-B099-BEDCEFBDBF2D}" type="parTrans" cxnId="{03CDDA61-84F4-46DD-9366-68F5E8758D31}">
      <dgm:prSet/>
      <dgm:spPr/>
      <dgm:t>
        <a:bodyPr/>
        <a:lstStyle/>
        <a:p>
          <a:endParaRPr lang="en-US" sz="1800"/>
        </a:p>
      </dgm:t>
    </dgm:pt>
    <dgm:pt modelId="{2015A54C-C66F-4F12-BB3D-034F6BFDA71E}" type="sibTrans" cxnId="{03CDDA61-84F4-46DD-9366-68F5E8758D31}">
      <dgm:prSet/>
      <dgm:spPr/>
      <dgm:t>
        <a:bodyPr/>
        <a:lstStyle/>
        <a:p>
          <a:endParaRPr lang="en-US" sz="1800"/>
        </a:p>
      </dgm:t>
    </dgm:pt>
    <dgm:pt modelId="{DD9B11E7-9E06-4871-B426-8E6E989D8AD8}">
      <dgm:prSet custT="1"/>
      <dgm:spPr>
        <a:solidFill>
          <a:schemeClr val="bg2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b="1" dirty="0" smtClean="0"/>
            <a:t>Copier Paper</a:t>
          </a:r>
        </a:p>
        <a:p>
          <a:pPr rtl="0"/>
          <a:r>
            <a:rPr lang="en-US" sz="1800" b="1" dirty="0" smtClean="0"/>
            <a:t>Xerox Business 4200 Multipurpose Copy Paper</a:t>
          </a:r>
          <a:endParaRPr lang="en-US" sz="1800" b="1" dirty="0"/>
        </a:p>
      </dgm:t>
    </dgm:pt>
    <dgm:pt modelId="{CCB6537E-8CDF-4F96-A187-64258039A76A}" type="parTrans" cxnId="{3E012753-95DE-4EF8-B9E5-E95693D0D131}">
      <dgm:prSet/>
      <dgm:spPr/>
      <dgm:t>
        <a:bodyPr/>
        <a:lstStyle/>
        <a:p>
          <a:endParaRPr lang="en-US" sz="1800"/>
        </a:p>
      </dgm:t>
    </dgm:pt>
    <dgm:pt modelId="{A84BDDFE-1BC2-42A3-888C-7C5F48AEE595}" type="sibTrans" cxnId="{3E012753-95DE-4EF8-B9E5-E95693D0D131}">
      <dgm:prSet/>
      <dgm:spPr/>
      <dgm:t>
        <a:bodyPr/>
        <a:lstStyle/>
        <a:p>
          <a:endParaRPr lang="en-US" sz="1800"/>
        </a:p>
      </dgm:t>
    </dgm:pt>
    <dgm:pt modelId="{31E5A6B6-3DA9-470E-BD73-2F7F6244C115}">
      <dgm:prSet custT="1"/>
      <dgm:spPr>
        <a:solidFill>
          <a:schemeClr val="bg2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b="1" dirty="0" smtClean="0"/>
            <a:t>Fisher 50 ml tubes</a:t>
          </a:r>
          <a:endParaRPr lang="en-US" sz="1800" b="1" dirty="0"/>
        </a:p>
      </dgm:t>
    </dgm:pt>
    <dgm:pt modelId="{84357BE2-A122-415B-9510-0ACE8C2504FC}" type="parTrans" cxnId="{A72B8953-A514-47CC-A8BF-921621C59E51}">
      <dgm:prSet/>
      <dgm:spPr/>
      <dgm:t>
        <a:bodyPr/>
        <a:lstStyle/>
        <a:p>
          <a:endParaRPr lang="en-US" sz="1800"/>
        </a:p>
      </dgm:t>
    </dgm:pt>
    <dgm:pt modelId="{DE2618F1-0C43-4983-83A0-DAF7517B0567}" type="sibTrans" cxnId="{A72B8953-A514-47CC-A8BF-921621C59E51}">
      <dgm:prSet/>
      <dgm:spPr/>
      <dgm:t>
        <a:bodyPr/>
        <a:lstStyle/>
        <a:p>
          <a:endParaRPr lang="en-US" sz="1800"/>
        </a:p>
      </dgm:t>
    </dgm:pt>
    <dgm:pt modelId="{1A8571BC-4AD6-4F2E-B4A5-FE87D57F136F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Internet - $49.99</a:t>
          </a:r>
          <a:endParaRPr lang="en-US" sz="1800" dirty="0"/>
        </a:p>
      </dgm:t>
    </dgm:pt>
    <dgm:pt modelId="{D899E4B5-CC49-4B1B-97FC-3D1EFCE6D191}" type="parTrans" cxnId="{65942671-5681-4FDD-9CCB-8B56BBA4FC2F}">
      <dgm:prSet/>
      <dgm:spPr/>
      <dgm:t>
        <a:bodyPr/>
        <a:lstStyle/>
        <a:p>
          <a:endParaRPr lang="en-US" sz="1800"/>
        </a:p>
      </dgm:t>
    </dgm:pt>
    <dgm:pt modelId="{78BBC1BF-883C-4ACA-B66C-E492A8EE6D4F}" type="sibTrans" cxnId="{65942671-5681-4FDD-9CCB-8B56BBA4FC2F}">
      <dgm:prSet/>
      <dgm:spPr/>
      <dgm:t>
        <a:bodyPr/>
        <a:lstStyle/>
        <a:p>
          <a:endParaRPr lang="en-US" sz="1800"/>
        </a:p>
      </dgm:t>
    </dgm:pt>
    <dgm:pt modelId="{40F6A559-DD25-4E02-8215-2B80F6F3D7C5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CUBuyplus - $35.19</a:t>
          </a:r>
          <a:endParaRPr lang="en-US" sz="1800" dirty="0"/>
        </a:p>
      </dgm:t>
    </dgm:pt>
    <dgm:pt modelId="{3CC471BD-7056-43A9-B89A-D4501CC981CD}" type="parTrans" cxnId="{8B4AAB0E-6BDF-4357-BE4A-1AC93F57903F}">
      <dgm:prSet/>
      <dgm:spPr/>
      <dgm:t>
        <a:bodyPr/>
        <a:lstStyle/>
        <a:p>
          <a:endParaRPr lang="en-US" sz="1800"/>
        </a:p>
      </dgm:t>
    </dgm:pt>
    <dgm:pt modelId="{36E8E0B9-308F-4098-8DC4-A31B2DD3E8A3}" type="sibTrans" cxnId="{8B4AAB0E-6BDF-4357-BE4A-1AC93F57903F}">
      <dgm:prSet/>
      <dgm:spPr/>
      <dgm:t>
        <a:bodyPr/>
        <a:lstStyle/>
        <a:p>
          <a:endParaRPr lang="en-US" sz="1800"/>
        </a:p>
      </dgm:t>
    </dgm:pt>
    <dgm:pt modelId="{0B7CD302-52FB-4743-A5E2-23A93BD391BD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Your Savings = 14.50</a:t>
          </a:r>
          <a:endParaRPr lang="en-US" sz="1800" dirty="0"/>
        </a:p>
      </dgm:t>
    </dgm:pt>
    <dgm:pt modelId="{13331D51-6FE2-4DCF-837E-ADEA8F859C10}" type="parTrans" cxnId="{098A4317-C39B-483F-BD21-FFD454B62249}">
      <dgm:prSet/>
      <dgm:spPr/>
      <dgm:t>
        <a:bodyPr/>
        <a:lstStyle/>
        <a:p>
          <a:endParaRPr lang="en-US" sz="1800"/>
        </a:p>
      </dgm:t>
    </dgm:pt>
    <dgm:pt modelId="{A2D28465-A924-4C20-B775-5994E80DCBA2}" type="sibTrans" cxnId="{098A4317-C39B-483F-BD21-FFD454B62249}">
      <dgm:prSet/>
      <dgm:spPr/>
      <dgm:t>
        <a:bodyPr/>
        <a:lstStyle/>
        <a:p>
          <a:endParaRPr lang="en-US" sz="1800"/>
        </a:p>
      </dgm:t>
    </dgm:pt>
    <dgm:pt modelId="{060C3093-B540-40B2-96E3-7F545DB79ADB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Internet - $57.99</a:t>
          </a:r>
          <a:endParaRPr lang="en-US" sz="1800" b="1" dirty="0"/>
        </a:p>
      </dgm:t>
    </dgm:pt>
    <dgm:pt modelId="{D341CA3F-4CDB-4E29-944A-F1CE269D9053}" type="parTrans" cxnId="{74A7AAF5-CF50-48C3-A1DA-5AB4DD1CEC8A}">
      <dgm:prSet/>
      <dgm:spPr/>
      <dgm:t>
        <a:bodyPr/>
        <a:lstStyle/>
        <a:p>
          <a:endParaRPr lang="en-US" sz="1800"/>
        </a:p>
      </dgm:t>
    </dgm:pt>
    <dgm:pt modelId="{4E5A4923-E862-4FC2-9493-80B020448B16}" type="sibTrans" cxnId="{74A7AAF5-CF50-48C3-A1DA-5AB4DD1CEC8A}">
      <dgm:prSet/>
      <dgm:spPr/>
      <dgm:t>
        <a:bodyPr/>
        <a:lstStyle/>
        <a:p>
          <a:endParaRPr lang="en-US" sz="1800"/>
        </a:p>
      </dgm:t>
    </dgm:pt>
    <dgm:pt modelId="{D01EE4B0-4C71-49F3-A87B-4902A017925D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CUBuyplus- $33.25</a:t>
          </a:r>
          <a:endParaRPr lang="en-US" sz="1800" dirty="0"/>
        </a:p>
      </dgm:t>
    </dgm:pt>
    <dgm:pt modelId="{13C8F8C5-44B8-4168-8278-C4D5ACBAF064}" type="parTrans" cxnId="{6E5401DE-E31B-460B-8274-2DEEB4362A3E}">
      <dgm:prSet/>
      <dgm:spPr/>
      <dgm:t>
        <a:bodyPr/>
        <a:lstStyle/>
        <a:p>
          <a:endParaRPr lang="en-US" sz="1800"/>
        </a:p>
      </dgm:t>
    </dgm:pt>
    <dgm:pt modelId="{A55283BA-8800-4D59-A894-327EFFAA9779}" type="sibTrans" cxnId="{6E5401DE-E31B-460B-8274-2DEEB4362A3E}">
      <dgm:prSet/>
      <dgm:spPr/>
      <dgm:t>
        <a:bodyPr/>
        <a:lstStyle/>
        <a:p>
          <a:endParaRPr lang="en-US" sz="1800"/>
        </a:p>
      </dgm:t>
    </dgm:pt>
    <dgm:pt modelId="{56086E79-45A6-4E9C-90F1-01B6C14FC036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Your Savings = $24.74</a:t>
          </a:r>
          <a:endParaRPr lang="en-US" sz="1800" dirty="0"/>
        </a:p>
      </dgm:t>
    </dgm:pt>
    <dgm:pt modelId="{1C8E4E60-7EA5-4987-AF5A-605256E2B6D5}" type="parTrans" cxnId="{7E24E672-6D91-4FAE-91D0-0BF109A55C75}">
      <dgm:prSet/>
      <dgm:spPr/>
      <dgm:t>
        <a:bodyPr/>
        <a:lstStyle/>
        <a:p>
          <a:endParaRPr lang="en-US" sz="1800"/>
        </a:p>
      </dgm:t>
    </dgm:pt>
    <dgm:pt modelId="{67C110D8-B187-48A1-A545-DD88AD34EE92}" type="sibTrans" cxnId="{7E24E672-6D91-4FAE-91D0-0BF109A55C75}">
      <dgm:prSet/>
      <dgm:spPr/>
      <dgm:t>
        <a:bodyPr/>
        <a:lstStyle/>
        <a:p>
          <a:endParaRPr lang="en-US" sz="1800"/>
        </a:p>
      </dgm:t>
    </dgm:pt>
    <dgm:pt modelId="{617F5D75-BBAF-429E-92A5-A7DF4B2A78C7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Off contract - $298.54</a:t>
          </a:r>
          <a:endParaRPr lang="en-US" sz="1800" b="1" dirty="0"/>
        </a:p>
      </dgm:t>
    </dgm:pt>
    <dgm:pt modelId="{9472ACA4-A6F4-43DF-93D7-5F3CE46A9E29}" type="parTrans" cxnId="{A1B73735-C934-4402-A52E-5DACF19DD718}">
      <dgm:prSet/>
      <dgm:spPr/>
      <dgm:t>
        <a:bodyPr/>
        <a:lstStyle/>
        <a:p>
          <a:endParaRPr lang="en-US" sz="1800"/>
        </a:p>
      </dgm:t>
    </dgm:pt>
    <dgm:pt modelId="{68880719-9A27-4BDE-A801-2D5C621A56F9}" type="sibTrans" cxnId="{A1B73735-C934-4402-A52E-5DACF19DD718}">
      <dgm:prSet/>
      <dgm:spPr/>
      <dgm:t>
        <a:bodyPr/>
        <a:lstStyle/>
        <a:p>
          <a:endParaRPr lang="en-US" sz="1800"/>
        </a:p>
      </dgm:t>
    </dgm:pt>
    <dgm:pt modelId="{B3863B4F-AD0F-493A-9C8D-59B879296A5C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CUBuyplus - $70.00</a:t>
          </a:r>
          <a:endParaRPr lang="en-US" sz="1800" dirty="0"/>
        </a:p>
      </dgm:t>
    </dgm:pt>
    <dgm:pt modelId="{DFF69EDA-1792-4CE9-B03C-4C673334B66C}" type="parTrans" cxnId="{266CBB63-2EAC-4A01-AFB8-D032E7120324}">
      <dgm:prSet/>
      <dgm:spPr/>
      <dgm:t>
        <a:bodyPr/>
        <a:lstStyle/>
        <a:p>
          <a:endParaRPr lang="en-US" sz="1800"/>
        </a:p>
      </dgm:t>
    </dgm:pt>
    <dgm:pt modelId="{F47B2738-BB39-4593-B70A-4A62CE06E6F5}" type="sibTrans" cxnId="{266CBB63-2EAC-4A01-AFB8-D032E7120324}">
      <dgm:prSet/>
      <dgm:spPr/>
      <dgm:t>
        <a:bodyPr/>
        <a:lstStyle/>
        <a:p>
          <a:endParaRPr lang="en-US" sz="1800"/>
        </a:p>
      </dgm:t>
    </dgm:pt>
    <dgm:pt modelId="{6B91668D-E897-4C12-B1F4-4D2D7E0D3FEE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1800" dirty="0" smtClean="0"/>
            <a:t>Your Savings = $228.54</a:t>
          </a:r>
          <a:endParaRPr lang="en-US" sz="1800" dirty="0"/>
        </a:p>
      </dgm:t>
    </dgm:pt>
    <dgm:pt modelId="{DE2837D7-F5C0-42D2-A5BC-5DF8C22A2760}" type="parTrans" cxnId="{D5E19DE2-6EF1-45C6-B205-2D5C8C2830A0}">
      <dgm:prSet/>
      <dgm:spPr/>
      <dgm:t>
        <a:bodyPr/>
        <a:lstStyle/>
        <a:p>
          <a:endParaRPr lang="en-US" sz="1800"/>
        </a:p>
      </dgm:t>
    </dgm:pt>
    <dgm:pt modelId="{85EEFD57-B4FE-4D6D-B47C-068F1593374E}" type="sibTrans" cxnId="{D5E19DE2-6EF1-45C6-B205-2D5C8C2830A0}">
      <dgm:prSet/>
      <dgm:spPr/>
      <dgm:t>
        <a:bodyPr/>
        <a:lstStyle/>
        <a:p>
          <a:endParaRPr lang="en-US" sz="1800"/>
        </a:p>
      </dgm:t>
    </dgm:pt>
    <dgm:pt modelId="{A30B2281-EFBA-452F-AF1A-7AC9A14C3814}" type="pres">
      <dgm:prSet presAssocID="{E21332A3-62BD-4F3F-80EB-6CAAB8811D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B09209-8C3C-4BBC-A621-AFAC05462860}" type="pres">
      <dgm:prSet presAssocID="{83E4A68F-C18B-4EA4-BE60-2A12EF3C9D99}" presName="composite" presStyleCnt="0"/>
      <dgm:spPr/>
    </dgm:pt>
    <dgm:pt modelId="{7006287E-2814-4928-9815-972246975EE1}" type="pres">
      <dgm:prSet presAssocID="{83E4A68F-C18B-4EA4-BE60-2A12EF3C9D99}" presName="parTx" presStyleLbl="alignNode1" presStyleIdx="0" presStyleCnt="3" custLinFactNeighborX="65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7BA4A-5B2C-4E4E-B71D-57D3E5F75621}" type="pres">
      <dgm:prSet presAssocID="{83E4A68F-C18B-4EA4-BE60-2A12EF3C9D99}" presName="desTx" presStyleLbl="alignAccFollowNode1" presStyleIdx="0" presStyleCnt="3" custLinFactNeighborX="66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A1655-567F-4DE1-A53E-89464DB7F2A1}" type="pres">
      <dgm:prSet presAssocID="{2015A54C-C66F-4F12-BB3D-034F6BFDA71E}" presName="space" presStyleCnt="0"/>
      <dgm:spPr/>
    </dgm:pt>
    <dgm:pt modelId="{FA2B7EAB-8D24-4C4A-A070-23E119370942}" type="pres">
      <dgm:prSet presAssocID="{DD9B11E7-9E06-4871-B426-8E6E989D8AD8}" presName="composite" presStyleCnt="0"/>
      <dgm:spPr/>
    </dgm:pt>
    <dgm:pt modelId="{407B4977-DABE-4EE3-B07F-96DBE932DFB7}" type="pres">
      <dgm:prSet presAssocID="{DD9B11E7-9E06-4871-B426-8E6E989D8AD8}" presName="parTx" presStyleLbl="alignNode1" presStyleIdx="1" presStyleCnt="3" custLinFactNeighborX="1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3FAE4-FC9C-4E9D-9EB1-52BFD881D1FF}" type="pres">
      <dgm:prSet presAssocID="{DD9B11E7-9E06-4871-B426-8E6E989D8AD8}" presName="desTx" presStyleLbl="alignAccFollowNode1" presStyleIdx="1" presStyleCnt="3" custLinFactNeighborX="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308913-A222-4546-9921-07903632D227}" type="pres">
      <dgm:prSet presAssocID="{A84BDDFE-1BC2-42A3-888C-7C5F48AEE595}" presName="space" presStyleCnt="0"/>
      <dgm:spPr/>
    </dgm:pt>
    <dgm:pt modelId="{55290B3D-4E71-473F-AC65-C389CB0FBFEA}" type="pres">
      <dgm:prSet presAssocID="{31E5A6B6-3DA9-470E-BD73-2F7F6244C115}" presName="composite" presStyleCnt="0"/>
      <dgm:spPr/>
    </dgm:pt>
    <dgm:pt modelId="{CC8CAE59-451D-4EB8-BED5-34264C54D942}" type="pres">
      <dgm:prSet presAssocID="{31E5A6B6-3DA9-470E-BD73-2F7F6244C115}" presName="parTx" presStyleLbl="alignNode1" presStyleIdx="2" presStyleCnt="3" custLinFactNeighborX="-53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95805-3A19-41CE-AB65-D343617F2DD6}" type="pres">
      <dgm:prSet presAssocID="{31E5A6B6-3DA9-470E-BD73-2F7F6244C115}" presName="desTx" presStyleLbl="alignAccFollowNode1" presStyleIdx="2" presStyleCnt="3" custLinFactNeighborX="-53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8A4317-C39B-483F-BD21-FFD454B62249}" srcId="{83E4A68F-C18B-4EA4-BE60-2A12EF3C9D99}" destId="{0B7CD302-52FB-4743-A5E2-23A93BD391BD}" srcOrd="2" destOrd="0" parTransId="{13331D51-6FE2-4DCF-837E-ADEA8F859C10}" sibTransId="{A2D28465-A924-4C20-B775-5994E80DCBA2}"/>
    <dgm:cxn modelId="{74A7AAF5-CF50-48C3-A1DA-5AB4DD1CEC8A}" srcId="{DD9B11E7-9E06-4871-B426-8E6E989D8AD8}" destId="{060C3093-B540-40B2-96E3-7F545DB79ADB}" srcOrd="0" destOrd="0" parTransId="{D341CA3F-4CDB-4E29-944A-F1CE269D9053}" sibTransId="{4E5A4923-E862-4FC2-9493-80B020448B16}"/>
    <dgm:cxn modelId="{3E012753-95DE-4EF8-B9E5-E95693D0D131}" srcId="{E21332A3-62BD-4F3F-80EB-6CAAB8811D59}" destId="{DD9B11E7-9E06-4871-B426-8E6E989D8AD8}" srcOrd="1" destOrd="0" parTransId="{CCB6537E-8CDF-4F96-A187-64258039A76A}" sibTransId="{A84BDDFE-1BC2-42A3-888C-7C5F48AEE595}"/>
    <dgm:cxn modelId="{266CBB63-2EAC-4A01-AFB8-D032E7120324}" srcId="{31E5A6B6-3DA9-470E-BD73-2F7F6244C115}" destId="{B3863B4F-AD0F-493A-9C8D-59B879296A5C}" srcOrd="1" destOrd="0" parTransId="{DFF69EDA-1792-4CE9-B03C-4C673334B66C}" sibTransId="{F47B2738-BB39-4593-B70A-4A62CE06E6F5}"/>
    <dgm:cxn modelId="{9DC6117C-1412-4667-96EE-A835050CF075}" type="presOf" srcId="{1A8571BC-4AD6-4F2E-B4A5-FE87D57F136F}" destId="{CAC7BA4A-5B2C-4E4E-B71D-57D3E5F75621}" srcOrd="0" destOrd="0" presId="urn:microsoft.com/office/officeart/2005/8/layout/hList1"/>
    <dgm:cxn modelId="{EA7A582B-A580-401B-BEF3-112D2A699373}" type="presOf" srcId="{E21332A3-62BD-4F3F-80EB-6CAAB8811D59}" destId="{A30B2281-EFBA-452F-AF1A-7AC9A14C3814}" srcOrd="0" destOrd="0" presId="urn:microsoft.com/office/officeart/2005/8/layout/hList1"/>
    <dgm:cxn modelId="{65942671-5681-4FDD-9CCB-8B56BBA4FC2F}" srcId="{83E4A68F-C18B-4EA4-BE60-2A12EF3C9D99}" destId="{1A8571BC-4AD6-4F2E-B4A5-FE87D57F136F}" srcOrd="0" destOrd="0" parTransId="{D899E4B5-CC49-4B1B-97FC-3D1EFCE6D191}" sibTransId="{78BBC1BF-883C-4ACA-B66C-E492A8EE6D4F}"/>
    <dgm:cxn modelId="{6E5401DE-E31B-460B-8274-2DEEB4362A3E}" srcId="{DD9B11E7-9E06-4871-B426-8E6E989D8AD8}" destId="{D01EE4B0-4C71-49F3-A87B-4902A017925D}" srcOrd="1" destOrd="0" parTransId="{13C8F8C5-44B8-4168-8278-C4D5ACBAF064}" sibTransId="{A55283BA-8800-4D59-A894-327EFFAA9779}"/>
    <dgm:cxn modelId="{A72B8953-A514-47CC-A8BF-921621C59E51}" srcId="{E21332A3-62BD-4F3F-80EB-6CAAB8811D59}" destId="{31E5A6B6-3DA9-470E-BD73-2F7F6244C115}" srcOrd="2" destOrd="0" parTransId="{84357BE2-A122-415B-9510-0ACE8C2504FC}" sibTransId="{DE2618F1-0C43-4983-83A0-DAF7517B0567}"/>
    <dgm:cxn modelId="{2BED223B-7B3F-40B4-8942-CF6925A0304B}" type="presOf" srcId="{0B7CD302-52FB-4743-A5E2-23A93BD391BD}" destId="{CAC7BA4A-5B2C-4E4E-B71D-57D3E5F75621}" srcOrd="0" destOrd="2" presId="urn:microsoft.com/office/officeart/2005/8/layout/hList1"/>
    <dgm:cxn modelId="{36608080-7205-4869-A0AD-7B2B53033AFE}" type="presOf" srcId="{617F5D75-BBAF-429E-92A5-A7DF4B2A78C7}" destId="{B0A95805-3A19-41CE-AB65-D343617F2DD6}" srcOrd="0" destOrd="0" presId="urn:microsoft.com/office/officeart/2005/8/layout/hList1"/>
    <dgm:cxn modelId="{ABBC80D1-7B96-45F0-9D0A-1D0B26B3F517}" type="presOf" srcId="{6B91668D-E897-4C12-B1F4-4D2D7E0D3FEE}" destId="{B0A95805-3A19-41CE-AB65-D343617F2DD6}" srcOrd="0" destOrd="2" presId="urn:microsoft.com/office/officeart/2005/8/layout/hList1"/>
    <dgm:cxn modelId="{489DB9B7-6AFD-4C5C-B1B9-55ABDC83FB90}" type="presOf" srcId="{56086E79-45A6-4E9C-90F1-01B6C14FC036}" destId="{9783FAE4-FC9C-4E9D-9EB1-52BFD881D1FF}" srcOrd="0" destOrd="2" presId="urn:microsoft.com/office/officeart/2005/8/layout/hList1"/>
    <dgm:cxn modelId="{3C6695D4-048A-4583-9932-4305D9540F30}" type="presOf" srcId="{31E5A6B6-3DA9-470E-BD73-2F7F6244C115}" destId="{CC8CAE59-451D-4EB8-BED5-34264C54D942}" srcOrd="0" destOrd="0" presId="urn:microsoft.com/office/officeart/2005/8/layout/hList1"/>
    <dgm:cxn modelId="{D5E19DE2-6EF1-45C6-B205-2D5C8C2830A0}" srcId="{31E5A6B6-3DA9-470E-BD73-2F7F6244C115}" destId="{6B91668D-E897-4C12-B1F4-4D2D7E0D3FEE}" srcOrd="2" destOrd="0" parTransId="{DE2837D7-F5C0-42D2-A5BC-5DF8C22A2760}" sibTransId="{85EEFD57-B4FE-4D6D-B47C-068F1593374E}"/>
    <dgm:cxn modelId="{03CDDA61-84F4-46DD-9366-68F5E8758D31}" srcId="{E21332A3-62BD-4F3F-80EB-6CAAB8811D59}" destId="{83E4A68F-C18B-4EA4-BE60-2A12EF3C9D99}" srcOrd="0" destOrd="0" parTransId="{21841225-C503-4777-B099-BEDCEFBDBF2D}" sibTransId="{2015A54C-C66F-4F12-BB3D-034F6BFDA71E}"/>
    <dgm:cxn modelId="{8B4AAB0E-6BDF-4357-BE4A-1AC93F57903F}" srcId="{83E4A68F-C18B-4EA4-BE60-2A12EF3C9D99}" destId="{40F6A559-DD25-4E02-8215-2B80F6F3D7C5}" srcOrd="1" destOrd="0" parTransId="{3CC471BD-7056-43A9-B89A-D4501CC981CD}" sibTransId="{36E8E0B9-308F-4098-8DC4-A31B2DD3E8A3}"/>
    <dgm:cxn modelId="{C4640227-E0AD-477F-8583-7A7098500813}" type="presOf" srcId="{B3863B4F-AD0F-493A-9C8D-59B879296A5C}" destId="{B0A95805-3A19-41CE-AB65-D343617F2DD6}" srcOrd="0" destOrd="1" presId="urn:microsoft.com/office/officeart/2005/8/layout/hList1"/>
    <dgm:cxn modelId="{7E24E672-6D91-4FAE-91D0-0BF109A55C75}" srcId="{DD9B11E7-9E06-4871-B426-8E6E989D8AD8}" destId="{56086E79-45A6-4E9C-90F1-01B6C14FC036}" srcOrd="2" destOrd="0" parTransId="{1C8E4E60-7EA5-4987-AF5A-605256E2B6D5}" sibTransId="{67C110D8-B187-48A1-A545-DD88AD34EE92}"/>
    <dgm:cxn modelId="{A1B73735-C934-4402-A52E-5DACF19DD718}" srcId="{31E5A6B6-3DA9-470E-BD73-2F7F6244C115}" destId="{617F5D75-BBAF-429E-92A5-A7DF4B2A78C7}" srcOrd="0" destOrd="0" parTransId="{9472ACA4-A6F4-43DF-93D7-5F3CE46A9E29}" sibTransId="{68880719-9A27-4BDE-A801-2D5C621A56F9}"/>
    <dgm:cxn modelId="{C2571619-EB84-460E-B9F4-E4819C6C6F2A}" type="presOf" srcId="{DD9B11E7-9E06-4871-B426-8E6E989D8AD8}" destId="{407B4977-DABE-4EE3-B07F-96DBE932DFB7}" srcOrd="0" destOrd="0" presId="urn:microsoft.com/office/officeart/2005/8/layout/hList1"/>
    <dgm:cxn modelId="{3A2C18A8-615B-46EF-9617-0DE707FB35E6}" type="presOf" srcId="{060C3093-B540-40B2-96E3-7F545DB79ADB}" destId="{9783FAE4-FC9C-4E9D-9EB1-52BFD881D1FF}" srcOrd="0" destOrd="0" presId="urn:microsoft.com/office/officeart/2005/8/layout/hList1"/>
    <dgm:cxn modelId="{85D23A1C-C74B-4955-BF2F-781B10F994EE}" type="presOf" srcId="{40F6A559-DD25-4E02-8215-2B80F6F3D7C5}" destId="{CAC7BA4A-5B2C-4E4E-B71D-57D3E5F75621}" srcOrd="0" destOrd="1" presId="urn:microsoft.com/office/officeart/2005/8/layout/hList1"/>
    <dgm:cxn modelId="{90531181-01A6-4975-950F-80C003470334}" type="presOf" srcId="{D01EE4B0-4C71-49F3-A87B-4902A017925D}" destId="{9783FAE4-FC9C-4E9D-9EB1-52BFD881D1FF}" srcOrd="0" destOrd="1" presId="urn:microsoft.com/office/officeart/2005/8/layout/hList1"/>
    <dgm:cxn modelId="{DD247FF4-D335-4252-B8C2-103E7808356B}" type="presOf" srcId="{83E4A68F-C18B-4EA4-BE60-2A12EF3C9D99}" destId="{7006287E-2814-4928-9815-972246975EE1}" srcOrd="0" destOrd="0" presId="urn:microsoft.com/office/officeart/2005/8/layout/hList1"/>
    <dgm:cxn modelId="{CCCD020F-1EFF-4DB5-AAB1-FF2BE5967A50}" type="presParOf" srcId="{A30B2281-EFBA-452F-AF1A-7AC9A14C3814}" destId="{4EB09209-8C3C-4BBC-A621-AFAC05462860}" srcOrd="0" destOrd="0" presId="urn:microsoft.com/office/officeart/2005/8/layout/hList1"/>
    <dgm:cxn modelId="{39FAA492-DAD5-42E6-A0CA-7ED3473C9248}" type="presParOf" srcId="{4EB09209-8C3C-4BBC-A621-AFAC05462860}" destId="{7006287E-2814-4928-9815-972246975EE1}" srcOrd="0" destOrd="0" presId="urn:microsoft.com/office/officeart/2005/8/layout/hList1"/>
    <dgm:cxn modelId="{EC99222D-7C39-43CA-BD02-2F534C393B1F}" type="presParOf" srcId="{4EB09209-8C3C-4BBC-A621-AFAC05462860}" destId="{CAC7BA4A-5B2C-4E4E-B71D-57D3E5F75621}" srcOrd="1" destOrd="0" presId="urn:microsoft.com/office/officeart/2005/8/layout/hList1"/>
    <dgm:cxn modelId="{5331481E-339D-4D0E-8050-5BD446764CA5}" type="presParOf" srcId="{A30B2281-EFBA-452F-AF1A-7AC9A14C3814}" destId="{73AA1655-567F-4DE1-A53E-89464DB7F2A1}" srcOrd="1" destOrd="0" presId="urn:microsoft.com/office/officeart/2005/8/layout/hList1"/>
    <dgm:cxn modelId="{AD1A7AFD-954B-4404-939C-B9FF9FC437D6}" type="presParOf" srcId="{A30B2281-EFBA-452F-AF1A-7AC9A14C3814}" destId="{FA2B7EAB-8D24-4C4A-A070-23E119370942}" srcOrd="2" destOrd="0" presId="urn:microsoft.com/office/officeart/2005/8/layout/hList1"/>
    <dgm:cxn modelId="{E4A0DEAF-103E-4C10-9999-EF0E9300C28E}" type="presParOf" srcId="{FA2B7EAB-8D24-4C4A-A070-23E119370942}" destId="{407B4977-DABE-4EE3-B07F-96DBE932DFB7}" srcOrd="0" destOrd="0" presId="urn:microsoft.com/office/officeart/2005/8/layout/hList1"/>
    <dgm:cxn modelId="{491A9B43-9764-4263-ADA4-3823594557C9}" type="presParOf" srcId="{FA2B7EAB-8D24-4C4A-A070-23E119370942}" destId="{9783FAE4-FC9C-4E9D-9EB1-52BFD881D1FF}" srcOrd="1" destOrd="0" presId="urn:microsoft.com/office/officeart/2005/8/layout/hList1"/>
    <dgm:cxn modelId="{16FF1B35-E15C-4C20-80C0-209BA39EEA89}" type="presParOf" srcId="{A30B2281-EFBA-452F-AF1A-7AC9A14C3814}" destId="{15308913-A222-4546-9921-07903632D227}" srcOrd="3" destOrd="0" presId="urn:microsoft.com/office/officeart/2005/8/layout/hList1"/>
    <dgm:cxn modelId="{F94F2C28-3BB9-4D9A-BFAE-923075AE80F6}" type="presParOf" srcId="{A30B2281-EFBA-452F-AF1A-7AC9A14C3814}" destId="{55290B3D-4E71-473F-AC65-C389CB0FBFEA}" srcOrd="4" destOrd="0" presId="urn:microsoft.com/office/officeart/2005/8/layout/hList1"/>
    <dgm:cxn modelId="{86430C4E-9F96-4AD8-8AFB-63903BF6F11D}" type="presParOf" srcId="{55290B3D-4E71-473F-AC65-C389CB0FBFEA}" destId="{CC8CAE59-451D-4EB8-BED5-34264C54D942}" srcOrd="0" destOrd="0" presId="urn:microsoft.com/office/officeart/2005/8/layout/hList1"/>
    <dgm:cxn modelId="{8F1FA8E8-2F1C-4B7A-AB35-79949F24DB9A}" type="presParOf" srcId="{55290B3D-4E71-473F-AC65-C389CB0FBFEA}" destId="{B0A95805-3A19-41CE-AB65-D343617F2DD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06287E-2814-4928-9815-972246975EE1}">
      <dsp:nvSpPr>
        <dsp:cNvPr id="0" name=""/>
        <dsp:cNvSpPr/>
      </dsp:nvSpPr>
      <dsp:spPr>
        <a:xfrm>
          <a:off x="185734" y="19867"/>
          <a:ext cx="2786062" cy="100486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Microsoft Ergonomic Keyboard</a:t>
          </a:r>
          <a:endParaRPr lang="en-US" sz="1800" b="1" kern="1200" dirty="0"/>
        </a:p>
      </dsp:txBody>
      <dsp:txXfrm>
        <a:off x="185734" y="19867"/>
        <a:ext cx="2786062" cy="1004864"/>
      </dsp:txXfrm>
    </dsp:sp>
    <dsp:sp modelId="{CAC7BA4A-5B2C-4E4E-B71D-57D3E5F75621}">
      <dsp:nvSpPr>
        <dsp:cNvPr id="0" name=""/>
        <dsp:cNvSpPr/>
      </dsp:nvSpPr>
      <dsp:spPr>
        <a:xfrm>
          <a:off x="188604" y="1024732"/>
          <a:ext cx="2786062" cy="13176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Internet - $49.99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CUBuyplus - $35.19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Your Savings = 14.50</a:t>
          </a:r>
          <a:endParaRPr lang="en-US" sz="1800" kern="1200" dirty="0"/>
        </a:p>
      </dsp:txBody>
      <dsp:txXfrm>
        <a:off x="188604" y="1024732"/>
        <a:ext cx="2786062" cy="1317600"/>
      </dsp:txXfrm>
    </dsp:sp>
    <dsp:sp modelId="{407B4977-DABE-4EE3-B07F-96DBE932DFB7}">
      <dsp:nvSpPr>
        <dsp:cNvPr id="0" name=""/>
        <dsp:cNvSpPr/>
      </dsp:nvSpPr>
      <dsp:spPr>
        <a:xfrm>
          <a:off x="3206829" y="19867"/>
          <a:ext cx="2786062" cy="100486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Copier Paper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Xerox Business 4200 Multipurpose Copy Paper</a:t>
          </a:r>
          <a:endParaRPr lang="en-US" sz="1800" b="1" kern="1200" dirty="0"/>
        </a:p>
      </dsp:txBody>
      <dsp:txXfrm>
        <a:off x="3206829" y="19867"/>
        <a:ext cx="2786062" cy="1004864"/>
      </dsp:txXfrm>
    </dsp:sp>
    <dsp:sp modelId="{9783FAE4-FC9C-4E9D-9EB1-52BFD881D1FF}">
      <dsp:nvSpPr>
        <dsp:cNvPr id="0" name=""/>
        <dsp:cNvSpPr/>
      </dsp:nvSpPr>
      <dsp:spPr>
        <a:xfrm>
          <a:off x="3206829" y="1024732"/>
          <a:ext cx="2786062" cy="13176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Internet - $57.99</a:t>
          </a:r>
          <a:endParaRPr lang="en-US" sz="1800" b="1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CUBuyplus- $33.25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Your Savings = $24.74</a:t>
          </a:r>
          <a:endParaRPr lang="en-US" sz="1800" kern="1200" dirty="0"/>
        </a:p>
      </dsp:txBody>
      <dsp:txXfrm>
        <a:off x="3206829" y="1024732"/>
        <a:ext cx="2786062" cy="1317600"/>
      </dsp:txXfrm>
    </dsp:sp>
    <dsp:sp modelId="{CC8CAE59-451D-4EB8-BED5-34264C54D942}">
      <dsp:nvSpPr>
        <dsp:cNvPr id="0" name=""/>
        <dsp:cNvSpPr/>
      </dsp:nvSpPr>
      <dsp:spPr>
        <a:xfrm>
          <a:off x="6205552" y="19867"/>
          <a:ext cx="2786062" cy="100486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Fisher 50 ml tubes</a:t>
          </a:r>
          <a:endParaRPr lang="en-US" sz="1800" b="1" kern="1200" dirty="0"/>
        </a:p>
      </dsp:txBody>
      <dsp:txXfrm>
        <a:off x="6205552" y="19867"/>
        <a:ext cx="2786062" cy="1004864"/>
      </dsp:txXfrm>
    </dsp:sp>
    <dsp:sp modelId="{B0A95805-3A19-41CE-AB65-D343617F2DD6}">
      <dsp:nvSpPr>
        <dsp:cNvPr id="0" name=""/>
        <dsp:cNvSpPr/>
      </dsp:nvSpPr>
      <dsp:spPr>
        <a:xfrm>
          <a:off x="6205552" y="1024732"/>
          <a:ext cx="2786062" cy="13176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Off contract - $298.54</a:t>
          </a:r>
          <a:endParaRPr lang="en-US" sz="1800" b="1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CUBuyplus - $70.00</a:t>
          </a:r>
          <a:endParaRPr lang="en-U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Your Savings = $228.54</a:t>
          </a:r>
          <a:endParaRPr lang="en-US" sz="1800" kern="1200" dirty="0"/>
        </a:p>
      </dsp:txBody>
      <dsp:txXfrm>
        <a:off x="6205552" y="1024732"/>
        <a:ext cx="2786062" cy="1317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413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25076C4-9BD1-48EA-ABA6-4D8356E072A0}" type="datetimeFigureOut">
              <a:rPr lang="en-US"/>
              <a:pPr>
                <a:defRPr/>
              </a:pPr>
              <a:t>6/27/2012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55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413" y="87455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7FD626-4C62-42CD-8F4F-E9380DE64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5413" y="0"/>
            <a:ext cx="3009900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1A07DFC-1F6F-4FD6-97CB-AD9F10E0BD69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0563"/>
            <a:ext cx="4603750" cy="3452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73563"/>
            <a:ext cx="5556250" cy="4143375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45538"/>
            <a:ext cx="3009900" cy="4603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5413" y="8745538"/>
            <a:ext cx="3009900" cy="4603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2323619-F8BD-40FF-AD74-366E48965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4791A7-86DF-4842-8B8F-D75E91A0134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132576-62AE-4F17-90B0-68155A3FEF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02FD42-F05C-40D7-82BA-0D0572BA127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F48FD7-48A9-4ABF-AF0C-B024A4D7A8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E73B3F-8F8D-401A-AA00-8AE1F19376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94B34C-7C9C-4414-8B8A-7D6CABE7B6B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 smtClean="0"/>
          </a:p>
          <a:p>
            <a:pPr>
              <a:spcBef>
                <a:spcPct val="0"/>
              </a:spcBef>
            </a:pPr>
            <a:r>
              <a:rPr lang="en-US" sz="2400" smtClean="0"/>
              <a:t>- Need exact dates for Prototyping and Focus groups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B8CF80-819B-4B70-88ED-F7B48BE80B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C4198F-AA32-4732-9763-65443567A2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956BCF-5532-40E0-A82F-8C4FACF00B9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161C7E-E5AC-4C02-B625-8CC6859D403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404701-1849-460A-B0C8-7BA649C5682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E271C1-C11A-4751-A237-7941E9DA04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34E1B9-3678-4C29-9340-E0F07D0C939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0C385B-0628-49E3-BCDD-4809C27A7C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40E8B4-C1E2-4E62-B91B-B4AE842205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D6750A-9C23-4EFA-86E7-40417E70948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FC7C4C-1890-4E6A-A2FA-3B9345A746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F32870-A0BD-4E9E-92C4-FDEED1CB7AB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FA1EF8-C07A-4634-BD6F-01C508D34EE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DC0EB4-0A0C-4C73-AF00-4F701CFF9D7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CBC38-47DC-49CA-8BB6-F9C9957615F4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C702B-D5E3-479D-886D-95E88EEE90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1DAE3-7B09-4E84-880A-2FAE4A3B0AEA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8F793-7AAD-4C77-9340-5B3D51EF2E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D9E7-B719-48F5-B02D-4455834886BF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E575-4FBF-4AF7-A3D6-313B7E3CFD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941B3-2A1B-42A6-A722-875C1E7A5D36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33C93-3B52-4D42-8A6A-7DA0D3424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D3546-10F4-413D-B622-6DD3A74499F7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8F6A2-3B7C-4F40-BAE9-A08623B8A6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C2917-2832-4E76-A788-3BD409F88755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D79CF-5BA1-46E5-8D9D-5D6E8445D6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22A6C-9431-4DB0-ABFF-58F4559A22D1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DFC93-A88E-45FD-827D-F948ECA3C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BC2B0-1959-4453-BC91-081FEA9558CE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0BD76-E12D-422E-8535-88A5D212B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FE1BD-187F-4643-88D3-F551D0520604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7880A-E4D7-471C-89BE-12940D1068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8AF4-F02C-4E53-83C1-E3C5C1B9084E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80514-BAD0-45F0-A34F-FE42392266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0B5EC-B6B1-491A-B912-B500C937B65C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339E-AAA7-4F30-A48E-70C9666355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E6F82E-7054-49A6-B46A-D5BAD63CFDE4}" type="datetimeFigureOut">
              <a:rPr lang="en-US"/>
              <a:pPr>
                <a:defRPr/>
              </a:pPr>
              <a:t>6/27/2012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45067D-7C24-403C-B229-A929625B37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eighton.edu/administration/president/universitypriorities/index.ph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ighton.edu/admin/purchasing/cubuyplus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lkp74083@creighton.ed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2800"/>
            <a:ext cx="9144000" cy="91440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bg1"/>
                </a:solidFill>
              </a:rPr>
              <a:t>A Better Way to Buy at CU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9144000" cy="914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Summer 2012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5363" name="Picture 6" descr="280bagCU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5334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-11113" y="3200400"/>
            <a:ext cx="9144001" cy="2338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Purchasing focus is on savings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45720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By implementing a strategic sourcing methodology to support the efficient procurement of goods and services.  </a:t>
            </a:r>
          </a:p>
          <a:p>
            <a:pPr marL="120650" lvl="2" fontAlgn="ctr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685800" lvl="3" indent="-228600" fontAlgn="ctr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tabLst>
                <a:tab pos="1143000" algn="l"/>
              </a:tabLst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Continual improvement through in-depth spend analysis</a:t>
            </a:r>
          </a:p>
          <a:p>
            <a:pPr marL="685800" lvl="3" indent="-228600" fontAlgn="ctr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tabLst>
                <a:tab pos="1143000" algn="l"/>
              </a:tabLst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Creation of contracts easily accessed by the University community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Purchases</a:t>
            </a:r>
          </a:p>
        </p:txBody>
      </p:sp>
      <p:sp>
        <p:nvSpPr>
          <p:cNvPr id="33797" name="Content Placeholder 2"/>
          <p:cNvSpPr txBox="1">
            <a:spLocks/>
          </p:cNvSpPr>
          <p:nvPr/>
        </p:nvSpPr>
        <p:spPr bwMode="auto">
          <a:xfrm>
            <a:off x="0" y="1143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 i="1">
                <a:solidFill>
                  <a:srgbClr val="A37F14"/>
                </a:solidFill>
                <a:latin typeface="Calibri" pitchFamily="34" charset="0"/>
              </a:rPr>
              <a:t>Expediting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blackWhite">
          <a:xfrm>
            <a:off x="0" y="1071563"/>
            <a:ext cx="9144000" cy="1239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5842" name="Title 2"/>
          <p:cNvSpPr txBox="1">
            <a:spLocks/>
          </p:cNvSpPr>
          <p:nvPr/>
        </p:nvSpPr>
        <p:spPr bwMode="auto">
          <a:xfrm>
            <a:off x="1584325" y="3543300"/>
            <a:ext cx="6962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/>
            <a:endParaRPr lang="en-US" sz="7200">
              <a:solidFill>
                <a:srgbClr val="41768A"/>
              </a:solidFill>
              <a:latin typeface="Calibri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blackWhite">
          <a:xfrm>
            <a:off x="0" y="2305050"/>
            <a:ext cx="9144000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8" name="Title 2"/>
          <p:cNvSpPr txBox="1">
            <a:spLocks/>
          </p:cNvSpPr>
          <p:nvPr/>
        </p:nvSpPr>
        <p:spPr bwMode="auto">
          <a:xfrm>
            <a:off x="0" y="1491347"/>
            <a:ext cx="9144000" cy="5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i="1" spc="0">
                <a:gradFill flip="none" rotWithShape="1">
                  <a:gsLst>
                    <a:gs pos="76000">
                      <a:srgbClr val="FFFFFF"/>
                    </a:gs>
                    <a:gs pos="38000">
                      <a:srgbClr val="FFFFFF"/>
                    </a:gs>
                  </a:gsLst>
                  <a:lin ang="16200000" scaled="1"/>
                  <a:tileRect/>
                </a:gra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9pPr>
          </a:lstStyle>
          <a:p>
            <a:pPr marL="285750" indent="-285750">
              <a:defRPr/>
            </a:pPr>
            <a:r>
              <a:rPr lang="en-US" sz="4000" i="0" dirty="0" smtClean="0">
                <a:latin typeface="+mn-lt"/>
              </a:rPr>
              <a:t>Tools to manage your purchasing needs </a:t>
            </a:r>
            <a:endParaRPr lang="en-US" sz="4000" i="0" dirty="0">
              <a:latin typeface="+mn-lt"/>
            </a:endParaRPr>
          </a:p>
        </p:txBody>
      </p:sp>
      <p:pic>
        <p:nvPicPr>
          <p:cNvPr id="35845" name="Picture 8" descr="280bagCU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718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P-CardIma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3322544"/>
            <a:ext cx="3048000" cy="1954306"/>
          </a:xfrm>
          <a:prstGeom prst="rect">
            <a:avLst/>
          </a:prstGeom>
          <a:scene3d>
            <a:camera prst="orthographicFront">
              <a:rot lat="521709" lon="1441596" rev="21177765"/>
            </a:camera>
            <a:lightRig rig="threePt" dir="t"/>
          </a:scene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blackWhite">
          <a:xfrm>
            <a:off x="0" y="1071563"/>
            <a:ext cx="9144000" cy="1239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7890" name="Title 2"/>
          <p:cNvSpPr txBox="1">
            <a:spLocks/>
          </p:cNvSpPr>
          <p:nvPr/>
        </p:nvSpPr>
        <p:spPr bwMode="auto">
          <a:xfrm>
            <a:off x="1584325" y="3543300"/>
            <a:ext cx="6962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/>
            <a:endParaRPr lang="en-US" sz="7200">
              <a:solidFill>
                <a:srgbClr val="41768A"/>
              </a:solidFill>
              <a:latin typeface="Calibri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blackWhite">
          <a:xfrm>
            <a:off x="0" y="2305050"/>
            <a:ext cx="9144000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8" name="Title 2"/>
          <p:cNvSpPr txBox="1">
            <a:spLocks/>
          </p:cNvSpPr>
          <p:nvPr/>
        </p:nvSpPr>
        <p:spPr bwMode="auto">
          <a:xfrm>
            <a:off x="0" y="1491347"/>
            <a:ext cx="9144000" cy="5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i="1" spc="0">
                <a:gradFill flip="none" rotWithShape="1">
                  <a:gsLst>
                    <a:gs pos="76000">
                      <a:srgbClr val="FFFFFF"/>
                    </a:gs>
                    <a:gs pos="38000">
                      <a:srgbClr val="FFFFFF"/>
                    </a:gs>
                  </a:gsLst>
                  <a:lin ang="16200000" scaled="1"/>
                  <a:tileRect/>
                </a:gra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9pPr>
          </a:lstStyle>
          <a:p>
            <a:pPr marL="285750" indent="-285750">
              <a:defRPr/>
            </a:pPr>
            <a:r>
              <a:rPr lang="en-US" sz="4000" i="0" dirty="0" smtClean="0">
                <a:latin typeface="+mn-lt"/>
              </a:rPr>
              <a:t>Tools to manage your purchasing needs </a:t>
            </a:r>
            <a:endParaRPr lang="en-US" sz="4000" i="0" dirty="0">
              <a:latin typeface="+mn-lt"/>
            </a:endParaRPr>
          </a:p>
        </p:txBody>
      </p:sp>
      <p:sp>
        <p:nvSpPr>
          <p:cNvPr id="37893" name="TextBox 9"/>
          <p:cNvSpPr txBox="1">
            <a:spLocks noChangeArrowheads="1"/>
          </p:cNvSpPr>
          <p:nvPr/>
        </p:nvSpPr>
        <p:spPr bwMode="auto">
          <a:xfrm>
            <a:off x="4038600" y="2214563"/>
            <a:ext cx="480060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endParaRPr lang="en-US" sz="2000">
              <a:latin typeface="Calibri" pitchFamily="34" charset="0"/>
            </a:endParaRPr>
          </a:p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Negotiated supplier pricing</a:t>
            </a:r>
          </a:p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Routine purchases of standard commodities (e.g., basic lab supplies)</a:t>
            </a:r>
          </a:p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Specialized or complex goods and services </a:t>
            </a:r>
          </a:p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Supplier quotes or specialty items</a:t>
            </a:r>
          </a:p>
          <a:p>
            <a:pPr marL="228600" indent="-228600">
              <a:spcAft>
                <a:spcPts val="900"/>
              </a:spcAft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Blanket orders</a:t>
            </a:r>
          </a:p>
        </p:txBody>
      </p:sp>
      <p:pic>
        <p:nvPicPr>
          <p:cNvPr id="37894" name="Picture 7" descr="280bagCU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8956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blackWhite">
          <a:xfrm>
            <a:off x="0" y="1071563"/>
            <a:ext cx="9144000" cy="1239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9938" name="Title 2"/>
          <p:cNvSpPr txBox="1">
            <a:spLocks/>
          </p:cNvSpPr>
          <p:nvPr/>
        </p:nvSpPr>
        <p:spPr bwMode="auto">
          <a:xfrm>
            <a:off x="1584325" y="3543300"/>
            <a:ext cx="6962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/>
            <a:endParaRPr lang="en-US" sz="7200">
              <a:solidFill>
                <a:srgbClr val="41768A"/>
              </a:solidFill>
              <a:latin typeface="Calibri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blackWhite">
          <a:xfrm>
            <a:off x="0" y="2305050"/>
            <a:ext cx="9144000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8" name="Title 2"/>
          <p:cNvSpPr txBox="1">
            <a:spLocks/>
          </p:cNvSpPr>
          <p:nvPr/>
        </p:nvSpPr>
        <p:spPr bwMode="auto">
          <a:xfrm>
            <a:off x="0" y="1493656"/>
            <a:ext cx="9144000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i="1" spc="0">
                <a:gradFill flip="none" rotWithShape="1">
                  <a:gsLst>
                    <a:gs pos="76000">
                      <a:srgbClr val="FFFFFF"/>
                    </a:gs>
                    <a:gs pos="38000">
                      <a:srgbClr val="FFFFFF"/>
                    </a:gs>
                  </a:gsLst>
                  <a:lin ang="16200000" scaled="1"/>
                  <a:tileRect/>
                </a:gra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9pPr>
          </a:lstStyle>
          <a:p>
            <a:pPr marL="285750" indent="-285750">
              <a:defRPr/>
            </a:pPr>
            <a:r>
              <a:rPr lang="en-US" sz="4000" i="0" dirty="0" smtClean="0">
                <a:latin typeface="+mn-lt"/>
              </a:rPr>
              <a:t>Tools to manage your purchasing needs </a:t>
            </a:r>
            <a:endParaRPr lang="en-US" sz="4000" i="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322513"/>
            <a:ext cx="5486400" cy="3773487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One-time vendor purchases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Non-contract orders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Urgent orders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In-store convenience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Journal submissions or subscriptions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Non-PO vendors</a:t>
            </a: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Internet vendors that are not in </a:t>
            </a:r>
            <a:r>
              <a:rPr lang="en-US" sz="2000" i="1" dirty="0">
                <a:latin typeface="+mn-lt"/>
              </a:rPr>
              <a:t>CUBuyplus</a:t>
            </a:r>
            <a:r>
              <a:rPr lang="en-US" sz="2000" i="1" baseline="30000" dirty="0">
                <a:latin typeface="+mn-lt"/>
              </a:rPr>
              <a:t>SM</a:t>
            </a:r>
            <a:endParaRPr lang="en-US" sz="2000" dirty="0">
              <a:latin typeface="+mn-lt"/>
            </a:endParaRPr>
          </a:p>
          <a:p>
            <a:pPr marL="228600" indent="-228600" fontAlgn="ctr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FedEx and UPS charges</a:t>
            </a:r>
            <a:endParaRPr lang="en-US" sz="2000" dirty="0">
              <a:latin typeface="+mn-lt"/>
            </a:endParaRPr>
          </a:p>
        </p:txBody>
      </p:sp>
      <p:pic>
        <p:nvPicPr>
          <p:cNvPr id="9" name="Picture 8" descr="P-CardIma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2743200"/>
            <a:ext cx="3886200" cy="2491740"/>
          </a:xfrm>
          <a:prstGeom prst="rect">
            <a:avLst/>
          </a:prstGeom>
          <a:scene3d>
            <a:camera prst="orthographicFront">
              <a:rot lat="521709" lon="1441596" rev="21177765"/>
            </a:camera>
            <a:lightRig rig="threePt" dir="t"/>
          </a:scene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382000" cy="685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6000" i="1" smtClean="0">
                <a:solidFill>
                  <a:srgbClr val="A37F14"/>
                </a:solidFill>
              </a:rPr>
              <a:t>Ease of Use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124200"/>
            <a:ext cx="8534400" cy="318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Easy to navigate 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Point and click access to supplier catalogs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Introduction of Browser Role 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Enables the individuals that know what they need - to shop and place their items into a shopping cart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Assign required financial information entry to the Business Service Center or department designee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1989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                    Expanded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70485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bg1"/>
                </a:solidFill>
              </a:rPr>
              <a:t>CUBuyplus</a:t>
            </a:r>
            <a:r>
              <a:rPr lang="en-US" i="1" baseline="30000" dirty="0" smtClean="0">
                <a:solidFill>
                  <a:schemeClr val="bg1"/>
                </a:solidFill>
              </a:rPr>
              <a:t>SM</a:t>
            </a:r>
            <a:r>
              <a:rPr lang="en-US" i="1" baseline="30000" dirty="0" smtClean="0"/>
              <a:t>  </a:t>
            </a:r>
            <a:r>
              <a:rPr lang="en-US" dirty="0" smtClean="0">
                <a:solidFill>
                  <a:schemeClr val="bg1"/>
                </a:solidFill>
              </a:rPr>
              <a:t>Core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783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Linda Penland, Project Lead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Joe Zaborowski, Purchasing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Ed DuPree, Purchasing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Suzanne Samuelson, Asst Controller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Kelley Klahn, Accounts Payable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Wendy Duerfeldt Schutte, Pharmacy and Health Professions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Dawn Jensen, Student Life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Angie Tompsett, Business </a:t>
            </a:r>
            <a:r>
              <a:rPr lang="en-US" smtClean="0"/>
              <a:t>Service Center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Optional Members: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Shelly Whittaker, Do IT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Kelly Sand, University Relations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Kathy Custard, Human Relations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Deb Daley, Public Relations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Maria Jerrell, Administration</a:t>
            </a:r>
            <a:endParaRPr lang="en-US" dirty="0"/>
          </a:p>
        </p:txBody>
      </p:sp>
      <p:pic>
        <p:nvPicPr>
          <p:cNvPr id="44035" name="Picture 5" descr="280bagCU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3100" y="41910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entagon 42"/>
          <p:cNvSpPr/>
          <p:nvPr/>
        </p:nvSpPr>
        <p:spPr>
          <a:xfrm>
            <a:off x="228600" y="2895600"/>
            <a:ext cx="8839200" cy="838200"/>
          </a:xfrm>
          <a:prstGeom prst="homePlate">
            <a:avLst/>
          </a:prstGeom>
          <a:solidFill>
            <a:schemeClr val="accent1">
              <a:lumMod val="50000"/>
              <a:alpha val="71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Business Process Transformation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Communication, Town Hall, Ongoing Business Process &amp; System Training</a:t>
            </a:r>
            <a:endParaRPr lang="en-US" sz="1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762125" y="4367213"/>
            <a:ext cx="2657475" cy="522287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j-lt"/>
              </a:rPr>
              <a:t>Core Team </a:t>
            </a:r>
            <a:r>
              <a:rPr lang="en-US" sz="1400" dirty="0">
                <a:latin typeface="+mn-lt"/>
              </a:rPr>
              <a:t>gaining understanding </a:t>
            </a:r>
            <a:r>
              <a:rPr lang="en-US" sz="1400" dirty="0">
                <a:latin typeface="+mn-lt"/>
              </a:rPr>
              <a:t>business needs</a:t>
            </a:r>
            <a:r>
              <a:rPr lang="en-US" sz="1400" dirty="0">
                <a:latin typeface="+mj-lt"/>
              </a:rPr>
              <a:t>, SAC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648200" y="4364038"/>
            <a:ext cx="2614613" cy="954087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j-lt"/>
              </a:rPr>
              <a:t>User acceptance testing,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j-lt"/>
              </a:rPr>
              <a:t>“set up” information sessions, and end user training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+mj-lt"/>
            </a:endParaRPr>
          </a:p>
        </p:txBody>
      </p:sp>
      <p:pic>
        <p:nvPicPr>
          <p:cNvPr id="45060" name="Picture 6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830638"/>
            <a:ext cx="24622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Chevron 70"/>
          <p:cNvSpPr/>
          <p:nvPr/>
        </p:nvSpPr>
        <p:spPr>
          <a:xfrm>
            <a:off x="228600" y="2274888"/>
            <a:ext cx="1524000" cy="519112"/>
          </a:xfrm>
          <a:prstGeom prst="chevron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Needs Analysis</a:t>
            </a:r>
            <a:endParaRPr lang="en-US" sz="1200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356350"/>
            <a:ext cx="2133600" cy="365125"/>
          </a:xfrm>
        </p:spPr>
        <p:txBody>
          <a:bodyPr/>
          <a:lstStyle/>
          <a:p>
            <a:pPr>
              <a:defRPr/>
            </a:pPr>
            <a:fld id="{7673175F-BA7B-49BC-926B-8253ECDF775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2" name="Chevron 21"/>
          <p:cNvSpPr/>
          <p:nvPr/>
        </p:nvSpPr>
        <p:spPr>
          <a:xfrm>
            <a:off x="4572000" y="2266950"/>
            <a:ext cx="1066800" cy="533400"/>
          </a:xfrm>
          <a:prstGeom prst="chevron">
            <a:avLst/>
          </a:prstGeom>
          <a:solidFill>
            <a:srgbClr val="2666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Test</a:t>
            </a:r>
            <a:endParaRPr lang="en-US" sz="12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5" name="Chevron 24"/>
          <p:cNvSpPr/>
          <p:nvPr/>
        </p:nvSpPr>
        <p:spPr>
          <a:xfrm>
            <a:off x="7669213" y="2249488"/>
            <a:ext cx="1398587" cy="569912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Customer Service</a:t>
            </a:r>
            <a:endParaRPr lang="en-US" sz="12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6" name="Chevron 25"/>
          <p:cNvSpPr/>
          <p:nvPr/>
        </p:nvSpPr>
        <p:spPr>
          <a:xfrm>
            <a:off x="5867400" y="2266950"/>
            <a:ext cx="1395413" cy="533400"/>
          </a:xfrm>
          <a:prstGeom prst="chevron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Pilot</a:t>
            </a:r>
            <a:endParaRPr lang="en-US" sz="9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7" name="Chevron 26"/>
          <p:cNvSpPr/>
          <p:nvPr/>
        </p:nvSpPr>
        <p:spPr>
          <a:xfrm>
            <a:off x="1524000" y="2266950"/>
            <a:ext cx="3276600" cy="533400"/>
          </a:xfrm>
          <a:prstGeom prst="chevron">
            <a:avLst/>
          </a:prstGeom>
          <a:solidFill>
            <a:srgbClr val="2666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Arial Narrow" pitchFamily="34" charset="0"/>
              </a:rPr>
              <a:t>Design and Build</a:t>
            </a:r>
          </a:p>
        </p:txBody>
      </p:sp>
      <p:sp>
        <p:nvSpPr>
          <p:cNvPr id="28" name="Chevron 27"/>
          <p:cNvSpPr/>
          <p:nvPr/>
        </p:nvSpPr>
        <p:spPr>
          <a:xfrm>
            <a:off x="5410200" y="2274888"/>
            <a:ext cx="685800" cy="517525"/>
          </a:xfrm>
          <a:prstGeom prst="chevron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bg1"/>
                </a:solidFill>
                <a:latin typeface="Arial Narrow" pitchFamily="34" charset="0"/>
              </a:rPr>
              <a:t>UAT</a:t>
            </a:r>
            <a:endParaRPr lang="en-US" sz="1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grpSp>
        <p:nvGrpSpPr>
          <p:cNvPr id="45068" name="Group 1"/>
          <p:cNvGrpSpPr>
            <a:grpSpLocks/>
          </p:cNvGrpSpPr>
          <p:nvPr/>
        </p:nvGrpSpPr>
        <p:grpSpPr bwMode="auto">
          <a:xfrm>
            <a:off x="7297738" y="2305050"/>
            <a:ext cx="474662" cy="457200"/>
            <a:chOff x="6553200" y="2305574"/>
            <a:chExt cx="474133" cy="457200"/>
          </a:xfrm>
        </p:grpSpPr>
        <p:sp>
          <p:nvSpPr>
            <p:cNvPr id="31" name="5-Point Star 30"/>
            <p:cNvSpPr/>
            <p:nvPr/>
          </p:nvSpPr>
          <p:spPr>
            <a:xfrm>
              <a:off x="6629315" y="2386537"/>
              <a:ext cx="304460" cy="295275"/>
            </a:xfrm>
            <a:prstGeom prst="star5">
              <a:avLst>
                <a:gd name="adj" fmla="val 25798"/>
                <a:gd name="hf" fmla="val 105146"/>
                <a:gd name="vf" fmla="val 110557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dirty="0">
                <a:latin typeface="Arial Narrow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6553200" y="2305574"/>
              <a:ext cx="474133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dirty="0">
                <a:latin typeface="Arial Narrow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477000" y="5387975"/>
            <a:ext cx="2438400" cy="6413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</a:rPr>
              <a:t>Targeted go-live July through early November 2012</a:t>
            </a:r>
            <a:endParaRPr lang="en-US" sz="1400" dirty="0">
              <a:latin typeface="+mn-lt"/>
            </a:endParaRPr>
          </a:p>
        </p:txBody>
      </p:sp>
      <p:grpSp>
        <p:nvGrpSpPr>
          <p:cNvPr id="45070" name="Group 28"/>
          <p:cNvGrpSpPr>
            <a:grpSpLocks/>
          </p:cNvGrpSpPr>
          <p:nvPr/>
        </p:nvGrpSpPr>
        <p:grpSpPr bwMode="auto">
          <a:xfrm>
            <a:off x="5867400" y="5486400"/>
            <a:ext cx="474663" cy="457200"/>
            <a:chOff x="6553200" y="2305574"/>
            <a:chExt cx="474133" cy="457200"/>
          </a:xfrm>
        </p:grpSpPr>
        <p:sp>
          <p:nvSpPr>
            <p:cNvPr id="30" name="5-Point Star 29"/>
            <p:cNvSpPr/>
            <p:nvPr/>
          </p:nvSpPr>
          <p:spPr>
            <a:xfrm>
              <a:off x="6629315" y="2386537"/>
              <a:ext cx="304460" cy="295275"/>
            </a:xfrm>
            <a:prstGeom prst="star5">
              <a:avLst>
                <a:gd name="adj" fmla="val 25798"/>
                <a:gd name="hf" fmla="val 105146"/>
                <a:gd name="vf" fmla="val 110557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dirty="0">
                <a:latin typeface="Arial Narrow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553200" y="2305574"/>
              <a:ext cx="474133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dirty="0">
                <a:latin typeface="Arial Narrow" pitchFamily="34" charset="0"/>
              </a:endParaRPr>
            </a:p>
          </p:txBody>
        </p:sp>
      </p:grpSp>
      <p:pic>
        <p:nvPicPr>
          <p:cNvPr id="45071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2125" y="3802063"/>
            <a:ext cx="288607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extBox 39"/>
          <p:cNvSpPr txBox="1"/>
          <p:nvPr/>
        </p:nvSpPr>
        <p:spPr>
          <a:xfrm>
            <a:off x="7383463" y="4364038"/>
            <a:ext cx="1312862" cy="954087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j-lt"/>
              </a:rPr>
              <a:t>Colleague support, knowledge sharing</a:t>
            </a:r>
            <a:endParaRPr lang="en-US" sz="1400" dirty="0">
              <a:latin typeface="+mj-lt"/>
            </a:endParaRPr>
          </a:p>
        </p:txBody>
      </p:sp>
      <p:pic>
        <p:nvPicPr>
          <p:cNvPr id="45073" name="Picture 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3463" y="3830638"/>
            <a:ext cx="137953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74" name="Title 4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914400"/>
          </a:xfrm>
        </p:spPr>
        <p:txBody>
          <a:bodyPr/>
          <a:lstStyle/>
          <a:p>
            <a:pPr algn="ctr"/>
            <a:r>
              <a:rPr lang="en-US" sz="4000" smtClean="0"/>
              <a:t>User Involvement Throughout the Project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304800" y="1676400"/>
          <a:ext cx="8534400" cy="1701972"/>
        </p:xfrm>
        <a:graphic>
          <a:graphicData uri="http://schemas.openxmlformats.org/drawingml/2006/table">
            <a:tbl>
              <a:tblPr/>
              <a:tblGrid>
                <a:gridCol w="645883"/>
                <a:gridCol w="376765"/>
                <a:gridCol w="120351"/>
                <a:gridCol w="959484"/>
                <a:gridCol w="645883"/>
                <a:gridCol w="645883"/>
                <a:gridCol w="1101550"/>
                <a:gridCol w="82569"/>
                <a:gridCol w="403677"/>
                <a:gridCol w="349853"/>
                <a:gridCol w="459301"/>
                <a:gridCol w="228600"/>
                <a:gridCol w="152400"/>
                <a:gridCol w="457200"/>
                <a:gridCol w="762000"/>
                <a:gridCol w="497118"/>
                <a:gridCol w="645883"/>
              </a:tblGrid>
              <a:tr h="109597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Q2 - 2011 </a:t>
                      </a:r>
                    </a:p>
                  </a:txBody>
                  <a:tcPr marL="7211" marR="7211" marT="721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Q3 - 2011 </a:t>
                      </a:r>
                    </a:p>
                  </a:txBody>
                  <a:tcPr marL="7211" marR="7211" marT="721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Q1 - 2012 </a:t>
                      </a:r>
                    </a:p>
                  </a:txBody>
                  <a:tcPr marL="7211" marR="7211" marT="721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Q2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- 2012 </a:t>
                      </a:r>
                    </a:p>
                  </a:txBody>
                  <a:tcPr marL="7211" marR="7211" marT="721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Q4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- 2012</a:t>
                      </a:r>
                    </a:p>
                  </a:txBody>
                  <a:tcPr marL="7211" marR="7211" marT="721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597"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492"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492"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492"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492"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4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11" marR="7211" marT="7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blackWhite">
          <a:xfrm>
            <a:off x="0" y="1071563"/>
            <a:ext cx="9144000" cy="1239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7106" name="Title 2"/>
          <p:cNvSpPr txBox="1">
            <a:spLocks/>
          </p:cNvSpPr>
          <p:nvPr/>
        </p:nvSpPr>
        <p:spPr bwMode="auto">
          <a:xfrm>
            <a:off x="1584325" y="3543300"/>
            <a:ext cx="6962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/>
            <a:endParaRPr lang="en-US" sz="7200">
              <a:solidFill>
                <a:srgbClr val="41768A"/>
              </a:solidFill>
              <a:latin typeface="Calibri" pitchFamily="34" charset="0"/>
            </a:endParaRPr>
          </a:p>
        </p:txBody>
      </p:sp>
      <p:sp>
        <p:nvSpPr>
          <p:cNvPr id="38" name="Title 2"/>
          <p:cNvSpPr txBox="1">
            <a:spLocks/>
          </p:cNvSpPr>
          <p:nvPr/>
        </p:nvSpPr>
        <p:spPr bwMode="auto">
          <a:xfrm>
            <a:off x="0" y="143015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i="1" spc="0">
                <a:gradFill flip="none" rotWithShape="1">
                  <a:gsLst>
                    <a:gs pos="76000">
                      <a:srgbClr val="FFFFFF"/>
                    </a:gs>
                    <a:gs pos="38000">
                      <a:srgbClr val="FFFFFF"/>
                    </a:gs>
                  </a:gsLst>
                  <a:lin ang="16200000" scaled="1"/>
                  <a:tileRect/>
                </a:gra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9pPr>
          </a:lstStyle>
          <a:p>
            <a:pPr marL="285750" indent="-285750">
              <a:defRPr/>
            </a:pPr>
            <a:r>
              <a:rPr lang="en-US" sz="4000" dirty="0" smtClean="0">
                <a:latin typeface="+mn-lt"/>
              </a:rPr>
              <a:t>CUBuyplus</a:t>
            </a:r>
            <a:r>
              <a:rPr lang="en-US" sz="4000" baseline="30000" dirty="0" smtClean="0">
                <a:latin typeface="+mn-lt"/>
              </a:rPr>
              <a:t>SM</a:t>
            </a:r>
            <a:r>
              <a:rPr lang="en-US" sz="4000" i="0" dirty="0" smtClean="0">
                <a:latin typeface="+mn-lt"/>
              </a:rPr>
              <a:t> Demonstration</a:t>
            </a:r>
            <a:endParaRPr lang="en-US" sz="4000" i="0" dirty="0">
              <a:latin typeface="+mn-lt"/>
            </a:endParaRPr>
          </a:p>
        </p:txBody>
      </p:sp>
      <p:pic>
        <p:nvPicPr>
          <p:cNvPr id="47108" name="Picture 6" descr="280bagCU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3528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85800"/>
          </a:xfrm>
          <a:solidFill>
            <a:schemeClr val="accent1">
              <a:lumMod val="75000"/>
            </a:schemeClr>
          </a:solidFill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i="1" dirty="0" smtClean="0">
                <a:solidFill>
                  <a:schemeClr val="bg1"/>
                </a:solidFill>
              </a:rPr>
              <a:t>University Priorities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http://www.creighton.edu/administration/president/universitypriorities/index.php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76400"/>
            <a:ext cx="8610600" cy="4308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Revenue Enhancement and Cost Containment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Continue collaboration on organizational effectiveness initiatives and communication surrounding financial processes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Several initiatives come under this priority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Adoption of shared services model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Business Service Center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eProcurement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85800"/>
          </a:xfrm>
          <a:solidFill>
            <a:schemeClr val="accent1">
              <a:lumMod val="75000"/>
            </a:schemeClr>
          </a:solidFill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i="1" dirty="0" smtClean="0">
                <a:solidFill>
                  <a:schemeClr val="bg1"/>
                </a:solidFill>
              </a:rPr>
              <a:t>Business Service Center (BSC)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 BSC is a customer focused group dedicated to improving the customer service and the efficiency of their assigned processes.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524000"/>
            <a:ext cx="86106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BSC currently supporting procure to pay processes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eProcurement also touches procure to pay processes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Roll-out of </a:t>
            </a:r>
            <a:r>
              <a:rPr lang="en-US" sz="2800" i="1" dirty="0">
                <a:latin typeface="+mn-lt"/>
              </a:rPr>
              <a:t>CUBuyplus</a:t>
            </a:r>
            <a:r>
              <a:rPr lang="en-US" sz="2800" i="1" baseline="30000" dirty="0">
                <a:latin typeface="+mn-lt"/>
              </a:rPr>
              <a:t>SM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is part of the BSC migration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91440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</a:rPr>
              <a:t>    What we will cover…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229600" cy="4906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i="1" dirty="0" smtClean="0"/>
              <a:t>CUBuyplus</a:t>
            </a:r>
            <a:r>
              <a:rPr lang="en-US" sz="3600" i="1" baseline="30000" dirty="0" smtClean="0"/>
              <a:t>SM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its benefits to you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Banner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itchFamily="2" charset="2"/>
              </a:rPr>
              <a:t>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600" i="1" dirty="0" smtClean="0"/>
              <a:t>CUBuyplus</a:t>
            </a:r>
            <a:r>
              <a:rPr lang="en-US" sz="3600" i="1" baseline="30000" dirty="0" smtClean="0"/>
              <a:t>SM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transition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i="1" dirty="0" smtClean="0"/>
              <a:t>CUBuyplus</a:t>
            </a:r>
            <a:r>
              <a:rPr lang="en-US" sz="3600" i="1" baseline="30000" dirty="0" smtClean="0"/>
              <a:t>SM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Demonstration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BSC/</a:t>
            </a:r>
            <a:r>
              <a:rPr lang="en-US" sz="3600" i="1" dirty="0" smtClean="0"/>
              <a:t> CUBuyplus</a:t>
            </a:r>
            <a:r>
              <a:rPr lang="en-US" sz="3600" i="1" baseline="30000" dirty="0" smtClean="0"/>
              <a:t>SM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Deployment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Training 	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Stay Informed…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Q&amp;A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85800"/>
          </a:xfrm>
          <a:solidFill>
            <a:schemeClr val="accent1">
              <a:lumMod val="75000"/>
            </a:schemeClr>
          </a:solidFill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i="1" dirty="0" smtClean="0">
                <a:solidFill>
                  <a:schemeClr val="bg1"/>
                </a:solidFill>
              </a:rPr>
              <a:t>Business Service Center (BSC)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600200"/>
            <a:ext cx="8610600" cy="5186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  </a:t>
            </a:r>
            <a:r>
              <a:rPr lang="en-US" sz="2400" dirty="0">
                <a:latin typeface="+mn-lt"/>
              </a:rPr>
              <a:t>Each departments migration…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&gt;"/>
              <a:defRPr/>
            </a:pPr>
            <a:r>
              <a:rPr lang="en-US" sz="2000" dirty="0">
                <a:latin typeface="+mn-lt"/>
              </a:rPr>
              <a:t>  Business Service Center roll-out discussion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&gt;"/>
              <a:defRPr/>
            </a:pPr>
            <a:endParaRPr lang="en-US" sz="2000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r>
              <a:rPr lang="en-US" dirty="0">
                <a:latin typeface="+mn-lt"/>
              </a:rPr>
              <a:t>Identify working team for moving procure to pay tasks to the BSC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endParaRPr lang="en-US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r>
              <a:rPr lang="en-US" dirty="0">
                <a:latin typeface="+mn-lt"/>
              </a:rPr>
              <a:t>Identify any unique service needs, develop service levels and define new process for College staff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endParaRPr lang="en-US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r>
              <a:rPr lang="en-US" dirty="0">
                <a:latin typeface="+mn-lt"/>
              </a:rPr>
              <a:t>Identify approval queues in conjunction with new Expenditure Policy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endParaRPr lang="en-US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r>
              <a:rPr lang="en-US" dirty="0">
                <a:latin typeface="+mn-lt"/>
              </a:rPr>
              <a:t>Identify CUBuyplus users 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endParaRPr lang="en-US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―"/>
              <a:defRPr/>
            </a:pPr>
            <a:r>
              <a:rPr lang="en-US" dirty="0">
                <a:latin typeface="+mn-lt"/>
              </a:rPr>
              <a:t>Schedule training/hands-on working sessions and transition procure to pay tasks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2B71441B-24C5-463C-916C-8CB81BB87D2F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BSC/</a:t>
            </a:r>
            <a:r>
              <a:rPr lang="en-US" i="1" dirty="0" smtClean="0">
                <a:solidFill>
                  <a:schemeClr val="bg1"/>
                </a:solidFill>
              </a:rPr>
              <a:t> CUBuyplus</a:t>
            </a:r>
            <a:r>
              <a:rPr lang="en-US" i="1" baseline="30000" dirty="0" smtClean="0">
                <a:solidFill>
                  <a:schemeClr val="bg1"/>
                </a:solidFill>
              </a:rPr>
              <a:t>SM </a:t>
            </a:r>
            <a:r>
              <a:rPr lang="en-US" dirty="0" smtClean="0">
                <a:solidFill>
                  <a:schemeClr val="bg1"/>
                </a:solidFill>
              </a:rPr>
              <a:t>Proposed Timeline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165475"/>
            <a:ext cx="693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19200" y="2057400"/>
            <a:ext cx="704850" cy="1057275"/>
          </a:xfrm>
        </p:spPr>
      </p:pic>
      <p:sp>
        <p:nvSpPr>
          <p:cNvPr id="52229" name="AutoShape 6"/>
          <p:cNvSpPr>
            <a:spLocks noChangeArrowheads="1"/>
          </p:cNvSpPr>
          <p:nvPr/>
        </p:nvSpPr>
        <p:spPr bwMode="auto">
          <a:xfrm>
            <a:off x="4114800" y="3733800"/>
            <a:ext cx="1146175" cy="1352550"/>
          </a:xfrm>
          <a:prstGeom prst="upArrowCallout">
            <a:avLst>
              <a:gd name="adj1" fmla="val 25000"/>
              <a:gd name="adj2" fmla="val 25000"/>
              <a:gd name="adj3" fmla="val 19668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Arts &amp; Sciences</a:t>
            </a:r>
            <a:endParaRPr lang="en-US" sz="1100"/>
          </a:p>
          <a:p>
            <a:pPr eaLnBrk="0" hangingPunct="0"/>
            <a:r>
              <a:rPr lang="en-US" sz="1100">
                <a:latin typeface="Calibri" pitchFamily="34" charset="0"/>
                <a:cs typeface="Times New Roman" pitchFamily="18" charset="0"/>
              </a:rPr>
              <a:t>Other Academic Affairs</a:t>
            </a:r>
            <a:endParaRPr lang="en-US"/>
          </a:p>
        </p:txBody>
      </p:sp>
      <p:sp>
        <p:nvSpPr>
          <p:cNvPr id="522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100"/>
          </a:p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22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100"/>
          </a:p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2232" name="AutoShape 12"/>
          <p:cNvSpPr>
            <a:spLocks noChangeArrowheads="1"/>
          </p:cNvSpPr>
          <p:nvPr/>
        </p:nvSpPr>
        <p:spPr bwMode="auto">
          <a:xfrm>
            <a:off x="2819400" y="2057400"/>
            <a:ext cx="784225" cy="1104900"/>
          </a:xfrm>
          <a:prstGeom prst="downArrowCallout">
            <a:avLst>
              <a:gd name="adj1" fmla="val 25000"/>
              <a:gd name="adj2" fmla="val 25000"/>
              <a:gd name="adj3" fmla="val 21864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Libraries</a:t>
            </a:r>
            <a:endParaRPr lang="en-US" sz="1100"/>
          </a:p>
          <a:p>
            <a:pPr eaLnBrk="0" hangingPunct="0"/>
            <a:r>
              <a:rPr lang="en-US" sz="1100">
                <a:latin typeface="Calibri" pitchFamily="34" charset="0"/>
                <a:cs typeface="Times New Roman" pitchFamily="18" charset="0"/>
              </a:rPr>
              <a:t>Nursing</a:t>
            </a:r>
            <a:endParaRPr lang="en-US" sz="1100"/>
          </a:p>
          <a:p>
            <a:pPr eaLnBrk="0" hangingPunct="0"/>
            <a:r>
              <a:rPr lang="en-US" sz="1100">
                <a:latin typeface="Calibri" pitchFamily="34" charset="0"/>
                <a:cs typeface="Times New Roman" pitchFamily="18" charset="0"/>
              </a:rPr>
              <a:t>VPHS</a:t>
            </a:r>
          </a:p>
          <a:p>
            <a:pPr eaLnBrk="0" hangingPunct="0"/>
            <a:r>
              <a:rPr lang="en-US" sz="1100">
                <a:latin typeface="Calibri" pitchFamily="34" charset="0"/>
                <a:cs typeface="Times New Roman" pitchFamily="18" charset="0"/>
              </a:rPr>
              <a:t>UM</a:t>
            </a:r>
            <a:endParaRPr lang="en-US"/>
          </a:p>
        </p:txBody>
      </p:sp>
      <p:sp>
        <p:nvSpPr>
          <p:cNvPr id="5223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100"/>
          </a:p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2234" name="AutoShape 15"/>
          <p:cNvSpPr>
            <a:spLocks noChangeArrowheads="1"/>
          </p:cNvSpPr>
          <p:nvPr/>
        </p:nvSpPr>
        <p:spPr bwMode="auto">
          <a:xfrm>
            <a:off x="5029200" y="2209800"/>
            <a:ext cx="1066800" cy="1028700"/>
          </a:xfrm>
          <a:prstGeom prst="downArrowCallout">
            <a:avLst>
              <a:gd name="adj1" fmla="val 25004"/>
              <a:gd name="adj2" fmla="val 24999"/>
              <a:gd name="adj3" fmla="val 2297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SPAHP</a:t>
            </a:r>
            <a:endParaRPr lang="en-US" sz="1100"/>
          </a:p>
          <a:p>
            <a:pPr eaLnBrk="0" hangingPunct="0"/>
            <a:r>
              <a:rPr lang="en-US" sz="1100">
                <a:latin typeface="Calibri" pitchFamily="34" charset="0"/>
                <a:cs typeface="Times New Roman" pitchFamily="18" charset="0"/>
              </a:rPr>
              <a:t>Medicine</a:t>
            </a:r>
            <a:endParaRPr lang="en-US"/>
          </a:p>
        </p:txBody>
      </p:sp>
      <p:sp>
        <p:nvSpPr>
          <p:cNvPr id="5223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100"/>
          </a:p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2236" name="AutoShape 18"/>
          <p:cNvSpPr>
            <a:spLocks noChangeArrowheads="1"/>
          </p:cNvSpPr>
          <p:nvPr/>
        </p:nvSpPr>
        <p:spPr bwMode="auto">
          <a:xfrm>
            <a:off x="6172200" y="3657600"/>
            <a:ext cx="1219200" cy="1371600"/>
          </a:xfrm>
          <a:prstGeom prst="upArrowCallout">
            <a:avLst>
              <a:gd name="adj1" fmla="val 25000"/>
              <a:gd name="adj2" fmla="val 25000"/>
              <a:gd name="adj3" fmla="val 28573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100">
                <a:latin typeface="Calibri" pitchFamily="34" charset="0"/>
                <a:cs typeface="Times New Roman" pitchFamily="18" charset="0"/>
              </a:rPr>
              <a:t>Transitions completed. </a:t>
            </a:r>
            <a:endParaRPr lang="en-US"/>
          </a:p>
        </p:txBody>
      </p:sp>
      <p:sp>
        <p:nvSpPr>
          <p:cNvPr id="52237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100"/>
          </a:p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19" name="Up Arrow Callout 18"/>
          <p:cNvSpPr/>
          <p:nvPr/>
        </p:nvSpPr>
        <p:spPr>
          <a:xfrm>
            <a:off x="2057400" y="3886200"/>
            <a:ext cx="914400" cy="1371600"/>
          </a:xfrm>
          <a:prstGeom prst="upArrowCallou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Dentistry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Grad/UC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Law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Gen Counsel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</a:rPr>
              <a:t>Pres Office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382000" cy="685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6000" i="1" smtClean="0">
                <a:solidFill>
                  <a:srgbClr val="A37F14"/>
                </a:solidFill>
              </a:rPr>
              <a:t>Training Available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76600"/>
            <a:ext cx="8763000" cy="281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Hands-on Training</a:t>
            </a:r>
          </a:p>
          <a:p>
            <a:pPr marL="1035050" lvl="1" indent="-34925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Approvers, Browsers, Buyers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Step-by-step training materials available online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Job aids available online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53253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                    </a:t>
            </a:r>
          </a:p>
        </p:txBody>
      </p:sp>
      <p:sp>
        <p:nvSpPr>
          <p:cNvPr id="53254" name="TextBox 11"/>
          <p:cNvSpPr txBox="1">
            <a:spLocks noChangeArrowheads="1"/>
          </p:cNvSpPr>
          <p:nvPr/>
        </p:nvSpPr>
        <p:spPr bwMode="auto">
          <a:xfrm>
            <a:off x="-381000" y="2590800"/>
            <a:ext cx="982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Calibri" pitchFamily="34" charset="0"/>
              </a:rPr>
              <a:t>As part of each departments migration…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blackWhite">
          <a:xfrm>
            <a:off x="0" y="1066800"/>
            <a:ext cx="9144000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5298" name="Title 2"/>
          <p:cNvSpPr txBox="1">
            <a:spLocks/>
          </p:cNvSpPr>
          <p:nvPr/>
        </p:nvSpPr>
        <p:spPr bwMode="auto">
          <a:xfrm>
            <a:off x="1584325" y="3543300"/>
            <a:ext cx="6962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/>
            <a:endParaRPr lang="en-US" sz="7200">
              <a:solidFill>
                <a:srgbClr val="41768A"/>
              </a:solidFill>
              <a:latin typeface="Calibri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blackWhite">
          <a:xfrm>
            <a:off x="0" y="1905000"/>
            <a:ext cx="9144000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8" name="Title 2"/>
          <p:cNvSpPr txBox="1">
            <a:spLocks/>
          </p:cNvSpPr>
          <p:nvPr/>
        </p:nvSpPr>
        <p:spPr bwMode="auto">
          <a:xfrm>
            <a:off x="0" y="1371600"/>
            <a:ext cx="9144000" cy="5278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 i="1" spc="0">
                <a:gradFill flip="none" rotWithShape="1">
                  <a:gsLst>
                    <a:gs pos="76000">
                      <a:srgbClr val="FFFFFF"/>
                    </a:gs>
                    <a:gs pos="38000">
                      <a:srgbClr val="FFFFFF"/>
                    </a:gs>
                  </a:gsLst>
                  <a:lin ang="16200000" scaled="1"/>
                  <a:tileRect/>
                </a:gra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latin typeface="Arial" charset="0"/>
              </a:defRPr>
            </a:lvl9pPr>
          </a:lstStyle>
          <a:p>
            <a:pPr marL="285750" indent="-285750">
              <a:defRPr/>
            </a:pPr>
            <a:r>
              <a:rPr lang="en-US" sz="4000" i="0" dirty="0" smtClean="0">
                <a:latin typeface="+mn-lt"/>
              </a:rPr>
              <a:t>Stay informed…</a:t>
            </a:r>
            <a:endParaRPr lang="en-US" sz="4000" i="0" dirty="0">
              <a:latin typeface="+mn-lt"/>
            </a:endParaRPr>
          </a:p>
        </p:txBody>
      </p:sp>
      <p:sp>
        <p:nvSpPr>
          <p:cNvPr id="55301" name="TextBox 9"/>
          <p:cNvSpPr txBox="1">
            <a:spLocks noChangeArrowheads="1"/>
          </p:cNvSpPr>
          <p:nvPr/>
        </p:nvSpPr>
        <p:spPr bwMode="auto">
          <a:xfrm>
            <a:off x="0" y="25146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85800" indent="-282575">
              <a:spcAft>
                <a:spcPts val="600"/>
              </a:spcAft>
              <a:buFont typeface="Arial" charset="0"/>
              <a:buChar char="•"/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Website: </a:t>
            </a:r>
            <a:r>
              <a:rPr lang="en-US" sz="2600">
                <a:solidFill>
                  <a:srgbClr val="000000"/>
                </a:solidFill>
                <a:latin typeface="Calibri" pitchFamily="34" charset="0"/>
                <a:hlinkClick r:id="rId3"/>
              </a:rPr>
              <a:t>www.</a:t>
            </a:r>
            <a:r>
              <a:rPr lang="en-US" sz="2600" i="1">
                <a:solidFill>
                  <a:srgbClr val="000000"/>
                </a:solidFill>
                <a:latin typeface="Calibri" pitchFamily="34" charset="0"/>
                <a:hlinkClick r:id="rId3"/>
              </a:rPr>
              <a:t>creighton.edu/admin/purchasing/cubuyplus/</a:t>
            </a:r>
            <a:endParaRPr lang="en-US" sz="2600" i="1">
              <a:solidFill>
                <a:srgbClr val="000000"/>
              </a:solidFill>
              <a:latin typeface="Calibri" pitchFamily="34" charset="0"/>
            </a:endParaRPr>
          </a:p>
          <a:p>
            <a:pPr marL="685800" indent="-282575">
              <a:spcAft>
                <a:spcPts val="600"/>
              </a:spcAft>
              <a:buFont typeface="Arial" charset="0"/>
              <a:buChar char="•"/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Training</a:t>
            </a:r>
          </a:p>
          <a:p>
            <a:pPr marL="685800" indent="-282575">
              <a:spcAft>
                <a:spcPts val="600"/>
              </a:spcAft>
              <a:buFont typeface="Arial" charset="0"/>
              <a:buChar char="•"/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Contact this team – feedback is key!</a:t>
            </a:r>
          </a:p>
        </p:txBody>
      </p:sp>
      <p:sp>
        <p:nvSpPr>
          <p:cNvPr id="55302" name="TextBox 6"/>
          <p:cNvSpPr txBox="1">
            <a:spLocks noChangeArrowheads="1"/>
          </p:cNvSpPr>
          <p:nvPr/>
        </p:nvSpPr>
        <p:spPr bwMode="auto">
          <a:xfrm>
            <a:off x="0" y="4191000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>
                <a:latin typeface="Calibri" pitchFamily="34" charset="0"/>
              </a:rPr>
              <a:t>Linda Penland		Project Lead		lkp74083@creighton.edu</a:t>
            </a:r>
          </a:p>
          <a:p>
            <a:pPr lvl="1"/>
            <a:r>
              <a:rPr lang="en-US">
                <a:latin typeface="Calibri" pitchFamily="34" charset="0"/>
              </a:rPr>
              <a:t>Joe Zaborowski	Purchasing		jjz10195@creighton.edu</a:t>
            </a:r>
          </a:p>
          <a:p>
            <a:pPr lvl="1"/>
            <a:r>
              <a:rPr lang="en-US">
                <a:latin typeface="Calibri" pitchFamily="34" charset="0"/>
              </a:rPr>
              <a:t>Ed DuPree		Purchasing		ewd10731@creighton.edu</a:t>
            </a:r>
          </a:p>
          <a:p>
            <a:pPr lvl="1"/>
            <a:r>
              <a:rPr lang="en-US">
                <a:latin typeface="Calibri" pitchFamily="34" charset="0"/>
              </a:rPr>
              <a:t>Angie Tompsett	Business Service Center	amt91943@creighton.edu</a:t>
            </a:r>
          </a:p>
          <a:p>
            <a:pPr lvl="1"/>
            <a:r>
              <a:rPr lang="en-US">
                <a:latin typeface="Calibri" pitchFamily="34" charset="0"/>
              </a:rPr>
              <a:t>Shelly Whittaker	Training			slc44378@creighton.edu</a:t>
            </a:r>
          </a:p>
          <a:p>
            <a:pPr lvl="1"/>
            <a:r>
              <a:rPr lang="en-US">
                <a:latin typeface="Calibri" pitchFamily="34" charset="0"/>
              </a:rPr>
              <a:t>Suzanne Samuelson	Finance			sms29785@creighton.edu</a:t>
            </a:r>
          </a:p>
          <a:p>
            <a:pPr lvl="1"/>
            <a:r>
              <a:rPr lang="en-US">
                <a:latin typeface="Calibri" pitchFamily="34" charset="0"/>
              </a:rPr>
              <a:t>Kelley Klahn		Accounts Payable		kdk00779@creighton.edu</a:t>
            </a: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382000" cy="685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6000" i="1" smtClean="0">
                <a:solidFill>
                  <a:srgbClr val="A37F14"/>
                </a:solidFill>
              </a:rPr>
              <a:t>Questions about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3124200"/>
            <a:ext cx="76962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Contact Information 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General Inquiries | CUBuyplus@creighton.edu	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Linda Penland|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hlinkClick r:id="rId3"/>
              </a:rPr>
              <a:t>lkp74083@creighton.edu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Presentation and key resources are available at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	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ysClr val="windowText" lastClr="000000"/>
                </a:solidFill>
                <a:latin typeface="+mn-lt"/>
              </a:rPr>
              <a:t>www.creighton.edu/admin/purchasing/cubuyplus/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57349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 </a:t>
            </a:r>
            <a:r>
              <a:rPr lang="en-US" sz="6000">
                <a:latin typeface="Calibri" pitchFamily="34" charset="0"/>
              </a:rPr>
              <a:t>BSC/</a:t>
            </a:r>
            <a:r>
              <a:rPr lang="en-US" sz="6000" i="1">
                <a:latin typeface="Calibri" pitchFamily="34" charset="0"/>
              </a:rPr>
              <a:t>CUBuyplus</a:t>
            </a:r>
            <a:r>
              <a:rPr lang="en-US" sz="6000" i="1" baseline="30000">
                <a:latin typeface="Calibri" pitchFamily="34" charset="0"/>
              </a:rPr>
              <a:t>SM</a:t>
            </a:r>
            <a:endParaRPr lang="en-US" sz="6000">
              <a:solidFill>
                <a:srgbClr val="26665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2800"/>
            <a:ext cx="9144000" cy="91440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bg1"/>
                </a:solidFill>
              </a:rPr>
              <a:t>A Better Way to Buy at CU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59394" name="Picture 6" descr="280bagCU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609600"/>
            <a:ext cx="3390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1905000"/>
            <a:ext cx="8331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Aft>
                <a:spcPts val="180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None/>
              <a:defRPr/>
            </a:pPr>
            <a:endParaRPr lang="en-US" sz="2400" kern="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pPr eaLnBrk="0" hangingPunct="0">
              <a:spcAft>
                <a:spcPts val="180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None/>
              <a:defRPr/>
            </a:pPr>
            <a:r>
              <a:rPr lang="en-US" sz="3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&gt; Best value</a:t>
            </a:r>
          </a:p>
          <a:p>
            <a:pPr eaLnBrk="0" hangingPunct="0">
              <a:spcAft>
                <a:spcPts val="1800"/>
              </a:spcAft>
              <a:buClr>
                <a:schemeClr val="accent4">
                  <a:lumMod val="75000"/>
                </a:schemeClr>
              </a:buClr>
              <a:buSzPct val="80000"/>
              <a:defRPr/>
            </a:pPr>
            <a:r>
              <a:rPr lang="en-US" sz="3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&gt; Easy-to-use </a:t>
            </a:r>
            <a:r>
              <a:rPr lang="en-US" sz="3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solution</a:t>
            </a:r>
          </a:p>
          <a:p>
            <a:pPr eaLnBrk="0" hangingPunct="0">
              <a:spcAft>
                <a:spcPts val="1800"/>
              </a:spcAft>
              <a:buClr>
                <a:schemeClr val="accent4">
                  <a:lumMod val="75000"/>
                </a:schemeClr>
              </a:buClr>
              <a:buSzPct val="80000"/>
              <a:defRPr/>
            </a:pPr>
            <a:r>
              <a:rPr lang="en-US" sz="3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&gt; Quick process</a:t>
            </a:r>
          </a:p>
          <a:p>
            <a:pPr eaLnBrk="0" hangingPunct="0">
              <a:spcAft>
                <a:spcPts val="1800"/>
              </a:spcAft>
              <a:buClr>
                <a:schemeClr val="accent4">
                  <a:lumMod val="75000"/>
                </a:schemeClr>
              </a:buClr>
              <a:buSzPct val="80000"/>
              <a:buFont typeface="Wingdings" pitchFamily="2" charset="2"/>
              <a:buNone/>
              <a:defRPr/>
            </a:pPr>
            <a:r>
              <a:rPr lang="en-US" sz="3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&gt; Tools to manage your purchases</a:t>
            </a:r>
            <a:endParaRPr lang="en-US" sz="3500" i="1" kern="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91440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</a:rPr>
              <a:t>    What our customers want…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2630488"/>
            <a:ext cx="8458200" cy="2246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Our goal is to enable faculty, researchers and the wider University community to quickly and efficiently procure goods and services at the best value, through a network of strategic sources, easy to use procurement tools, and effective customer service.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914400"/>
          </a:xfr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/>
                </a:solidFill>
              </a:rPr>
              <a:t>    How we will deliver it…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685799"/>
          </a:xfrm>
        </p:spPr>
        <p:txBody>
          <a:bodyPr rtlCol="0">
            <a:prstTxWarp prst="textDeflate">
              <a:avLst/>
            </a:prstTxWarp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i="1" dirty="0" smtClean="0">
                <a:solidFill>
                  <a:srgbClr val="A37F14"/>
                </a:solidFill>
              </a:rPr>
              <a:t>Stretching</a:t>
            </a:r>
            <a:endParaRPr lang="en-US" sz="6000" i="1" dirty="0">
              <a:solidFill>
                <a:srgbClr val="A37F14"/>
              </a:solidFill>
            </a:endParaRPr>
          </a:p>
        </p:txBody>
      </p:sp>
      <p:sp>
        <p:nvSpPr>
          <p:cNvPr id="23554" name="Content Placeholder 2"/>
          <p:cNvSpPr txBox="1">
            <a:spLocks/>
          </p:cNvSpPr>
          <p:nvPr/>
        </p:nvSpPr>
        <p:spPr bwMode="auto">
          <a:xfrm>
            <a:off x="762000" y="19050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Dollars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436938"/>
            <a:ext cx="7315200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2"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The transformation of the procurement process will allow University departments to stretch their dollars further.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685799"/>
          </a:xfrm>
        </p:spPr>
        <p:txBody>
          <a:bodyPr rtlCol="0">
            <a:prstTxWarp prst="textDeflate">
              <a:avLst/>
            </a:prstTxWarp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i="1" dirty="0" smtClean="0">
                <a:solidFill>
                  <a:srgbClr val="A37F14"/>
                </a:solidFill>
              </a:rPr>
              <a:t>Stretching</a:t>
            </a:r>
            <a:endParaRPr lang="en-US" sz="6000" i="1" dirty="0">
              <a:solidFill>
                <a:srgbClr val="A37F14"/>
              </a:solidFill>
            </a:endParaRPr>
          </a:p>
        </p:txBody>
      </p:sp>
      <p:sp>
        <p:nvSpPr>
          <p:cNvPr id="25602" name="Content Placeholder 2"/>
          <p:cNvSpPr txBox="1">
            <a:spLocks/>
          </p:cNvSpPr>
          <p:nvPr/>
        </p:nvSpPr>
        <p:spPr bwMode="auto">
          <a:xfrm>
            <a:off x="762000" y="19050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Dollars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2819400"/>
            <a:ext cx="7315200" cy="290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Improved CU negotiated vendor pricing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Easy to use marketplace to access negotiated prices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Focus on spend analysis and campus needs to drive best value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Leverage individual shopper information at university level to drive improvements in contract pricing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0" y="3276600"/>
          <a:ext cx="91440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685799"/>
          </a:xfrm>
        </p:spPr>
        <p:txBody>
          <a:bodyPr rtlCol="0">
            <a:prstTxWarp prst="textDeflate">
              <a:avLst/>
            </a:prstTxWarp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i="1" dirty="0" smtClean="0">
                <a:solidFill>
                  <a:srgbClr val="A37F14"/>
                </a:solidFill>
              </a:rPr>
              <a:t>Stretching</a:t>
            </a:r>
            <a:endParaRPr lang="en-US" sz="6000" i="1" dirty="0">
              <a:solidFill>
                <a:srgbClr val="A37F14"/>
              </a:solidFill>
            </a:endParaRPr>
          </a:p>
        </p:txBody>
      </p:sp>
      <p:sp>
        <p:nvSpPr>
          <p:cNvPr id="27653" name="Content Placeholder 2"/>
          <p:cNvSpPr txBox="1">
            <a:spLocks/>
          </p:cNvSpPr>
          <p:nvPr/>
        </p:nvSpPr>
        <p:spPr bwMode="auto">
          <a:xfrm>
            <a:off x="762000" y="19050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Dollars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00400"/>
            <a:ext cx="9144000" cy="1708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This IS a better way to buy!  </a:t>
            </a:r>
          </a:p>
          <a:p>
            <a:pPr marL="577850" indent="-349250" fontAlgn="auto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&gt;"/>
              <a:defRPr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More </a:t>
            </a:r>
            <a:r>
              <a:rPr lang="en-US" sz="3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efficient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routine supply orders on </a:t>
            </a:r>
            <a:r>
              <a:rPr lang="en-US" sz="3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strategically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sourced goods</a:t>
            </a:r>
          </a:p>
        </p:txBody>
      </p:sp>
      <p:sp>
        <p:nvSpPr>
          <p:cNvPr id="29700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Purchases</a:t>
            </a:r>
          </a:p>
        </p:txBody>
      </p:sp>
      <p:sp>
        <p:nvSpPr>
          <p:cNvPr id="29701" name="Content Placeholder 2"/>
          <p:cNvSpPr txBox="1">
            <a:spLocks/>
          </p:cNvSpPr>
          <p:nvPr/>
        </p:nvSpPr>
        <p:spPr bwMode="auto">
          <a:xfrm>
            <a:off x="0" y="1143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 i="1">
                <a:solidFill>
                  <a:srgbClr val="A37F14"/>
                </a:solidFill>
                <a:latin typeface="Calibri" pitchFamily="34" charset="0"/>
              </a:rPr>
              <a:t>Expediting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747" name="TextBox 8"/>
          <p:cNvSpPr txBox="1">
            <a:spLocks noChangeArrowheads="1"/>
          </p:cNvSpPr>
          <p:nvPr/>
        </p:nvSpPr>
        <p:spPr bwMode="auto">
          <a:xfrm>
            <a:off x="304800" y="5715000"/>
            <a:ext cx="853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400" i="1">
                <a:latin typeface="Calibri" pitchFamily="34" charset="0"/>
              </a:rPr>
              <a:t>*Illustration of routine supply orders workflow</a:t>
            </a:r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838" y="2895600"/>
            <a:ext cx="869632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Content Placeholder 2"/>
          <p:cNvSpPr txBox="1">
            <a:spLocks/>
          </p:cNvSpPr>
          <p:nvPr/>
        </p:nvSpPr>
        <p:spPr bwMode="auto">
          <a:xfrm>
            <a:off x="0" y="1905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>
                <a:solidFill>
                  <a:srgbClr val="266659"/>
                </a:solidFill>
                <a:latin typeface="Calibri" pitchFamily="34" charset="0"/>
              </a:rPr>
              <a:t>Your Purchases</a:t>
            </a:r>
          </a:p>
        </p:txBody>
      </p:sp>
      <p:sp>
        <p:nvSpPr>
          <p:cNvPr id="31750" name="Content Placeholder 2"/>
          <p:cNvSpPr txBox="1">
            <a:spLocks/>
          </p:cNvSpPr>
          <p:nvPr/>
        </p:nvSpPr>
        <p:spPr bwMode="auto">
          <a:xfrm>
            <a:off x="0" y="1143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 i="1">
                <a:solidFill>
                  <a:srgbClr val="A37F14"/>
                </a:solidFill>
                <a:latin typeface="Calibri" pitchFamily="34" charset="0"/>
              </a:rPr>
              <a:t>Expediting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F581788933643AC076409F80C95FB" ma:contentTypeVersion="0" ma:contentTypeDescription="Create a new document." ma:contentTypeScope="" ma:versionID="a5e0bd786637f85d96678a93dff7ce4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C61987C-DE22-471A-9B27-0DEC999519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AEDDD8-F6CF-460A-AF05-9A7F74D41D72}">
  <ds:schemaRefs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9240F0-1CB0-45BA-AF47-0943927AF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4284</TotalTime>
  <Words>815</Words>
  <Application>Microsoft Office PowerPoint</Application>
  <PresentationFormat>On-screen Show (4:3)</PresentationFormat>
  <Paragraphs>220</Paragraphs>
  <Slides>25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Calibri</vt:lpstr>
      <vt:lpstr>Arial</vt:lpstr>
      <vt:lpstr>Wingdings</vt:lpstr>
      <vt:lpstr>Courier New</vt:lpstr>
      <vt:lpstr>Arial Narrow</vt:lpstr>
      <vt:lpstr>Times New Roman</vt:lpstr>
      <vt:lpstr>Office Theme</vt:lpstr>
      <vt:lpstr>A Better Way to Buy at CU</vt:lpstr>
      <vt:lpstr>    What we will cover…</vt:lpstr>
      <vt:lpstr>    What our customers want…</vt:lpstr>
      <vt:lpstr>    How we will deliver it…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CUBuyplusSM  Core Team</vt:lpstr>
      <vt:lpstr>User Involvement Throughout the Project </vt:lpstr>
      <vt:lpstr>Slide 17</vt:lpstr>
      <vt:lpstr>Slide 18</vt:lpstr>
      <vt:lpstr>Slide 19</vt:lpstr>
      <vt:lpstr>Slide 20</vt:lpstr>
      <vt:lpstr>BSC/ CUBuyplusSM Proposed Timeline</vt:lpstr>
      <vt:lpstr>Slide 22</vt:lpstr>
      <vt:lpstr>Slide 23</vt:lpstr>
      <vt:lpstr>Slide 24</vt:lpstr>
      <vt:lpstr>A Better Way to Buy at CU</vt:lpstr>
    </vt:vector>
  </TitlesOfParts>
  <Company>Huron Consulting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huser</dc:creator>
  <cp:lastModifiedBy>Ed DuPree</cp:lastModifiedBy>
  <cp:revision>232</cp:revision>
  <cp:lastPrinted>2012-02-01T18:59:08Z</cp:lastPrinted>
  <dcterms:created xsi:type="dcterms:W3CDTF">2011-10-31T20:55:25Z</dcterms:created>
  <dcterms:modified xsi:type="dcterms:W3CDTF">2012-06-27T17:54:08Z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0x010100D76F581788933643AC076409F80C95FB</vt:lpwstr>
  </property>
  <property fmtid="{D5CDD505-2E9C-101B-9397-08002B2CF9AE}" pid="3" name="EmailFrom">
    <vt:lpwstr>Pinkston, Terri B. &lt;terri@ou.edu&gt;</vt:lpwstr>
  </property>
  <property fmtid="{D5CDD505-2E9C-101B-9397-08002B2CF9AE}" pid="4" name="EmailTo">
    <vt:lpwstr>communication@ouithome.ou.edu &amp;lt;communication@ouithome.ou.edu&amp;gt;</vt:lpwstr>
  </property>
  <property fmtid="{D5CDD505-2E9C-101B-9397-08002B2CF9AE}" pid="5" name="EmailSender">
    <vt:lpwstr>&lt;a href="mailto:terri@ou.edu"&gt;terri@ou.edu&lt;/a&gt;</vt:lpwstr>
  </property>
  <property fmtid="{D5CDD505-2E9C-101B-9397-08002B2CF9AE}" pid="6" name="EmailSubject">
    <vt:lpwstr>FW: Updated Introduction ppt</vt:lpwstr>
  </property>
</Properties>
</file>