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24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9" r:id="rId5"/>
    <p:sldId id="290" r:id="rId6"/>
    <p:sldId id="287" r:id="rId7"/>
    <p:sldId id="266" r:id="rId8"/>
    <p:sldId id="288" r:id="rId9"/>
    <p:sldId id="289" r:id="rId10"/>
    <p:sldId id="294" r:id="rId11"/>
    <p:sldId id="265" r:id="rId12"/>
    <p:sldId id="291" r:id="rId13"/>
    <p:sldId id="292" r:id="rId14"/>
    <p:sldId id="263" r:id="rId15"/>
    <p:sldId id="293" r:id="rId16"/>
    <p:sldId id="262" r:id="rId17"/>
    <p:sldId id="283" r:id="rId18"/>
  </p:sldIdLst>
  <p:sldSz cx="9144000" cy="6858000" type="screen4x3"/>
  <p:notesSz cx="7010400" cy="92964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4" autoAdjust="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C78115-B704-4BF3-8576-54E7781547B1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F50C846-8BE5-47D3-A57D-29B056A106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739232F-D8A4-44B4-B924-47AAC8DB303C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9CEFE6-BAEC-457A-9146-C13B0F6601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EFE6-BAEC-457A-9146-C13B0F6601A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9071A3B-78A4-48B8-9BDC-B3D05FE11FAF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F94A71E-7455-4BCC-B6A7-0AAE6134B5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7.wmf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8.wmf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9.jpeg"/><Relationship Id="rId4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hyperlink" Target="http://www.creighton.edu/purchasing" TargetMode="External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5.wmf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Purchasing Card Training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Program Changes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6172200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Updated </a:t>
            </a:r>
            <a:r>
              <a:rPr lang="en-US" sz="1000" dirty="0" smtClean="0"/>
              <a:t>10/2009</a:t>
            </a:r>
            <a:endParaRPr lang="en-US" sz="1000" dirty="0" smtClean="0"/>
          </a:p>
        </p:txBody>
      </p:sp>
      <p:pic>
        <p:nvPicPr>
          <p:cNvPr id="6" name="Picture 5" descr="Admin_&amp;_Finance_RGB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685800" y="5334000"/>
            <a:ext cx="1600200" cy="101562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Credit Limits, Continued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16002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Revolving limit, must be paid before available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Limit automatically refreshed at start of new cycle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Full credit limit available on the first day of the new billing cycle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4343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Should result in less requests for temporary limit increases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Documentation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204" name="Picture 60" descr="C:\Documents and Settings\jam77175\Local Settings\Temporary Internet Files\Content.IE5\UTSVGFC7\MCj04398220000[1].pn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685800"/>
            <a:ext cx="3657600" cy="3657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Receipts/Invoices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16002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Kept in department except for required originals attached to CCDAF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251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Kept in department except for required originals attached to P-Card Routing Form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Required receipts/invoices now sent on P-Card Routing Form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4343400"/>
            <a:ext cx="548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A specially commissioned report which pulls and organizes transactions that </a:t>
            </a:r>
            <a:r>
              <a:rPr lang="en-US" dirty="0" smtClean="0"/>
              <a:t>need </a:t>
            </a:r>
            <a:r>
              <a:rPr lang="en-US" dirty="0" smtClean="0"/>
              <a:t>paperwork to </a:t>
            </a:r>
            <a:r>
              <a:rPr lang="en-US" dirty="0" smtClean="0"/>
              <a:t>be sent on, i.e. Lodging, transactions </a:t>
            </a:r>
            <a:r>
              <a:rPr lang="en-US" dirty="0" smtClean="0"/>
              <a:t>using </a:t>
            </a:r>
            <a:r>
              <a:rPr lang="en-US" dirty="0" smtClean="0"/>
              <a:t>grant funds, transactions $2,500 or more.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P-Card Travel and Entertainment Report (P-Card TER)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160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Sent to Controller’s Office with receipts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Kept in department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Required receipts/invoices now sent on P-Card Routing Form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3962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Must be completed and kept in department in case of audit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828800" y="4724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Transaction descriptions will need to be entered during online transaction review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Violations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9" name="Picture 11" descr="C:\Documents and Settings\jam77175\Local Settings\Temporary Internet Files\Content.IE5\96D6MJKK\MCj03702400000[1].wmf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685800"/>
            <a:ext cx="4876800" cy="367530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Policy and Procedure Violations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160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specifically addressed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Violations section added to revised P-Card Policy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Brings us in line with best practices for P-Card programs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4343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Will give direction to the University on how to handle the issues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 Information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81" name="Picture 9" descr="C:\Documents and Settings\jam77175\Local Settings\Temporary Internet Files\Content.IE5\EMCXEF5P\MCj04419880000[1].wmf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685800"/>
            <a:ext cx="3048000" cy="3657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0" y="533400"/>
            <a:ext cx="3938584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Jarrod Morrison</a:t>
            </a:r>
            <a:br>
              <a:rPr lang="en-US" dirty="0" smtClean="0"/>
            </a:br>
            <a:r>
              <a:rPr lang="en-US" dirty="0" smtClean="0"/>
              <a:t>Credit Card Coordinator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>
          <a:xfrm>
            <a:off x="4572000" y="1447802"/>
            <a:ext cx="3938647" cy="1295398"/>
          </a:xfrm>
        </p:spPr>
        <p:txBody>
          <a:bodyPr/>
          <a:lstStyle/>
          <a:p>
            <a:r>
              <a:rPr lang="en-US" dirty="0" smtClean="0"/>
              <a:t>Phone 	(402)280-2713</a:t>
            </a:r>
          </a:p>
          <a:p>
            <a:endParaRPr lang="en-US" dirty="0" smtClean="0"/>
          </a:p>
          <a:p>
            <a:r>
              <a:rPr lang="en-US" dirty="0" smtClean="0"/>
              <a:t>Fax	(402)280-2398</a:t>
            </a:r>
          </a:p>
          <a:p>
            <a:endParaRPr lang="en-US" dirty="0" smtClean="0"/>
          </a:p>
          <a:p>
            <a:r>
              <a:rPr lang="en-US" dirty="0" smtClean="0"/>
              <a:t>Email	JarrodMorrison@creighton.edu</a:t>
            </a:r>
            <a:endParaRPr lang="en-US" dirty="0"/>
          </a:p>
        </p:txBody>
      </p:sp>
      <p:pic>
        <p:nvPicPr>
          <p:cNvPr id="8" name="Content Placeholder 7" descr="Picture.jpg"/>
          <p:cNvPicPr>
            <a:picLocks noGrp="1" noChangeAspect="1"/>
          </p:cNvPicPr>
          <p:nvPr>
            <p:ph sz="half" idx="1"/>
            <p:custDataLst>
              <p:tags r:id="rId2"/>
            </p:custDataLst>
          </p:nvPr>
        </p:nvPicPr>
        <p:blipFill>
          <a:blip r:embed="rId5" cstate="print"/>
          <a:srcRect l="13178" r="34111" b="19709"/>
          <a:stretch>
            <a:fillRect/>
          </a:stretch>
        </p:blipFill>
        <p:spPr>
          <a:xfrm>
            <a:off x="685800" y="1143000"/>
            <a:ext cx="3572313" cy="4081066"/>
          </a:xfrm>
        </p:spPr>
      </p:pic>
      <p:sp>
        <p:nvSpPr>
          <p:cNvPr id="14" name="TextBox 13"/>
          <p:cNvSpPr txBox="1"/>
          <p:nvPr/>
        </p:nvSpPr>
        <p:spPr>
          <a:xfrm>
            <a:off x="4572000" y="289560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/>
              <a:t>Contact the Credit Card Coordinator with any questions about the policy or procedures of the Creighton University P-Card Program.</a:t>
            </a:r>
            <a:endParaRPr lang="en-US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562600" y="533400"/>
            <a:ext cx="3048000" cy="9144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P-Card </a:t>
            </a:r>
            <a:r>
              <a:rPr lang="en-US" sz="2800" dirty="0" smtClean="0"/>
              <a:t>Program Changes</a:t>
            </a:r>
            <a:endParaRPr lang="en-US" sz="28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General </a:t>
            </a:r>
            <a:r>
              <a:rPr lang="en-US" dirty="0" smtClean="0"/>
              <a:t>Information</a:t>
            </a:r>
          </a:p>
          <a:p>
            <a:endParaRPr lang="en-US" dirty="0" smtClean="0"/>
          </a:p>
          <a:p>
            <a:r>
              <a:rPr lang="en-US" dirty="0" smtClean="0"/>
              <a:t>Transaction and Credit Limits</a:t>
            </a:r>
          </a:p>
          <a:p>
            <a:endParaRPr lang="en-US" dirty="0" smtClean="0"/>
          </a:p>
          <a:p>
            <a:r>
              <a:rPr lang="en-US" dirty="0" smtClean="0"/>
              <a:t>Documentation</a:t>
            </a:r>
          </a:p>
          <a:p>
            <a:endParaRPr lang="en-US" dirty="0" smtClean="0"/>
          </a:p>
          <a:p>
            <a:r>
              <a:rPr lang="en-US" dirty="0" smtClean="0"/>
              <a:t>Violations</a:t>
            </a:r>
          </a:p>
          <a:p>
            <a:endParaRPr lang="en-US" dirty="0" smtClean="0"/>
          </a:p>
          <a:p>
            <a:r>
              <a:rPr lang="en-US" dirty="0" smtClean="0"/>
              <a:t>Contact Information</a:t>
            </a:r>
            <a:endParaRPr lang="en-US" dirty="0" smtClean="0"/>
          </a:p>
        </p:txBody>
      </p:sp>
      <p:pic>
        <p:nvPicPr>
          <p:cNvPr id="7" name="Content Placeholder 6" descr="P-CardImage.JPG"/>
          <p:cNvPicPr>
            <a:picLocks noGrp="1" noChangeAspect="1"/>
          </p:cNvPicPr>
          <p:nvPr>
            <p:ph sz="half" idx="1"/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1295400" y="1600200"/>
            <a:ext cx="3238500" cy="2076450"/>
          </a:xfrm>
          <a:effectLst>
            <a:reflection blurRad="6350" stA="50000" endA="275" endPos="40000" dist="101600" dir="5400000" sy="-100000" algn="bl" rotWithShape="0"/>
          </a:effectLst>
          <a:scene3d>
            <a:camera prst="perspectiveHeroicExtremeRightFacing"/>
            <a:lightRig rig="threePt" dir="t"/>
          </a:scene3d>
        </p:spPr>
      </p:pic>
      <p:sp>
        <p:nvSpPr>
          <p:cNvPr id="5" name="TextBox 4"/>
          <p:cNvSpPr txBox="1"/>
          <p:nvPr/>
        </p:nvSpPr>
        <p:spPr>
          <a:xfrm>
            <a:off x="457200" y="5257800"/>
            <a:ext cx="3048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 smtClean="0"/>
              <a:t>Full P-Card program information can be accessed on the Purchasing website at </a:t>
            </a:r>
            <a:r>
              <a:rPr lang="en-US" sz="1100" dirty="0" smtClean="0">
                <a:hlinkClick r:id="rId6" tooltip="Creighton University Purchasing Department"/>
              </a:rPr>
              <a:t>www.creighton.edu/Purchasing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Information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Documents and Settings\jam77175\Local Settings\Temporary Internet Files\Content.IE5\G94F0N0X\MCj04352330000[1].pn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8800" y="685800"/>
            <a:ext cx="5486400" cy="3631049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University </a:t>
            </a:r>
            <a:r>
              <a:rPr lang="en-US" sz="2000" dirty="0" smtClean="0">
                <a:solidFill>
                  <a:schemeClr val="accent1"/>
                </a:solidFill>
              </a:rPr>
              <a:t>Purchasing Card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16002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First National Bank Visa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1600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First National Bank MasterCard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The Cardholder will receive a new card to use and will need to turn in their old card.  An online P-Card Agreement will need to be completed.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P-Card Action Requests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Paper form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1600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Online form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This is currently under development.  Once completed, requests can be completed and routed online.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Paying the P-Card Transactions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16002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Paper-based process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1600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Online transaction reconciliation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Reviewing and approving transactions will take place online.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Transaction and Credit Limits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9" name="Picture 5" descr="C:\Documents and Settings\jam77175\Local Settings\Temporary Internet Files\Content.IE5\UTSVGFC7\MCj01570410000[1].wmf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685800"/>
            <a:ext cx="3617386" cy="3657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Transaction Limits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16002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Preapproval required when an item was $1,000 or more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Preapproval required when total transaction is $2,500 or more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Brings us in line with the majority of higher education institutions.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41148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Exemptions still in place for airfare and lodging transactions.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828800" y="50292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Transactions cannot be split to avoid the preapproval requirement.</a:t>
            </a:r>
            <a:endParaRPr lang="en-US" b="1" dirty="0" smtClean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57200"/>
          </a:xfrm>
        </p:spPr>
        <p:txBody>
          <a:bodyPr anchor="ctr" anchorCtr="0">
            <a:norm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</a:rPr>
              <a:t>Credit Limits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Before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16002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Whatever amount was requested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guidelines to make credit limits more uniform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Standard credit limits of $2,500 and $5,000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4343400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Credit limits of $10,000 or more (in increments of $5,000) will need VP approval to keep in line with University policy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UBLISH_TITLE" val="P-Card Training - Policy"/>
  <p:tag name="ARTICULATE_PUBLISH_PATH" val="C:\Documents and Settings\jam77175\My Documents\My Articulate Projects"/>
  <p:tag name="ARTICULATE_LMS" val="0"/>
  <p:tag name="AO_COMPLETION_THRESHOLD" val="100"/>
  <p:tag name="LMS_COMPLETION_THRESHOLD" val="100"/>
  <p:tag name="LAUNCHINNEWWINDOW" val="0"/>
  <p:tag name="LASTPUBLISHED" val="C:\Documents and Settings\jam77175\My Documents\My Articulate Projects\P-Card Training - Policy\player.html"/>
  <p:tag name="PRESENTATION_PLAYLIST_COUNT" val="0"/>
  <p:tag name="PRESENTATION_PRESENTER_SLIDE_LEVEL" val="0"/>
  <p:tag name="ARTICULATE_PRESENTER_VERSION" val="6"/>
  <p:tag name="PRESENTER_PREVIEW_START" val="1"/>
  <p:tag name="PRESENTER_PREVIEW_END" val="26"/>
  <p:tag name="LMS_PUBLISH" val="No"/>
  <p:tag name="ARTICULATE_LOGO" val="(None selected)"/>
  <p:tag name="ARTICULATE_PRESENTER" val="(Use slide-level presenters)"/>
  <p:tag name="ARTICULATE_PRESENTER_GUID" val="-1"/>
  <p:tag name="ARTICULATE_TEMPLATE" val="P-Card"/>
  <p:tag name="ARTICULATE_TEMPLATE_GUID" val="a287723f-5128-471d-a31b-7e29f181432b"/>
  <p:tag name="PRESENTER_PREVIEW_MODE_REFRESH" val="0"/>
  <p:tag name="PRESENTER_PREVIEW_MODE" val="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14"/>
  <p:tag name="ARTICULATE_SLIDE_GUID" val="acf7aff7-80d3-45f8-be13-b3a567adf084"/>
  <p:tag name="ARTICULATE_SLIDE_PAUSE" val="1"/>
  <p:tag name="ARTICULATE_NAV_LEVEL" val="1"/>
  <p:tag name="ARTICULATE_PLAYLIST_ID" val="-1"/>
  <p:tag name="ARTICULATE_LOCK_SLID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IMAGE_RECOLOR" val="0"/>
  <p:tag name="ARTICULATE_PUBLISH_MOD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17"/>
  <p:tag name="ARTICULATE_SLIDE_GUID" val="dfce8246-630e-4970-a325-5470eba63e6b"/>
  <p:tag name="ARTICULATE_SLIDE_PAUSE" val="1"/>
  <p:tag name="ARTICULATE_NAV_LEVEL" val="1"/>
  <p:tag name="ARTICULATE_PLAYLIST_ID" val="-1"/>
  <p:tag name="ARTICULATE_LOCK_SLIDE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jam77175\LOCALS~1\Temp\articulate\presenter\imgtemp\nyfOQhxN_files\slide0001_image001.pn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70a8b2f7-25f3-4cbc-ba2f-bd1f11dcc0e6"/>
  <p:tag name="ARTICULATE_SLIDE_NAV" val="1"/>
  <p:tag name="ARTICULATE_SLIDE_PAUSE" val="1"/>
  <p:tag name="ARTICULATE_NAV_LEVEL" val="1"/>
  <p:tag name="ARTICULATE_PLAYLIST_ID" val="-1"/>
  <p:tag name="ARTICULATE_LOCK_SLIDE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21"/>
  <p:tag name="ARTICULATE_SLIDE_GUID" val="803fba47-e56d-45e1-a35c-44415c955e39"/>
  <p:tag name="ARTICULATE_SLIDE_PAUSE" val="1"/>
  <p:tag name="ARTICULATE_NAV_LEVEL" val="1"/>
  <p:tag name="ARTICULATE_PLAYLIST_ID" val="-1"/>
  <p:tag name="ARTICULATE_LOCK_SLIDE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IMAGE_RECOLOR" val="0"/>
  <p:tag name="ARTICULATE_PUBLISH_MOD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25"/>
  <p:tag name="ARTICULATE_SLIDE_GUID" val="9f6eda97-902f-45ca-b989-305c3a7ffc89"/>
  <p:tag name="ARTICULATE_SLIDE_PAUSE" val="1"/>
  <p:tag name="ARTICULATE_NAV_LEVEL" val="1"/>
  <p:tag name="ARTICULATE_PLAYLIST_ID" val="-1"/>
  <p:tag name="ARTICULATE_LOCK_SLIDE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IMAGE_RECOLOR" val="0"/>
  <p:tag name="ARTICULATE_PUBLISH_MOD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26"/>
  <p:tag name="ARTICULATE_SLIDE_GUID" val="85159a3d-93bd-4a77-9594-ae25d3f70cde"/>
  <p:tag name="ARTICULATE_SLIDE_PAUSE" val="1"/>
  <p:tag name="ARTICULATE_NAV_LEVEL" val="1"/>
  <p:tag name="ARTICULATE_PLAYLIST_ID" val="-1"/>
  <p:tag name="ARTICULATE_LOCK_SLIDE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jam77175\LOCALS~1\Temp\articulate\presenter\imgtemp\TKNt2Qzb_files\slide0001_image001.jp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2"/>
  <p:tag name="ARTICULATE_SLIDE_GUID" val="27ec855d-f412-4b60-a1d2-da553eb4bea1"/>
  <p:tag name="ARTICULATE_SLIDE_PAUSE" val="1"/>
  <p:tag name="ARTICULATE_NAV_LEVEL" val="1"/>
  <p:tag name="ARTICULATE_PLAYLIST_ID" val="-1"/>
  <p:tag name="ARTICULATE_LOCK_SLIDE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5"/>
  <p:tag name="ARTICULATE_SLIDE_GUID" val="2d23a96e-6aaa-4d2a-b9ad-d3890cbf8313"/>
  <p:tag name="ARTICULATE_SLIDE_PAUSE" val="1"/>
  <p:tag name="ARTICULATE_NAV_LEVEL" val="1"/>
  <p:tag name="ARTICULATE_PLAYLIST_ID" val="-1"/>
  <p:tag name="ARTICULATE_LOCK_SLIDE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jam77175\LOCALS~1\Temp\articulate\presenter\imgtemp\QGnQUPX2_files\slide0001_image001.pn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NAV" val="6"/>
  <p:tag name="ARTICULATE_SLIDE_GUID" val="91598d18-9fa9-4de5-a8e4-43fddfa924fa"/>
  <p:tag name="ARTICULATE_SLIDE_PAUSE" val="1"/>
  <p:tag name="ARTICULATE_NAV_LEVEL" val="1"/>
  <p:tag name="ARTICULATE_PLAYLIST_ID" val="-1"/>
  <p:tag name="ARTICULATE_LOCK_SLIDE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25614</TotalTime>
  <Words>474</Words>
  <Application>Microsoft Office PowerPoint</Application>
  <PresentationFormat>On-screen Show (4:3)</PresentationFormat>
  <Paragraphs>105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Aspect</vt:lpstr>
      <vt:lpstr>Purchasing Card Training</vt:lpstr>
      <vt:lpstr>P-Card Program Changes</vt:lpstr>
      <vt:lpstr>General Information</vt:lpstr>
      <vt:lpstr>University Purchasing Card</vt:lpstr>
      <vt:lpstr>P-Card Action Requests</vt:lpstr>
      <vt:lpstr>Paying the P-Card Transactions</vt:lpstr>
      <vt:lpstr>Transaction and Credit Limits</vt:lpstr>
      <vt:lpstr>Transaction Limits</vt:lpstr>
      <vt:lpstr>Credit Limits</vt:lpstr>
      <vt:lpstr>Credit Limits, Continued</vt:lpstr>
      <vt:lpstr>Documentation</vt:lpstr>
      <vt:lpstr>Receipts/Invoices</vt:lpstr>
      <vt:lpstr>P-Card Travel and Entertainment Report (P-Card TER)</vt:lpstr>
      <vt:lpstr>Violations</vt:lpstr>
      <vt:lpstr>Policy and Procedure Violations</vt:lpstr>
      <vt:lpstr>Contact Information</vt:lpstr>
      <vt:lpstr>Jarrod Morrison Credit Card Coordinator</vt:lpstr>
    </vt:vector>
  </TitlesOfParts>
  <Company>Creighton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Purchasing Card Training</dc:title>
  <dc:creator>Jarrod Morrison</dc:creator>
  <cp:lastModifiedBy>Jarrod Morrison</cp:lastModifiedBy>
  <cp:revision>1314</cp:revision>
  <dcterms:created xsi:type="dcterms:W3CDTF">2009-06-30T14:09:28Z</dcterms:created>
  <dcterms:modified xsi:type="dcterms:W3CDTF">2009-10-26T18:04:03Z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GUID">
    <vt:lpwstr>D3C45C6B-61B2-4513-BB19-290054061AD4</vt:lpwstr>
  </property>
  <property fmtid="{D5CDD505-2E9C-101B-9397-08002B2CF9AE}" pid="4" name="ArticulatePath">
    <vt:lpwstr>P-Card Training - Policy</vt:lpwstr>
  </property>
  <property fmtid="{D5CDD505-2E9C-101B-9397-08002B2CF9AE}" pid="5" name="ArticulateProjectFull">
    <vt:lpwstr>P:\Department\P-Card\Training\P-Card Training - Policy.ppta</vt:lpwstr>
  </property>
</Properties>
</file>