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58" r:id="rId4"/>
    <p:sldId id="260" r:id="rId5"/>
    <p:sldId id="276" r:id="rId6"/>
    <p:sldId id="275" r:id="rId7"/>
    <p:sldId id="263" r:id="rId8"/>
    <p:sldId id="264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  <p:sldId id="277" r:id="rId18"/>
    <p:sldId id="274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19" autoAdjust="0"/>
    <p:restoredTop sz="94660" autoAdjust="0"/>
  </p:normalViewPr>
  <p:slideViewPr>
    <p:cSldViewPr>
      <p:cViewPr>
        <p:scale>
          <a:sx n="100" d="100"/>
          <a:sy n="100" d="100"/>
        </p:scale>
        <p:origin x="-756" y="-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33C0C2D-071B-4C00-A03B-C84F71458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799D1E-98C9-4207-B299-9FEF67D1B261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2CF45-9031-42F9-8079-D4EF7AD4F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12F4D-A1B6-499B-BACF-44273499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76DBB-CF4A-4251-A7D1-C2FBA5321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2D2CB-7923-4074-B437-A085752A4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22BD5-2B69-4148-916E-B6BBAE5FC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2CD35-1876-4D1A-8B56-E0C3020B7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7A435-FB07-4E81-B2BE-C5B5E294E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971E7-19ED-42CC-AC0D-9E8B21D6E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296FC-7CE4-4CD7-AF9A-098303BC0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1FB10-0B83-439D-9158-099FEFEC3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036D8-F20E-4C20-8F90-8D915993F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B68F59C-F47F-4FF4-AB0B-1E1E56B059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hyperlink" Target="http://www.purchasing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creighton.edu/adminfinance/facilities/planninganddesign/supplierregistration/index.php" TargetMode="External"/><Relationship Id="rId2" Type="http://schemas.openxmlformats.org/officeDocument/2006/relationships/hyperlink" Target="http://www2.creighton.edu/adminfinance/purchasing/supplierspage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reighton.edu/administration/president/presidentsupdate/index.php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hyperlink" Target="http://tonto.eia.doe.gov/oog/info/gdu/gasdiesel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1981200"/>
          </a:xfrm>
        </p:spPr>
        <p:txBody>
          <a:bodyPr/>
          <a:lstStyle/>
          <a:p>
            <a:pPr eaLnBrk="1" hangingPunct="1"/>
            <a:r>
              <a:rPr lang="en-US" smtClean="0"/>
              <a:t>Contractors Information Session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Purchasing Department</a:t>
            </a:r>
          </a:p>
          <a:p>
            <a:pPr eaLnBrk="1" hangingPunct="1"/>
            <a:r>
              <a:rPr lang="en-US" sz="2400" dirty="0" smtClean="0"/>
              <a:t>Joe </a:t>
            </a:r>
            <a:r>
              <a:rPr lang="en-US" sz="2400" dirty="0" err="1" smtClean="0"/>
              <a:t>Zaborowski</a:t>
            </a:r>
            <a:r>
              <a:rPr lang="en-US" sz="2400" dirty="0" smtClean="0"/>
              <a:t>-Director</a:t>
            </a:r>
          </a:p>
          <a:p>
            <a:pPr eaLnBrk="1" hangingPunct="1"/>
            <a:r>
              <a:rPr lang="en-US" sz="2400" dirty="0" smtClean="0"/>
              <a:t> Ed </a:t>
            </a:r>
            <a:r>
              <a:rPr lang="en-US" sz="2400" dirty="0" err="1" smtClean="0"/>
              <a:t>DuPree</a:t>
            </a:r>
            <a:r>
              <a:rPr lang="en-US" sz="2400" dirty="0" smtClean="0"/>
              <a:t>-Asst. Director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Delivery</a:t>
            </a:r>
            <a:r>
              <a:rPr lang="en-US" smtClean="0"/>
              <a:t>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 designated time on campus</a:t>
            </a:r>
          </a:p>
          <a:p>
            <a:pPr lvl="1"/>
            <a:r>
              <a:rPr lang="en-US" dirty="0" smtClean="0"/>
              <a:t>Fee would included in cost of goods/services</a:t>
            </a:r>
          </a:p>
          <a:p>
            <a:pPr lvl="1"/>
            <a:r>
              <a:rPr lang="en-US" dirty="0" smtClean="0"/>
              <a:t>Same day each week if possible except for emergencies</a:t>
            </a:r>
          </a:p>
          <a:p>
            <a:pPr lvl="1"/>
            <a:r>
              <a:rPr lang="en-US" dirty="0" smtClean="0"/>
              <a:t>Larger jobs would need special scheduling</a:t>
            </a:r>
          </a:p>
          <a:p>
            <a:pPr lvl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Routine Deliveries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352800"/>
          </a:xfrm>
        </p:spPr>
        <p:txBody>
          <a:bodyPr/>
          <a:lstStyle/>
          <a:p>
            <a:r>
              <a:rPr lang="en-US" dirty="0" smtClean="0"/>
              <a:t>Pricing Model</a:t>
            </a:r>
          </a:p>
          <a:p>
            <a:pPr lvl="1"/>
            <a:r>
              <a:rPr lang="en-US" dirty="0" smtClean="0"/>
              <a:t>Labor and delivery included</a:t>
            </a:r>
          </a:p>
          <a:p>
            <a:pPr lvl="1"/>
            <a:r>
              <a:rPr lang="en-US" dirty="0" smtClean="0"/>
              <a:t>No trip charges</a:t>
            </a:r>
          </a:p>
          <a:p>
            <a:pPr lvl="1"/>
            <a:r>
              <a:rPr lang="en-US" dirty="0" smtClean="0"/>
              <a:t>Quote not to exceed</a:t>
            </a:r>
          </a:p>
          <a:p>
            <a:pPr lvl="2"/>
            <a:r>
              <a:rPr lang="en-US" dirty="0" smtClean="0"/>
              <a:t>Figure the worst possibilities</a:t>
            </a:r>
          </a:p>
          <a:p>
            <a:r>
              <a:rPr lang="en-US" dirty="0" smtClean="0"/>
              <a:t>Inventory</a:t>
            </a:r>
          </a:p>
          <a:p>
            <a:pPr lvl="1"/>
            <a:r>
              <a:rPr lang="en-US" dirty="0" smtClean="0"/>
              <a:t>Allow for 1.5 turns per delivery period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209800"/>
            <a:ext cx="1482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Installations</a:t>
            </a:r>
            <a:r>
              <a:rPr lang="en-US" smtClean="0"/>
              <a:t>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495800"/>
          </a:xfrm>
        </p:spPr>
        <p:txBody>
          <a:bodyPr/>
          <a:lstStyle/>
          <a:p>
            <a:r>
              <a:rPr lang="en-US" smtClean="0"/>
              <a:t>Schedule install and deliveries with LeeAnn first</a:t>
            </a:r>
          </a:p>
          <a:p>
            <a:pPr lvl="1"/>
            <a:r>
              <a:rPr lang="en-US" smtClean="0"/>
              <a:t>Department to be notified by CU</a:t>
            </a:r>
          </a:p>
          <a:p>
            <a:pPr lvl="2"/>
            <a:r>
              <a:rPr lang="en-US" smtClean="0"/>
              <a:t>CU  to schedule other facets of job for completion</a:t>
            </a:r>
          </a:p>
          <a:p>
            <a:pPr lvl="3"/>
            <a:r>
              <a:rPr lang="en-US" smtClean="0"/>
              <a:t>IT</a:t>
            </a:r>
          </a:p>
          <a:p>
            <a:pPr lvl="3"/>
            <a:r>
              <a:rPr lang="en-US" smtClean="0"/>
              <a:t>Computer</a:t>
            </a:r>
          </a:p>
          <a:p>
            <a:pPr lvl="3"/>
            <a:r>
              <a:rPr lang="en-US" smtClean="0"/>
              <a:t>Printer</a:t>
            </a:r>
          </a:p>
          <a:p>
            <a:pPr lvl="3"/>
            <a:r>
              <a:rPr lang="en-US" smtClean="0"/>
              <a:t>Facilities</a:t>
            </a:r>
          </a:p>
          <a:p>
            <a:pPr lvl="3"/>
            <a:r>
              <a:rPr lang="en-US" smtClean="0"/>
              <a:t>Painters</a:t>
            </a:r>
          </a:p>
          <a:p>
            <a:pPr lvl="3"/>
            <a:r>
              <a:rPr lang="en-US" smtClean="0"/>
              <a:t>Carpet</a:t>
            </a:r>
          </a:p>
          <a:p>
            <a:pPr lvl="3"/>
            <a:endParaRPr lang="en-US" smtClean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6288" y="4419600"/>
            <a:ext cx="13573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Invoicing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pPr lvl="1"/>
            <a:r>
              <a:rPr lang="en-US" dirty="0" smtClean="0"/>
              <a:t>Correct Information on Invoice </a:t>
            </a:r>
          </a:p>
          <a:p>
            <a:pPr lvl="2"/>
            <a:r>
              <a:rPr lang="en-US" sz="2000" dirty="0" smtClean="0"/>
              <a:t>Include PO number</a:t>
            </a:r>
          </a:p>
          <a:p>
            <a:pPr lvl="2"/>
            <a:r>
              <a:rPr lang="en-US" sz="2000" dirty="0" smtClean="0"/>
              <a:t>Verify pricing with PO, they should match</a:t>
            </a:r>
          </a:p>
          <a:p>
            <a:pPr lvl="1">
              <a:buFontTx/>
              <a:buChar char="–"/>
            </a:pPr>
            <a:r>
              <a:rPr lang="en-US" dirty="0" smtClean="0"/>
              <a:t>Send </a:t>
            </a:r>
            <a:r>
              <a:rPr lang="en-US" dirty="0" smtClean="0"/>
              <a:t>to Accounts Payable</a:t>
            </a:r>
          </a:p>
          <a:p>
            <a:pPr lvl="2">
              <a:buFontTx/>
              <a:buChar char="•"/>
            </a:pPr>
            <a:r>
              <a:rPr lang="en-US" sz="2000" dirty="0" smtClean="0"/>
              <a:t>Not the Department when a PO has been issued</a:t>
            </a:r>
          </a:p>
          <a:p>
            <a:pPr lvl="1"/>
            <a:r>
              <a:rPr lang="en-US" dirty="0" smtClean="0"/>
              <a:t>Exceptions</a:t>
            </a:r>
          </a:p>
          <a:p>
            <a:pPr lvl="2"/>
            <a:r>
              <a:rPr lang="en-US" dirty="0" smtClean="0"/>
              <a:t>Approval </a:t>
            </a:r>
            <a:r>
              <a:rPr lang="en-US" dirty="0" smtClean="0"/>
              <a:t>of job to be completed</a:t>
            </a:r>
          </a:p>
          <a:p>
            <a:pPr lvl="3"/>
            <a:r>
              <a:rPr lang="en-US" sz="1600" dirty="0" smtClean="0"/>
              <a:t>Relocation invoices should be sent to Ed DuPree</a:t>
            </a:r>
          </a:p>
          <a:p>
            <a:pPr lvl="3"/>
            <a:r>
              <a:rPr lang="en-US" sz="1600" dirty="0" smtClean="0"/>
              <a:t>If a “Project” follow instructions on the PO</a:t>
            </a:r>
          </a:p>
          <a:p>
            <a:pPr lvl="4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Suppliers on Campus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419600"/>
          </a:xfrm>
        </p:spPr>
        <p:txBody>
          <a:bodyPr/>
          <a:lstStyle/>
          <a:p>
            <a:r>
              <a:rPr lang="en-US" sz="2400" dirty="0" smtClean="0"/>
              <a:t>Background check employees</a:t>
            </a:r>
          </a:p>
          <a:p>
            <a:r>
              <a:rPr lang="en-US" sz="2400" dirty="0" smtClean="0"/>
              <a:t>Vehicles should be marked &amp; </a:t>
            </a:r>
            <a:r>
              <a:rPr lang="en-US" sz="2400" dirty="0" smtClean="0"/>
              <a:t>moved </a:t>
            </a:r>
            <a:r>
              <a:rPr lang="en-US" sz="2400" dirty="0" smtClean="0"/>
              <a:t>if idle</a:t>
            </a:r>
          </a:p>
          <a:p>
            <a:r>
              <a:rPr lang="en-US" sz="2400" dirty="0" smtClean="0"/>
              <a:t>Employees </a:t>
            </a:r>
            <a:r>
              <a:rPr lang="en-US" sz="2400" dirty="0" smtClean="0"/>
              <a:t>identified by uniform </a:t>
            </a:r>
            <a:r>
              <a:rPr lang="en-US" sz="2400" dirty="0" smtClean="0"/>
              <a:t>or logoed shirt</a:t>
            </a:r>
          </a:p>
          <a:p>
            <a:r>
              <a:rPr lang="en-US" sz="2400" dirty="0" smtClean="0"/>
              <a:t>Check in at Facilities daily for temporary badge and key sign out if needed</a:t>
            </a:r>
          </a:p>
          <a:p>
            <a:r>
              <a:rPr lang="en-US" sz="2400" dirty="0" smtClean="0"/>
              <a:t>Badges available for more permanent workers</a:t>
            </a:r>
          </a:p>
          <a:p>
            <a:pPr lvl="1"/>
            <a:r>
              <a:rPr lang="en-US" sz="1400" dirty="0" smtClean="0"/>
              <a:t>(Name, picture, CU contractor, CU logo, expiration date, $3.00)</a:t>
            </a:r>
          </a:p>
          <a:p>
            <a:r>
              <a:rPr lang="en-US" sz="2400" dirty="0" smtClean="0"/>
              <a:t>Sales staff falls into the guest category</a:t>
            </a:r>
          </a:p>
          <a:p>
            <a:r>
              <a:rPr lang="en-US" sz="2400" dirty="0" smtClean="0"/>
              <a:t>Parking </a:t>
            </a:r>
            <a:r>
              <a:rPr lang="en-US" sz="2400" dirty="0" smtClean="0"/>
              <a:t>should be arranged through Public Safety</a:t>
            </a:r>
          </a:p>
          <a:p>
            <a:r>
              <a:rPr lang="en-US" sz="2400" dirty="0" smtClean="0"/>
              <a:t>This is a tobacco free zone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Services for CU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r>
              <a:rPr lang="en-US" dirty="0" smtClean="0"/>
              <a:t>Samples available to CU </a:t>
            </a:r>
            <a:r>
              <a:rPr lang="en-US" sz="2000" dirty="0" smtClean="0"/>
              <a:t>(if needed)</a:t>
            </a:r>
            <a:endParaRPr lang="en-US" sz="2000" dirty="0" smtClean="0"/>
          </a:p>
          <a:p>
            <a:r>
              <a:rPr lang="en-US" dirty="0" smtClean="0"/>
              <a:t>Drawings and proofs as part of project</a:t>
            </a:r>
          </a:p>
          <a:p>
            <a:r>
              <a:rPr lang="en-US" dirty="0" smtClean="0"/>
              <a:t>Communication</a:t>
            </a:r>
          </a:p>
          <a:p>
            <a:pPr lvl="1"/>
            <a:r>
              <a:rPr lang="en-US" sz="2000" dirty="0" smtClean="0"/>
              <a:t>Working with department without CU knowledge, Purchasing needs to know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Copy </a:t>
            </a:r>
            <a:r>
              <a:rPr lang="en-US" sz="2000" u="sng" dirty="0" smtClean="0"/>
              <a:t>all </a:t>
            </a:r>
            <a:r>
              <a:rPr lang="en-US" sz="2000" u="sng" dirty="0" smtClean="0"/>
              <a:t>quotes </a:t>
            </a:r>
            <a:r>
              <a:rPr lang="en-US" sz="2000" dirty="0" smtClean="0"/>
              <a:t>and communication to Purchasing </a:t>
            </a:r>
            <a:r>
              <a:rPr lang="en-US" sz="2000" dirty="0" smtClean="0"/>
              <a:t>while working </a:t>
            </a:r>
            <a:r>
              <a:rPr lang="en-US" sz="2000" dirty="0" smtClean="0"/>
              <a:t>with CU dept</a:t>
            </a:r>
          </a:p>
          <a:p>
            <a:pPr lvl="1"/>
            <a:r>
              <a:rPr lang="en-US" sz="2000" dirty="0" smtClean="0"/>
              <a:t>Quotes- turnaround time</a:t>
            </a:r>
          </a:p>
          <a:p>
            <a:pPr lvl="1"/>
            <a:r>
              <a:rPr lang="en-US" sz="2000" dirty="0" smtClean="0"/>
              <a:t>Customer Service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Becoming a Partner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Fair price – Trends in pricing </a:t>
            </a:r>
            <a:r>
              <a:rPr lang="en-US" sz="1600" dirty="0" smtClean="0">
                <a:hlinkClick r:id="rId2"/>
              </a:rPr>
              <a:t>Purchasing.com – The Magazine of Procurement &amp; Supply Chain Management Best Practices</a:t>
            </a:r>
            <a:endParaRPr lang="en-US" sz="1600" dirty="0" smtClean="0"/>
          </a:p>
          <a:p>
            <a:r>
              <a:rPr lang="en-US" sz="2800" dirty="0" smtClean="0"/>
              <a:t>Sustainability</a:t>
            </a:r>
          </a:p>
          <a:p>
            <a:pPr lvl="1"/>
            <a:r>
              <a:rPr lang="en-US" dirty="0" smtClean="0"/>
              <a:t>Hottest item on campus today</a:t>
            </a:r>
          </a:p>
          <a:p>
            <a:pPr lvl="1"/>
            <a:r>
              <a:rPr lang="en-US" dirty="0" smtClean="0"/>
              <a:t>Environment and Social Justice</a:t>
            </a:r>
          </a:p>
          <a:p>
            <a:r>
              <a:rPr lang="en-US" sz="2800" dirty="0" smtClean="0"/>
              <a:t>MWBE</a:t>
            </a:r>
          </a:p>
          <a:p>
            <a:r>
              <a:rPr lang="en-US" sz="2800" dirty="0" smtClean="0"/>
              <a:t>Service – Service - Service</a:t>
            </a:r>
          </a:p>
          <a:p>
            <a:r>
              <a:rPr lang="en-US" sz="2800" dirty="0" smtClean="0"/>
              <a:t>Partnering for savings</a:t>
            </a:r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705600" y="4800600"/>
            <a:ext cx="9731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70C0"/>
                </a:solidFill>
              </a:rPr>
              <a:t>Creighton Web Sites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343400"/>
          </a:xfrm>
        </p:spPr>
        <p:txBody>
          <a:bodyPr/>
          <a:lstStyle/>
          <a:p>
            <a:r>
              <a:rPr lang="en-US" sz="2800" dirty="0" smtClean="0"/>
              <a:t>Purchasing </a:t>
            </a:r>
          </a:p>
          <a:p>
            <a:pPr lvl="2">
              <a:buFontTx/>
              <a:buNone/>
            </a:pPr>
            <a:r>
              <a:rPr lang="en-US" sz="1800" u="sng" dirty="0" smtClean="0">
                <a:hlinkClick r:id="rId2"/>
              </a:rPr>
              <a:t>http://www2.creighton.edu/adminfinance/purchasing/supplierspage/index.php</a:t>
            </a:r>
            <a:endParaRPr lang="en-US" sz="1800" dirty="0" smtClean="0"/>
          </a:p>
          <a:p>
            <a:pPr lvl="2">
              <a:buFontTx/>
              <a:buNone/>
            </a:pPr>
            <a:endParaRPr lang="en-US" sz="1800" u="sng" dirty="0" smtClean="0"/>
          </a:p>
          <a:p>
            <a:r>
              <a:rPr lang="en-US" sz="2800" dirty="0" smtClean="0"/>
              <a:t>Facilities</a:t>
            </a:r>
          </a:p>
          <a:p>
            <a:pPr lvl="2">
              <a:buFontTx/>
              <a:buNone/>
            </a:pPr>
            <a:r>
              <a:rPr lang="en-US" sz="1800" u="sng" dirty="0" smtClean="0">
                <a:hlinkClick r:id="rId3"/>
              </a:rPr>
              <a:t>http://www2.creighton.edu/adminfinance/facilities/planninganddesign/supplierregistration/index.php</a:t>
            </a:r>
            <a:endParaRPr lang="en-US" sz="1800" u="sng" dirty="0" smtClean="0"/>
          </a:p>
          <a:p>
            <a:pPr lvl="2">
              <a:buFontTx/>
              <a:buNone/>
            </a:pPr>
            <a:endParaRPr lang="en-US" sz="1800" u="sng" dirty="0" smtClean="0"/>
          </a:p>
          <a:p>
            <a:r>
              <a:rPr lang="en-US" sz="2800" dirty="0" smtClean="0"/>
              <a:t>President’s Office</a:t>
            </a:r>
          </a:p>
          <a:p>
            <a:pPr lvl="2">
              <a:buFontTx/>
              <a:buNone/>
            </a:pPr>
            <a:r>
              <a:rPr lang="en-US" sz="2000" smtClean="0">
                <a:hlinkClick r:id="rId4"/>
              </a:rPr>
              <a:t>http://www.creighton.edu/administration/president/presidentsupdate/index.php</a:t>
            </a:r>
            <a:endParaRPr lang="en-US" sz="2000" smtClean="0"/>
          </a:p>
          <a:p>
            <a:pPr lvl="2">
              <a:buFontTx/>
              <a:buNone/>
            </a:pPr>
            <a:endParaRPr lang="en-US" sz="2000" dirty="0" smtClean="0"/>
          </a:p>
          <a:p>
            <a:pPr lvl="2">
              <a:buFontTx/>
              <a:buNone/>
            </a:pPr>
            <a:endParaRPr lang="en-US" sz="2000" dirty="0" smtClean="0"/>
          </a:p>
          <a:p>
            <a:pPr lvl="2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Questions &amp; Answers</a:t>
            </a:r>
          </a:p>
        </p:txBody>
      </p:sp>
      <p:pic>
        <p:nvPicPr>
          <p:cNvPr id="194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 flipH="1">
            <a:off x="7685088" y="5334000"/>
            <a:ext cx="973137" cy="762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Welcome</a:t>
            </a:r>
          </a:p>
        </p:txBody>
      </p:sp>
      <p:sp>
        <p:nvSpPr>
          <p:cNvPr id="3076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smtClean="0"/>
              <a:t>Introductions</a:t>
            </a:r>
          </a:p>
        </p:txBody>
      </p:sp>
      <p:pic>
        <p:nvPicPr>
          <p:cNvPr id="9" name="Picture 8" descr="PurchTeamLowR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609600"/>
            <a:ext cx="5885152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447800"/>
          </a:xfrm>
        </p:spPr>
        <p:txBody>
          <a:bodyPr/>
          <a:lstStyle/>
          <a:p>
            <a:r>
              <a:rPr lang="en-US" sz="3200" b="1" smtClean="0">
                <a:solidFill>
                  <a:srgbClr val="0070C0"/>
                </a:solidFill>
              </a:rPr>
              <a:t>State of the Economy</a:t>
            </a:r>
            <a:br>
              <a:rPr lang="en-US" sz="3200" b="1" smtClean="0">
                <a:solidFill>
                  <a:srgbClr val="0070C0"/>
                </a:solidFill>
              </a:rPr>
            </a:br>
            <a:r>
              <a:rPr lang="en-US" sz="3200" b="1" smtClean="0">
                <a:solidFill>
                  <a:srgbClr val="0070C0"/>
                </a:solidFill>
              </a:rPr>
              <a:t>at</a:t>
            </a:r>
            <a:br>
              <a:rPr lang="en-US" sz="3200" b="1" smtClean="0">
                <a:solidFill>
                  <a:srgbClr val="0070C0"/>
                </a:solidFill>
              </a:rPr>
            </a:br>
            <a:r>
              <a:rPr lang="en-US" sz="3600" b="1" smtClean="0">
                <a:solidFill>
                  <a:srgbClr val="0070C0"/>
                </a:solidFill>
              </a:rPr>
              <a:t>Creighton University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85800" y="2667000"/>
            <a:ext cx="2971800" cy="1447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smtClean="0"/>
              <a:t>News of late</a:t>
            </a:r>
          </a:p>
          <a:p>
            <a:pPr>
              <a:spcBef>
                <a:spcPts val="600"/>
              </a:spcBef>
              <a:buFontTx/>
              <a:buNone/>
            </a:pPr>
            <a:endParaRPr lang="en-US" sz="2400" smtClean="0"/>
          </a:p>
          <a:p>
            <a:pPr>
              <a:spcBef>
                <a:spcPts val="600"/>
              </a:spcBef>
            </a:pPr>
            <a:r>
              <a:rPr lang="en-US" sz="2400" smtClean="0"/>
              <a:t>Projects</a:t>
            </a:r>
          </a:p>
          <a:p>
            <a:pPr>
              <a:spcBef>
                <a:spcPts val="600"/>
              </a:spcBef>
            </a:pPr>
            <a:endParaRPr lang="en-US" sz="2400" smtClean="0"/>
          </a:p>
          <a:p>
            <a:pPr>
              <a:spcBef>
                <a:spcPts val="600"/>
              </a:spcBef>
            </a:pPr>
            <a:r>
              <a:rPr lang="en-US" sz="2400" smtClean="0"/>
              <a:t>Turnaround</a:t>
            </a:r>
          </a:p>
        </p:txBody>
      </p:sp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362200"/>
            <a:ext cx="4843463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You Have the Business if?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itchFamily="34" charset="0"/>
              <a:buChar char="$"/>
            </a:pPr>
            <a:r>
              <a:rPr lang="en-US" dirty="0" smtClean="0"/>
              <a:t>PO</a:t>
            </a:r>
            <a:endParaRPr lang="en-US" sz="1800" dirty="0" smtClean="0"/>
          </a:p>
          <a:p>
            <a:pPr lvl="1"/>
            <a:endParaRPr lang="en-US" sz="1800" dirty="0" smtClean="0"/>
          </a:p>
          <a:p>
            <a:pPr lvl="1">
              <a:buFontTx/>
              <a:buNone/>
            </a:pPr>
            <a:endParaRPr lang="en-US" sz="1800" dirty="0" smtClean="0"/>
          </a:p>
          <a:p>
            <a:pPr lvl="1">
              <a:buFontTx/>
              <a:buNone/>
            </a:pPr>
            <a:endParaRPr lang="en-US" sz="1800" dirty="0" smtClean="0"/>
          </a:p>
          <a:p>
            <a:pPr lvl="2"/>
            <a:endParaRPr lang="en-US" sz="1400" dirty="0" smtClean="0"/>
          </a:p>
          <a:p>
            <a:pPr lvl="2"/>
            <a:endParaRPr lang="en-US" sz="1400" dirty="0" smtClean="0"/>
          </a:p>
          <a:p>
            <a:pPr>
              <a:buFont typeface="Arial" pitchFamily="34" charset="0"/>
              <a:buChar char="$"/>
            </a:pPr>
            <a:r>
              <a:rPr lang="en-US" dirty="0" smtClean="0"/>
              <a:t>Credit Card</a:t>
            </a:r>
          </a:p>
        </p:txBody>
      </p:sp>
      <p:sp>
        <p:nvSpPr>
          <p:cNvPr id="512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962400"/>
          </a:xfrm>
        </p:spPr>
        <p:txBody>
          <a:bodyPr/>
          <a:lstStyle/>
          <a:p>
            <a:pPr>
              <a:buFont typeface="Arial" pitchFamily="34" charset="0"/>
              <a:buChar char="$"/>
            </a:pPr>
            <a:r>
              <a:rPr lang="en-US" dirty="0" smtClean="0"/>
              <a:t>Notice to Proceed</a:t>
            </a:r>
          </a:p>
          <a:p>
            <a:pPr lvl="1"/>
            <a:r>
              <a:rPr lang="en-US" dirty="0" smtClean="0"/>
              <a:t>Need a lien </a:t>
            </a:r>
            <a:r>
              <a:rPr lang="en-US" dirty="0" smtClean="0"/>
              <a:t>waver</a:t>
            </a:r>
          </a:p>
          <a:p>
            <a:pPr lvl="2"/>
            <a:r>
              <a:rPr lang="en-US" dirty="0" smtClean="0"/>
              <a:t>NE Const Lien Act</a:t>
            </a:r>
            <a:endParaRPr lang="en-US" dirty="0" smtClean="0"/>
          </a:p>
          <a:p>
            <a:pPr lvl="2"/>
            <a:r>
              <a:rPr lang="en-US" dirty="0" smtClean="0"/>
              <a:t>Capital projects only</a:t>
            </a:r>
          </a:p>
          <a:p>
            <a:pPr lvl="2">
              <a:buFontTx/>
              <a:buNone/>
            </a:pPr>
            <a:endParaRPr lang="en-US" dirty="0" smtClean="0"/>
          </a:p>
          <a:p>
            <a:pPr lvl="1"/>
            <a:r>
              <a:rPr lang="en-US" dirty="0" smtClean="0"/>
              <a:t>Signed and returned with invoice after job is complete </a:t>
            </a:r>
          </a:p>
          <a:p>
            <a:pPr lvl="2">
              <a:buFontTx/>
              <a:buNone/>
            </a:pPr>
            <a:endParaRPr lang="en-US" sz="1400" dirty="0" smtClean="0"/>
          </a:p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Creighton Purchase Order</a:t>
            </a:r>
          </a:p>
        </p:txBody>
      </p:sp>
      <p:pic>
        <p:nvPicPr>
          <p:cNvPr id="61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19200" y="1828800"/>
            <a:ext cx="6477000" cy="4038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Notice to Proceed		     Lien Waiver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76813" y="1981200"/>
            <a:ext cx="3152775" cy="4114800"/>
          </a:xfrm>
          <a:noFill/>
        </p:spPr>
      </p:pic>
      <p:pic>
        <p:nvPicPr>
          <p:cNvPr id="7172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23938" y="1981200"/>
            <a:ext cx="3133725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Responsibility Level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Purchasing </a:t>
            </a:r>
          </a:p>
          <a:p>
            <a:pPr lvl="1"/>
            <a:r>
              <a:rPr lang="en-US" smtClean="0"/>
              <a:t>Initial contact for CU business</a:t>
            </a:r>
          </a:p>
          <a:p>
            <a:pPr lvl="1"/>
            <a:r>
              <a:rPr lang="en-US" smtClean="0"/>
              <a:t>Can delegate to client or other CU departments</a:t>
            </a:r>
          </a:p>
          <a:p>
            <a:r>
              <a:rPr lang="en-US" smtClean="0"/>
              <a:t>Facilities</a:t>
            </a:r>
          </a:p>
          <a:p>
            <a:pPr lvl="1"/>
            <a:r>
              <a:rPr lang="en-US" smtClean="0"/>
              <a:t>Project Managers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Moving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514600"/>
          </a:xfrm>
        </p:spPr>
        <p:txBody>
          <a:bodyPr/>
          <a:lstStyle/>
          <a:p>
            <a:r>
              <a:rPr lang="en-US" smtClean="0"/>
              <a:t>Campus Moving Services</a:t>
            </a:r>
          </a:p>
          <a:p>
            <a:pPr lvl="1"/>
            <a:r>
              <a:rPr lang="en-US" smtClean="0"/>
              <a:t>CU internal process </a:t>
            </a:r>
          </a:p>
          <a:p>
            <a:pPr lvl="1"/>
            <a:r>
              <a:rPr lang="en-US" smtClean="0"/>
              <a:t>CU responsibility</a:t>
            </a:r>
          </a:p>
          <a:p>
            <a:pPr lvl="2"/>
            <a:r>
              <a:rPr lang="en-US" smtClean="0"/>
              <a:t>Moving companies</a:t>
            </a:r>
          </a:p>
          <a:p>
            <a:pPr lvl="2"/>
            <a:r>
              <a:rPr lang="en-US" smtClean="0"/>
              <a:t>Reconfigures and installation</a:t>
            </a:r>
          </a:p>
          <a:p>
            <a:pPr lvl="2">
              <a:buFontTx/>
              <a:buNone/>
            </a:pPr>
            <a:endParaRPr lang="en-US" smtClean="0"/>
          </a:p>
        </p:txBody>
      </p:sp>
      <p:pic>
        <p:nvPicPr>
          <p:cNvPr id="9220" name="Picture 4" descr="C:\Documents and Settings\jjz10195\Local Settings\Temporary Internet Files\Content.IE5\E9GT27Y9\j04348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4958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724400"/>
            <a:ext cx="1168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Transportation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3276600"/>
          </a:xfrm>
        </p:spPr>
        <p:txBody>
          <a:bodyPr/>
          <a:lstStyle/>
          <a:p>
            <a:r>
              <a:rPr lang="en-US" smtClean="0"/>
              <a:t>Delivery Costs – What’s included?</a:t>
            </a:r>
          </a:p>
          <a:p>
            <a:pPr lvl="1"/>
            <a:r>
              <a:rPr lang="en-US" smtClean="0"/>
              <a:t>Fuel costs </a:t>
            </a:r>
            <a:r>
              <a:rPr lang="en-US" sz="1600" smtClean="0">
                <a:hlinkClick r:id="rId2"/>
              </a:rPr>
              <a:t>http://tonto.eia.doe.gov/oog/info/gdu/gasdiesel.asp </a:t>
            </a:r>
            <a:r>
              <a:rPr lang="en-US" sz="1600" smtClean="0"/>
              <a:t>	</a:t>
            </a:r>
          </a:p>
          <a:p>
            <a:pPr lvl="1"/>
            <a:r>
              <a:rPr lang="en-US" smtClean="0"/>
              <a:t>Inconsistent charges</a:t>
            </a:r>
          </a:p>
          <a:p>
            <a:pPr lvl="1"/>
            <a:r>
              <a:rPr lang="en-US" smtClean="0"/>
              <a:t>Fuel charges</a:t>
            </a:r>
          </a:p>
          <a:p>
            <a:pPr lvl="1"/>
            <a:r>
              <a:rPr lang="en-US" smtClean="0"/>
              <a:t>Handling fees</a:t>
            </a:r>
          </a:p>
          <a:p>
            <a:pPr lvl="1"/>
            <a:r>
              <a:rPr lang="en-US" smtClean="0"/>
              <a:t>Install costs on jobs</a:t>
            </a:r>
          </a:p>
        </p:txBody>
      </p:sp>
      <p:pic>
        <p:nvPicPr>
          <p:cNvPr id="1024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810000"/>
            <a:ext cx="16764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reighton University 06">
  <a:themeElements>
    <a:clrScheme name="Creighton University 06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reighton University 06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Creighton University 0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ighton University 06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ighton University 06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ighton University 06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ighton University 06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eighton University 06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eighton University 06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Creighton University 06</Template>
  <TotalTime>537</TotalTime>
  <Words>431</Words>
  <Application>Microsoft Office PowerPoint</Application>
  <PresentationFormat>On-screen Show (4:3)</PresentationFormat>
  <Paragraphs>119</Paragraphs>
  <Slides>18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Creighton University 06</vt:lpstr>
      <vt:lpstr>Contractors Information Session</vt:lpstr>
      <vt:lpstr>Welcome</vt:lpstr>
      <vt:lpstr>State of the Economy at Creighton University</vt:lpstr>
      <vt:lpstr>You Have the Business if?</vt:lpstr>
      <vt:lpstr>Creighton Purchase Order</vt:lpstr>
      <vt:lpstr>Notice to Proceed       Lien Waiver</vt:lpstr>
      <vt:lpstr>Responsibility Level</vt:lpstr>
      <vt:lpstr>Moving</vt:lpstr>
      <vt:lpstr>Transportation</vt:lpstr>
      <vt:lpstr>Delivery </vt:lpstr>
      <vt:lpstr>Routine Deliveries</vt:lpstr>
      <vt:lpstr>Installations </vt:lpstr>
      <vt:lpstr>Invoicing</vt:lpstr>
      <vt:lpstr>Suppliers on Campus</vt:lpstr>
      <vt:lpstr>Services for CU</vt:lpstr>
      <vt:lpstr>Becoming a Partner</vt:lpstr>
      <vt:lpstr>Creighton Web Sites</vt:lpstr>
      <vt:lpstr>Questions &amp; Answers</vt:lpstr>
    </vt:vector>
  </TitlesOfParts>
  <Company>Creighton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kbm88561</dc:creator>
  <cp:lastModifiedBy>Ed DuPree</cp:lastModifiedBy>
  <cp:revision>62</cp:revision>
  <dcterms:created xsi:type="dcterms:W3CDTF">2006-05-22T20:16:11Z</dcterms:created>
  <dcterms:modified xsi:type="dcterms:W3CDTF">2010-01-26T13:42:40Z</dcterms:modified>
</cp:coreProperties>
</file>