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charts/chart17.xml" ContentType="application/vnd.openxmlformats-officedocument.drawingml.chart+xml"/>
  <Override PartName="/ppt/notesSlides/notesSlide45.xml" ContentType="application/vnd.openxmlformats-officedocument.presentationml.notesSlide+xml"/>
  <Override PartName="/ppt/charts/chart35.xml" ContentType="application/vnd.openxmlformats-officedocument.drawingml.chart+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charts/chart13.xml" ContentType="application/vnd.openxmlformats-officedocument.drawingml.chart+xml"/>
  <Override PartName="/ppt/notesSlides/notesSlide34.xml" ContentType="application/vnd.openxmlformats-officedocument.presentationml.notesSlide+xml"/>
  <Override PartName="/ppt/charts/chart24.xml" ContentType="application/vnd.openxmlformats-officedocument.drawingml.char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charts/chart31.xml" ContentType="application/vnd.openxmlformats-officedocument.drawingml.chart+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30.xml" ContentType="application/vnd.openxmlformats-officedocument.presentationml.notesSlide+xml"/>
  <Override PartName="/ppt/drawings/drawing13.xml" ContentType="application/vnd.openxmlformats-officedocument.drawingml.chartshapes+xml"/>
  <Override PartName="/ppt/charts/chart20.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Default Extension="xlsx" ContentType="application/vnd.openxmlformats-officedocument.spreadsheetml.sheet"/>
  <Override PartName="/ppt/drawings/drawing7.xml" ContentType="application/vnd.openxmlformats-officedocument.drawingml.chartshapes+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rawings/drawing3.xml" ContentType="application/vnd.openxmlformats-officedocument.drawingml.chartshapes+xml"/>
  <Override PartName="/ppt/charts/chart29.xml" ContentType="application/vnd.openxmlformats-officedocument.drawingml.char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hart18.xml" ContentType="application/vnd.openxmlformats-officedocument.drawingml.chart+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charts/chart14.xml" ContentType="application/vnd.openxmlformats-officedocument.drawingml.chart+xml"/>
  <Override PartName="/ppt/notesSlides/notesSlide35.xml" ContentType="application/vnd.openxmlformats-officedocument.presentationml.notesSlide+xml"/>
  <Override PartName="/ppt/charts/chart32.xml" ContentType="application/vnd.openxmlformats-officedocument.drawingml.chart+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charts/chart8.xml" ContentType="application/vnd.openxmlformats-officedocument.drawingml.chart+xml"/>
  <Override PartName="/ppt/charts/chart21.xml" ContentType="application/vnd.openxmlformats-officedocument.drawingml.chart+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charts/chart10.xml" ContentType="application/vnd.openxmlformats-officedocument.drawingml.chart+xml"/>
  <Override PartName="/ppt/notesSlides/notesSlide31.xml" ContentType="application/vnd.openxmlformats-officedocument.presentationml.notesSlide+xml"/>
  <Override PartName="/ppt/drawings/drawing14.xml" ContentType="application/vnd.openxmlformats-officedocument.drawingml.chartshapes+xml"/>
  <Override PartName="/ppt/charts/chart4.xml" ContentType="application/vnd.openxmlformats-officedocument.drawingml.chart+xml"/>
  <Override PartName="/ppt/drawings/drawing8.xml" ContentType="application/vnd.openxmlformats-officedocument.drawingml.chartshapes+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rawings/drawing10.xml" ContentType="application/vnd.openxmlformats-officedocument.drawingml.chartshape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rawings/drawing4.xml" ContentType="application/vnd.openxmlformats-officedocument.drawingml.chartshap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charts/chart19.xml" ContentType="application/vnd.openxmlformats-officedocument.drawingml.chart+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charts/chart26.xml" ContentType="application/vnd.openxmlformats-officedocument.drawingml.char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charts/chart15.xml" ContentType="application/vnd.openxmlformats-officedocument.drawingml.chart+xml"/>
  <Override PartName="/ppt/notesSlides/notesSlide43.xml" ContentType="application/vnd.openxmlformats-officedocument.presentationml.notesSlide+xml"/>
  <Override PartName="/ppt/charts/chart33.xml" ContentType="application/vnd.openxmlformats-officedocument.drawingml.chart+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harts/chart9.xml" ContentType="application/vnd.openxmlformats-officedocument.drawingml.chart+xml"/>
  <Override PartName="/ppt/charts/chart11.xml" ContentType="application/vnd.openxmlformats-officedocument.drawingml.chart+xml"/>
  <Override PartName="/ppt/notesSlides/notesSlide32.xml" ContentType="application/vnd.openxmlformats-officedocument.presentationml.notesSlide+xml"/>
  <Override PartName="/ppt/charts/chart22.xml" ContentType="application/vnd.openxmlformats-officedocument.drawingml.chart+xml"/>
  <Override PartName="/ppt/drawings/drawing15.xml" ContentType="application/vnd.openxmlformats-officedocument.drawingml.chartshape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rawings/drawing9.xml" ContentType="application/vnd.openxmlformats-officedocument.drawingml.chartshape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drawings/drawing11.xml" ContentType="application/vnd.openxmlformats-officedocument.drawingml.chartshape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rawings/drawing5.xml" ContentType="application/vnd.openxmlformats-officedocument.drawingml.chartshapes+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drawings/drawing1.xml" ContentType="application/vnd.openxmlformats-officedocument.drawingml.chartshapes+xml"/>
  <Override PartName="/ppt/notesSlides/notesSlide19.xml" ContentType="application/vnd.openxmlformats-officedocument.presentationml.notesSlide+xml"/>
  <Override PartName="/ppt/charts/chart27.xml" ContentType="application/vnd.openxmlformats-officedocument.drawingml.chart+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charts/chart16.xml" ContentType="application/vnd.openxmlformats-officedocument.drawingml.chart+xml"/>
  <Override PartName="/ppt/notesSlides/notesSlide37.xml" ContentType="application/vnd.openxmlformats-officedocument.presentationml.notesSlide+xml"/>
  <Override PartName="/ppt/charts/chart34.xml" ContentType="application/vnd.openxmlformats-officedocument.drawingml.chart+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charts/chart12.xml" ContentType="application/vnd.openxmlformats-officedocument.drawingml.chart+xml"/>
  <Override PartName="/ppt/notesSlides/notesSlide33.xml" ContentType="application/vnd.openxmlformats-officedocument.presentationml.notesSlide+xml"/>
  <Override PartName="/ppt/charts/chart30.xml" ContentType="application/vnd.openxmlformats-officedocument.drawingml.chart+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rawings/drawing12.xml" ContentType="application/vnd.openxmlformats-officedocument.drawingml.chartshapes+xml"/>
  <Override PartName="/ppt/slides/slide8.xml" ContentType="application/vnd.openxmlformats-officedocument.presentationml.slide+xml"/>
  <Override PartName="/ppt/charts/chart2.xml" ContentType="application/vnd.openxmlformats-officedocument.drawingml.chart+xml"/>
  <Override PartName="/ppt/drawings/drawing6.xml" ContentType="application/vnd.openxmlformats-officedocument.drawingml.chartshape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rawings/drawing2.xml" ContentType="application/vnd.openxmlformats-officedocument.drawingml.chartshapes+xml"/>
  <Override PartName="/ppt/charts/chart2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handoutMasterIdLst>
    <p:handoutMasterId r:id="rId64"/>
  </p:handoutMasterIdLst>
  <p:sldIdLst>
    <p:sldId id="275" r:id="rId2"/>
    <p:sldId id="325" r:id="rId3"/>
    <p:sldId id="324" r:id="rId4"/>
    <p:sldId id="323" r:id="rId5"/>
    <p:sldId id="326" r:id="rId6"/>
    <p:sldId id="327" r:id="rId7"/>
    <p:sldId id="283" r:id="rId8"/>
    <p:sldId id="284" r:id="rId9"/>
    <p:sldId id="286" r:id="rId10"/>
    <p:sldId id="289" r:id="rId11"/>
    <p:sldId id="309" r:id="rId12"/>
    <p:sldId id="313" r:id="rId13"/>
    <p:sldId id="314" r:id="rId14"/>
    <p:sldId id="290" r:id="rId15"/>
    <p:sldId id="310" r:id="rId16"/>
    <p:sldId id="292" r:id="rId17"/>
    <p:sldId id="293" r:id="rId18"/>
    <p:sldId id="294" r:id="rId19"/>
    <p:sldId id="295" r:id="rId20"/>
    <p:sldId id="296" r:id="rId21"/>
    <p:sldId id="320" r:id="rId22"/>
    <p:sldId id="298" r:id="rId23"/>
    <p:sldId id="299" r:id="rId24"/>
    <p:sldId id="300" r:id="rId25"/>
    <p:sldId id="301" r:id="rId26"/>
    <p:sldId id="302" r:id="rId27"/>
    <p:sldId id="303" r:id="rId28"/>
    <p:sldId id="304" r:id="rId29"/>
    <p:sldId id="315" r:id="rId30"/>
    <p:sldId id="274" r:id="rId31"/>
    <p:sldId id="276" r:id="rId32"/>
    <p:sldId id="277" r:id="rId33"/>
    <p:sldId id="278" r:id="rId34"/>
    <p:sldId id="279" r:id="rId35"/>
    <p:sldId id="317" r:id="rId36"/>
    <p:sldId id="318" r:id="rId37"/>
    <p:sldId id="261" r:id="rId38"/>
    <p:sldId id="281" r:id="rId39"/>
    <p:sldId id="282" r:id="rId40"/>
    <p:sldId id="263" r:id="rId41"/>
    <p:sldId id="256" r:id="rId42"/>
    <p:sldId id="257" r:id="rId43"/>
    <p:sldId id="258" r:id="rId44"/>
    <p:sldId id="259" r:id="rId45"/>
    <p:sldId id="264" r:id="rId46"/>
    <p:sldId id="265" r:id="rId47"/>
    <p:sldId id="319" r:id="rId48"/>
    <p:sldId id="266" r:id="rId49"/>
    <p:sldId id="267" r:id="rId50"/>
    <p:sldId id="268" r:id="rId51"/>
    <p:sldId id="269" r:id="rId52"/>
    <p:sldId id="270" r:id="rId53"/>
    <p:sldId id="271" r:id="rId54"/>
    <p:sldId id="272" r:id="rId55"/>
    <p:sldId id="273" r:id="rId56"/>
    <p:sldId id="306" r:id="rId57"/>
    <p:sldId id="307" r:id="rId58"/>
    <p:sldId id="312" r:id="rId59"/>
    <p:sldId id="321" r:id="rId60"/>
    <p:sldId id="308" r:id="rId61"/>
    <p:sldId id="305"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srgbClr val="FF0000"/>
    </p:penClr>
  </p:showPr>
  <p:clrMru>
    <a:srgbClr val="EB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442" autoAdjust="0"/>
    <p:restoredTop sz="97308" autoAdjust="0"/>
  </p:normalViewPr>
  <p:slideViewPr>
    <p:cSldViewPr>
      <p:cViewPr varScale="1">
        <p:scale>
          <a:sx n="71" d="100"/>
          <a:sy n="71" d="100"/>
        </p:scale>
        <p:origin x="-102"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ann's%20Documents\Excel%202007\F08-S09%20academic%20units.xlsx" TargetMode="External"/></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Documents%20and%20Settings\dmay\My%20Documents\Dann's%20Documents\EXCEL%202007\S-L%20research\S-L%20course%20freq..xlsx" TargetMode="External"/></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C:\Documents%20and%20Settings\dmay\My%20Documents\Dann's%20Documents\EXCEL%202007\S-L%20research\S-L%20course%20freq..xlsx" TargetMode="External"/></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Office_Excel_Worksheet5.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oleObject" Target="file:///C:\Documents%20and%20Settings\dmay\My%20Documents\Dann's%20Documents\EXCEL%202007\S-L%20research\S-L%20course%20freq..xlsx" TargetMode="Externa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Office_Excel_Worksheet6.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oleObject" Target="file:///C:\Dann's%20Documents\EXCEL%202007\Service%20Learning%20Courses%20F02-F09-full%20info-sorted%20by%20course.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x" TargetMode="External"/></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3.xml"/><Relationship Id="rId1" Type="http://schemas.openxmlformats.org/officeDocument/2006/relationships/oleObject" Target="file:///C:\Documents%20and%20Settings\dmay\Desktop\Qualtrics%20surveys\2008-2009%20Faculty-S-L%20Sur-Cross%20Tabulation.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Dann's%20Documents\Excel%202007\Service%20learning%20courses%20per%20semester.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4.xml"/><Relationship Id="rId1" Type="http://schemas.openxmlformats.org/officeDocument/2006/relationships/oleObject" Target="file:///C:\Dann's%20Documents\Excel%202007\F08-S09%20academic%20unit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x" TargetMode="External"/></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15.xml"/><Relationship Id="rId1" Type="http://schemas.openxmlformats.org/officeDocument/2006/relationships/oleObject" Target="file:///C:\Users\magickpanther\Desktop\Class%20Notes\S-L%20Fall%202008\All%20Classes\Section%204\Sect%204%20Q5.2.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dmay\Desktop\Service%20Learning%20Project\Service%20Learning%20by%20Department.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Documents%20and%20Settings\dmay\Desktop\Qualtrics%20surveys\2008-2009%20Faculty-S-L%20Sur-Cross%20Tabulation.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Documents%20and%20Settings\dmay\Desktop\Service%20Learning%20Project\Service%20Learning%20by%20Department.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Office_Excel_Worksheet2.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Office_Excel_Worksheet4.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Dann's%20Documents\Excel%202007\F08-S09%20academic%20uni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0.10432389937106917"/>
          <c:y val="0.22143063918480857"/>
          <c:w val="0.81636532461744149"/>
          <c:h val="0.74022695692450535"/>
        </c:manualLayout>
      </c:layout>
      <c:pie3DChart>
        <c:varyColors val="1"/>
        <c:ser>
          <c:idx val="0"/>
          <c:order val="0"/>
          <c:dPt>
            <c:idx val="0"/>
            <c:spPr>
              <a:solidFill>
                <a:schemeClr val="tx2">
                  <a:lumMod val="40000"/>
                  <a:lumOff val="60000"/>
                </a:schemeClr>
              </a:solidFill>
              <a:ln>
                <a:solidFill>
                  <a:schemeClr val="tx1"/>
                </a:solidFill>
              </a:ln>
            </c:spPr>
          </c:dPt>
          <c:dPt>
            <c:idx val="1"/>
            <c:spPr>
              <a:solidFill>
                <a:srgbClr val="92D050"/>
              </a:solidFill>
            </c:spPr>
          </c:dPt>
          <c:dPt>
            <c:idx val="2"/>
            <c:spPr>
              <a:solidFill>
                <a:srgbClr val="FFC000"/>
              </a:solidFill>
              <a:ln>
                <a:solidFill>
                  <a:schemeClr val="tx1"/>
                </a:solidFill>
              </a:ln>
            </c:spPr>
          </c:dPt>
          <c:dPt>
            <c:idx val="4"/>
            <c:spPr>
              <a:solidFill>
                <a:srgbClr val="FFFF00"/>
              </a:solidFill>
              <a:ln>
                <a:solidFill>
                  <a:schemeClr val="tx1"/>
                </a:solidFill>
              </a:ln>
            </c:spPr>
          </c:dPt>
          <c:dPt>
            <c:idx val="5"/>
            <c:spPr>
              <a:ln>
                <a:solidFill>
                  <a:schemeClr val="tx1"/>
                </a:solidFill>
              </a:ln>
            </c:spPr>
          </c:dPt>
          <c:dLbls>
            <c:dLbl>
              <c:idx val="0"/>
              <c:layout>
                <c:manualLayout>
                  <c:x val="-0.2266141732283464"/>
                  <c:y val="6.0554654932839888E-2"/>
                </c:manualLayout>
              </c:layout>
              <c:tx>
                <c:rich>
                  <a:bodyPr/>
                  <a:lstStyle/>
                  <a:p>
                    <a:r>
                      <a:rPr lang="en-US" sz="2800" dirty="0">
                        <a:solidFill>
                          <a:schemeClr val="tx1"/>
                        </a:solidFill>
                        <a:latin typeface="Arial" pitchFamily="34" charset="0"/>
                        <a:cs typeface="Arial" pitchFamily="34" charset="0"/>
                      </a:rPr>
                      <a:t>Arts </a:t>
                    </a:r>
                    <a:r>
                      <a:rPr lang="en-US" sz="2800" dirty="0" smtClean="0">
                        <a:solidFill>
                          <a:schemeClr val="tx1"/>
                        </a:solidFill>
                        <a:latin typeface="Arial" pitchFamily="34" charset="0"/>
                        <a:cs typeface="Arial" pitchFamily="34" charset="0"/>
                      </a:rPr>
                      <a:t>&amp; </a:t>
                    </a:r>
                    <a:r>
                      <a:rPr lang="en-US" sz="2800" dirty="0">
                        <a:solidFill>
                          <a:schemeClr val="tx1"/>
                        </a:solidFill>
                        <a:latin typeface="Arial" pitchFamily="34" charset="0"/>
                        <a:cs typeface="Arial" pitchFamily="34" charset="0"/>
                      </a:rPr>
                      <a:t>Sciences
38%</a:t>
                    </a:r>
                  </a:p>
                </c:rich>
              </c:tx>
              <c:showCatName val="1"/>
              <c:showPercent val="1"/>
            </c:dLbl>
            <c:dLbl>
              <c:idx val="1"/>
              <c:layout>
                <c:manualLayout>
                  <c:x val="2.8710600364143671E-3"/>
                  <c:y val="-0.23299019607843297"/>
                </c:manualLayout>
              </c:layout>
              <c:tx>
                <c:rich>
                  <a:bodyPr/>
                  <a:lstStyle/>
                  <a:p>
                    <a:r>
                      <a:rPr lang="en-US" sz="2800" dirty="0">
                        <a:solidFill>
                          <a:schemeClr val="tx1"/>
                        </a:solidFill>
                        <a:latin typeface="Arial" pitchFamily="34" charset="0"/>
                        <a:cs typeface="Arial" pitchFamily="34" charset="0"/>
                      </a:rPr>
                      <a:t>Religion
23%</a:t>
                    </a:r>
                  </a:p>
                </c:rich>
              </c:tx>
              <c:showCatName val="1"/>
              <c:showPercent val="1"/>
            </c:dLbl>
            <c:dLbl>
              <c:idx val="2"/>
              <c:layout>
                <c:manualLayout>
                  <c:x val="0.21554325979523026"/>
                  <c:y val="-0.16011328547167061"/>
                </c:manualLayout>
              </c:layout>
              <c:tx>
                <c:rich>
                  <a:bodyPr/>
                  <a:lstStyle/>
                  <a:p>
                    <a:r>
                      <a:rPr lang="en-US" sz="2800" dirty="0">
                        <a:solidFill>
                          <a:schemeClr val="tx1"/>
                        </a:solidFill>
                        <a:latin typeface="Arial" pitchFamily="34" charset="0"/>
                        <a:cs typeface="Arial" pitchFamily="34" charset="0"/>
                      </a:rPr>
                      <a:t>Dance
18%</a:t>
                    </a:r>
                  </a:p>
                </c:rich>
              </c:tx>
              <c:showCatName val="1"/>
              <c:showPercent val="1"/>
            </c:dLbl>
            <c:dLbl>
              <c:idx val="3"/>
              <c:layout>
                <c:manualLayout>
                  <c:x val="0.15328107635194249"/>
                  <c:y val="8.4769762235603827E-2"/>
                </c:manualLayout>
              </c:layout>
              <c:tx>
                <c:rich>
                  <a:bodyPr/>
                  <a:lstStyle/>
                  <a:p>
                    <a:r>
                      <a:rPr lang="en-US" dirty="0">
                        <a:solidFill>
                          <a:schemeClr val="bg2"/>
                        </a:solidFill>
                        <a:latin typeface="Arial" pitchFamily="34" charset="0"/>
                        <a:cs typeface="Arial" pitchFamily="34" charset="0"/>
                      </a:rPr>
                      <a:t>Nursing
13%</a:t>
                    </a:r>
                  </a:p>
                </c:rich>
              </c:tx>
              <c:showCatName val="1"/>
              <c:showPercent val="1"/>
            </c:dLbl>
            <c:dLbl>
              <c:idx val="4"/>
              <c:layout>
                <c:manualLayout>
                  <c:x val="-4.3520031694151834E-3"/>
                  <c:y val="-3.8656013586537202E-3"/>
                </c:manualLayout>
              </c:layout>
              <c:tx>
                <c:rich>
                  <a:bodyPr/>
                  <a:lstStyle/>
                  <a:p>
                    <a:r>
                      <a:rPr lang="en-US" dirty="0">
                        <a:solidFill>
                          <a:schemeClr val="tx1"/>
                        </a:solidFill>
                        <a:latin typeface="Arial" pitchFamily="34" charset="0"/>
                        <a:cs typeface="Arial" pitchFamily="34" charset="0"/>
                      </a:rPr>
                      <a:t>Theatre
5%</a:t>
                    </a:r>
                  </a:p>
                </c:rich>
              </c:tx>
              <c:showCatName val="1"/>
              <c:showPercent val="1"/>
            </c:dLbl>
            <c:dLbl>
              <c:idx val="5"/>
              <c:layout>
                <c:manualLayout>
                  <c:x val="0.1700621502500867"/>
                  <c:y val="2.5660027790643815E-3"/>
                </c:manualLayout>
              </c:layout>
              <c:tx>
                <c:rich>
                  <a:bodyPr/>
                  <a:lstStyle/>
                  <a:p>
                    <a:r>
                      <a:rPr lang="en-US" b="0" dirty="0">
                        <a:solidFill>
                          <a:schemeClr val="tx1"/>
                        </a:solidFill>
                        <a:latin typeface="Arial" pitchFamily="34" charset="0"/>
                        <a:cs typeface="Arial" pitchFamily="34" charset="0"/>
                      </a:rPr>
                      <a:t>Business
3%</a:t>
                    </a:r>
                  </a:p>
                </c:rich>
              </c:tx>
              <c:showCatName val="1"/>
              <c:showPercent val="1"/>
            </c:dLbl>
            <c:txPr>
              <a:bodyPr/>
              <a:lstStyle/>
              <a:p>
                <a:pPr>
                  <a:defRPr sz="2400">
                    <a:solidFill>
                      <a:schemeClr val="bg1">
                        <a:lumMod val="75000"/>
                      </a:schemeClr>
                    </a:solidFill>
                    <a:latin typeface="Arial" pitchFamily="34" charset="0"/>
                    <a:cs typeface="Arial" pitchFamily="34" charset="0"/>
                  </a:defRPr>
                </a:pPr>
                <a:endParaRPr lang="en-US"/>
              </a:p>
            </c:txPr>
            <c:showCatName val="1"/>
            <c:showPercent val="1"/>
          </c:dLbls>
          <c:cat>
            <c:strRef>
              <c:f>Sheet1!$A$1:$A$6</c:f>
              <c:strCache>
                <c:ptCount val="6"/>
                <c:pt idx="0">
                  <c:v>Arts and Sciences</c:v>
                </c:pt>
                <c:pt idx="1">
                  <c:v>Religion</c:v>
                </c:pt>
                <c:pt idx="2">
                  <c:v>Dance</c:v>
                </c:pt>
                <c:pt idx="3">
                  <c:v>Nursing</c:v>
                </c:pt>
                <c:pt idx="4">
                  <c:v>Theatre</c:v>
                </c:pt>
                <c:pt idx="5">
                  <c:v>Business</c:v>
                </c:pt>
              </c:strCache>
            </c:strRef>
          </c:cat>
          <c:val>
            <c:numRef>
              <c:f>Sheet1!$B$1:$B$6</c:f>
              <c:numCache>
                <c:formatCode>General</c:formatCode>
                <c:ptCount val="6"/>
                <c:pt idx="0">
                  <c:v>15</c:v>
                </c:pt>
                <c:pt idx="1">
                  <c:v>9</c:v>
                </c:pt>
                <c:pt idx="2">
                  <c:v>7</c:v>
                </c:pt>
                <c:pt idx="3">
                  <c:v>5</c:v>
                </c:pt>
                <c:pt idx="4">
                  <c:v>2</c:v>
                </c:pt>
                <c:pt idx="5">
                  <c:v>1</c:v>
                </c:pt>
              </c:numCache>
            </c:numRef>
          </c:val>
        </c:ser>
        <c:dLbls>
          <c:showCatName val="1"/>
          <c:showPercent val="1"/>
        </c:dLbls>
      </c:pie3DChart>
    </c:plotArea>
    <c:plotVisOnly val="1"/>
  </c:chart>
  <c:spPr>
    <a:solidFill>
      <a:schemeClr val="accent3">
        <a:lumMod val="20000"/>
        <a:lumOff val="80000"/>
      </a:schemeClr>
    </a:solidFill>
    <a:ln>
      <a:solidFill>
        <a:schemeClr val="tx1"/>
      </a:solidFill>
    </a:ln>
  </c:spPr>
  <c:externalData r:id="rId1"/>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en-US"/>
  <c:style val="33"/>
  <c:chart>
    <c:title>
      <c:tx>
        <c:rich>
          <a:bodyPr/>
          <a:lstStyle/>
          <a:p>
            <a:pPr>
              <a:defRPr b="0"/>
            </a:pPr>
            <a:r>
              <a:rPr lang="en-US" b="0" dirty="0"/>
              <a:t>Distribution of </a:t>
            </a:r>
            <a:r>
              <a:rPr lang="en-US" b="0" dirty="0" smtClean="0"/>
              <a:t>SL </a:t>
            </a:r>
            <a:r>
              <a:rPr lang="en-US" b="0" dirty="0"/>
              <a:t>Courses Taught by </a:t>
            </a:r>
            <a:r>
              <a:rPr lang="en-US" b="0" dirty="0" smtClean="0">
                <a:solidFill>
                  <a:srgbClr val="C00000"/>
                </a:solidFill>
              </a:rPr>
              <a:t>All Faculty</a:t>
            </a:r>
            <a:endParaRPr lang="en-US" b="0" dirty="0">
              <a:solidFill>
                <a:srgbClr val="C00000"/>
              </a:solidFill>
            </a:endParaRPr>
          </a:p>
        </c:rich>
      </c:tx>
      <c:layout/>
    </c:title>
    <c:plotArea>
      <c:layout/>
      <c:barChart>
        <c:barDir val="col"/>
        <c:grouping val="clustered"/>
        <c:ser>
          <c:idx val="0"/>
          <c:order val="0"/>
          <c:tx>
            <c:strRef>
              <c:f>Sheet1!$C$1</c:f>
              <c:strCache>
                <c:ptCount val="1"/>
                <c:pt idx="0">
                  <c:v># of Women</c:v>
                </c:pt>
              </c:strCache>
            </c:strRef>
          </c:tx>
          <c:spPr>
            <a:solidFill>
              <a:schemeClr val="accent2">
                <a:lumMod val="60000"/>
                <a:lumOff val="40000"/>
              </a:schemeClr>
            </a:solidFill>
          </c:spPr>
          <c:val>
            <c:numRef>
              <c:f>Sheet1!$C$2:$C$16</c:f>
              <c:numCache>
                <c:formatCode>General</c:formatCode>
                <c:ptCount val="15"/>
                <c:pt idx="0">
                  <c:v>21</c:v>
                </c:pt>
                <c:pt idx="1">
                  <c:v>8</c:v>
                </c:pt>
                <c:pt idx="2">
                  <c:v>2</c:v>
                </c:pt>
                <c:pt idx="3">
                  <c:v>6</c:v>
                </c:pt>
                <c:pt idx="4">
                  <c:v>0</c:v>
                </c:pt>
                <c:pt idx="5">
                  <c:v>0</c:v>
                </c:pt>
                <c:pt idx="6">
                  <c:v>0</c:v>
                </c:pt>
                <c:pt idx="7">
                  <c:v>1</c:v>
                </c:pt>
                <c:pt idx="8">
                  <c:v>0</c:v>
                </c:pt>
                <c:pt idx="9">
                  <c:v>0</c:v>
                </c:pt>
                <c:pt idx="10">
                  <c:v>1</c:v>
                </c:pt>
                <c:pt idx="11">
                  <c:v>1</c:v>
                </c:pt>
                <c:pt idx="12">
                  <c:v>0</c:v>
                </c:pt>
                <c:pt idx="13">
                  <c:v>0</c:v>
                </c:pt>
                <c:pt idx="14">
                  <c:v>1</c:v>
                </c:pt>
              </c:numCache>
            </c:numRef>
          </c:val>
        </c:ser>
        <c:ser>
          <c:idx val="1"/>
          <c:order val="1"/>
          <c:tx>
            <c:strRef>
              <c:f>Sheet1!$D$1</c:f>
              <c:strCache>
                <c:ptCount val="1"/>
                <c:pt idx="0">
                  <c:v># of Men</c:v>
                </c:pt>
              </c:strCache>
            </c:strRef>
          </c:tx>
          <c:spPr>
            <a:solidFill>
              <a:schemeClr val="tx2">
                <a:lumMod val="60000"/>
                <a:lumOff val="40000"/>
              </a:schemeClr>
            </a:solidFill>
          </c:spPr>
          <c:val>
            <c:numRef>
              <c:f>Sheet1!$D$2:$D$16</c:f>
              <c:numCache>
                <c:formatCode>General</c:formatCode>
                <c:ptCount val="15"/>
                <c:pt idx="0">
                  <c:v>5</c:v>
                </c:pt>
                <c:pt idx="1">
                  <c:v>5</c:v>
                </c:pt>
                <c:pt idx="2">
                  <c:v>2</c:v>
                </c:pt>
                <c:pt idx="3">
                  <c:v>0</c:v>
                </c:pt>
                <c:pt idx="4">
                  <c:v>0</c:v>
                </c:pt>
                <c:pt idx="5">
                  <c:v>0</c:v>
                </c:pt>
                <c:pt idx="6">
                  <c:v>0</c:v>
                </c:pt>
                <c:pt idx="7">
                  <c:v>0</c:v>
                </c:pt>
                <c:pt idx="8">
                  <c:v>1</c:v>
                </c:pt>
                <c:pt idx="9">
                  <c:v>1</c:v>
                </c:pt>
                <c:pt idx="10">
                  <c:v>0</c:v>
                </c:pt>
                <c:pt idx="11">
                  <c:v>1</c:v>
                </c:pt>
                <c:pt idx="12">
                  <c:v>0</c:v>
                </c:pt>
                <c:pt idx="13">
                  <c:v>0</c:v>
                </c:pt>
                <c:pt idx="14">
                  <c:v>0</c:v>
                </c:pt>
              </c:numCache>
            </c:numRef>
          </c:val>
        </c:ser>
        <c:gapWidth val="75"/>
        <c:overlap val="-25"/>
        <c:axId val="70804608"/>
        <c:axId val="70806144"/>
      </c:barChart>
      <c:catAx>
        <c:axId val="70804608"/>
        <c:scaling>
          <c:orientation val="minMax"/>
        </c:scaling>
        <c:axPos val="b"/>
        <c:majorTickMark val="none"/>
        <c:tickLblPos val="nextTo"/>
        <c:crossAx val="70806144"/>
        <c:crosses val="autoZero"/>
        <c:auto val="1"/>
        <c:lblAlgn val="ctr"/>
        <c:lblOffset val="100"/>
      </c:catAx>
      <c:valAx>
        <c:axId val="70806144"/>
        <c:scaling>
          <c:orientation val="minMax"/>
        </c:scaling>
        <c:axPos val="l"/>
        <c:majorGridlines/>
        <c:numFmt formatCode="General" sourceLinked="1"/>
        <c:majorTickMark val="none"/>
        <c:tickLblPos val="nextTo"/>
        <c:crossAx val="70804608"/>
        <c:crosses val="autoZero"/>
        <c:crossBetween val="between"/>
      </c:valAx>
      <c:spPr>
        <a:solidFill>
          <a:schemeClr val="accent3">
            <a:lumMod val="20000"/>
            <a:lumOff val="80000"/>
          </a:schemeClr>
        </a:solidFill>
      </c:spPr>
    </c:plotArea>
    <c:legend>
      <c:legendPos val="b"/>
      <c:layout>
        <c:manualLayout>
          <c:xMode val="edge"/>
          <c:yMode val="edge"/>
          <c:x val="0.40754946935981629"/>
          <c:y val="0.26264486169998064"/>
          <c:w val="0.26123952984137455"/>
          <c:h val="0.23727979774586999"/>
        </c:manualLayout>
      </c:layout>
      <c:txPr>
        <a:bodyPr/>
        <a:lstStyle/>
        <a:p>
          <a:pPr>
            <a:defRPr sz="2400"/>
          </a:pPr>
          <a:endParaRPr lang="en-US"/>
        </a:p>
      </c:txPr>
    </c:legend>
    <c:plotVisOnly val="1"/>
  </c:chart>
  <c:txPr>
    <a:bodyPr/>
    <a:lstStyle/>
    <a:p>
      <a:pPr>
        <a:defRPr sz="1800">
          <a:latin typeface="Arial" pitchFamily="34" charset="0"/>
          <a:cs typeface="Arial" pitchFamily="34" charset="0"/>
        </a:defRPr>
      </a:pPr>
      <a:endParaRPr lang="en-US"/>
    </a:p>
  </c:txPr>
  <c:externalData r:id="rId1"/>
  <c:userShapes r:id="rId2"/>
</c:chartSpace>
</file>

<file path=ppt/charts/chart11.xml><?xml version="1.0" encoding="utf-8"?>
<c:chartSpace xmlns:c="http://schemas.openxmlformats.org/drawingml/2006/chart" xmlns:a="http://schemas.openxmlformats.org/drawingml/2006/main" xmlns:r="http://schemas.openxmlformats.org/officeDocument/2006/relationships">
  <c:date1904 val="1"/>
  <c:lang val="en-US"/>
  <c:style val="33"/>
  <c:chart>
    <c:title>
      <c:tx>
        <c:rich>
          <a:bodyPr/>
          <a:lstStyle/>
          <a:p>
            <a:pPr>
              <a:defRPr/>
            </a:pPr>
            <a:r>
              <a:rPr lang="en-US" b="0" dirty="0" smtClean="0"/>
              <a:t>Distribution </a:t>
            </a:r>
            <a:r>
              <a:rPr lang="en-US" b="0" dirty="0"/>
              <a:t>of </a:t>
            </a:r>
            <a:r>
              <a:rPr lang="en-US" b="0" dirty="0" smtClean="0"/>
              <a:t>SL </a:t>
            </a:r>
            <a:r>
              <a:rPr lang="en-US" b="0" dirty="0"/>
              <a:t>Courses </a:t>
            </a:r>
            <a:r>
              <a:rPr lang="en-US" b="0" dirty="0" smtClean="0"/>
              <a:t>Taught by </a:t>
            </a:r>
            <a:r>
              <a:rPr lang="en-US" b="0" dirty="0" smtClean="0">
                <a:solidFill>
                  <a:srgbClr val="C00000"/>
                </a:solidFill>
              </a:rPr>
              <a:t>Full-Time Faculty</a:t>
            </a:r>
            <a:endParaRPr lang="en-US" b="0" dirty="0">
              <a:solidFill>
                <a:srgbClr val="C00000"/>
              </a:solidFill>
            </a:endParaRPr>
          </a:p>
        </c:rich>
      </c:tx>
      <c:layout>
        <c:manualLayout>
          <c:xMode val="edge"/>
          <c:yMode val="edge"/>
          <c:x val="0.14066316710411197"/>
          <c:y val="4.3478260869565223E-2"/>
        </c:manualLayout>
      </c:layout>
    </c:title>
    <c:plotArea>
      <c:layout>
        <c:manualLayout>
          <c:layoutTarget val="inner"/>
          <c:xMode val="edge"/>
          <c:yMode val="edge"/>
          <c:x val="8.3343066491688544E-2"/>
          <c:y val="0.17475845410628263"/>
          <c:w val="0.91665696679219444"/>
          <c:h val="0.63507588725323372"/>
        </c:manualLayout>
      </c:layout>
      <c:barChart>
        <c:barDir val="col"/>
        <c:grouping val="clustered"/>
        <c:ser>
          <c:idx val="0"/>
          <c:order val="0"/>
          <c:tx>
            <c:strRef>
              <c:f>Sheet1!$C$1</c:f>
              <c:strCache>
                <c:ptCount val="1"/>
                <c:pt idx="0">
                  <c:v># of Women</c:v>
                </c:pt>
              </c:strCache>
            </c:strRef>
          </c:tx>
          <c:spPr>
            <a:solidFill>
              <a:schemeClr val="accent2">
                <a:lumMod val="60000"/>
                <a:lumOff val="40000"/>
              </a:schemeClr>
            </a:solidFill>
          </c:spPr>
          <c:val>
            <c:numRef>
              <c:f>Sheet1!$C$2:$C$16</c:f>
              <c:numCache>
                <c:formatCode>General</c:formatCode>
                <c:ptCount val="15"/>
                <c:pt idx="0">
                  <c:v>21</c:v>
                </c:pt>
                <c:pt idx="1">
                  <c:v>8</c:v>
                </c:pt>
                <c:pt idx="2">
                  <c:v>2</c:v>
                </c:pt>
                <c:pt idx="3">
                  <c:v>6</c:v>
                </c:pt>
                <c:pt idx="4">
                  <c:v>0</c:v>
                </c:pt>
                <c:pt idx="5">
                  <c:v>0</c:v>
                </c:pt>
                <c:pt idx="6">
                  <c:v>0</c:v>
                </c:pt>
                <c:pt idx="7">
                  <c:v>1</c:v>
                </c:pt>
                <c:pt idx="8">
                  <c:v>0</c:v>
                </c:pt>
                <c:pt idx="9">
                  <c:v>0</c:v>
                </c:pt>
                <c:pt idx="10">
                  <c:v>1</c:v>
                </c:pt>
                <c:pt idx="11">
                  <c:v>1</c:v>
                </c:pt>
                <c:pt idx="12">
                  <c:v>0</c:v>
                </c:pt>
                <c:pt idx="13">
                  <c:v>0</c:v>
                </c:pt>
                <c:pt idx="14">
                  <c:v>1</c:v>
                </c:pt>
              </c:numCache>
            </c:numRef>
          </c:val>
        </c:ser>
        <c:ser>
          <c:idx val="1"/>
          <c:order val="1"/>
          <c:tx>
            <c:strRef>
              <c:f>Sheet1!$D$1</c:f>
              <c:strCache>
                <c:ptCount val="1"/>
                <c:pt idx="0">
                  <c:v># of Men</c:v>
                </c:pt>
              </c:strCache>
            </c:strRef>
          </c:tx>
          <c:spPr>
            <a:solidFill>
              <a:schemeClr val="tx2">
                <a:lumMod val="60000"/>
                <a:lumOff val="40000"/>
              </a:schemeClr>
            </a:solidFill>
          </c:spPr>
          <c:val>
            <c:numRef>
              <c:f>Sheet1!$D$2:$D$16</c:f>
              <c:numCache>
                <c:formatCode>General</c:formatCode>
                <c:ptCount val="15"/>
                <c:pt idx="0">
                  <c:v>5</c:v>
                </c:pt>
                <c:pt idx="1">
                  <c:v>5</c:v>
                </c:pt>
                <c:pt idx="2">
                  <c:v>2</c:v>
                </c:pt>
                <c:pt idx="3">
                  <c:v>0</c:v>
                </c:pt>
                <c:pt idx="4">
                  <c:v>0</c:v>
                </c:pt>
                <c:pt idx="5">
                  <c:v>0</c:v>
                </c:pt>
                <c:pt idx="6">
                  <c:v>0</c:v>
                </c:pt>
                <c:pt idx="7">
                  <c:v>0</c:v>
                </c:pt>
                <c:pt idx="8">
                  <c:v>0</c:v>
                </c:pt>
                <c:pt idx="9">
                  <c:v>0</c:v>
                </c:pt>
                <c:pt idx="10">
                  <c:v>0</c:v>
                </c:pt>
                <c:pt idx="11">
                  <c:v>0</c:v>
                </c:pt>
                <c:pt idx="12">
                  <c:v>0</c:v>
                </c:pt>
                <c:pt idx="13">
                  <c:v>0</c:v>
                </c:pt>
                <c:pt idx="14">
                  <c:v>0</c:v>
                </c:pt>
              </c:numCache>
            </c:numRef>
          </c:val>
        </c:ser>
        <c:gapWidth val="75"/>
        <c:overlap val="-25"/>
        <c:axId val="71183744"/>
        <c:axId val="71197824"/>
      </c:barChart>
      <c:catAx>
        <c:axId val="71183744"/>
        <c:scaling>
          <c:orientation val="minMax"/>
        </c:scaling>
        <c:axPos val="b"/>
        <c:majorTickMark val="none"/>
        <c:tickLblPos val="nextTo"/>
        <c:crossAx val="71197824"/>
        <c:crosses val="autoZero"/>
        <c:auto val="1"/>
        <c:lblAlgn val="ctr"/>
        <c:lblOffset val="100"/>
      </c:catAx>
      <c:valAx>
        <c:axId val="71197824"/>
        <c:scaling>
          <c:orientation val="minMax"/>
        </c:scaling>
        <c:axPos val="l"/>
        <c:majorGridlines/>
        <c:numFmt formatCode="General" sourceLinked="1"/>
        <c:majorTickMark val="none"/>
        <c:tickLblPos val="nextTo"/>
        <c:crossAx val="71183744"/>
        <c:crosses val="autoZero"/>
        <c:crossBetween val="between"/>
      </c:valAx>
      <c:spPr>
        <a:solidFill>
          <a:schemeClr val="accent3">
            <a:lumMod val="20000"/>
            <a:lumOff val="80000"/>
          </a:schemeClr>
        </a:solidFill>
        <a:ln>
          <a:solidFill>
            <a:schemeClr val="bg2"/>
          </a:solidFill>
        </a:ln>
      </c:spPr>
    </c:plotArea>
    <c:legend>
      <c:legendPos val="b"/>
      <c:layout>
        <c:manualLayout>
          <c:xMode val="edge"/>
          <c:yMode val="edge"/>
          <c:x val="0.44233207805546082"/>
          <c:y val="0.31987276047015989"/>
          <c:w val="0.26123952984137455"/>
          <c:h val="0.21635912358781276"/>
        </c:manualLayout>
      </c:layout>
      <c:txPr>
        <a:bodyPr/>
        <a:lstStyle/>
        <a:p>
          <a:pPr>
            <a:defRPr sz="2400"/>
          </a:pPr>
          <a:endParaRPr lang="en-US"/>
        </a:p>
      </c:txPr>
    </c:legend>
    <c:plotVisOnly val="1"/>
  </c:chart>
  <c:txPr>
    <a:bodyPr/>
    <a:lstStyle/>
    <a:p>
      <a:pPr>
        <a:defRPr sz="1800">
          <a:latin typeface="Arial" pitchFamily="34" charset="0"/>
          <a:cs typeface="Arial" pitchFamily="34" charset="0"/>
        </a:defRPr>
      </a:pPr>
      <a:endParaRPr lang="en-US"/>
    </a:p>
  </c:txPr>
  <c:externalData r:id="rId1"/>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view3D>
      <c:rotX val="30"/>
      <c:perspective val="30"/>
    </c:view3D>
    <c:plotArea>
      <c:layout>
        <c:manualLayout>
          <c:layoutTarget val="inner"/>
          <c:xMode val="edge"/>
          <c:yMode val="edge"/>
          <c:x val="9.1131233595800526E-2"/>
          <c:y val="0.14414469024705245"/>
          <c:w val="0.82831877833452661"/>
          <c:h val="0.82388013998250209"/>
        </c:manualLayout>
      </c:layout>
      <c:pie3DChart>
        <c:varyColors val="1"/>
        <c:ser>
          <c:idx val="0"/>
          <c:order val="0"/>
          <c:tx>
            <c:strRef>
              <c:f>Sheet1!$B$1</c:f>
              <c:strCache>
                <c:ptCount val="1"/>
                <c:pt idx="0">
                  <c:v>Column2</c:v>
                </c:pt>
              </c:strCache>
            </c:strRef>
          </c:tx>
          <c:spPr>
            <a:solidFill>
              <a:schemeClr val="bg2">
                <a:lumMod val="60000"/>
                <a:lumOff val="40000"/>
              </a:schemeClr>
            </a:solidFill>
            <a:ln>
              <a:solidFill>
                <a:schemeClr val="tx1"/>
              </a:solidFill>
            </a:ln>
          </c:spPr>
          <c:dPt>
            <c:idx val="0"/>
            <c:spPr>
              <a:solidFill>
                <a:schemeClr val="tx2">
                  <a:lumMod val="60000"/>
                  <a:lumOff val="40000"/>
                </a:schemeClr>
              </a:solidFill>
              <a:ln>
                <a:solidFill>
                  <a:schemeClr val="tx1"/>
                </a:solidFill>
              </a:ln>
            </c:spPr>
          </c:dPt>
          <c:dPt>
            <c:idx val="1"/>
            <c:spPr>
              <a:solidFill>
                <a:schemeClr val="accent2">
                  <a:lumMod val="60000"/>
                  <a:lumOff val="40000"/>
                </a:schemeClr>
              </a:solidFill>
              <a:ln>
                <a:solidFill>
                  <a:schemeClr val="tx1"/>
                </a:solidFill>
              </a:ln>
            </c:spPr>
          </c:dPt>
          <c:dLbls>
            <c:dLbl>
              <c:idx val="0"/>
              <c:layout>
                <c:manualLayout>
                  <c:x val="-0.19402195180147941"/>
                  <c:y val="8.9948548098154543E-2"/>
                </c:manualLayout>
              </c:layout>
              <c:tx>
                <c:rich>
                  <a:bodyPr/>
                  <a:lstStyle/>
                  <a:p>
                    <a:r>
                      <a:rPr lang="en-US" sz="2800" dirty="0" smtClean="0">
                        <a:solidFill>
                          <a:schemeClr val="accent4">
                            <a:lumMod val="10000"/>
                          </a:schemeClr>
                        </a:solidFill>
                      </a:rPr>
                      <a:t>Men</a:t>
                    </a:r>
                    <a:r>
                      <a:rPr lang="en-US" sz="2800" dirty="0">
                        <a:solidFill>
                          <a:schemeClr val="accent4">
                            <a:lumMod val="10000"/>
                          </a:schemeClr>
                        </a:solidFill>
                      </a:rPr>
                      <a:t>
32%</a:t>
                    </a:r>
                  </a:p>
                </c:rich>
              </c:tx>
              <c:showCatName val="1"/>
              <c:showPercent val="1"/>
            </c:dLbl>
            <c:dLbl>
              <c:idx val="1"/>
              <c:layout>
                <c:manualLayout>
                  <c:x val="0.26299713672154579"/>
                  <c:y val="-0.28432904220305832"/>
                </c:manualLayout>
              </c:layout>
              <c:tx>
                <c:rich>
                  <a:bodyPr/>
                  <a:lstStyle/>
                  <a:p>
                    <a:pPr>
                      <a:defRPr sz="2100">
                        <a:solidFill>
                          <a:schemeClr val="tx1"/>
                        </a:solidFill>
                      </a:defRPr>
                    </a:pPr>
                    <a:r>
                      <a:rPr lang="en-US" sz="2800" dirty="0" smtClean="0"/>
                      <a:t>Women</a:t>
                    </a:r>
                    <a:r>
                      <a:rPr lang="en-US" sz="2800" dirty="0"/>
                      <a:t>
68</a:t>
                    </a:r>
                    <a:r>
                      <a:rPr lang="en-US" sz="2800" dirty="0" smtClean="0"/>
                      <a:t>%</a:t>
                    </a:r>
                    <a:endParaRPr lang="en-US" sz="2800" dirty="0"/>
                  </a:p>
                </c:rich>
              </c:tx>
              <c:spPr/>
              <c:showCatName val="1"/>
              <c:showPercent val="1"/>
            </c:dLbl>
            <c:txPr>
              <a:bodyPr/>
              <a:lstStyle/>
              <a:p>
                <a:pPr>
                  <a:defRPr sz="2200"/>
                </a:pPr>
                <a:endParaRPr lang="en-US"/>
              </a:p>
            </c:txPr>
            <c:showCatName val="1"/>
            <c:showPercent val="1"/>
            <c:showLeaderLines val="1"/>
          </c:dLbls>
          <c:cat>
            <c:strRef>
              <c:f>Sheet1!$A$2:$A$3</c:f>
              <c:strCache>
                <c:ptCount val="2"/>
                <c:pt idx="0">
                  <c:v>Male</c:v>
                </c:pt>
                <c:pt idx="1">
                  <c:v>Female</c:v>
                </c:pt>
              </c:strCache>
            </c:strRef>
          </c:cat>
          <c:val>
            <c:numRef>
              <c:f>Sheet1!$B$2:$B$3</c:f>
              <c:numCache>
                <c:formatCode>General</c:formatCode>
                <c:ptCount val="2"/>
                <c:pt idx="0">
                  <c:v>18</c:v>
                </c:pt>
                <c:pt idx="1">
                  <c:v>39</c:v>
                </c:pt>
              </c:numCache>
            </c:numRef>
          </c:val>
        </c:ser>
        <c:dLbls>
          <c:showCatName val="1"/>
          <c:showPercent val="1"/>
        </c:dLbls>
      </c:pie3DChart>
    </c:plotArea>
    <c:plotVisOnly val="1"/>
  </c:chart>
  <c:spPr>
    <a:solidFill>
      <a:schemeClr val="accent3">
        <a:lumMod val="20000"/>
        <a:lumOff val="80000"/>
      </a:schemeClr>
    </a:solidFill>
  </c:spPr>
  <c:txPr>
    <a:bodyPr/>
    <a:lstStyle/>
    <a:p>
      <a:pPr>
        <a:defRPr sz="1800"/>
      </a:pPr>
      <a:endParaRPr lang="en-US"/>
    </a:p>
  </c:txPr>
  <c:externalData r:id="rId1"/>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200" b="0">
                <a:solidFill>
                  <a:schemeClr val="tx1"/>
                </a:solidFill>
                <a:latin typeface="Arial" pitchFamily="34" charset="0"/>
                <a:cs typeface="Arial" pitchFamily="34" charset="0"/>
              </a:defRPr>
            </a:pPr>
            <a:r>
              <a:rPr lang="en-US" sz="2400" b="0" baseline="0" dirty="0" smtClean="0">
                <a:solidFill>
                  <a:schemeClr val="tx1"/>
                </a:solidFill>
                <a:latin typeface="Arial" pitchFamily="34" charset="0"/>
                <a:cs typeface="Arial" pitchFamily="34" charset="0"/>
              </a:rPr>
              <a:t>Distribution of SL Stipends</a:t>
            </a:r>
            <a:endParaRPr lang="en-US" sz="2400" b="0" dirty="0">
              <a:solidFill>
                <a:schemeClr val="tx1"/>
              </a:solidFill>
              <a:latin typeface="Arial" pitchFamily="34" charset="0"/>
              <a:cs typeface="Arial" pitchFamily="34" charset="0"/>
            </a:endParaRPr>
          </a:p>
        </c:rich>
      </c:tx>
      <c:layout>
        <c:manualLayout>
          <c:xMode val="edge"/>
          <c:yMode val="edge"/>
          <c:x val="0.27704982189726352"/>
          <c:y val="6.674476141302009E-2"/>
        </c:manualLayout>
      </c:layout>
    </c:title>
    <c:plotArea>
      <c:layout>
        <c:manualLayout>
          <c:layoutTarget val="inner"/>
          <c:xMode val="edge"/>
          <c:yMode val="edge"/>
          <c:x val="4.5377206289580772E-2"/>
          <c:y val="6.4361042984381084E-2"/>
          <c:w val="0.92625009029834571"/>
          <c:h val="0.72472742136741164"/>
        </c:manualLayout>
      </c:layout>
      <c:barChart>
        <c:barDir val="col"/>
        <c:grouping val="clustered"/>
        <c:ser>
          <c:idx val="0"/>
          <c:order val="0"/>
          <c:tx>
            <c:strRef>
              <c:f>Sheet1!$C$1</c:f>
              <c:strCache>
                <c:ptCount val="1"/>
                <c:pt idx="0">
                  <c:v># of Women</c:v>
                </c:pt>
              </c:strCache>
            </c:strRef>
          </c:tx>
          <c:spPr>
            <a:solidFill>
              <a:schemeClr val="accent2">
                <a:lumMod val="60000"/>
                <a:lumOff val="40000"/>
              </a:schemeClr>
            </a:solidFill>
            <a:ln>
              <a:solidFill>
                <a:schemeClr val="tx1"/>
              </a:solidFill>
            </a:ln>
          </c:spPr>
          <c:val>
            <c:numRef>
              <c:f>Sheet1!$C$2:$C$13</c:f>
              <c:numCache>
                <c:formatCode>General</c:formatCode>
                <c:ptCount val="12"/>
                <c:pt idx="0">
                  <c:v>15</c:v>
                </c:pt>
                <c:pt idx="1">
                  <c:v>4</c:v>
                </c:pt>
                <c:pt idx="2">
                  <c:v>2</c:v>
                </c:pt>
                <c:pt idx="3">
                  <c:v>1</c:v>
                </c:pt>
                <c:pt idx="4">
                  <c:v>1</c:v>
                </c:pt>
                <c:pt idx="5">
                  <c:v>0</c:v>
                </c:pt>
                <c:pt idx="6">
                  <c:v>0</c:v>
                </c:pt>
                <c:pt idx="7">
                  <c:v>0</c:v>
                </c:pt>
                <c:pt idx="8">
                  <c:v>0</c:v>
                </c:pt>
                <c:pt idx="9">
                  <c:v>1</c:v>
                </c:pt>
                <c:pt idx="10">
                  <c:v>0</c:v>
                </c:pt>
                <c:pt idx="11">
                  <c:v>1</c:v>
                </c:pt>
              </c:numCache>
            </c:numRef>
          </c:val>
        </c:ser>
        <c:ser>
          <c:idx val="1"/>
          <c:order val="1"/>
          <c:tx>
            <c:strRef>
              <c:f>Sheet1!$D$1</c:f>
              <c:strCache>
                <c:ptCount val="1"/>
                <c:pt idx="0">
                  <c:v># of Men</c:v>
                </c:pt>
              </c:strCache>
            </c:strRef>
          </c:tx>
          <c:spPr>
            <a:solidFill>
              <a:schemeClr val="tx2">
                <a:lumMod val="60000"/>
                <a:lumOff val="40000"/>
              </a:schemeClr>
            </a:solidFill>
            <a:ln>
              <a:solidFill>
                <a:schemeClr val="tx1"/>
              </a:solidFill>
            </a:ln>
          </c:spPr>
          <c:val>
            <c:numRef>
              <c:f>Sheet1!$D$2:$D$13</c:f>
              <c:numCache>
                <c:formatCode>General</c:formatCode>
                <c:ptCount val="12"/>
                <c:pt idx="0">
                  <c:v>9</c:v>
                </c:pt>
                <c:pt idx="1">
                  <c:v>2</c:v>
                </c:pt>
                <c:pt idx="2">
                  <c:v>0</c:v>
                </c:pt>
                <c:pt idx="3">
                  <c:v>0</c:v>
                </c:pt>
                <c:pt idx="4">
                  <c:v>0</c:v>
                </c:pt>
                <c:pt idx="5">
                  <c:v>0</c:v>
                </c:pt>
                <c:pt idx="6">
                  <c:v>0</c:v>
                </c:pt>
                <c:pt idx="7">
                  <c:v>0</c:v>
                </c:pt>
                <c:pt idx="8">
                  <c:v>0</c:v>
                </c:pt>
                <c:pt idx="9">
                  <c:v>0</c:v>
                </c:pt>
                <c:pt idx="10">
                  <c:v>0</c:v>
                </c:pt>
                <c:pt idx="11">
                  <c:v>0</c:v>
                </c:pt>
              </c:numCache>
            </c:numRef>
          </c:val>
        </c:ser>
        <c:axId val="70981504"/>
        <c:axId val="70983040"/>
      </c:barChart>
      <c:catAx>
        <c:axId val="70981504"/>
        <c:scaling>
          <c:orientation val="minMax"/>
        </c:scaling>
        <c:axPos val="b"/>
        <c:majorTickMark val="none"/>
        <c:tickLblPos val="nextTo"/>
        <c:txPr>
          <a:bodyPr/>
          <a:lstStyle/>
          <a:p>
            <a:pPr>
              <a:defRPr sz="1200">
                <a:solidFill>
                  <a:schemeClr val="bg2"/>
                </a:solidFill>
              </a:defRPr>
            </a:pPr>
            <a:endParaRPr lang="en-US"/>
          </a:p>
        </c:txPr>
        <c:crossAx val="70983040"/>
        <c:crosses val="autoZero"/>
        <c:auto val="1"/>
        <c:lblAlgn val="ctr"/>
        <c:lblOffset val="100"/>
      </c:catAx>
      <c:valAx>
        <c:axId val="70983040"/>
        <c:scaling>
          <c:orientation val="minMax"/>
        </c:scaling>
        <c:axPos val="l"/>
        <c:majorGridlines>
          <c:spPr>
            <a:ln w="9525" cap="flat" cmpd="sng" algn="ctr">
              <a:solidFill>
                <a:schemeClr val="dk1">
                  <a:shade val="95000"/>
                  <a:satMod val="105000"/>
                </a:schemeClr>
              </a:solidFill>
              <a:prstDash val="solid"/>
            </a:ln>
            <a:effectLst/>
          </c:spPr>
        </c:majorGridlines>
        <c:numFmt formatCode="General" sourceLinked="1"/>
        <c:majorTickMark val="none"/>
        <c:tickLblPos val="nextTo"/>
        <c:txPr>
          <a:bodyPr/>
          <a:lstStyle/>
          <a:p>
            <a:pPr>
              <a:defRPr sz="1400">
                <a:solidFill>
                  <a:schemeClr val="tx1"/>
                </a:solidFill>
                <a:latin typeface="Arial" pitchFamily="34" charset="0"/>
                <a:cs typeface="Arial" pitchFamily="34" charset="0"/>
              </a:defRPr>
            </a:pPr>
            <a:endParaRPr lang="en-US"/>
          </a:p>
        </c:txPr>
        <c:crossAx val="70981504"/>
        <c:crosses val="autoZero"/>
        <c:crossBetween val="between"/>
      </c:valAx>
      <c:spPr>
        <a:solidFill>
          <a:schemeClr val="accent3">
            <a:lumMod val="20000"/>
            <a:lumOff val="80000"/>
          </a:schemeClr>
        </a:solidFill>
        <a:ln>
          <a:solidFill>
            <a:schemeClr val="bg2"/>
          </a:solidFill>
        </a:ln>
      </c:spPr>
    </c:plotArea>
    <c:legend>
      <c:legendPos val="r"/>
      <c:legendEntry>
        <c:idx val="0"/>
        <c:txPr>
          <a:bodyPr/>
          <a:lstStyle/>
          <a:p>
            <a:pPr>
              <a:defRPr sz="2400">
                <a:solidFill>
                  <a:schemeClr val="tx1"/>
                </a:solidFill>
                <a:latin typeface="Arial" pitchFamily="34" charset="0"/>
                <a:cs typeface="Arial" pitchFamily="34" charset="0"/>
              </a:defRPr>
            </a:pPr>
            <a:endParaRPr lang="en-US"/>
          </a:p>
        </c:txPr>
      </c:legendEntry>
      <c:legendEntry>
        <c:idx val="1"/>
        <c:txPr>
          <a:bodyPr/>
          <a:lstStyle/>
          <a:p>
            <a:pPr>
              <a:defRPr sz="2400">
                <a:solidFill>
                  <a:schemeClr val="tx1"/>
                </a:solidFill>
                <a:latin typeface="Arial" pitchFamily="34" charset="0"/>
                <a:cs typeface="Arial" pitchFamily="34" charset="0"/>
              </a:defRPr>
            </a:pPr>
            <a:endParaRPr lang="en-US"/>
          </a:p>
        </c:txPr>
      </c:legendEntry>
      <c:layout>
        <c:manualLayout>
          <c:xMode val="edge"/>
          <c:yMode val="edge"/>
          <c:x val="0.41893290682415152"/>
          <c:y val="0.21390172539907923"/>
          <c:w val="0.26710629921259882"/>
          <c:h val="0.32717073275676656"/>
        </c:manualLayout>
      </c:layout>
      <c:overlay val="1"/>
      <c:spPr>
        <a:noFill/>
      </c:spPr>
      <c:txPr>
        <a:bodyPr/>
        <a:lstStyle/>
        <a:p>
          <a:pPr>
            <a:defRPr sz="1600">
              <a:solidFill>
                <a:schemeClr val="bg2"/>
              </a:solidFill>
            </a:defRPr>
          </a:pPr>
          <a:endParaRPr lang="en-US"/>
        </a:p>
      </c:txPr>
    </c:legend>
    <c:plotVisOnly val="1"/>
  </c:chart>
  <c:spPr>
    <a:solidFill>
      <a:schemeClr val="bg1"/>
    </a:solidFill>
  </c:spPr>
  <c:externalData r:id="rId1"/>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5.2083333333333807E-2"/>
          <c:y val="0.13463920554706887"/>
          <c:w val="0.88194444444444464"/>
          <c:h val="0.86504994711482486"/>
        </c:manualLayout>
      </c:layout>
      <c:pie3DChart>
        <c:varyColors val="1"/>
        <c:ser>
          <c:idx val="0"/>
          <c:order val="0"/>
          <c:tx>
            <c:strRef>
              <c:f>Sheet1!$B$1</c:f>
              <c:strCache>
                <c:ptCount val="1"/>
                <c:pt idx="0">
                  <c:v> 2</c:v>
                </c:pt>
              </c:strCache>
            </c:strRef>
          </c:tx>
          <c:spPr>
            <a:ln>
              <a:solidFill>
                <a:schemeClr val="tx1"/>
              </a:solidFill>
            </a:ln>
          </c:spPr>
          <c:dPt>
            <c:idx val="0"/>
            <c:spPr>
              <a:solidFill>
                <a:schemeClr val="accent2">
                  <a:lumMod val="60000"/>
                  <a:lumOff val="40000"/>
                </a:schemeClr>
              </a:solidFill>
              <a:ln>
                <a:solidFill>
                  <a:schemeClr val="tx1"/>
                </a:solidFill>
              </a:ln>
            </c:spPr>
          </c:dPt>
          <c:dPt>
            <c:idx val="1"/>
            <c:spPr>
              <a:solidFill>
                <a:schemeClr val="tx2">
                  <a:lumMod val="60000"/>
                  <a:lumOff val="40000"/>
                </a:schemeClr>
              </a:solidFill>
              <a:ln>
                <a:solidFill>
                  <a:schemeClr val="tx1"/>
                </a:solidFill>
              </a:ln>
            </c:spPr>
          </c:dPt>
          <c:dLbls>
            <c:dLbl>
              <c:idx val="0"/>
              <c:layout>
                <c:manualLayout>
                  <c:x val="-0.22999125109361329"/>
                  <c:y val="-0.19840607424071988"/>
                </c:manualLayout>
              </c:layout>
              <c:tx>
                <c:rich>
                  <a:bodyPr/>
                  <a:lstStyle/>
                  <a:p>
                    <a:r>
                      <a:rPr lang="en-US" sz="2200" dirty="0" smtClean="0">
                        <a:latin typeface="Arial" pitchFamily="34" charset="0"/>
                        <a:cs typeface="Arial" pitchFamily="34" charset="0"/>
                      </a:rPr>
                      <a:t>Courses taught by Women</a:t>
                    </a:r>
                    <a:r>
                      <a:rPr lang="en-US" sz="2200" dirty="0">
                        <a:latin typeface="Arial" pitchFamily="34" charset="0"/>
                        <a:cs typeface="Arial" pitchFamily="34" charset="0"/>
                      </a:rPr>
                      <a:t>
64%</a:t>
                    </a:r>
                  </a:p>
                </c:rich>
              </c:tx>
              <c:showCatName val="1"/>
              <c:showPercent val="1"/>
            </c:dLbl>
            <c:dLbl>
              <c:idx val="1"/>
              <c:layout>
                <c:manualLayout>
                  <c:x val="0.23727464730971118"/>
                  <c:y val="8.8864079490065265E-2"/>
                </c:manualLayout>
              </c:layout>
              <c:tx>
                <c:rich>
                  <a:bodyPr/>
                  <a:lstStyle/>
                  <a:p>
                    <a:r>
                      <a:rPr lang="en-US" sz="2200" dirty="0" smtClean="0">
                        <a:latin typeface="Arial" pitchFamily="34" charset="0"/>
                        <a:cs typeface="Arial" pitchFamily="34" charset="0"/>
                      </a:rPr>
                      <a:t>Courses</a:t>
                    </a:r>
                    <a:r>
                      <a:rPr lang="en-US" sz="2200" baseline="0" dirty="0" smtClean="0">
                        <a:latin typeface="Arial" pitchFamily="34" charset="0"/>
                        <a:cs typeface="Arial" pitchFamily="34" charset="0"/>
                      </a:rPr>
                      <a:t> taught by </a:t>
                    </a:r>
                    <a:r>
                      <a:rPr lang="en-US" sz="2200" dirty="0" smtClean="0">
                        <a:latin typeface="Arial" pitchFamily="34" charset="0"/>
                        <a:cs typeface="Arial" pitchFamily="34" charset="0"/>
                      </a:rPr>
                      <a:t>Men</a:t>
                    </a:r>
                    <a:r>
                      <a:rPr lang="en-US" sz="2200" dirty="0">
                        <a:latin typeface="Arial" pitchFamily="34" charset="0"/>
                        <a:cs typeface="Arial" pitchFamily="34" charset="0"/>
                      </a:rPr>
                      <a:t>
36%</a:t>
                    </a:r>
                  </a:p>
                </c:rich>
              </c:tx>
              <c:showCatName val="1"/>
              <c:showPercent val="1"/>
            </c:dLbl>
            <c:txPr>
              <a:bodyPr/>
              <a:lstStyle/>
              <a:p>
                <a:pPr>
                  <a:defRPr sz="2200">
                    <a:latin typeface="Arial" pitchFamily="34" charset="0"/>
                    <a:cs typeface="Arial" pitchFamily="34" charset="0"/>
                  </a:defRPr>
                </a:pPr>
                <a:endParaRPr lang="en-US"/>
              </a:p>
            </c:txPr>
            <c:showCatName val="1"/>
            <c:showPercent val="1"/>
            <c:showLeaderLines val="1"/>
          </c:dLbls>
          <c:cat>
            <c:strRef>
              <c:f>Sheet1!$A$2:$A$3</c:f>
              <c:strCache>
                <c:ptCount val="2"/>
                <c:pt idx="0">
                  <c:v>Women</c:v>
                </c:pt>
                <c:pt idx="1">
                  <c:v>Men</c:v>
                </c:pt>
              </c:strCache>
            </c:strRef>
          </c:cat>
          <c:val>
            <c:numRef>
              <c:f>Sheet1!$B$2:$B$3</c:f>
              <c:numCache>
                <c:formatCode>General</c:formatCode>
                <c:ptCount val="2"/>
                <c:pt idx="0">
                  <c:v>111</c:v>
                </c:pt>
                <c:pt idx="1">
                  <c:v>60</c:v>
                </c:pt>
              </c:numCache>
            </c:numRef>
          </c:val>
        </c:ser>
        <c:dLbls>
          <c:showCatName val="1"/>
          <c:showPercent val="1"/>
        </c:dLbls>
      </c:pie3DChart>
    </c:plotArea>
    <c:plotVisOnly val="1"/>
  </c:chart>
  <c:spPr>
    <a:solidFill>
      <a:schemeClr val="accent3">
        <a:lumMod val="20000"/>
        <a:lumOff val="80000"/>
      </a:schemeClr>
    </a:solidFill>
    <a:ln w="12700">
      <a:solidFill>
        <a:schemeClr val="tx1"/>
      </a:solidFill>
    </a:ln>
  </c:spPr>
  <c:txPr>
    <a:bodyPr/>
    <a:lstStyle/>
    <a:p>
      <a:pPr>
        <a:defRPr sz="1800"/>
      </a:pPr>
      <a:endParaRPr lang="en-US"/>
    </a:p>
  </c:txPr>
  <c:externalData r:id="rId1"/>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6.8909667541557307E-2"/>
          <c:y val="2.5747863247863288E-2"/>
          <c:w val="0.93109033245844453"/>
          <c:h val="0.87013123359580291"/>
        </c:manualLayout>
      </c:layout>
      <c:barChart>
        <c:barDir val="col"/>
        <c:grouping val="clustered"/>
        <c:ser>
          <c:idx val="0"/>
          <c:order val="0"/>
          <c:tx>
            <c:strRef>
              <c:f>Sheet1!$A$221</c:f>
              <c:strCache>
                <c:ptCount val="1"/>
                <c:pt idx="0">
                  <c:v>Males</c:v>
                </c:pt>
              </c:strCache>
            </c:strRef>
          </c:tx>
          <c:spPr>
            <a:ln>
              <a:solidFill>
                <a:schemeClr val="tx1"/>
              </a:solidFill>
            </a:ln>
          </c:spPr>
          <c:dLbls>
            <c:dLbl>
              <c:idx val="0"/>
              <c:layout/>
              <c:tx>
                <c:rich>
                  <a:bodyPr/>
                  <a:lstStyle/>
                  <a:p>
                    <a:r>
                      <a:rPr lang="en-US" sz="2400" dirty="0"/>
                      <a:t>13</a:t>
                    </a:r>
                  </a:p>
                </c:rich>
              </c:tx>
              <c:showVal val="1"/>
            </c:dLbl>
            <c:dLbl>
              <c:idx val="1"/>
              <c:layout/>
              <c:tx>
                <c:rich>
                  <a:bodyPr/>
                  <a:lstStyle/>
                  <a:p>
                    <a:r>
                      <a:rPr lang="en-US" sz="2400" dirty="0" smtClean="0"/>
                      <a:t>23</a:t>
                    </a:r>
                    <a:endParaRPr lang="en-US" sz="2400" dirty="0"/>
                  </a:p>
                </c:rich>
              </c:tx>
              <c:showVal val="1"/>
            </c:dLbl>
            <c:txPr>
              <a:bodyPr/>
              <a:lstStyle/>
              <a:p>
                <a:pPr>
                  <a:defRPr sz="2000">
                    <a:latin typeface="Arial" pitchFamily="34" charset="0"/>
                    <a:cs typeface="Arial" pitchFamily="34" charset="0"/>
                  </a:defRPr>
                </a:pPr>
                <a:endParaRPr lang="en-US"/>
              </a:p>
            </c:txPr>
            <c:showVal val="1"/>
          </c:dLbls>
          <c:cat>
            <c:strRef>
              <c:f>Sheet1!$B$220:$C$220</c:f>
              <c:strCache>
                <c:ptCount val="2"/>
                <c:pt idx="0">
                  <c:v>Departments</c:v>
                </c:pt>
                <c:pt idx="1">
                  <c:v># of Courses</c:v>
                </c:pt>
              </c:strCache>
            </c:strRef>
          </c:cat>
          <c:val>
            <c:numRef>
              <c:f>Sheet1!$B$221:$C$221</c:f>
              <c:numCache>
                <c:formatCode>General</c:formatCode>
                <c:ptCount val="2"/>
                <c:pt idx="0">
                  <c:v>13</c:v>
                </c:pt>
                <c:pt idx="1">
                  <c:v>26</c:v>
                </c:pt>
              </c:numCache>
            </c:numRef>
          </c:val>
        </c:ser>
        <c:ser>
          <c:idx val="1"/>
          <c:order val="1"/>
          <c:tx>
            <c:strRef>
              <c:f>Sheet1!$A$222</c:f>
              <c:strCache>
                <c:ptCount val="1"/>
                <c:pt idx="0">
                  <c:v>Females</c:v>
                </c:pt>
              </c:strCache>
            </c:strRef>
          </c:tx>
          <c:spPr>
            <a:ln>
              <a:solidFill>
                <a:schemeClr val="tx1"/>
              </a:solidFill>
            </a:ln>
          </c:spPr>
          <c:dLbls>
            <c:txPr>
              <a:bodyPr/>
              <a:lstStyle/>
              <a:p>
                <a:pPr>
                  <a:defRPr sz="2400">
                    <a:latin typeface="Arial" pitchFamily="34" charset="0"/>
                    <a:cs typeface="Arial" pitchFamily="34" charset="0"/>
                  </a:defRPr>
                </a:pPr>
                <a:endParaRPr lang="en-US"/>
              </a:p>
            </c:txPr>
            <c:showVal val="1"/>
          </c:dLbls>
          <c:cat>
            <c:strRef>
              <c:f>Sheet1!$B$220:$C$220</c:f>
              <c:strCache>
                <c:ptCount val="2"/>
                <c:pt idx="0">
                  <c:v>Departments</c:v>
                </c:pt>
                <c:pt idx="1">
                  <c:v># of Courses</c:v>
                </c:pt>
              </c:strCache>
            </c:strRef>
          </c:cat>
          <c:val>
            <c:numRef>
              <c:f>Sheet1!$B$222:$C$222</c:f>
              <c:numCache>
                <c:formatCode>General</c:formatCode>
                <c:ptCount val="2"/>
                <c:pt idx="0">
                  <c:v>18</c:v>
                </c:pt>
                <c:pt idx="1">
                  <c:v>58</c:v>
                </c:pt>
              </c:numCache>
            </c:numRef>
          </c:val>
        </c:ser>
        <c:dLbls>
          <c:showVal val="1"/>
        </c:dLbls>
        <c:gapWidth val="75"/>
        <c:axId val="71337856"/>
        <c:axId val="71339392"/>
      </c:barChart>
      <c:catAx>
        <c:axId val="71337856"/>
        <c:scaling>
          <c:orientation val="minMax"/>
        </c:scaling>
        <c:axPos val="b"/>
        <c:majorTickMark val="none"/>
        <c:tickLblPos val="nextTo"/>
        <c:txPr>
          <a:bodyPr/>
          <a:lstStyle/>
          <a:p>
            <a:pPr>
              <a:defRPr sz="2000">
                <a:latin typeface="Arial" pitchFamily="34" charset="0"/>
                <a:cs typeface="Arial" pitchFamily="34" charset="0"/>
              </a:defRPr>
            </a:pPr>
            <a:endParaRPr lang="en-US"/>
          </a:p>
        </c:txPr>
        <c:crossAx val="71339392"/>
        <c:crosses val="autoZero"/>
        <c:auto val="1"/>
        <c:lblAlgn val="ctr"/>
        <c:lblOffset val="100"/>
      </c:catAx>
      <c:valAx>
        <c:axId val="71339392"/>
        <c:scaling>
          <c:orientation val="minMax"/>
        </c:scaling>
        <c:axPos val="l"/>
        <c:numFmt formatCode="General" sourceLinked="1"/>
        <c:majorTickMark val="none"/>
        <c:tickLblPos val="nextTo"/>
        <c:txPr>
          <a:bodyPr/>
          <a:lstStyle/>
          <a:p>
            <a:pPr>
              <a:defRPr sz="1400">
                <a:latin typeface="Arial" pitchFamily="34" charset="0"/>
                <a:cs typeface="Arial" pitchFamily="34" charset="0"/>
              </a:defRPr>
            </a:pPr>
            <a:endParaRPr lang="en-US"/>
          </a:p>
        </c:txPr>
        <c:crossAx val="71337856"/>
        <c:crosses val="autoZero"/>
        <c:crossBetween val="between"/>
      </c:valAx>
      <c:spPr>
        <a:solidFill>
          <a:schemeClr val="accent3">
            <a:lumMod val="20000"/>
            <a:lumOff val="80000"/>
          </a:schemeClr>
        </a:solidFill>
      </c:spPr>
    </c:plotArea>
    <c:legend>
      <c:legendPos val="b"/>
      <c:layout>
        <c:manualLayout>
          <c:xMode val="edge"/>
          <c:yMode val="edge"/>
          <c:x val="0.29859525371828521"/>
          <c:y val="0.20495103977387441"/>
          <c:w val="0.24169827209098871"/>
          <c:h val="0.20530537048253591"/>
        </c:manualLayout>
      </c:layout>
      <c:txPr>
        <a:bodyPr/>
        <a:lstStyle/>
        <a:p>
          <a:pPr>
            <a:defRPr sz="2800">
              <a:latin typeface="Arial" pitchFamily="34" charset="0"/>
              <a:cs typeface="Arial" pitchFamily="34" charset="0"/>
            </a:defRPr>
          </a:pPr>
          <a:endParaRPr lang="en-US"/>
        </a:p>
      </c:txPr>
    </c:legend>
    <c:plotVisOnly val="1"/>
  </c:chart>
  <c:externalData r:id="rId1"/>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2.0833333333333409E-2"/>
          <c:y val="0.13936063913063498"/>
          <c:w val="0.96014492753623193"/>
          <c:h val="0.80891651701432044"/>
        </c:manualLayout>
      </c:layout>
      <c:pie3DChart>
        <c:varyColors val="1"/>
        <c:ser>
          <c:idx val="0"/>
          <c:order val="0"/>
          <c:spPr>
            <a:ln w="12700"/>
          </c:spPr>
          <c:dPt>
            <c:idx val="0"/>
            <c:spPr>
              <a:solidFill>
                <a:schemeClr val="tx2">
                  <a:lumMod val="60000"/>
                  <a:lumOff val="40000"/>
                </a:schemeClr>
              </a:solidFill>
              <a:ln w="19050">
                <a:solidFill>
                  <a:schemeClr val="tx1"/>
                </a:solidFill>
              </a:ln>
            </c:spPr>
          </c:dPt>
          <c:dPt>
            <c:idx val="1"/>
            <c:spPr>
              <a:solidFill>
                <a:schemeClr val="accent2">
                  <a:lumMod val="60000"/>
                  <a:lumOff val="40000"/>
                </a:schemeClr>
              </a:solidFill>
              <a:ln w="28575">
                <a:solidFill>
                  <a:schemeClr val="tx1"/>
                </a:solidFill>
              </a:ln>
            </c:spPr>
          </c:dPt>
          <c:dLbls>
            <c:dLbl>
              <c:idx val="0"/>
              <c:layout>
                <c:manualLayout>
                  <c:x val="-0.23663592662330252"/>
                  <c:y val="6.6523921351936507E-2"/>
                </c:manualLayout>
              </c:layout>
              <c:tx>
                <c:rich>
                  <a:bodyPr/>
                  <a:lstStyle/>
                  <a:p>
                    <a:pPr>
                      <a:defRPr sz="2600">
                        <a:solidFill>
                          <a:schemeClr val="tx1"/>
                        </a:solidFill>
                        <a:latin typeface="Arial" pitchFamily="34" charset="0"/>
                        <a:cs typeface="Arial" pitchFamily="34" charset="0"/>
                      </a:defRPr>
                    </a:pPr>
                    <a:r>
                      <a:rPr lang="en-US" sz="2600" dirty="0" smtClean="0"/>
                      <a:t>Males</a:t>
                    </a:r>
                  </a:p>
                  <a:p>
                    <a:pPr>
                      <a:defRPr sz="2600">
                        <a:solidFill>
                          <a:schemeClr val="tx1"/>
                        </a:solidFill>
                        <a:latin typeface="Arial" pitchFamily="34" charset="0"/>
                        <a:cs typeface="Arial" pitchFamily="34" charset="0"/>
                      </a:defRPr>
                    </a:pPr>
                    <a:r>
                      <a:rPr lang="en-US" sz="2600" dirty="0" smtClean="0"/>
                      <a:t>41</a:t>
                    </a:r>
                    <a:r>
                      <a:rPr lang="en-US" sz="2600" dirty="0"/>
                      <a:t>%</a:t>
                    </a:r>
                  </a:p>
                </c:rich>
              </c:tx>
              <c:spPr/>
              <c:showPercent val="1"/>
            </c:dLbl>
            <c:dLbl>
              <c:idx val="1"/>
              <c:layout>
                <c:manualLayout>
                  <c:x val="0.25176637567043247"/>
                  <c:y val="-0.13635654095869587"/>
                </c:manualLayout>
              </c:layout>
              <c:tx>
                <c:rich>
                  <a:bodyPr/>
                  <a:lstStyle/>
                  <a:p>
                    <a:pPr>
                      <a:defRPr sz="2600">
                        <a:solidFill>
                          <a:schemeClr val="tx1"/>
                        </a:solidFill>
                        <a:latin typeface="Arial" pitchFamily="34" charset="0"/>
                        <a:cs typeface="Arial" pitchFamily="34" charset="0"/>
                      </a:defRPr>
                    </a:pPr>
                    <a:r>
                      <a:rPr lang="en-US" sz="2600" dirty="0" smtClean="0"/>
                      <a:t>Females</a:t>
                    </a:r>
                  </a:p>
                  <a:p>
                    <a:pPr>
                      <a:defRPr sz="2600">
                        <a:solidFill>
                          <a:schemeClr val="tx1"/>
                        </a:solidFill>
                        <a:latin typeface="Arial" pitchFamily="34" charset="0"/>
                        <a:cs typeface="Arial" pitchFamily="34" charset="0"/>
                      </a:defRPr>
                    </a:pPr>
                    <a:r>
                      <a:rPr lang="en-US" sz="2600" dirty="0" smtClean="0"/>
                      <a:t>59</a:t>
                    </a:r>
                    <a:r>
                      <a:rPr lang="en-US" sz="2600" dirty="0"/>
                      <a:t>%</a:t>
                    </a:r>
                  </a:p>
                </c:rich>
              </c:tx>
              <c:spPr/>
              <c:showPercent val="1"/>
            </c:dLbl>
            <c:txPr>
              <a:bodyPr/>
              <a:lstStyle/>
              <a:p>
                <a:pPr>
                  <a:defRPr sz="3600">
                    <a:solidFill>
                      <a:schemeClr val="tx1"/>
                    </a:solidFill>
                    <a:latin typeface="Arial" pitchFamily="34" charset="0"/>
                    <a:cs typeface="Arial" pitchFamily="34" charset="0"/>
                  </a:defRPr>
                </a:pPr>
                <a:endParaRPr lang="en-US"/>
              </a:p>
            </c:txPr>
            <c:showPercent val="1"/>
          </c:dLbls>
          <c:cat>
            <c:strRef>
              <c:f>'Faculty_Service-Learning_Survey'!$A$177:$B$177</c:f>
              <c:strCache>
                <c:ptCount val="2"/>
                <c:pt idx="0">
                  <c:v>Males</c:v>
                </c:pt>
                <c:pt idx="1">
                  <c:v>Females</c:v>
                </c:pt>
              </c:strCache>
            </c:strRef>
          </c:cat>
          <c:val>
            <c:numRef>
              <c:f>'Faculty_Service-Learning_Survey'!$A$178:$B$178</c:f>
              <c:numCache>
                <c:formatCode>General</c:formatCode>
                <c:ptCount val="2"/>
                <c:pt idx="0">
                  <c:v>12</c:v>
                </c:pt>
                <c:pt idx="1">
                  <c:v>17</c:v>
                </c:pt>
              </c:numCache>
            </c:numRef>
          </c:val>
        </c:ser>
        <c:dLbls>
          <c:showPercent val="1"/>
        </c:dLbls>
      </c:pie3DChart>
    </c:plotArea>
    <c:plotVisOnly val="1"/>
  </c:chart>
  <c:spPr>
    <a:solidFill>
      <a:schemeClr val="accent3">
        <a:lumMod val="20000"/>
        <a:lumOff val="80000"/>
      </a:schemeClr>
    </a:solidFill>
    <a:ln w="12700">
      <a:solidFill>
        <a:schemeClr val="tx1"/>
      </a:solidFill>
    </a:ln>
  </c:sp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1.6748366013071895E-2"/>
          <c:y val="4.2091702822861433E-2"/>
          <c:w val="0.96486928104575154"/>
          <c:h val="0.91581659435427731"/>
        </c:manualLayout>
      </c:layout>
      <c:pie3DChart>
        <c:varyColors val="1"/>
        <c:ser>
          <c:idx val="0"/>
          <c:order val="0"/>
          <c:spPr>
            <a:ln>
              <a:solidFill>
                <a:schemeClr val="tx1"/>
              </a:solidFill>
            </a:ln>
          </c:spPr>
          <c:dPt>
            <c:idx val="0"/>
            <c:spPr>
              <a:solidFill>
                <a:schemeClr val="tx2">
                  <a:lumMod val="60000"/>
                  <a:lumOff val="40000"/>
                </a:schemeClr>
              </a:solidFill>
              <a:ln>
                <a:solidFill>
                  <a:schemeClr val="tx1"/>
                </a:solidFill>
              </a:ln>
            </c:spPr>
          </c:dPt>
          <c:dPt>
            <c:idx val="1"/>
            <c:spPr>
              <a:solidFill>
                <a:schemeClr val="accent2">
                  <a:lumMod val="60000"/>
                  <a:lumOff val="40000"/>
                </a:schemeClr>
              </a:solidFill>
              <a:ln>
                <a:solidFill>
                  <a:schemeClr val="tx1"/>
                </a:solidFill>
              </a:ln>
            </c:spPr>
          </c:dPt>
          <c:dLbls>
            <c:dLbl>
              <c:idx val="0"/>
              <c:layout>
                <c:manualLayout>
                  <c:x val="-0.21239711015504548"/>
                  <c:y val="6.9916124614857939E-2"/>
                </c:manualLayout>
              </c:layout>
              <c:tx>
                <c:rich>
                  <a:bodyPr/>
                  <a:lstStyle/>
                  <a:p>
                    <a:r>
                      <a:rPr lang="en-US" sz="2800" dirty="0" smtClean="0"/>
                      <a:t>Male</a:t>
                    </a:r>
                    <a:r>
                      <a:rPr lang="en-US" sz="2800" dirty="0"/>
                      <a:t>
42%</a:t>
                    </a:r>
                  </a:p>
                </c:rich>
              </c:tx>
              <c:showCatName val="1"/>
              <c:showPercent val="1"/>
            </c:dLbl>
            <c:dLbl>
              <c:idx val="1"/>
              <c:layout>
                <c:manualLayout>
                  <c:x val="0.26692829457364442"/>
                  <c:y val="-0.1373727034120735"/>
                </c:manualLayout>
              </c:layout>
              <c:tx>
                <c:rich>
                  <a:bodyPr/>
                  <a:lstStyle/>
                  <a:p>
                    <a:r>
                      <a:rPr lang="en-US" sz="2800" dirty="0" smtClean="0"/>
                      <a:t>Female</a:t>
                    </a:r>
                    <a:r>
                      <a:rPr lang="en-US" sz="2800" dirty="0"/>
                      <a:t>
58%</a:t>
                    </a:r>
                  </a:p>
                </c:rich>
              </c:tx>
              <c:showCatName val="1"/>
              <c:showPercent val="1"/>
            </c:dLbl>
            <c:txPr>
              <a:bodyPr/>
              <a:lstStyle/>
              <a:p>
                <a:pPr>
                  <a:defRPr sz="2800">
                    <a:latin typeface="Arial" pitchFamily="34" charset="0"/>
                    <a:cs typeface="Arial" pitchFamily="34" charset="0"/>
                  </a:defRPr>
                </a:pPr>
                <a:endParaRPr lang="en-US"/>
              </a:p>
            </c:txPr>
            <c:showCatName val="1"/>
            <c:showPercent val="1"/>
          </c:dLbls>
          <c:cat>
            <c:strRef>
              <c:f>'Faculty_Service-Learning_Survey'!$A$183:$B$183</c:f>
              <c:strCache>
                <c:ptCount val="2"/>
                <c:pt idx="0">
                  <c:v>Males</c:v>
                </c:pt>
                <c:pt idx="1">
                  <c:v>Females</c:v>
                </c:pt>
              </c:strCache>
            </c:strRef>
          </c:cat>
          <c:val>
            <c:numRef>
              <c:f>'Faculty_Service-Learning_Survey'!$A$184:$B$184</c:f>
              <c:numCache>
                <c:formatCode>General</c:formatCode>
                <c:ptCount val="2"/>
                <c:pt idx="0">
                  <c:v>22</c:v>
                </c:pt>
                <c:pt idx="1">
                  <c:v>31</c:v>
                </c:pt>
              </c:numCache>
            </c:numRef>
          </c:val>
        </c:ser>
        <c:dLbls>
          <c:showCatName val="1"/>
          <c:showPercent val="1"/>
        </c:dLbls>
      </c:pie3DChart>
    </c:plotArea>
    <c:plotVisOnly val="1"/>
  </c:chart>
  <c:spPr>
    <a:solidFill>
      <a:schemeClr val="accent3">
        <a:lumMod val="20000"/>
        <a:lumOff val="80000"/>
      </a:schemeClr>
    </a:solidFill>
    <a:ln>
      <a:solidFill>
        <a:schemeClr val="tx1"/>
      </a:solidFill>
    </a:ln>
  </c:spPr>
  <c:externalData r:id="rId1"/>
</c:chartSpace>
</file>

<file path=ppt/charts/chart18.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manualLayout>
          <c:layoutTarget val="inner"/>
          <c:xMode val="edge"/>
          <c:yMode val="edge"/>
          <c:x val="4.4111528969326776E-2"/>
          <c:y val="9.3665690044558686E-2"/>
          <c:w val="0.88480392156862742"/>
          <c:h val="0.84098666238148956"/>
        </c:manualLayout>
      </c:layout>
      <c:pie3DChart>
        <c:varyColors val="1"/>
        <c:ser>
          <c:idx val="0"/>
          <c:order val="0"/>
          <c:dPt>
            <c:idx val="0"/>
            <c:spPr>
              <a:solidFill>
                <a:schemeClr val="tx2">
                  <a:lumMod val="60000"/>
                  <a:lumOff val="40000"/>
                </a:schemeClr>
              </a:solidFill>
              <a:ln w="28575"/>
            </c:spPr>
          </c:dPt>
          <c:dPt>
            <c:idx val="1"/>
            <c:spPr>
              <a:solidFill>
                <a:schemeClr val="accent2">
                  <a:lumMod val="60000"/>
                  <a:lumOff val="40000"/>
                </a:schemeClr>
              </a:solidFill>
              <a:ln>
                <a:solidFill>
                  <a:schemeClr val="tx1"/>
                </a:solidFill>
              </a:ln>
            </c:spPr>
          </c:dPt>
          <c:dLbls>
            <c:dLbl>
              <c:idx val="0"/>
              <c:layout>
                <c:manualLayout>
                  <c:x val="-0.25104473353874246"/>
                  <c:y val="6.9915766343160587E-2"/>
                </c:manualLayout>
              </c:layout>
              <c:tx>
                <c:rich>
                  <a:bodyPr/>
                  <a:lstStyle/>
                  <a:p>
                    <a:r>
                      <a:rPr lang="en-US" sz="2400" dirty="0" smtClean="0"/>
                      <a:t>Male</a:t>
                    </a:r>
                    <a:r>
                      <a:rPr lang="en-US" sz="2400" dirty="0"/>
                      <a:t>
42%</a:t>
                    </a:r>
                  </a:p>
                </c:rich>
              </c:tx>
              <c:showCatName val="1"/>
              <c:showPercent val="1"/>
            </c:dLbl>
            <c:dLbl>
              <c:idx val="1"/>
              <c:layout>
                <c:manualLayout>
                  <c:x val="0.21454743157105449"/>
                  <c:y val="-0.12943632045994249"/>
                </c:manualLayout>
              </c:layout>
              <c:tx>
                <c:rich>
                  <a:bodyPr/>
                  <a:lstStyle/>
                  <a:p>
                    <a:r>
                      <a:rPr lang="en-US" sz="2200" dirty="0" smtClean="0"/>
                      <a:t>Female</a:t>
                    </a:r>
                    <a:r>
                      <a:rPr lang="en-US" sz="2200" dirty="0"/>
                      <a:t>
58%</a:t>
                    </a:r>
                  </a:p>
                </c:rich>
              </c:tx>
              <c:showCatName val="1"/>
              <c:showPercent val="1"/>
            </c:dLbl>
            <c:txPr>
              <a:bodyPr/>
              <a:lstStyle/>
              <a:p>
                <a:pPr>
                  <a:defRPr sz="2400">
                    <a:latin typeface="Arial" pitchFamily="34" charset="0"/>
                    <a:cs typeface="Arial" pitchFamily="34" charset="0"/>
                  </a:defRPr>
                </a:pPr>
                <a:endParaRPr lang="en-US"/>
              </a:p>
            </c:txPr>
            <c:showCatName val="1"/>
            <c:showPercent val="1"/>
          </c:dLbls>
          <c:cat>
            <c:strRef>
              <c:f>'Faculty_Service-Learning_Survey'!$A$183:$B$183</c:f>
              <c:strCache>
                <c:ptCount val="2"/>
                <c:pt idx="0">
                  <c:v>Males</c:v>
                </c:pt>
                <c:pt idx="1">
                  <c:v>Females</c:v>
                </c:pt>
              </c:strCache>
            </c:strRef>
          </c:cat>
          <c:val>
            <c:numRef>
              <c:f>'Faculty_Service-Learning_Survey'!$A$184:$B$184</c:f>
              <c:numCache>
                <c:formatCode>General</c:formatCode>
                <c:ptCount val="2"/>
                <c:pt idx="0">
                  <c:v>22</c:v>
                </c:pt>
                <c:pt idx="1">
                  <c:v>31</c:v>
                </c:pt>
              </c:numCache>
            </c:numRef>
          </c:val>
        </c:ser>
        <c:dLbls>
          <c:showCatName val="1"/>
          <c:showPercent val="1"/>
        </c:dLbls>
      </c:pie3DChart>
    </c:plotArea>
    <c:plotVisOnly val="1"/>
  </c:chart>
  <c:spPr>
    <a:solidFill>
      <a:schemeClr val="bg1"/>
    </a:solidFill>
  </c:spPr>
  <c:externalData r:id="rId1"/>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1.5858306890743135E-2"/>
          <c:y val="7.190038745156857E-2"/>
          <c:w val="0.94024444705605825"/>
          <c:h val="0.79304336957880261"/>
        </c:manualLayout>
      </c:layout>
      <c:pie3DChart>
        <c:varyColors val="1"/>
        <c:ser>
          <c:idx val="0"/>
          <c:order val="0"/>
          <c:spPr>
            <a:ln w="12700"/>
          </c:spPr>
          <c:dPt>
            <c:idx val="0"/>
            <c:spPr>
              <a:solidFill>
                <a:schemeClr val="tx2">
                  <a:lumMod val="60000"/>
                  <a:lumOff val="40000"/>
                </a:schemeClr>
              </a:solidFill>
              <a:ln w="19050">
                <a:solidFill>
                  <a:schemeClr val="tx1"/>
                </a:solidFill>
              </a:ln>
            </c:spPr>
          </c:dPt>
          <c:dPt>
            <c:idx val="1"/>
            <c:spPr>
              <a:solidFill>
                <a:schemeClr val="accent2">
                  <a:lumMod val="60000"/>
                  <a:lumOff val="40000"/>
                </a:schemeClr>
              </a:solidFill>
              <a:ln w="28575">
                <a:solidFill>
                  <a:schemeClr val="tx1"/>
                </a:solidFill>
              </a:ln>
            </c:spPr>
          </c:dPt>
          <c:dLbls>
            <c:dLbl>
              <c:idx val="0"/>
              <c:layout>
                <c:manualLayout>
                  <c:x val="-0.23663592662330252"/>
                  <c:y val="6.6523921351936535E-2"/>
                </c:manualLayout>
              </c:layout>
              <c:tx>
                <c:rich>
                  <a:bodyPr/>
                  <a:lstStyle/>
                  <a:p>
                    <a:r>
                      <a:rPr lang="en-US" sz="2200" dirty="0" smtClean="0"/>
                      <a:t>Male</a:t>
                    </a:r>
                  </a:p>
                  <a:p>
                    <a:r>
                      <a:rPr lang="en-US" sz="2200" dirty="0" smtClean="0"/>
                      <a:t>41</a:t>
                    </a:r>
                    <a:r>
                      <a:rPr lang="en-US" sz="2200" dirty="0"/>
                      <a:t>%</a:t>
                    </a:r>
                  </a:p>
                </c:rich>
              </c:tx>
              <c:showPercent val="1"/>
            </c:dLbl>
            <c:dLbl>
              <c:idx val="1"/>
              <c:layout>
                <c:manualLayout>
                  <c:x val="0.25176637567043247"/>
                  <c:y val="-0.13635654095869587"/>
                </c:manualLayout>
              </c:layout>
              <c:tx>
                <c:rich>
                  <a:bodyPr/>
                  <a:lstStyle/>
                  <a:p>
                    <a:r>
                      <a:rPr lang="en-US" sz="2200" dirty="0" smtClean="0"/>
                      <a:t>Female</a:t>
                    </a:r>
                  </a:p>
                  <a:p>
                    <a:r>
                      <a:rPr lang="en-US" sz="2200" dirty="0" smtClean="0"/>
                      <a:t>59</a:t>
                    </a:r>
                    <a:r>
                      <a:rPr lang="en-US" sz="2200" dirty="0"/>
                      <a:t>%</a:t>
                    </a:r>
                  </a:p>
                </c:rich>
              </c:tx>
              <c:showPercent val="1"/>
            </c:dLbl>
            <c:txPr>
              <a:bodyPr/>
              <a:lstStyle/>
              <a:p>
                <a:pPr>
                  <a:defRPr sz="2200">
                    <a:solidFill>
                      <a:schemeClr val="tx1"/>
                    </a:solidFill>
                    <a:latin typeface="Arial" pitchFamily="34" charset="0"/>
                    <a:cs typeface="Arial" pitchFamily="34" charset="0"/>
                  </a:defRPr>
                </a:pPr>
                <a:endParaRPr lang="en-US"/>
              </a:p>
            </c:txPr>
            <c:showPercent val="1"/>
          </c:dLbls>
          <c:cat>
            <c:strRef>
              <c:f>'Faculty_Service-Learning_Survey'!$A$177:$B$177</c:f>
              <c:strCache>
                <c:ptCount val="2"/>
                <c:pt idx="0">
                  <c:v>Males</c:v>
                </c:pt>
                <c:pt idx="1">
                  <c:v>Females</c:v>
                </c:pt>
              </c:strCache>
            </c:strRef>
          </c:cat>
          <c:val>
            <c:numRef>
              <c:f>'Faculty_Service-Learning_Survey'!$A$178:$B$178</c:f>
              <c:numCache>
                <c:formatCode>General</c:formatCode>
                <c:ptCount val="2"/>
                <c:pt idx="0">
                  <c:v>12</c:v>
                </c:pt>
                <c:pt idx="1">
                  <c:v>17</c:v>
                </c:pt>
              </c:numCache>
            </c:numRef>
          </c:val>
        </c:ser>
        <c:dLbls>
          <c:showPercent val="1"/>
        </c:dLbls>
      </c:pie3DChart>
    </c:plotArea>
    <c:plotVisOnly val="1"/>
  </c:chart>
  <c:spPr>
    <a:solidFill>
      <a:schemeClr val="bg1"/>
    </a:solidFill>
    <a:ln w="12700"/>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solidFill>
                  <a:schemeClr val="tx1"/>
                </a:solidFill>
                <a:latin typeface="Arial" pitchFamily="34" charset="0"/>
                <a:cs typeface="Arial" pitchFamily="34" charset="0"/>
              </a:defRPr>
            </a:pPr>
            <a:r>
              <a:rPr lang="en-US" sz="2000" dirty="0" smtClean="0">
                <a:solidFill>
                  <a:schemeClr val="tx1"/>
                </a:solidFill>
                <a:latin typeface="Arial" pitchFamily="34" charset="0"/>
                <a:cs typeface="Arial" pitchFamily="34" charset="0"/>
              </a:rPr>
              <a:t>Growth </a:t>
            </a:r>
            <a:r>
              <a:rPr lang="en-US" sz="2000" dirty="0">
                <a:solidFill>
                  <a:schemeClr val="tx1"/>
                </a:solidFill>
                <a:latin typeface="Arial" pitchFamily="34" charset="0"/>
                <a:cs typeface="Arial" pitchFamily="34" charset="0"/>
              </a:rPr>
              <a:t>of Service-Learning Faculty and Courses</a:t>
            </a:r>
          </a:p>
        </c:rich>
      </c:tx>
      <c:layout>
        <c:manualLayout>
          <c:xMode val="edge"/>
          <c:yMode val="edge"/>
          <c:x val="0.20967355643044619"/>
          <c:y val="1.2987103463918896E-2"/>
        </c:manualLayout>
      </c:layout>
    </c:title>
    <c:plotArea>
      <c:layout>
        <c:manualLayout>
          <c:layoutTarget val="inner"/>
          <c:xMode val="edge"/>
          <c:yMode val="edge"/>
          <c:x val="4.9630432848437052E-2"/>
          <c:y val="8.1555555555556519E-2"/>
          <c:w val="0.94048256150184195"/>
          <c:h val="0.75386614173227928"/>
        </c:manualLayout>
      </c:layout>
      <c:barChart>
        <c:barDir val="col"/>
        <c:grouping val="clustered"/>
        <c:ser>
          <c:idx val="0"/>
          <c:order val="0"/>
          <c:tx>
            <c:strRef>
              <c:f>Sheet1!$B$1</c:f>
              <c:strCache>
                <c:ptCount val="1"/>
                <c:pt idx="0">
                  <c:v>Faculty</c:v>
                </c:pt>
              </c:strCache>
            </c:strRef>
          </c:tx>
          <c:spPr>
            <a:solidFill>
              <a:srgbClr val="007A37"/>
            </a:solidFill>
            <a:ln>
              <a:solidFill>
                <a:schemeClr val="tx1"/>
              </a:solidFill>
            </a:ln>
          </c:spPr>
          <c:dPt>
            <c:idx val="15"/>
            <c:spPr>
              <a:solidFill>
                <a:schemeClr val="accent3">
                  <a:lumMod val="40000"/>
                  <a:lumOff val="60000"/>
                </a:schemeClr>
              </a:solidFill>
              <a:ln>
                <a:solidFill>
                  <a:schemeClr val="tx1"/>
                </a:solidFill>
              </a:ln>
            </c:spPr>
          </c:dPt>
          <c:cat>
            <c:strRef>
              <c:f>Sheet1!$A$2:$A$17</c:f>
              <c:strCache>
                <c:ptCount val="16"/>
                <c:pt idx="0">
                  <c:v>02-Sp</c:v>
                </c:pt>
                <c:pt idx="1">
                  <c:v>02-Fa</c:v>
                </c:pt>
                <c:pt idx="2">
                  <c:v>03-Sp</c:v>
                </c:pt>
                <c:pt idx="3">
                  <c:v>03-Fa</c:v>
                </c:pt>
                <c:pt idx="4">
                  <c:v>04-Sp</c:v>
                </c:pt>
                <c:pt idx="5">
                  <c:v>04-Fa</c:v>
                </c:pt>
                <c:pt idx="6">
                  <c:v>05-Sp</c:v>
                </c:pt>
                <c:pt idx="7">
                  <c:v>05-Fa</c:v>
                </c:pt>
                <c:pt idx="8">
                  <c:v>06-Sp</c:v>
                </c:pt>
                <c:pt idx="9">
                  <c:v>06-Fa</c:v>
                </c:pt>
                <c:pt idx="10">
                  <c:v>07-Sp</c:v>
                </c:pt>
                <c:pt idx="11">
                  <c:v>07-Fa</c:v>
                </c:pt>
                <c:pt idx="12">
                  <c:v>08-Sp</c:v>
                </c:pt>
                <c:pt idx="13">
                  <c:v>08-Fa</c:v>
                </c:pt>
                <c:pt idx="14">
                  <c:v>09-Sp</c:v>
                </c:pt>
                <c:pt idx="15">
                  <c:v>09-Fa</c:v>
                </c:pt>
              </c:strCache>
            </c:strRef>
          </c:cat>
          <c:val>
            <c:numRef>
              <c:f>Sheet1!$B$2:$B$17</c:f>
              <c:numCache>
                <c:formatCode>General</c:formatCode>
                <c:ptCount val="16"/>
                <c:pt idx="0">
                  <c:v>2</c:v>
                </c:pt>
                <c:pt idx="1">
                  <c:v>5</c:v>
                </c:pt>
                <c:pt idx="2">
                  <c:v>5</c:v>
                </c:pt>
                <c:pt idx="3">
                  <c:v>5</c:v>
                </c:pt>
                <c:pt idx="4">
                  <c:v>6</c:v>
                </c:pt>
                <c:pt idx="5">
                  <c:v>8</c:v>
                </c:pt>
                <c:pt idx="6">
                  <c:v>9</c:v>
                </c:pt>
                <c:pt idx="7">
                  <c:v>7</c:v>
                </c:pt>
                <c:pt idx="8">
                  <c:v>11</c:v>
                </c:pt>
                <c:pt idx="9">
                  <c:v>9</c:v>
                </c:pt>
                <c:pt idx="10">
                  <c:v>14</c:v>
                </c:pt>
                <c:pt idx="11">
                  <c:v>14</c:v>
                </c:pt>
                <c:pt idx="12">
                  <c:v>18</c:v>
                </c:pt>
                <c:pt idx="13">
                  <c:v>15</c:v>
                </c:pt>
                <c:pt idx="14">
                  <c:v>18</c:v>
                </c:pt>
                <c:pt idx="15">
                  <c:v>17</c:v>
                </c:pt>
              </c:numCache>
            </c:numRef>
          </c:val>
        </c:ser>
        <c:ser>
          <c:idx val="1"/>
          <c:order val="1"/>
          <c:tx>
            <c:strRef>
              <c:f>Sheet1!$C$1</c:f>
              <c:strCache>
                <c:ptCount val="1"/>
                <c:pt idx="0">
                  <c:v>Courses</c:v>
                </c:pt>
              </c:strCache>
            </c:strRef>
          </c:tx>
          <c:spPr>
            <a:solidFill>
              <a:srgbClr val="0070C0"/>
            </a:solidFill>
            <a:ln>
              <a:solidFill>
                <a:schemeClr val="tx1"/>
              </a:solidFill>
            </a:ln>
          </c:spPr>
          <c:dPt>
            <c:idx val="15"/>
            <c:spPr>
              <a:solidFill>
                <a:schemeClr val="tx2">
                  <a:lumMod val="20000"/>
                  <a:lumOff val="80000"/>
                </a:schemeClr>
              </a:solidFill>
              <a:ln>
                <a:solidFill>
                  <a:schemeClr val="tx1"/>
                </a:solidFill>
              </a:ln>
            </c:spPr>
          </c:dPt>
          <c:cat>
            <c:strRef>
              <c:f>Sheet1!$A$2:$A$17</c:f>
              <c:strCache>
                <c:ptCount val="16"/>
                <c:pt idx="0">
                  <c:v>02-Sp</c:v>
                </c:pt>
                <c:pt idx="1">
                  <c:v>02-Fa</c:v>
                </c:pt>
                <c:pt idx="2">
                  <c:v>03-Sp</c:v>
                </c:pt>
                <c:pt idx="3">
                  <c:v>03-Fa</c:v>
                </c:pt>
                <c:pt idx="4">
                  <c:v>04-Sp</c:v>
                </c:pt>
                <c:pt idx="5">
                  <c:v>04-Fa</c:v>
                </c:pt>
                <c:pt idx="6">
                  <c:v>05-Sp</c:v>
                </c:pt>
                <c:pt idx="7">
                  <c:v>05-Fa</c:v>
                </c:pt>
                <c:pt idx="8">
                  <c:v>06-Sp</c:v>
                </c:pt>
                <c:pt idx="9">
                  <c:v>06-Fa</c:v>
                </c:pt>
                <c:pt idx="10">
                  <c:v>07-Sp</c:v>
                </c:pt>
                <c:pt idx="11">
                  <c:v>07-Fa</c:v>
                </c:pt>
                <c:pt idx="12">
                  <c:v>08-Sp</c:v>
                </c:pt>
                <c:pt idx="13">
                  <c:v>08-Fa</c:v>
                </c:pt>
                <c:pt idx="14">
                  <c:v>09-Sp</c:v>
                </c:pt>
                <c:pt idx="15">
                  <c:v>09-Fa</c:v>
                </c:pt>
              </c:strCache>
            </c:strRef>
          </c:cat>
          <c:val>
            <c:numRef>
              <c:f>Sheet1!$C$2:$C$17</c:f>
              <c:numCache>
                <c:formatCode>General</c:formatCode>
                <c:ptCount val="16"/>
                <c:pt idx="0">
                  <c:v>2</c:v>
                </c:pt>
                <c:pt idx="1">
                  <c:v>5</c:v>
                </c:pt>
                <c:pt idx="2">
                  <c:v>5</c:v>
                </c:pt>
                <c:pt idx="3">
                  <c:v>5</c:v>
                </c:pt>
                <c:pt idx="4">
                  <c:v>6</c:v>
                </c:pt>
                <c:pt idx="5">
                  <c:v>8</c:v>
                </c:pt>
                <c:pt idx="6">
                  <c:v>9</c:v>
                </c:pt>
                <c:pt idx="7">
                  <c:v>7</c:v>
                </c:pt>
                <c:pt idx="8">
                  <c:v>11</c:v>
                </c:pt>
                <c:pt idx="9">
                  <c:v>11</c:v>
                </c:pt>
                <c:pt idx="10">
                  <c:v>19</c:v>
                </c:pt>
                <c:pt idx="11">
                  <c:v>18</c:v>
                </c:pt>
                <c:pt idx="12">
                  <c:v>21</c:v>
                </c:pt>
                <c:pt idx="13">
                  <c:v>20</c:v>
                </c:pt>
                <c:pt idx="14">
                  <c:v>22</c:v>
                </c:pt>
                <c:pt idx="15">
                  <c:v>22</c:v>
                </c:pt>
              </c:numCache>
            </c:numRef>
          </c:val>
        </c:ser>
        <c:gapWidth val="75"/>
        <c:overlap val="-25"/>
        <c:axId val="70161536"/>
        <c:axId val="70163072"/>
      </c:barChart>
      <c:catAx>
        <c:axId val="70161536"/>
        <c:scaling>
          <c:orientation val="minMax"/>
        </c:scaling>
        <c:axPos val="b"/>
        <c:majorTickMark val="none"/>
        <c:tickLblPos val="nextTo"/>
        <c:txPr>
          <a:bodyPr/>
          <a:lstStyle/>
          <a:p>
            <a:pPr>
              <a:defRPr>
                <a:solidFill>
                  <a:schemeClr val="bg2"/>
                </a:solidFill>
              </a:defRPr>
            </a:pPr>
            <a:endParaRPr lang="en-US"/>
          </a:p>
        </c:txPr>
        <c:crossAx val="70163072"/>
        <c:crosses val="autoZero"/>
        <c:auto val="1"/>
        <c:lblAlgn val="ctr"/>
        <c:lblOffset val="100"/>
      </c:catAx>
      <c:valAx>
        <c:axId val="70163072"/>
        <c:scaling>
          <c:orientation val="minMax"/>
        </c:scaling>
        <c:axPos val="l"/>
        <c:majorGridlines>
          <c:spPr>
            <a:ln>
              <a:solidFill>
                <a:schemeClr val="tx1"/>
              </a:solidFill>
            </a:ln>
          </c:spPr>
        </c:majorGridlines>
        <c:numFmt formatCode="General" sourceLinked="1"/>
        <c:majorTickMark val="none"/>
        <c:tickLblPos val="nextTo"/>
        <c:spPr>
          <a:ln w="9525">
            <a:solidFill>
              <a:schemeClr val="bg2"/>
            </a:solidFill>
          </a:ln>
        </c:spPr>
        <c:txPr>
          <a:bodyPr/>
          <a:lstStyle/>
          <a:p>
            <a:pPr>
              <a:defRPr sz="1600">
                <a:solidFill>
                  <a:schemeClr val="tx1"/>
                </a:solidFill>
              </a:defRPr>
            </a:pPr>
            <a:endParaRPr lang="en-US"/>
          </a:p>
        </c:txPr>
        <c:crossAx val="70161536"/>
        <c:crosses val="autoZero"/>
        <c:crossBetween val="between"/>
      </c:valAx>
      <c:spPr>
        <a:solidFill>
          <a:schemeClr val="bg1">
            <a:lumMod val="95000"/>
          </a:schemeClr>
        </a:solidFill>
      </c:spPr>
    </c:plotArea>
    <c:legend>
      <c:legendPos val="b"/>
      <c:layout>
        <c:manualLayout>
          <c:xMode val="edge"/>
          <c:yMode val="edge"/>
          <c:x val="8.2237095363080548E-2"/>
          <c:y val="0.40018471128609112"/>
          <c:w val="0.36662292213473535"/>
          <c:h val="0.10023195538057759"/>
        </c:manualLayout>
      </c:layout>
      <c:txPr>
        <a:bodyPr/>
        <a:lstStyle/>
        <a:p>
          <a:pPr>
            <a:defRPr sz="2800">
              <a:solidFill>
                <a:schemeClr val="tx1"/>
              </a:solidFill>
              <a:latin typeface="Arial" pitchFamily="34" charset="0"/>
              <a:cs typeface="Arial" pitchFamily="34" charset="0"/>
            </a:defRPr>
          </a:pPr>
          <a:endParaRPr lang="en-US"/>
        </a:p>
      </c:txPr>
    </c:legend>
    <c:plotVisOnly val="1"/>
  </c:chart>
  <c:spPr>
    <a:solidFill>
      <a:schemeClr val="bg1">
        <a:lumMod val="95000"/>
      </a:schemeClr>
    </a:solidFill>
  </c:spPr>
  <c:txPr>
    <a:bodyPr/>
    <a:lstStyle/>
    <a:p>
      <a:pPr>
        <a:defRPr>
          <a:solidFill>
            <a:schemeClr val="bg2"/>
          </a:solidFill>
        </a:defRPr>
      </a:pPr>
      <a:endParaRPr lang="en-US"/>
    </a:p>
  </c:txPr>
  <c:externalData r:id="rId1"/>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0.10938463373896452"/>
          <c:y val="0.23337616103551587"/>
          <c:w val="0.79364566929133862"/>
          <c:h val="0.72434360269363862"/>
        </c:manualLayout>
      </c:layout>
      <c:pie3DChart>
        <c:varyColors val="1"/>
        <c:ser>
          <c:idx val="0"/>
          <c:order val="0"/>
          <c:spPr>
            <a:ln>
              <a:solidFill>
                <a:schemeClr val="tx1"/>
              </a:solidFill>
            </a:ln>
          </c:spPr>
          <c:dPt>
            <c:idx val="0"/>
            <c:spPr>
              <a:solidFill>
                <a:schemeClr val="tx2">
                  <a:lumMod val="60000"/>
                  <a:lumOff val="40000"/>
                </a:schemeClr>
              </a:solidFill>
              <a:ln>
                <a:solidFill>
                  <a:schemeClr val="tx1"/>
                </a:solidFill>
              </a:ln>
            </c:spPr>
          </c:dPt>
          <c:dPt>
            <c:idx val="1"/>
            <c:spPr>
              <a:solidFill>
                <a:schemeClr val="accent2">
                  <a:lumMod val="60000"/>
                  <a:lumOff val="40000"/>
                </a:schemeClr>
              </a:solidFill>
              <a:ln>
                <a:solidFill>
                  <a:schemeClr val="tx1"/>
                </a:solidFill>
              </a:ln>
            </c:spPr>
          </c:dPt>
          <c:dLbls>
            <c:dLbl>
              <c:idx val="0"/>
              <c:layout>
                <c:manualLayout>
                  <c:x val="-0.21778024337866891"/>
                  <c:y val="8.7988905905315079E-2"/>
                </c:manualLayout>
              </c:layout>
              <c:tx>
                <c:rich>
                  <a:bodyPr/>
                  <a:lstStyle/>
                  <a:p>
                    <a:r>
                      <a:rPr lang="en-US" dirty="0">
                        <a:solidFill>
                          <a:schemeClr val="accent4">
                            <a:lumMod val="10000"/>
                          </a:schemeClr>
                        </a:solidFill>
                      </a:rPr>
                      <a:t>Male
33%</a:t>
                    </a:r>
                  </a:p>
                </c:rich>
              </c:tx>
              <c:showCatName val="1"/>
              <c:showPercent val="1"/>
            </c:dLbl>
            <c:dLbl>
              <c:idx val="1"/>
              <c:layout>
                <c:manualLayout>
                  <c:x val="0.30792424242424565"/>
                  <c:y val="-0.20239370121772221"/>
                </c:manualLayout>
              </c:layout>
              <c:showCatName val="1"/>
              <c:showPercent val="1"/>
            </c:dLbl>
            <c:txPr>
              <a:bodyPr/>
              <a:lstStyle/>
              <a:p>
                <a:pPr>
                  <a:defRPr sz="3600"/>
                </a:pPr>
                <a:endParaRPr lang="en-US"/>
              </a:p>
            </c:txPr>
            <c:showCatName val="1"/>
            <c:showPercent val="1"/>
          </c:dLbls>
          <c:cat>
            <c:strRef>
              <c:f>Sheet1!$A$8:$A$9</c:f>
              <c:strCache>
                <c:ptCount val="2"/>
                <c:pt idx="0">
                  <c:v>Male</c:v>
                </c:pt>
                <c:pt idx="1">
                  <c:v>Female</c:v>
                </c:pt>
              </c:strCache>
            </c:strRef>
          </c:cat>
          <c:val>
            <c:numRef>
              <c:f>Sheet1!$B$8:$B$9</c:f>
              <c:numCache>
                <c:formatCode>General</c:formatCode>
                <c:ptCount val="2"/>
                <c:pt idx="0">
                  <c:v>8</c:v>
                </c:pt>
                <c:pt idx="1">
                  <c:v>16</c:v>
                </c:pt>
              </c:numCache>
            </c:numRef>
          </c:val>
        </c:ser>
        <c:dLbls>
          <c:showCatName val="1"/>
          <c:showPercent val="1"/>
        </c:dLbls>
      </c:pie3DChart>
    </c:plotArea>
    <c:plotVisOnly val="1"/>
  </c:chart>
  <c:spPr>
    <a:solidFill>
      <a:schemeClr val="accent3">
        <a:lumMod val="20000"/>
        <a:lumOff val="80000"/>
      </a:schemeClr>
    </a:solidFill>
    <a:ln>
      <a:solidFill>
        <a:schemeClr val="tx1"/>
      </a:solidFill>
    </a:ln>
  </c:spPr>
  <c:externalData r:id="rId1"/>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solidFill>
          <a:schemeClr val="accent3">
            <a:lumMod val="20000"/>
            <a:lumOff val="80000"/>
          </a:schemeClr>
        </a:solidFill>
      </c:spPr>
    </c:sideWall>
    <c:backWall>
      <c:spPr>
        <a:solidFill>
          <a:schemeClr val="accent3">
            <a:lumMod val="20000"/>
            <a:lumOff val="80000"/>
          </a:schemeClr>
        </a:solidFill>
      </c:spPr>
    </c:backWall>
    <c:plotArea>
      <c:layout>
        <c:manualLayout>
          <c:layoutTarget val="inner"/>
          <c:xMode val="edge"/>
          <c:yMode val="edge"/>
          <c:x val="5.2174759405074357E-2"/>
          <c:y val="3.8172043010752686E-2"/>
          <c:w val="0.94088079615048292"/>
          <c:h val="0.62008445516891064"/>
        </c:manualLayout>
      </c:layout>
      <c:bar3DChart>
        <c:barDir val="col"/>
        <c:grouping val="clustered"/>
        <c:ser>
          <c:idx val="0"/>
          <c:order val="0"/>
          <c:tx>
            <c:strRef>
              <c:f>'Faculty_Service-Learning_Survey'!$C$39</c:f>
              <c:strCache>
                <c:ptCount val="1"/>
                <c:pt idx="0">
                  <c:v>Male</c:v>
                </c:pt>
              </c:strCache>
            </c:strRef>
          </c:tx>
          <c:cat>
            <c:strRef>
              <c:f>'Faculty_Service-Learning_Survey'!$B$40:$B$45</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'Faculty_Service-Learning_Survey'!$C$40:$C$45</c:f>
              <c:numCache>
                <c:formatCode>General</c:formatCode>
                <c:ptCount val="6"/>
                <c:pt idx="0">
                  <c:v>6</c:v>
                </c:pt>
                <c:pt idx="1">
                  <c:v>14</c:v>
                </c:pt>
                <c:pt idx="2">
                  <c:v>2</c:v>
                </c:pt>
                <c:pt idx="3">
                  <c:v>0</c:v>
                </c:pt>
                <c:pt idx="4">
                  <c:v>0</c:v>
                </c:pt>
                <c:pt idx="5">
                  <c:v>0</c:v>
                </c:pt>
              </c:numCache>
            </c:numRef>
          </c:val>
        </c:ser>
        <c:ser>
          <c:idx val="1"/>
          <c:order val="1"/>
          <c:tx>
            <c:strRef>
              <c:f>'Faculty_Service-Learning_Survey'!$D$39</c:f>
              <c:strCache>
                <c:ptCount val="1"/>
                <c:pt idx="0">
                  <c:v>Female</c:v>
                </c:pt>
              </c:strCache>
            </c:strRef>
          </c:tx>
          <c:cat>
            <c:strRef>
              <c:f>'Faculty_Service-Learning_Survey'!$B$40:$B$45</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'Faculty_Service-Learning_Survey'!$D$40:$D$45</c:f>
              <c:numCache>
                <c:formatCode>General</c:formatCode>
                <c:ptCount val="6"/>
                <c:pt idx="0">
                  <c:v>21</c:v>
                </c:pt>
                <c:pt idx="1">
                  <c:v>7</c:v>
                </c:pt>
                <c:pt idx="2">
                  <c:v>0</c:v>
                </c:pt>
                <c:pt idx="3">
                  <c:v>1</c:v>
                </c:pt>
                <c:pt idx="4">
                  <c:v>0</c:v>
                </c:pt>
                <c:pt idx="5">
                  <c:v>1</c:v>
                </c:pt>
              </c:numCache>
            </c:numRef>
          </c:val>
        </c:ser>
        <c:gapWidth val="75"/>
        <c:shape val="box"/>
        <c:axId val="71697536"/>
        <c:axId val="71699072"/>
        <c:axId val="0"/>
      </c:bar3DChart>
      <c:catAx>
        <c:axId val="71697536"/>
        <c:scaling>
          <c:orientation val="minMax"/>
        </c:scaling>
        <c:axPos val="b"/>
        <c:majorTickMark val="none"/>
        <c:tickLblPos val="nextTo"/>
        <c:txPr>
          <a:bodyPr/>
          <a:lstStyle/>
          <a:p>
            <a:pPr>
              <a:defRPr sz="1800">
                <a:latin typeface="Arial" pitchFamily="34" charset="0"/>
                <a:cs typeface="Arial" pitchFamily="34" charset="0"/>
              </a:defRPr>
            </a:pPr>
            <a:endParaRPr lang="en-US"/>
          </a:p>
        </c:txPr>
        <c:crossAx val="71699072"/>
        <c:crosses val="autoZero"/>
        <c:auto val="1"/>
        <c:lblAlgn val="ctr"/>
        <c:lblOffset val="100"/>
      </c:catAx>
      <c:valAx>
        <c:axId val="71699072"/>
        <c:scaling>
          <c:orientation val="minMax"/>
        </c:scaling>
        <c:axPos val="l"/>
        <c:majorGridlines>
          <c:spPr>
            <a:ln>
              <a:solidFill>
                <a:schemeClr val="tx1"/>
              </a:solidFill>
            </a:ln>
          </c:spPr>
        </c:majorGridlines>
        <c:numFmt formatCode="General" sourceLinked="1"/>
        <c:majorTickMark val="none"/>
        <c:tickLblPos val="nextTo"/>
        <c:spPr>
          <a:ln w="9525">
            <a:noFill/>
          </a:ln>
        </c:spPr>
        <c:txPr>
          <a:bodyPr/>
          <a:lstStyle/>
          <a:p>
            <a:pPr>
              <a:defRPr sz="1600">
                <a:latin typeface="Arial" pitchFamily="34" charset="0"/>
                <a:cs typeface="Arial" pitchFamily="34" charset="0"/>
              </a:defRPr>
            </a:pPr>
            <a:endParaRPr lang="en-US"/>
          </a:p>
        </c:txPr>
        <c:crossAx val="71697536"/>
        <c:crosses val="autoZero"/>
        <c:crossBetween val="between"/>
      </c:valAx>
      <c:spPr>
        <a:solidFill>
          <a:schemeClr val="bg1"/>
        </a:solidFill>
      </c:spPr>
    </c:plotArea>
    <c:legend>
      <c:legendPos val="b"/>
      <c:legendEntry>
        <c:idx val="0"/>
        <c:txPr>
          <a:bodyPr/>
          <a:lstStyle/>
          <a:p>
            <a:pPr>
              <a:defRPr sz="2400">
                <a:latin typeface="Arial" pitchFamily="34" charset="0"/>
                <a:cs typeface="Arial" pitchFamily="34" charset="0"/>
              </a:defRPr>
            </a:pPr>
            <a:endParaRPr lang="en-US"/>
          </a:p>
        </c:txPr>
      </c:legendEntry>
      <c:legendEntry>
        <c:idx val="1"/>
        <c:txPr>
          <a:bodyPr/>
          <a:lstStyle/>
          <a:p>
            <a:pPr>
              <a:defRPr sz="2400">
                <a:latin typeface="Arial" pitchFamily="34" charset="0"/>
                <a:cs typeface="Arial" pitchFamily="34" charset="0"/>
              </a:defRPr>
            </a:pPr>
            <a:endParaRPr lang="en-US"/>
          </a:p>
        </c:txPr>
      </c:legendEntry>
      <c:layout>
        <c:manualLayout>
          <c:xMode val="edge"/>
          <c:yMode val="edge"/>
          <c:x val="0.46622309711286203"/>
          <c:y val="0.12794936923207226"/>
          <c:w val="0.24116491688538941"/>
          <c:h val="0.27576877487088403"/>
        </c:manualLayout>
      </c:layout>
    </c:legend>
    <c:plotVisOnly val="1"/>
  </c:chart>
  <c:spPr>
    <a:solidFill>
      <a:schemeClr val="bg1"/>
    </a:solidFill>
  </c:spPr>
  <c:externalData r:id="rId1"/>
</c:chartSpace>
</file>

<file path=ppt/charts/chart2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solidFill>
          <a:schemeClr val="accent3">
            <a:lumMod val="20000"/>
            <a:lumOff val="80000"/>
          </a:schemeClr>
        </a:solidFill>
        <a:ln>
          <a:solidFill>
            <a:schemeClr val="tx1"/>
          </a:solidFill>
        </a:ln>
      </c:spPr>
    </c:sideWall>
    <c:backWall>
      <c:spPr>
        <a:solidFill>
          <a:schemeClr val="accent3">
            <a:lumMod val="20000"/>
            <a:lumOff val="80000"/>
          </a:schemeClr>
        </a:solidFill>
        <a:ln>
          <a:solidFill>
            <a:schemeClr val="tx1"/>
          </a:solidFill>
        </a:ln>
      </c:spPr>
    </c:backWall>
    <c:plotArea>
      <c:layout>
        <c:manualLayout>
          <c:layoutTarget val="inner"/>
          <c:xMode val="edge"/>
          <c:yMode val="edge"/>
          <c:x val="5.2174759405074357E-2"/>
          <c:y val="3.8172043010752686E-2"/>
          <c:w val="0.94088079615048292"/>
          <c:h val="0.62008445516891064"/>
        </c:manualLayout>
      </c:layout>
      <c:bar3DChart>
        <c:barDir val="col"/>
        <c:grouping val="clustered"/>
        <c:ser>
          <c:idx val="0"/>
          <c:order val="0"/>
          <c:tx>
            <c:strRef>
              <c:f>'Faculty_Service-Learning_Survey'!$C$39</c:f>
              <c:strCache>
                <c:ptCount val="1"/>
                <c:pt idx="0">
                  <c:v>Male</c:v>
                </c:pt>
              </c:strCache>
            </c:strRef>
          </c:tx>
          <c:cat>
            <c:strRef>
              <c:f>'Faculty_Service-Learning_Survey'!$B$40:$B$45</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'Faculty_Service-Learning_Survey'!$C$40:$C$45</c:f>
              <c:numCache>
                <c:formatCode>General</c:formatCode>
                <c:ptCount val="6"/>
                <c:pt idx="0">
                  <c:v>6</c:v>
                </c:pt>
                <c:pt idx="1">
                  <c:v>14</c:v>
                </c:pt>
                <c:pt idx="2">
                  <c:v>2</c:v>
                </c:pt>
                <c:pt idx="3">
                  <c:v>0</c:v>
                </c:pt>
                <c:pt idx="4">
                  <c:v>0</c:v>
                </c:pt>
                <c:pt idx="5">
                  <c:v>0</c:v>
                </c:pt>
              </c:numCache>
            </c:numRef>
          </c:val>
        </c:ser>
        <c:ser>
          <c:idx val="1"/>
          <c:order val="1"/>
          <c:tx>
            <c:strRef>
              <c:f>'Faculty_Service-Learning_Survey'!$D$39</c:f>
              <c:strCache>
                <c:ptCount val="1"/>
                <c:pt idx="0">
                  <c:v>Female</c:v>
                </c:pt>
              </c:strCache>
            </c:strRef>
          </c:tx>
          <c:cat>
            <c:strRef>
              <c:f>'Faculty_Service-Learning_Survey'!$B$40:$B$45</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'Faculty_Service-Learning_Survey'!$D$40:$D$45</c:f>
              <c:numCache>
                <c:formatCode>General</c:formatCode>
                <c:ptCount val="6"/>
                <c:pt idx="0">
                  <c:v>21</c:v>
                </c:pt>
                <c:pt idx="1">
                  <c:v>7</c:v>
                </c:pt>
                <c:pt idx="2">
                  <c:v>0</c:v>
                </c:pt>
                <c:pt idx="3">
                  <c:v>1</c:v>
                </c:pt>
                <c:pt idx="4">
                  <c:v>0</c:v>
                </c:pt>
                <c:pt idx="5">
                  <c:v>1</c:v>
                </c:pt>
              </c:numCache>
            </c:numRef>
          </c:val>
        </c:ser>
        <c:gapWidth val="75"/>
        <c:shape val="box"/>
        <c:axId val="71815552"/>
        <c:axId val="71817088"/>
        <c:axId val="0"/>
      </c:bar3DChart>
      <c:catAx>
        <c:axId val="71815552"/>
        <c:scaling>
          <c:orientation val="minMax"/>
        </c:scaling>
        <c:axPos val="b"/>
        <c:majorTickMark val="none"/>
        <c:tickLblPos val="nextTo"/>
        <c:txPr>
          <a:bodyPr/>
          <a:lstStyle/>
          <a:p>
            <a:pPr>
              <a:defRPr sz="1800">
                <a:latin typeface="Arial" pitchFamily="34" charset="0"/>
                <a:cs typeface="Arial" pitchFamily="34" charset="0"/>
              </a:defRPr>
            </a:pPr>
            <a:endParaRPr lang="en-US"/>
          </a:p>
        </c:txPr>
        <c:crossAx val="71817088"/>
        <c:crosses val="autoZero"/>
        <c:auto val="1"/>
        <c:lblAlgn val="ctr"/>
        <c:lblOffset val="100"/>
      </c:catAx>
      <c:valAx>
        <c:axId val="71817088"/>
        <c:scaling>
          <c:orientation val="minMax"/>
        </c:scaling>
        <c:axPos val="l"/>
        <c:majorGridlines>
          <c:spPr>
            <a:ln>
              <a:solidFill>
                <a:schemeClr val="tx1"/>
              </a:solidFill>
            </a:ln>
          </c:spPr>
        </c:majorGridlines>
        <c:numFmt formatCode="General" sourceLinked="1"/>
        <c:majorTickMark val="none"/>
        <c:tickLblPos val="nextTo"/>
        <c:spPr>
          <a:ln w="9525">
            <a:noFill/>
          </a:ln>
        </c:spPr>
        <c:txPr>
          <a:bodyPr/>
          <a:lstStyle/>
          <a:p>
            <a:pPr>
              <a:defRPr sz="1600">
                <a:latin typeface="Arial" pitchFamily="34" charset="0"/>
                <a:cs typeface="Arial" pitchFamily="34" charset="0"/>
              </a:defRPr>
            </a:pPr>
            <a:endParaRPr lang="en-US"/>
          </a:p>
        </c:txPr>
        <c:crossAx val="71815552"/>
        <c:crosses val="autoZero"/>
        <c:crossBetween val="between"/>
      </c:valAx>
    </c:plotArea>
    <c:legend>
      <c:legendPos val="b"/>
      <c:legendEntry>
        <c:idx val="0"/>
        <c:txPr>
          <a:bodyPr/>
          <a:lstStyle/>
          <a:p>
            <a:pPr>
              <a:defRPr sz="2400">
                <a:latin typeface="Arial" pitchFamily="34" charset="0"/>
                <a:cs typeface="Arial" pitchFamily="34" charset="0"/>
              </a:defRPr>
            </a:pPr>
            <a:endParaRPr lang="en-US"/>
          </a:p>
        </c:txPr>
      </c:legendEntry>
      <c:legendEntry>
        <c:idx val="1"/>
        <c:txPr>
          <a:bodyPr/>
          <a:lstStyle/>
          <a:p>
            <a:pPr>
              <a:defRPr sz="2400">
                <a:latin typeface="Arial" pitchFamily="34" charset="0"/>
                <a:cs typeface="Arial" pitchFamily="34" charset="0"/>
              </a:defRPr>
            </a:pPr>
            <a:endParaRPr lang="en-US"/>
          </a:p>
        </c:txPr>
      </c:legendEntry>
      <c:layout>
        <c:manualLayout>
          <c:xMode val="edge"/>
          <c:yMode val="edge"/>
          <c:x val="0.48176115485564308"/>
          <c:y val="0.14520277707222129"/>
          <c:w val="0.22536657917760278"/>
          <c:h val="0.24179430192193774"/>
        </c:manualLayout>
      </c:layout>
      <c:txPr>
        <a:bodyPr/>
        <a:lstStyle/>
        <a:p>
          <a:pPr>
            <a:defRPr sz="1600">
              <a:latin typeface="Arial" pitchFamily="34" charset="0"/>
              <a:cs typeface="Arial" pitchFamily="34" charset="0"/>
            </a:defRPr>
          </a:pPr>
          <a:endParaRPr lang="en-US"/>
        </a:p>
      </c:txPr>
    </c:legend>
    <c:plotVisOnly val="1"/>
  </c:chart>
  <c:externalData r:id="rId1"/>
</c:chartSpace>
</file>

<file path=ppt/charts/chart2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solidFill>
          <a:schemeClr val="accent3">
            <a:lumMod val="20000"/>
            <a:lumOff val="80000"/>
          </a:schemeClr>
        </a:solidFill>
      </c:spPr>
    </c:sideWall>
    <c:backWall>
      <c:spPr>
        <a:solidFill>
          <a:schemeClr val="accent3">
            <a:lumMod val="20000"/>
            <a:lumOff val="80000"/>
          </a:schemeClr>
        </a:solidFill>
      </c:spPr>
    </c:backWall>
    <c:plotArea>
      <c:layout>
        <c:manualLayout>
          <c:layoutTarget val="inner"/>
          <c:xMode val="edge"/>
          <c:yMode val="edge"/>
          <c:x val="5.2174759405074357E-2"/>
          <c:y val="3.8797814207650272E-2"/>
          <c:w val="0.94088079615048292"/>
          <c:h val="0.6138563314831561"/>
        </c:manualLayout>
      </c:layout>
      <c:bar3DChart>
        <c:barDir val="col"/>
        <c:grouping val="clustered"/>
        <c:ser>
          <c:idx val="0"/>
          <c:order val="0"/>
          <c:tx>
            <c:strRef>
              <c:f>'Faculty_Service-Learning_Survey'!$C$55</c:f>
              <c:strCache>
                <c:ptCount val="1"/>
                <c:pt idx="0">
                  <c:v>Male</c:v>
                </c:pt>
              </c:strCache>
            </c:strRef>
          </c:tx>
          <c:cat>
            <c:strRef>
              <c:f>'Faculty_Service-Learning_Survey'!$B$56:$B$61</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'Faculty_Service-Learning_Survey'!$C$56:$C$61</c:f>
              <c:numCache>
                <c:formatCode>General</c:formatCode>
                <c:ptCount val="6"/>
                <c:pt idx="0">
                  <c:v>5</c:v>
                </c:pt>
                <c:pt idx="1">
                  <c:v>15</c:v>
                </c:pt>
                <c:pt idx="2">
                  <c:v>0</c:v>
                </c:pt>
                <c:pt idx="3">
                  <c:v>2</c:v>
                </c:pt>
                <c:pt idx="4">
                  <c:v>0</c:v>
                </c:pt>
                <c:pt idx="5">
                  <c:v>0</c:v>
                </c:pt>
              </c:numCache>
            </c:numRef>
          </c:val>
        </c:ser>
        <c:ser>
          <c:idx val="1"/>
          <c:order val="1"/>
          <c:tx>
            <c:strRef>
              <c:f>'Faculty_Service-Learning_Survey'!$D$55</c:f>
              <c:strCache>
                <c:ptCount val="1"/>
                <c:pt idx="0">
                  <c:v>Female</c:v>
                </c:pt>
              </c:strCache>
            </c:strRef>
          </c:tx>
          <c:cat>
            <c:strRef>
              <c:f>'Faculty_Service-Learning_Survey'!$B$56:$B$61</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'Faculty_Service-Learning_Survey'!$D$56:$D$61</c:f>
              <c:numCache>
                <c:formatCode>General</c:formatCode>
                <c:ptCount val="6"/>
                <c:pt idx="0">
                  <c:v>18</c:v>
                </c:pt>
                <c:pt idx="1">
                  <c:v>9</c:v>
                </c:pt>
                <c:pt idx="2">
                  <c:v>1</c:v>
                </c:pt>
                <c:pt idx="3">
                  <c:v>1</c:v>
                </c:pt>
                <c:pt idx="4">
                  <c:v>0</c:v>
                </c:pt>
                <c:pt idx="5">
                  <c:v>1</c:v>
                </c:pt>
              </c:numCache>
            </c:numRef>
          </c:val>
        </c:ser>
        <c:gapWidth val="75"/>
        <c:shape val="box"/>
        <c:axId val="71875968"/>
        <c:axId val="71890048"/>
        <c:axId val="0"/>
      </c:bar3DChart>
      <c:catAx>
        <c:axId val="71875968"/>
        <c:scaling>
          <c:orientation val="minMax"/>
        </c:scaling>
        <c:axPos val="b"/>
        <c:majorTickMark val="none"/>
        <c:tickLblPos val="nextTo"/>
        <c:txPr>
          <a:bodyPr/>
          <a:lstStyle/>
          <a:p>
            <a:pPr>
              <a:defRPr sz="1800">
                <a:latin typeface="Arial" pitchFamily="34" charset="0"/>
                <a:cs typeface="Arial" pitchFamily="34" charset="0"/>
              </a:defRPr>
            </a:pPr>
            <a:endParaRPr lang="en-US"/>
          </a:p>
        </c:txPr>
        <c:crossAx val="71890048"/>
        <c:crosses val="autoZero"/>
        <c:auto val="1"/>
        <c:lblAlgn val="ctr"/>
        <c:lblOffset val="100"/>
      </c:catAx>
      <c:valAx>
        <c:axId val="71890048"/>
        <c:scaling>
          <c:orientation val="minMax"/>
        </c:scaling>
        <c:axPos val="l"/>
        <c:majorGridlines>
          <c:spPr>
            <a:ln>
              <a:solidFill>
                <a:schemeClr val="tx1"/>
              </a:solidFill>
            </a:ln>
          </c:spPr>
        </c:majorGridlines>
        <c:numFmt formatCode="General" sourceLinked="1"/>
        <c:majorTickMark val="none"/>
        <c:tickLblPos val="nextTo"/>
        <c:spPr>
          <a:ln w="9525">
            <a:noFill/>
          </a:ln>
        </c:spPr>
        <c:txPr>
          <a:bodyPr/>
          <a:lstStyle/>
          <a:p>
            <a:pPr>
              <a:defRPr sz="1600">
                <a:latin typeface="Arial" pitchFamily="34" charset="0"/>
                <a:cs typeface="Arial" pitchFamily="34" charset="0"/>
              </a:defRPr>
            </a:pPr>
            <a:endParaRPr lang="en-US"/>
          </a:p>
        </c:txPr>
        <c:crossAx val="71875968"/>
        <c:crosses val="autoZero"/>
        <c:crossBetween val="between"/>
      </c:valAx>
    </c:plotArea>
    <c:legend>
      <c:legendPos val="b"/>
      <c:legendEntry>
        <c:idx val="0"/>
        <c:txPr>
          <a:bodyPr/>
          <a:lstStyle/>
          <a:p>
            <a:pPr>
              <a:defRPr sz="2400">
                <a:latin typeface="Arial" pitchFamily="34" charset="0"/>
                <a:cs typeface="Arial" pitchFamily="34" charset="0"/>
              </a:defRPr>
            </a:pPr>
            <a:endParaRPr lang="en-US"/>
          </a:p>
        </c:txPr>
      </c:legendEntry>
      <c:legendEntry>
        <c:idx val="1"/>
        <c:txPr>
          <a:bodyPr/>
          <a:lstStyle/>
          <a:p>
            <a:pPr>
              <a:defRPr sz="2400">
                <a:latin typeface="Arial" pitchFamily="34" charset="0"/>
                <a:cs typeface="Arial" pitchFamily="34" charset="0"/>
              </a:defRPr>
            </a:pPr>
            <a:endParaRPr lang="en-US"/>
          </a:p>
        </c:txPr>
      </c:legendEntry>
      <c:layout>
        <c:manualLayout>
          <c:xMode val="edge"/>
          <c:yMode val="edge"/>
          <c:x val="0.49842782152231052"/>
          <c:y val="0.19703820833871175"/>
          <c:w val="0.19203324584426984"/>
          <c:h val="0.22830278387332764"/>
        </c:manualLayout>
      </c:layout>
      <c:txPr>
        <a:bodyPr/>
        <a:lstStyle/>
        <a:p>
          <a:pPr>
            <a:defRPr sz="1600">
              <a:latin typeface="Arial" pitchFamily="34" charset="0"/>
              <a:cs typeface="Arial" pitchFamily="34" charset="0"/>
            </a:defRPr>
          </a:pPr>
          <a:endParaRPr lang="en-US"/>
        </a:p>
      </c:txPr>
    </c:legend>
    <c:plotVisOnly val="1"/>
  </c:chart>
  <c:externalData r:id="rId1"/>
</c:chartSpace>
</file>

<file path=ppt/charts/chart2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solidFill>
          <a:schemeClr val="accent3">
            <a:lumMod val="20000"/>
            <a:lumOff val="80000"/>
          </a:schemeClr>
        </a:solidFill>
      </c:spPr>
    </c:sideWall>
    <c:backWall>
      <c:spPr>
        <a:solidFill>
          <a:schemeClr val="accent3">
            <a:lumMod val="20000"/>
            <a:lumOff val="80000"/>
          </a:schemeClr>
        </a:solidFill>
      </c:spPr>
    </c:backWall>
    <c:plotArea>
      <c:layout>
        <c:manualLayout>
          <c:layoutTarget val="inner"/>
          <c:xMode val="edge"/>
          <c:yMode val="edge"/>
          <c:x val="5.2174759405074357E-2"/>
          <c:y val="3.8172043010752686E-2"/>
          <c:w val="0.94088079615048292"/>
          <c:h val="0.62008445516891064"/>
        </c:manualLayout>
      </c:layout>
      <c:bar3DChart>
        <c:barDir val="col"/>
        <c:grouping val="clustered"/>
        <c:ser>
          <c:idx val="0"/>
          <c:order val="0"/>
          <c:tx>
            <c:strRef>
              <c:f>'Faculty_Service-Learning_Survey'!$C$63</c:f>
              <c:strCache>
                <c:ptCount val="1"/>
                <c:pt idx="0">
                  <c:v>Male</c:v>
                </c:pt>
              </c:strCache>
            </c:strRef>
          </c:tx>
          <c:cat>
            <c:strRef>
              <c:f>'Faculty_Service-Learning_Survey'!$B$64:$B$69</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'Faculty_Service-Learning_Survey'!$C$64:$C$69</c:f>
              <c:numCache>
                <c:formatCode>General</c:formatCode>
                <c:ptCount val="6"/>
                <c:pt idx="0">
                  <c:v>3</c:v>
                </c:pt>
                <c:pt idx="1">
                  <c:v>17</c:v>
                </c:pt>
                <c:pt idx="2">
                  <c:v>1</c:v>
                </c:pt>
                <c:pt idx="3">
                  <c:v>0</c:v>
                </c:pt>
                <c:pt idx="4">
                  <c:v>0</c:v>
                </c:pt>
                <c:pt idx="5">
                  <c:v>0</c:v>
                </c:pt>
              </c:numCache>
            </c:numRef>
          </c:val>
        </c:ser>
        <c:ser>
          <c:idx val="1"/>
          <c:order val="1"/>
          <c:tx>
            <c:strRef>
              <c:f>'Faculty_Service-Learning_Survey'!$D$63</c:f>
              <c:strCache>
                <c:ptCount val="1"/>
                <c:pt idx="0">
                  <c:v>Female</c:v>
                </c:pt>
              </c:strCache>
            </c:strRef>
          </c:tx>
          <c:cat>
            <c:strRef>
              <c:f>'Faculty_Service-Learning_Survey'!$B$64:$B$69</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'Faculty_Service-Learning_Survey'!$D$64:$D$69</c:f>
              <c:numCache>
                <c:formatCode>General</c:formatCode>
                <c:ptCount val="6"/>
                <c:pt idx="0">
                  <c:v>16</c:v>
                </c:pt>
                <c:pt idx="1">
                  <c:v>9</c:v>
                </c:pt>
                <c:pt idx="2">
                  <c:v>4</c:v>
                </c:pt>
                <c:pt idx="3">
                  <c:v>0</c:v>
                </c:pt>
                <c:pt idx="4">
                  <c:v>0</c:v>
                </c:pt>
                <c:pt idx="5">
                  <c:v>1</c:v>
                </c:pt>
              </c:numCache>
            </c:numRef>
          </c:val>
        </c:ser>
        <c:gapWidth val="75"/>
        <c:shape val="box"/>
        <c:axId val="71961216"/>
        <c:axId val="71975296"/>
        <c:axId val="0"/>
      </c:bar3DChart>
      <c:catAx>
        <c:axId val="71961216"/>
        <c:scaling>
          <c:orientation val="minMax"/>
        </c:scaling>
        <c:axPos val="b"/>
        <c:majorTickMark val="none"/>
        <c:tickLblPos val="nextTo"/>
        <c:txPr>
          <a:bodyPr/>
          <a:lstStyle/>
          <a:p>
            <a:pPr>
              <a:defRPr sz="1800">
                <a:latin typeface="Arial" pitchFamily="34" charset="0"/>
                <a:cs typeface="Arial" pitchFamily="34" charset="0"/>
              </a:defRPr>
            </a:pPr>
            <a:endParaRPr lang="en-US"/>
          </a:p>
        </c:txPr>
        <c:crossAx val="71975296"/>
        <c:crosses val="autoZero"/>
        <c:auto val="1"/>
        <c:lblAlgn val="ctr"/>
        <c:lblOffset val="100"/>
      </c:catAx>
      <c:valAx>
        <c:axId val="71975296"/>
        <c:scaling>
          <c:orientation val="minMax"/>
        </c:scaling>
        <c:axPos val="l"/>
        <c:majorGridlines>
          <c:spPr>
            <a:ln>
              <a:solidFill>
                <a:schemeClr val="tx1"/>
              </a:solidFill>
            </a:ln>
          </c:spPr>
        </c:majorGridlines>
        <c:numFmt formatCode="General" sourceLinked="1"/>
        <c:majorTickMark val="none"/>
        <c:tickLblPos val="nextTo"/>
        <c:spPr>
          <a:ln w="9525">
            <a:noFill/>
          </a:ln>
        </c:spPr>
        <c:txPr>
          <a:bodyPr/>
          <a:lstStyle/>
          <a:p>
            <a:pPr>
              <a:defRPr sz="1600">
                <a:latin typeface="Arial" pitchFamily="34" charset="0"/>
                <a:cs typeface="Arial" pitchFamily="34" charset="0"/>
              </a:defRPr>
            </a:pPr>
            <a:endParaRPr lang="en-US"/>
          </a:p>
        </c:txPr>
        <c:crossAx val="71961216"/>
        <c:crosses val="autoZero"/>
        <c:crossBetween val="between"/>
      </c:valAx>
    </c:plotArea>
    <c:legend>
      <c:legendPos val="b"/>
      <c:legendEntry>
        <c:idx val="0"/>
        <c:txPr>
          <a:bodyPr/>
          <a:lstStyle/>
          <a:p>
            <a:pPr>
              <a:defRPr sz="2400">
                <a:latin typeface="Arial" pitchFamily="34" charset="0"/>
                <a:cs typeface="Arial" pitchFamily="34" charset="0"/>
              </a:defRPr>
            </a:pPr>
            <a:endParaRPr lang="en-US"/>
          </a:p>
        </c:txPr>
      </c:legendEntry>
      <c:legendEntry>
        <c:idx val="1"/>
        <c:txPr>
          <a:bodyPr/>
          <a:lstStyle/>
          <a:p>
            <a:pPr>
              <a:defRPr sz="2400">
                <a:latin typeface="Arial" pitchFamily="34" charset="0"/>
                <a:cs typeface="Arial" pitchFamily="34" charset="0"/>
              </a:defRPr>
            </a:pPr>
            <a:endParaRPr lang="en-US"/>
          </a:p>
        </c:txPr>
      </c:legendEntry>
      <c:layout>
        <c:manualLayout>
          <c:xMode val="edge"/>
          <c:yMode val="edge"/>
          <c:x val="0.54009448818897665"/>
          <c:y val="0.14451591736516844"/>
          <c:w val="0.15036657917760279"/>
          <c:h val="0.22649733299466646"/>
        </c:manualLayout>
      </c:layout>
      <c:txPr>
        <a:bodyPr/>
        <a:lstStyle/>
        <a:p>
          <a:pPr>
            <a:defRPr sz="1600">
              <a:latin typeface="Arial" pitchFamily="34" charset="0"/>
              <a:cs typeface="Arial" pitchFamily="34" charset="0"/>
            </a:defRPr>
          </a:pPr>
          <a:endParaRPr lang="en-US"/>
        </a:p>
      </c:txPr>
    </c:legend>
    <c:plotVisOnly val="1"/>
  </c:chart>
  <c:externalData r:id="rId1"/>
</c:chartSpace>
</file>

<file path=ppt/charts/chart25.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solidFill>
          <a:schemeClr val="accent3">
            <a:lumMod val="20000"/>
            <a:lumOff val="80000"/>
          </a:schemeClr>
        </a:solidFill>
      </c:spPr>
    </c:sideWall>
    <c:backWall>
      <c:spPr>
        <a:solidFill>
          <a:schemeClr val="accent3">
            <a:lumMod val="20000"/>
            <a:lumOff val="80000"/>
          </a:schemeClr>
        </a:solidFill>
      </c:spPr>
    </c:backWall>
    <c:plotArea>
      <c:layout>
        <c:manualLayout>
          <c:layoutTarget val="inner"/>
          <c:xMode val="edge"/>
          <c:yMode val="edge"/>
          <c:x val="5.2174759405074357E-2"/>
          <c:y val="4.0860215053763513E-2"/>
          <c:w val="0.94782524059492712"/>
          <c:h val="0.64325882651765365"/>
        </c:manualLayout>
      </c:layout>
      <c:bar3DChart>
        <c:barDir val="col"/>
        <c:grouping val="clustered"/>
        <c:ser>
          <c:idx val="0"/>
          <c:order val="0"/>
          <c:tx>
            <c:strRef>
              <c:f>'Faculty_Service-Learning_Survey'!$C$60</c:f>
              <c:strCache>
                <c:ptCount val="1"/>
                <c:pt idx="0">
                  <c:v>Male</c:v>
                </c:pt>
              </c:strCache>
            </c:strRef>
          </c:tx>
          <c:cat>
            <c:strRef>
              <c:f>'Faculty_Service-Learning_Survey'!$B$61:$B$66</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'Faculty_Service-Learning_Survey'!$C$61:$C$66</c:f>
              <c:numCache>
                <c:formatCode>General</c:formatCode>
                <c:ptCount val="6"/>
                <c:pt idx="0">
                  <c:v>3</c:v>
                </c:pt>
                <c:pt idx="1">
                  <c:v>17</c:v>
                </c:pt>
                <c:pt idx="2">
                  <c:v>1</c:v>
                </c:pt>
                <c:pt idx="3">
                  <c:v>0</c:v>
                </c:pt>
                <c:pt idx="4">
                  <c:v>0</c:v>
                </c:pt>
                <c:pt idx="5">
                  <c:v>0</c:v>
                </c:pt>
              </c:numCache>
            </c:numRef>
          </c:val>
        </c:ser>
        <c:ser>
          <c:idx val="1"/>
          <c:order val="1"/>
          <c:tx>
            <c:strRef>
              <c:f>'Faculty_Service-Learning_Survey'!$D$60</c:f>
              <c:strCache>
                <c:ptCount val="1"/>
                <c:pt idx="0">
                  <c:v>Female</c:v>
                </c:pt>
              </c:strCache>
            </c:strRef>
          </c:tx>
          <c:cat>
            <c:strRef>
              <c:f>'Faculty_Service-Learning_Survey'!$B$61:$B$66</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'Faculty_Service-Learning_Survey'!$D$61:$D$66</c:f>
              <c:numCache>
                <c:formatCode>General</c:formatCode>
                <c:ptCount val="6"/>
                <c:pt idx="0">
                  <c:v>16</c:v>
                </c:pt>
                <c:pt idx="1">
                  <c:v>9</c:v>
                </c:pt>
                <c:pt idx="2">
                  <c:v>4</c:v>
                </c:pt>
                <c:pt idx="3">
                  <c:v>0</c:v>
                </c:pt>
                <c:pt idx="4">
                  <c:v>0</c:v>
                </c:pt>
                <c:pt idx="5">
                  <c:v>1</c:v>
                </c:pt>
              </c:numCache>
            </c:numRef>
          </c:val>
        </c:ser>
        <c:gapWidth val="75"/>
        <c:shape val="box"/>
        <c:axId val="72017792"/>
        <c:axId val="72019328"/>
        <c:axId val="0"/>
      </c:bar3DChart>
      <c:catAx>
        <c:axId val="72017792"/>
        <c:scaling>
          <c:orientation val="minMax"/>
        </c:scaling>
        <c:axPos val="b"/>
        <c:majorTickMark val="none"/>
        <c:tickLblPos val="nextTo"/>
        <c:txPr>
          <a:bodyPr/>
          <a:lstStyle/>
          <a:p>
            <a:pPr>
              <a:defRPr sz="1800">
                <a:latin typeface="Arial" pitchFamily="34" charset="0"/>
                <a:cs typeface="Arial" pitchFamily="34" charset="0"/>
              </a:defRPr>
            </a:pPr>
            <a:endParaRPr lang="en-US"/>
          </a:p>
        </c:txPr>
        <c:crossAx val="72019328"/>
        <c:crosses val="autoZero"/>
        <c:auto val="1"/>
        <c:lblAlgn val="ctr"/>
        <c:lblOffset val="100"/>
      </c:catAx>
      <c:valAx>
        <c:axId val="72019328"/>
        <c:scaling>
          <c:orientation val="minMax"/>
        </c:scaling>
        <c:axPos val="l"/>
        <c:majorGridlines>
          <c:spPr>
            <a:ln>
              <a:solidFill>
                <a:schemeClr val="tx1"/>
              </a:solidFill>
            </a:ln>
          </c:spPr>
        </c:majorGridlines>
        <c:numFmt formatCode="General" sourceLinked="1"/>
        <c:majorTickMark val="none"/>
        <c:tickLblPos val="nextTo"/>
        <c:spPr>
          <a:ln w="9525">
            <a:noFill/>
          </a:ln>
        </c:spPr>
        <c:txPr>
          <a:bodyPr/>
          <a:lstStyle/>
          <a:p>
            <a:pPr>
              <a:defRPr sz="1600">
                <a:latin typeface="Arial" pitchFamily="34" charset="0"/>
                <a:cs typeface="Arial" pitchFamily="34" charset="0"/>
              </a:defRPr>
            </a:pPr>
            <a:endParaRPr lang="en-US"/>
          </a:p>
        </c:txPr>
        <c:crossAx val="72017792"/>
        <c:crosses val="autoZero"/>
        <c:crossBetween val="between"/>
      </c:valAx>
    </c:plotArea>
    <c:legend>
      <c:legendPos val="b"/>
      <c:layout>
        <c:manualLayout>
          <c:xMode val="edge"/>
          <c:yMode val="edge"/>
          <c:x val="0.51441031409535198"/>
          <c:y val="0.20999978833291058"/>
          <c:w val="0.20927460990453117"/>
          <c:h val="0.24104732876132495"/>
        </c:manualLayout>
      </c:layout>
      <c:txPr>
        <a:bodyPr/>
        <a:lstStyle/>
        <a:p>
          <a:pPr>
            <a:defRPr sz="2400">
              <a:latin typeface="Arial" pitchFamily="34" charset="0"/>
              <a:cs typeface="Arial" pitchFamily="34" charset="0"/>
            </a:defRPr>
          </a:pPr>
          <a:endParaRPr lang="en-US"/>
        </a:p>
      </c:txPr>
    </c:legend>
    <c:plotVisOnly val="1"/>
  </c:chart>
  <c:externalData r:id="rId1"/>
</c:chartSpace>
</file>

<file path=ppt/charts/chart26.xml><?xml version="1.0" encoding="utf-8"?>
<c:chartSpace xmlns:c="http://schemas.openxmlformats.org/drawingml/2006/chart" xmlns:a="http://schemas.openxmlformats.org/drawingml/2006/main" xmlns:r="http://schemas.openxmlformats.org/officeDocument/2006/relationships">
  <c:lang val="en-US"/>
  <c:chart>
    <c:autoTitleDeleted val="1"/>
    <c:view3D>
      <c:rAngAx val="1"/>
    </c:view3D>
    <c:sideWall>
      <c:spPr>
        <a:solidFill>
          <a:schemeClr val="accent3">
            <a:lumMod val="20000"/>
            <a:lumOff val="80000"/>
          </a:schemeClr>
        </a:solidFill>
      </c:spPr>
    </c:sideWall>
    <c:backWall>
      <c:spPr>
        <a:solidFill>
          <a:schemeClr val="accent3">
            <a:lumMod val="20000"/>
            <a:lumOff val="80000"/>
          </a:schemeClr>
        </a:solidFill>
      </c:spPr>
    </c:backWall>
    <c:plotArea>
      <c:layout>
        <c:manualLayout>
          <c:layoutTarget val="inner"/>
          <c:xMode val="edge"/>
          <c:yMode val="edge"/>
          <c:x val="3.529975940507446E-2"/>
          <c:y val="3.6282744068756194E-2"/>
          <c:w val="0.95775579615048412"/>
          <c:h val="0.69612556242969803"/>
        </c:manualLayout>
      </c:layout>
      <c:bar3DChart>
        <c:barDir val="col"/>
        <c:grouping val="clustered"/>
        <c:ser>
          <c:idx val="0"/>
          <c:order val="0"/>
          <c:tx>
            <c:strRef>
              <c:f>'Faculty_Service-Learning_Survey'!$C$74</c:f>
              <c:strCache>
                <c:ptCount val="1"/>
                <c:pt idx="0">
                  <c:v>Male</c:v>
                </c:pt>
              </c:strCache>
            </c:strRef>
          </c:tx>
          <c:cat>
            <c:strRef>
              <c:f>'Faculty_Service-Learning_Survey'!$B$75:$B$80</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'Faculty_Service-Learning_Survey'!$C$75:$C$80</c:f>
              <c:numCache>
                <c:formatCode>General</c:formatCode>
                <c:ptCount val="6"/>
                <c:pt idx="0">
                  <c:v>1</c:v>
                </c:pt>
                <c:pt idx="1">
                  <c:v>2</c:v>
                </c:pt>
                <c:pt idx="2">
                  <c:v>2</c:v>
                </c:pt>
                <c:pt idx="3">
                  <c:v>16</c:v>
                </c:pt>
                <c:pt idx="4">
                  <c:v>0</c:v>
                </c:pt>
                <c:pt idx="5">
                  <c:v>1</c:v>
                </c:pt>
              </c:numCache>
            </c:numRef>
          </c:val>
        </c:ser>
        <c:ser>
          <c:idx val="1"/>
          <c:order val="1"/>
          <c:tx>
            <c:strRef>
              <c:f>'Faculty_Service-Learning_Survey'!$D$74</c:f>
              <c:strCache>
                <c:ptCount val="1"/>
                <c:pt idx="0">
                  <c:v>Female</c:v>
                </c:pt>
              </c:strCache>
            </c:strRef>
          </c:tx>
          <c:cat>
            <c:strRef>
              <c:f>'Faculty_Service-Learning_Survey'!$B$75:$B$80</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'Faculty_Service-Learning_Survey'!$D$75:$D$80</c:f>
              <c:numCache>
                <c:formatCode>General</c:formatCode>
                <c:ptCount val="6"/>
                <c:pt idx="0">
                  <c:v>3</c:v>
                </c:pt>
                <c:pt idx="1">
                  <c:v>8</c:v>
                </c:pt>
                <c:pt idx="2">
                  <c:v>1</c:v>
                </c:pt>
                <c:pt idx="3">
                  <c:v>12</c:v>
                </c:pt>
                <c:pt idx="4">
                  <c:v>3</c:v>
                </c:pt>
                <c:pt idx="5">
                  <c:v>3</c:v>
                </c:pt>
              </c:numCache>
            </c:numRef>
          </c:val>
        </c:ser>
        <c:gapWidth val="75"/>
        <c:shape val="box"/>
        <c:axId val="72081792"/>
        <c:axId val="72083328"/>
        <c:axId val="0"/>
      </c:bar3DChart>
      <c:catAx>
        <c:axId val="72081792"/>
        <c:scaling>
          <c:orientation val="minMax"/>
        </c:scaling>
        <c:axPos val="b"/>
        <c:majorTickMark val="none"/>
        <c:tickLblPos val="nextTo"/>
        <c:txPr>
          <a:bodyPr/>
          <a:lstStyle/>
          <a:p>
            <a:pPr>
              <a:defRPr sz="1800">
                <a:latin typeface="Arial" pitchFamily="34" charset="0"/>
                <a:cs typeface="Arial" pitchFamily="34" charset="0"/>
              </a:defRPr>
            </a:pPr>
            <a:endParaRPr lang="en-US"/>
          </a:p>
        </c:txPr>
        <c:crossAx val="72083328"/>
        <c:crosses val="autoZero"/>
        <c:auto val="1"/>
        <c:lblAlgn val="ctr"/>
        <c:lblOffset val="100"/>
      </c:catAx>
      <c:valAx>
        <c:axId val="72083328"/>
        <c:scaling>
          <c:orientation val="minMax"/>
        </c:scaling>
        <c:axPos val="l"/>
        <c:majorGridlines>
          <c:spPr>
            <a:ln>
              <a:solidFill>
                <a:schemeClr val="tx1"/>
              </a:solidFill>
            </a:ln>
          </c:spPr>
        </c:majorGridlines>
        <c:numFmt formatCode="General" sourceLinked="1"/>
        <c:majorTickMark val="none"/>
        <c:tickLblPos val="nextTo"/>
        <c:spPr>
          <a:ln w="9525">
            <a:noFill/>
          </a:ln>
        </c:spPr>
        <c:txPr>
          <a:bodyPr/>
          <a:lstStyle/>
          <a:p>
            <a:pPr>
              <a:defRPr sz="1600">
                <a:latin typeface="Arial" pitchFamily="34" charset="0"/>
                <a:cs typeface="Arial" pitchFamily="34" charset="0"/>
              </a:defRPr>
            </a:pPr>
            <a:endParaRPr lang="en-US"/>
          </a:p>
        </c:txPr>
        <c:crossAx val="72081792"/>
        <c:crosses val="autoZero"/>
        <c:crossBetween val="between"/>
      </c:valAx>
    </c:plotArea>
    <c:legend>
      <c:legendPos val="b"/>
      <c:layout>
        <c:manualLayout>
          <c:xMode val="edge"/>
          <c:yMode val="edge"/>
          <c:x val="0.69842782152230976"/>
          <c:y val="8.9892669666291725E-2"/>
          <c:w val="0.15869991251093657"/>
          <c:h val="0.28576865391826101"/>
        </c:manualLayout>
      </c:layout>
      <c:txPr>
        <a:bodyPr/>
        <a:lstStyle/>
        <a:p>
          <a:pPr>
            <a:defRPr sz="2400">
              <a:latin typeface="Arial" pitchFamily="34" charset="0"/>
              <a:cs typeface="Arial" pitchFamily="34" charset="0"/>
            </a:defRPr>
          </a:pPr>
          <a:endParaRPr lang="en-US"/>
        </a:p>
      </c:txPr>
    </c:legend>
    <c:plotVisOnly val="1"/>
  </c:chart>
  <c:externalData r:id="rId1"/>
</c:chartSpace>
</file>

<file path=ppt/charts/chart2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0.23595680227471566"/>
          <c:y val="0.26031316290943191"/>
          <c:w val="0.76327165354331139"/>
          <c:h val="0.73792507100995963"/>
        </c:manualLayout>
      </c:layout>
      <c:pie3DChart>
        <c:varyColors val="1"/>
        <c:ser>
          <c:idx val="0"/>
          <c:order val="0"/>
          <c:spPr>
            <a:ln>
              <a:solidFill>
                <a:schemeClr val="tx1"/>
              </a:solidFill>
            </a:ln>
          </c:spPr>
          <c:dLbls>
            <c:dLbl>
              <c:idx val="0"/>
              <c:layout>
                <c:manualLayout>
                  <c:x val="-0.12113371245261079"/>
                  <c:y val="0.11574884726189763"/>
                </c:manualLayout>
              </c:layout>
              <c:tx>
                <c:rich>
                  <a:bodyPr/>
                  <a:lstStyle/>
                  <a:p>
                    <a:r>
                      <a:rPr lang="en-US" sz="2400" dirty="0" smtClean="0">
                        <a:latin typeface="Arial" pitchFamily="34" charset="0"/>
                        <a:cs typeface="Arial" pitchFamily="34" charset="0"/>
                      </a:rPr>
                      <a:t>1–Strongly</a:t>
                    </a:r>
                    <a:r>
                      <a:rPr lang="en-US" sz="2400" baseline="0" dirty="0" smtClean="0">
                        <a:latin typeface="Arial" pitchFamily="34" charset="0"/>
                        <a:cs typeface="Arial" pitchFamily="34" charset="0"/>
                      </a:rPr>
                      <a:t> Disagree</a:t>
                    </a:r>
                  </a:p>
                  <a:p>
                    <a:r>
                      <a:rPr lang="en-US" sz="2400" dirty="0" smtClean="0">
                        <a:latin typeface="Arial" pitchFamily="34" charset="0"/>
                        <a:cs typeface="Arial" pitchFamily="34" charset="0"/>
                      </a:rPr>
                      <a:t>13</a:t>
                    </a:r>
                    <a:r>
                      <a:rPr lang="en-US" sz="2400" dirty="0">
                        <a:latin typeface="Arial" pitchFamily="34" charset="0"/>
                        <a:cs typeface="Arial" pitchFamily="34" charset="0"/>
                      </a:rPr>
                      <a:t>%</a:t>
                    </a:r>
                  </a:p>
                </c:rich>
              </c:tx>
              <c:showCatName val="1"/>
              <c:showPercent val="1"/>
            </c:dLbl>
            <c:dLbl>
              <c:idx val="1"/>
              <c:layout>
                <c:manualLayout>
                  <c:x val="-6.9555555555555551E-2"/>
                  <c:y val="3.1118361917089141E-2"/>
                </c:manualLayout>
              </c:layout>
              <c:tx>
                <c:rich>
                  <a:bodyPr/>
                  <a:lstStyle/>
                  <a:p>
                    <a:r>
                      <a:rPr lang="en-US" sz="2400" dirty="0" smtClean="0">
                        <a:solidFill>
                          <a:schemeClr val="bg1">
                            <a:lumMod val="95000"/>
                          </a:schemeClr>
                        </a:solidFill>
                        <a:latin typeface="Arial" pitchFamily="34" charset="0"/>
                        <a:cs typeface="Arial" pitchFamily="34" charset="0"/>
                      </a:rPr>
                      <a:t>2–Disagree</a:t>
                    </a:r>
                    <a:r>
                      <a:rPr lang="en-US" sz="2400" dirty="0">
                        <a:solidFill>
                          <a:schemeClr val="bg1">
                            <a:lumMod val="95000"/>
                          </a:schemeClr>
                        </a:solidFill>
                        <a:latin typeface="Arial" pitchFamily="34" charset="0"/>
                        <a:cs typeface="Arial" pitchFamily="34" charset="0"/>
                      </a:rPr>
                      <a:t>
23%</a:t>
                    </a:r>
                  </a:p>
                </c:rich>
              </c:tx>
              <c:showCatName val="1"/>
              <c:showPercent val="1"/>
            </c:dLbl>
            <c:dLbl>
              <c:idx val="2"/>
              <c:layout>
                <c:manualLayout>
                  <c:x val="-2.0559000437445341E-2"/>
                  <c:y val="-0.19969169093589328"/>
                </c:manualLayout>
              </c:layout>
              <c:tx>
                <c:rich>
                  <a:bodyPr/>
                  <a:lstStyle/>
                  <a:p>
                    <a:r>
                      <a:rPr lang="en-US" sz="2400" dirty="0" smtClean="0">
                        <a:latin typeface="Arial" pitchFamily="34" charset="0"/>
                        <a:cs typeface="Arial" pitchFamily="34" charset="0"/>
                      </a:rPr>
                      <a:t>3– About the Same</a:t>
                    </a:r>
                    <a:r>
                      <a:rPr lang="en-US" sz="2400" dirty="0">
                        <a:latin typeface="Arial" pitchFamily="34" charset="0"/>
                        <a:cs typeface="Arial" pitchFamily="34" charset="0"/>
                      </a:rPr>
                      <a:t>
27%</a:t>
                    </a:r>
                  </a:p>
                </c:rich>
              </c:tx>
              <c:showCatName val="1"/>
              <c:showPercent val="1"/>
            </c:dLbl>
            <c:dLbl>
              <c:idx val="3"/>
              <c:layout>
                <c:manualLayout>
                  <c:x val="0.22942880577427821"/>
                  <c:y val="-0.11054920360982246"/>
                </c:manualLayout>
              </c:layout>
              <c:tx>
                <c:rich>
                  <a:bodyPr/>
                  <a:lstStyle/>
                  <a:p>
                    <a:r>
                      <a:rPr lang="en-US" sz="2400" dirty="0" smtClean="0">
                        <a:solidFill>
                          <a:schemeClr val="bg1">
                            <a:lumMod val="95000"/>
                          </a:schemeClr>
                        </a:solidFill>
                        <a:latin typeface="Arial" pitchFamily="34" charset="0"/>
                        <a:cs typeface="Arial" pitchFamily="34" charset="0"/>
                      </a:rPr>
                      <a:t>4–Agree</a:t>
                    </a:r>
                    <a:r>
                      <a:rPr lang="en-US" sz="2400" dirty="0">
                        <a:solidFill>
                          <a:schemeClr val="bg1">
                            <a:lumMod val="95000"/>
                          </a:schemeClr>
                        </a:solidFill>
                        <a:latin typeface="Arial" pitchFamily="34" charset="0"/>
                        <a:cs typeface="Arial" pitchFamily="34" charset="0"/>
                      </a:rPr>
                      <a:t>
24%</a:t>
                    </a:r>
                  </a:p>
                </c:rich>
              </c:tx>
              <c:showCatName val="1"/>
              <c:showPercent val="1"/>
            </c:dLbl>
            <c:dLbl>
              <c:idx val="4"/>
              <c:layout>
                <c:manualLayout>
                  <c:x val="0.12344767667930398"/>
                  <c:y val="0.11574884726189763"/>
                </c:manualLayout>
              </c:layout>
              <c:tx>
                <c:rich>
                  <a:bodyPr/>
                  <a:lstStyle/>
                  <a:p>
                    <a:r>
                      <a:rPr lang="en-US" sz="2400" dirty="0" smtClean="0">
                        <a:latin typeface="Arial" pitchFamily="34" charset="0"/>
                        <a:cs typeface="Arial" pitchFamily="34" charset="0"/>
                      </a:rPr>
                      <a:t>5–Strongly</a:t>
                    </a:r>
                    <a:r>
                      <a:rPr lang="en-US" sz="2400" baseline="0" dirty="0" smtClean="0">
                        <a:latin typeface="Arial" pitchFamily="34" charset="0"/>
                        <a:cs typeface="Arial" pitchFamily="34" charset="0"/>
                      </a:rPr>
                      <a:t> Agree</a:t>
                    </a:r>
                    <a:r>
                      <a:rPr lang="en-US" sz="2400" dirty="0">
                        <a:latin typeface="Arial" pitchFamily="34" charset="0"/>
                        <a:cs typeface="Arial" pitchFamily="34" charset="0"/>
                      </a:rPr>
                      <a:t>
13%</a:t>
                    </a:r>
                  </a:p>
                </c:rich>
              </c:tx>
              <c:showCatName val="1"/>
              <c:showPercent val="1"/>
            </c:dLbl>
            <c:txPr>
              <a:bodyPr/>
              <a:lstStyle/>
              <a:p>
                <a:pPr>
                  <a:defRPr sz="2400">
                    <a:latin typeface="Arial" pitchFamily="34" charset="0"/>
                    <a:cs typeface="Arial" pitchFamily="34" charset="0"/>
                  </a:defRPr>
                </a:pPr>
                <a:endParaRPr lang="en-US"/>
              </a:p>
            </c:txPr>
            <c:showCatName val="1"/>
            <c:showPercent val="1"/>
          </c:dLbls>
          <c:val>
            <c:numRef>
              <c:f>Sheet1!$B$39:$F$39</c:f>
              <c:numCache>
                <c:formatCode>General</c:formatCode>
                <c:ptCount val="5"/>
                <c:pt idx="0">
                  <c:v>28</c:v>
                </c:pt>
                <c:pt idx="1">
                  <c:v>50</c:v>
                </c:pt>
                <c:pt idx="2">
                  <c:v>58</c:v>
                </c:pt>
                <c:pt idx="3">
                  <c:v>52</c:v>
                </c:pt>
                <c:pt idx="4">
                  <c:v>28</c:v>
                </c:pt>
              </c:numCache>
            </c:numRef>
          </c:val>
        </c:ser>
        <c:dLbls>
          <c:showCatName val="1"/>
          <c:showPercent val="1"/>
        </c:dLbls>
      </c:pie3DChart>
    </c:plotArea>
    <c:plotVisOnly val="1"/>
  </c:chart>
  <c:spPr>
    <a:solidFill>
      <a:schemeClr val="bg1">
        <a:lumMod val="95000"/>
      </a:schemeClr>
    </a:solidFill>
  </c:spPr>
  <c:externalData r:id="rId1"/>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solidFill>
          <a:schemeClr val="accent3">
            <a:lumMod val="20000"/>
            <a:lumOff val="80000"/>
          </a:schemeClr>
        </a:solidFill>
      </c:spPr>
    </c:sideWall>
    <c:backWall>
      <c:spPr>
        <a:solidFill>
          <a:schemeClr val="accent3">
            <a:lumMod val="20000"/>
            <a:lumOff val="80000"/>
          </a:schemeClr>
        </a:solidFill>
      </c:spPr>
    </c:backWall>
    <c:plotArea>
      <c:layout>
        <c:manualLayout>
          <c:layoutTarget val="inner"/>
          <c:xMode val="edge"/>
          <c:yMode val="edge"/>
          <c:x val="5.2174759405074357E-2"/>
          <c:y val="6.1915319795551885E-2"/>
          <c:w val="0.94088079615048292"/>
          <c:h val="0.642387070037298"/>
        </c:manualLayout>
      </c:layout>
      <c:bar3DChart>
        <c:barDir val="col"/>
        <c:grouping val="clustered"/>
        <c:ser>
          <c:idx val="0"/>
          <c:order val="0"/>
          <c:tx>
            <c:strRef>
              <c:f>'Faculty_Service-Learning_Survey'!$C$81</c:f>
              <c:strCache>
                <c:ptCount val="1"/>
                <c:pt idx="0">
                  <c:v>Male</c:v>
                </c:pt>
              </c:strCache>
            </c:strRef>
          </c:tx>
          <c:cat>
            <c:strRef>
              <c:f>'Faculty_Service-Learning_Survey'!$B$82:$B$87</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'Faculty_Service-Learning_Survey'!$C$82:$C$87</c:f>
              <c:numCache>
                <c:formatCode>General</c:formatCode>
                <c:ptCount val="6"/>
                <c:pt idx="0">
                  <c:v>5</c:v>
                </c:pt>
                <c:pt idx="1">
                  <c:v>4</c:v>
                </c:pt>
                <c:pt idx="2">
                  <c:v>12</c:v>
                </c:pt>
                <c:pt idx="3">
                  <c:v>1</c:v>
                </c:pt>
                <c:pt idx="4">
                  <c:v>0</c:v>
                </c:pt>
                <c:pt idx="5">
                  <c:v>0</c:v>
                </c:pt>
              </c:numCache>
            </c:numRef>
          </c:val>
        </c:ser>
        <c:ser>
          <c:idx val="1"/>
          <c:order val="1"/>
          <c:tx>
            <c:strRef>
              <c:f>'Faculty_Service-Learning_Survey'!$D$81</c:f>
              <c:strCache>
                <c:ptCount val="1"/>
                <c:pt idx="0">
                  <c:v>Female</c:v>
                </c:pt>
              </c:strCache>
            </c:strRef>
          </c:tx>
          <c:cat>
            <c:strRef>
              <c:f>'Faculty_Service-Learning_Survey'!$B$82:$B$87</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'Faculty_Service-Learning_Survey'!$D$82:$D$87</c:f>
              <c:numCache>
                <c:formatCode>General</c:formatCode>
                <c:ptCount val="6"/>
                <c:pt idx="0">
                  <c:v>11</c:v>
                </c:pt>
                <c:pt idx="1">
                  <c:v>13</c:v>
                </c:pt>
                <c:pt idx="2">
                  <c:v>2</c:v>
                </c:pt>
                <c:pt idx="3">
                  <c:v>3</c:v>
                </c:pt>
                <c:pt idx="4">
                  <c:v>1</c:v>
                </c:pt>
                <c:pt idx="5">
                  <c:v>0</c:v>
                </c:pt>
              </c:numCache>
            </c:numRef>
          </c:val>
        </c:ser>
        <c:gapWidth val="75"/>
        <c:shape val="box"/>
        <c:axId val="72303744"/>
        <c:axId val="72305280"/>
        <c:axId val="0"/>
      </c:bar3DChart>
      <c:catAx>
        <c:axId val="72303744"/>
        <c:scaling>
          <c:orientation val="minMax"/>
        </c:scaling>
        <c:axPos val="b"/>
        <c:majorTickMark val="none"/>
        <c:tickLblPos val="nextTo"/>
        <c:txPr>
          <a:bodyPr/>
          <a:lstStyle/>
          <a:p>
            <a:pPr>
              <a:defRPr sz="1800">
                <a:latin typeface="Arial" pitchFamily="34" charset="0"/>
                <a:cs typeface="Arial" pitchFamily="34" charset="0"/>
              </a:defRPr>
            </a:pPr>
            <a:endParaRPr lang="en-US"/>
          </a:p>
        </c:txPr>
        <c:crossAx val="72305280"/>
        <c:crosses val="autoZero"/>
        <c:auto val="1"/>
        <c:lblAlgn val="ctr"/>
        <c:lblOffset val="100"/>
      </c:catAx>
      <c:valAx>
        <c:axId val="72305280"/>
        <c:scaling>
          <c:orientation val="minMax"/>
        </c:scaling>
        <c:axPos val="l"/>
        <c:majorGridlines>
          <c:spPr>
            <a:ln>
              <a:solidFill>
                <a:schemeClr val="tx1"/>
              </a:solidFill>
            </a:ln>
          </c:spPr>
        </c:majorGridlines>
        <c:numFmt formatCode="General" sourceLinked="1"/>
        <c:majorTickMark val="none"/>
        <c:tickLblPos val="nextTo"/>
        <c:spPr>
          <a:ln w="9525">
            <a:noFill/>
          </a:ln>
        </c:spPr>
        <c:txPr>
          <a:bodyPr/>
          <a:lstStyle/>
          <a:p>
            <a:pPr>
              <a:defRPr sz="1600">
                <a:latin typeface="Arial" pitchFamily="34" charset="0"/>
                <a:cs typeface="Arial" pitchFamily="34" charset="0"/>
              </a:defRPr>
            </a:pPr>
            <a:endParaRPr lang="en-US"/>
          </a:p>
        </c:txPr>
        <c:crossAx val="72303744"/>
        <c:crosses val="autoZero"/>
        <c:crossBetween val="between"/>
      </c:valAx>
    </c:plotArea>
    <c:legend>
      <c:legendPos val="b"/>
      <c:layout>
        <c:manualLayout>
          <c:xMode val="edge"/>
          <c:yMode val="edge"/>
          <c:x val="0.65676115485564301"/>
          <c:y val="0.21141456002210302"/>
          <c:w val="0.15869991251093657"/>
          <c:h val="0.19209421190772238"/>
        </c:manualLayout>
      </c:layout>
      <c:txPr>
        <a:bodyPr/>
        <a:lstStyle/>
        <a:p>
          <a:pPr>
            <a:defRPr sz="2400">
              <a:latin typeface="Arial" pitchFamily="34" charset="0"/>
              <a:cs typeface="Arial" pitchFamily="34" charset="0"/>
            </a:defRPr>
          </a:pPr>
          <a:endParaRPr lang="en-US"/>
        </a:p>
      </c:txPr>
    </c:legend>
    <c:plotVisOnly val="1"/>
  </c:chart>
  <c:externalData r:id="rId1"/>
</c:chartSpace>
</file>

<file path=ppt/charts/chart29.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solidFill>
          <a:schemeClr val="accent3">
            <a:lumMod val="20000"/>
            <a:lumOff val="80000"/>
          </a:schemeClr>
        </a:solidFill>
      </c:spPr>
    </c:sideWall>
    <c:backWall>
      <c:spPr>
        <a:solidFill>
          <a:schemeClr val="accent3">
            <a:lumMod val="20000"/>
            <a:lumOff val="80000"/>
          </a:schemeClr>
        </a:solidFill>
      </c:spPr>
    </c:backWall>
    <c:plotArea>
      <c:layout>
        <c:manualLayout>
          <c:layoutTarget val="inner"/>
          <c:xMode val="edge"/>
          <c:yMode val="edge"/>
          <c:x val="5.2174759405074357E-2"/>
          <c:y val="4.2261904761904757E-2"/>
          <c:w val="0.94088079615048292"/>
          <c:h val="0.69247445631796023"/>
        </c:manualLayout>
      </c:layout>
      <c:bar3DChart>
        <c:barDir val="col"/>
        <c:grouping val="clustered"/>
        <c:ser>
          <c:idx val="0"/>
          <c:order val="0"/>
          <c:tx>
            <c:strRef>
              <c:f>'Faculty_Service-Learning_Survey'!$C$88</c:f>
              <c:strCache>
                <c:ptCount val="1"/>
                <c:pt idx="0">
                  <c:v>Male</c:v>
                </c:pt>
              </c:strCache>
            </c:strRef>
          </c:tx>
          <c:cat>
            <c:strRef>
              <c:f>'Faculty_Service-Learning_Survey'!$B$89:$B$94</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'Faculty_Service-Learning_Survey'!$C$89:$C$94</c:f>
              <c:numCache>
                <c:formatCode>General</c:formatCode>
                <c:ptCount val="6"/>
                <c:pt idx="0">
                  <c:v>5</c:v>
                </c:pt>
                <c:pt idx="1">
                  <c:v>14</c:v>
                </c:pt>
                <c:pt idx="2">
                  <c:v>1</c:v>
                </c:pt>
                <c:pt idx="3">
                  <c:v>1</c:v>
                </c:pt>
                <c:pt idx="4">
                  <c:v>0</c:v>
                </c:pt>
                <c:pt idx="5">
                  <c:v>1</c:v>
                </c:pt>
              </c:numCache>
            </c:numRef>
          </c:val>
        </c:ser>
        <c:ser>
          <c:idx val="1"/>
          <c:order val="1"/>
          <c:tx>
            <c:strRef>
              <c:f>'Faculty_Service-Learning_Survey'!$D$88</c:f>
              <c:strCache>
                <c:ptCount val="1"/>
                <c:pt idx="0">
                  <c:v>Female</c:v>
                </c:pt>
              </c:strCache>
            </c:strRef>
          </c:tx>
          <c:cat>
            <c:strRef>
              <c:f>'Faculty_Service-Learning_Survey'!$B$89:$B$94</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'Faculty_Service-Learning_Survey'!$D$89:$D$94</c:f>
              <c:numCache>
                <c:formatCode>General</c:formatCode>
                <c:ptCount val="6"/>
                <c:pt idx="0">
                  <c:v>19</c:v>
                </c:pt>
                <c:pt idx="1">
                  <c:v>9</c:v>
                </c:pt>
                <c:pt idx="2">
                  <c:v>1</c:v>
                </c:pt>
                <c:pt idx="3">
                  <c:v>0</c:v>
                </c:pt>
                <c:pt idx="4">
                  <c:v>1</c:v>
                </c:pt>
                <c:pt idx="5">
                  <c:v>0</c:v>
                </c:pt>
              </c:numCache>
            </c:numRef>
          </c:val>
        </c:ser>
        <c:gapWidth val="75"/>
        <c:shape val="box"/>
        <c:axId val="72428928"/>
        <c:axId val="72430720"/>
        <c:axId val="0"/>
      </c:bar3DChart>
      <c:catAx>
        <c:axId val="72428928"/>
        <c:scaling>
          <c:orientation val="minMax"/>
        </c:scaling>
        <c:axPos val="b"/>
        <c:majorTickMark val="none"/>
        <c:tickLblPos val="nextTo"/>
        <c:txPr>
          <a:bodyPr/>
          <a:lstStyle/>
          <a:p>
            <a:pPr>
              <a:defRPr sz="1800">
                <a:latin typeface="Arial" pitchFamily="34" charset="0"/>
                <a:cs typeface="Arial" pitchFamily="34" charset="0"/>
              </a:defRPr>
            </a:pPr>
            <a:endParaRPr lang="en-US"/>
          </a:p>
        </c:txPr>
        <c:crossAx val="72430720"/>
        <c:crosses val="autoZero"/>
        <c:auto val="1"/>
        <c:lblAlgn val="ctr"/>
        <c:lblOffset val="100"/>
      </c:catAx>
      <c:valAx>
        <c:axId val="72430720"/>
        <c:scaling>
          <c:orientation val="minMax"/>
        </c:scaling>
        <c:axPos val="l"/>
        <c:majorGridlines>
          <c:spPr>
            <a:ln>
              <a:solidFill>
                <a:schemeClr val="tx1"/>
              </a:solidFill>
            </a:ln>
          </c:spPr>
        </c:majorGridlines>
        <c:numFmt formatCode="General" sourceLinked="1"/>
        <c:majorTickMark val="none"/>
        <c:tickLblPos val="nextTo"/>
        <c:spPr>
          <a:ln w="9525">
            <a:noFill/>
          </a:ln>
        </c:spPr>
        <c:txPr>
          <a:bodyPr/>
          <a:lstStyle/>
          <a:p>
            <a:pPr>
              <a:defRPr sz="1600">
                <a:latin typeface="Arial" pitchFamily="34" charset="0"/>
                <a:cs typeface="Arial" pitchFamily="34" charset="0"/>
              </a:defRPr>
            </a:pPr>
            <a:endParaRPr lang="en-US"/>
          </a:p>
        </c:txPr>
        <c:crossAx val="72428928"/>
        <c:crosses val="autoZero"/>
        <c:crossBetween val="between"/>
      </c:valAx>
    </c:plotArea>
    <c:legend>
      <c:legendPos val="b"/>
      <c:layout>
        <c:manualLayout>
          <c:xMode val="edge"/>
          <c:yMode val="edge"/>
          <c:x val="0.59002099737532809"/>
          <c:y val="9.064913760779901E-2"/>
          <c:w val="0.18384678477690353"/>
          <c:h val="0.26649371953505818"/>
        </c:manualLayout>
      </c:layout>
      <c:txPr>
        <a:bodyPr/>
        <a:lstStyle/>
        <a:p>
          <a:pPr>
            <a:defRPr sz="2400">
              <a:latin typeface="Arial" pitchFamily="34" charset="0"/>
              <a:cs typeface="Arial" pitchFamily="34" charset="0"/>
            </a:defRPr>
          </a:pPr>
          <a:endParaRPr lang="en-US"/>
        </a:p>
      </c:txPr>
    </c:legend>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200">
                <a:solidFill>
                  <a:schemeClr val="tx1"/>
                </a:solidFill>
              </a:defRPr>
            </a:pPr>
            <a:r>
              <a:rPr lang="en-US" sz="2100" baseline="0" dirty="0" smtClean="0">
                <a:solidFill>
                  <a:srgbClr val="C00000"/>
                </a:solidFill>
              </a:rPr>
              <a:t>Schools &amp; Colleges Offering S-L Courses</a:t>
            </a:r>
            <a:endParaRPr lang="en-US" sz="2100" dirty="0">
              <a:solidFill>
                <a:srgbClr val="C00000"/>
              </a:solidFill>
            </a:endParaRPr>
          </a:p>
        </c:rich>
      </c:tx>
      <c:layout>
        <c:manualLayout>
          <c:xMode val="edge"/>
          <c:yMode val="edge"/>
          <c:x val="0.24271028037383227"/>
          <c:y val="0"/>
        </c:manualLayout>
      </c:layout>
    </c:title>
    <c:view3D>
      <c:rotX val="30"/>
      <c:perspective val="30"/>
    </c:view3D>
    <c:plotArea>
      <c:layout>
        <c:manualLayout>
          <c:layoutTarget val="inner"/>
          <c:xMode val="edge"/>
          <c:yMode val="edge"/>
          <c:x val="0.11293018863296295"/>
          <c:y val="0.20784911996294594"/>
          <c:w val="0.82312017072632249"/>
          <c:h val="0.74263821189019186"/>
        </c:manualLayout>
      </c:layout>
      <c:pie3DChart>
        <c:varyColors val="1"/>
        <c:ser>
          <c:idx val="0"/>
          <c:order val="0"/>
          <c:spPr>
            <a:ln>
              <a:solidFill>
                <a:schemeClr val="tx1"/>
              </a:solidFill>
            </a:ln>
          </c:spPr>
          <c:dPt>
            <c:idx val="0"/>
            <c:spPr>
              <a:solidFill>
                <a:schemeClr val="tx2">
                  <a:lumMod val="40000"/>
                  <a:lumOff val="60000"/>
                </a:schemeClr>
              </a:solidFill>
              <a:ln>
                <a:solidFill>
                  <a:schemeClr val="tx1"/>
                </a:solidFill>
              </a:ln>
            </c:spPr>
          </c:dPt>
          <c:dPt>
            <c:idx val="1"/>
            <c:spPr>
              <a:solidFill>
                <a:srgbClr val="92D050"/>
              </a:solidFill>
              <a:ln>
                <a:solidFill>
                  <a:schemeClr val="tx1"/>
                </a:solidFill>
              </a:ln>
            </c:spPr>
          </c:dPt>
          <c:dPt>
            <c:idx val="2"/>
            <c:spPr>
              <a:solidFill>
                <a:srgbClr val="FFC000"/>
              </a:solidFill>
              <a:ln>
                <a:solidFill>
                  <a:schemeClr val="tx1"/>
                </a:solidFill>
              </a:ln>
            </c:spPr>
          </c:dPt>
          <c:dPt>
            <c:idx val="3"/>
            <c:explosion val="1"/>
          </c:dPt>
          <c:dPt>
            <c:idx val="4"/>
            <c:spPr>
              <a:solidFill>
                <a:schemeClr val="tx2"/>
              </a:solidFill>
              <a:ln>
                <a:solidFill>
                  <a:schemeClr val="tx1"/>
                </a:solidFill>
              </a:ln>
            </c:spPr>
          </c:dPt>
          <c:dLbls>
            <c:dLbl>
              <c:idx val="0"/>
              <c:layout>
                <c:manualLayout>
                  <c:x val="-0.25232087227415056"/>
                  <c:y val="1.2806315877182083E-2"/>
                </c:manualLayout>
              </c:layout>
              <c:tx>
                <c:rich>
                  <a:bodyPr/>
                  <a:lstStyle/>
                  <a:p>
                    <a:r>
                      <a:rPr lang="en-US" sz="2800" dirty="0">
                        <a:solidFill>
                          <a:schemeClr val="tx1"/>
                        </a:solidFill>
                      </a:rPr>
                      <a:t>Arts and Sciences
47%</a:t>
                    </a:r>
                  </a:p>
                </c:rich>
              </c:tx>
              <c:showCatName val="1"/>
              <c:showPercent val="1"/>
            </c:dLbl>
            <c:dLbl>
              <c:idx val="1"/>
              <c:layout>
                <c:manualLayout>
                  <c:x val="0.20590391738415875"/>
                  <c:y val="-0.25306878306878627"/>
                </c:manualLayout>
              </c:layout>
              <c:tx>
                <c:rich>
                  <a:bodyPr/>
                  <a:lstStyle/>
                  <a:p>
                    <a:r>
                      <a:rPr lang="en-US" sz="2800" dirty="0">
                        <a:solidFill>
                          <a:schemeClr val="tx1"/>
                        </a:solidFill>
                      </a:rPr>
                      <a:t>Religion
25%</a:t>
                    </a:r>
                  </a:p>
                </c:rich>
              </c:tx>
              <c:showCatName val="1"/>
              <c:showPercent val="1"/>
            </c:dLbl>
            <c:dLbl>
              <c:idx val="2"/>
              <c:layout>
                <c:manualLayout>
                  <c:x val="1.8777319891088405E-2"/>
                  <c:y val="1.4490504863362745E-2"/>
                </c:manualLayout>
              </c:layout>
              <c:showCatName val="1"/>
              <c:showPercent val="1"/>
            </c:dLbl>
            <c:dLbl>
              <c:idx val="3"/>
              <c:layout>
                <c:manualLayout>
                  <c:x val="2.7457257095199632E-2"/>
                  <c:y val="-4.4658985641500712E-2"/>
                </c:manualLayout>
              </c:layout>
              <c:showCatName val="1"/>
              <c:showPercent val="1"/>
            </c:dLbl>
            <c:dLbl>
              <c:idx val="4"/>
              <c:layout>
                <c:manualLayout>
                  <c:x val="5.1429342360242221E-2"/>
                  <c:y val="-1.4998649065925573E-2"/>
                </c:manualLayout>
              </c:layout>
              <c:showCatName val="1"/>
              <c:showPercent val="1"/>
            </c:dLbl>
            <c:dLbl>
              <c:idx val="5"/>
              <c:layout>
                <c:manualLayout>
                  <c:x val="7.9803026958079407E-2"/>
                  <c:y val="4.6035973444495904E-3"/>
                </c:manualLayout>
              </c:layout>
              <c:tx>
                <c:rich>
                  <a:bodyPr/>
                  <a:lstStyle/>
                  <a:p>
                    <a:r>
                      <a:rPr lang="en-US" dirty="0" smtClean="0">
                        <a:solidFill>
                          <a:schemeClr val="tx1"/>
                        </a:solidFill>
                      </a:rPr>
                      <a:t>Theater</a:t>
                    </a:r>
                    <a:r>
                      <a:rPr lang="en-US" dirty="0">
                        <a:solidFill>
                          <a:schemeClr val="tx1"/>
                        </a:solidFill>
                      </a:rPr>
                      <a:t>
5%</a:t>
                    </a:r>
                  </a:p>
                </c:rich>
              </c:tx>
              <c:showCatName val="1"/>
              <c:showPercent val="1"/>
            </c:dLbl>
            <c:txPr>
              <a:bodyPr/>
              <a:lstStyle/>
              <a:p>
                <a:pPr>
                  <a:defRPr sz="2400">
                    <a:solidFill>
                      <a:schemeClr val="tx1"/>
                    </a:solidFill>
                  </a:defRPr>
                </a:pPr>
                <a:endParaRPr lang="en-US"/>
              </a:p>
            </c:txPr>
            <c:showCatName val="1"/>
            <c:showPercent val="1"/>
          </c:dLbls>
          <c:cat>
            <c:strRef>
              <c:f>Sheet1!$A$27:$A$32</c:f>
              <c:strCache>
                <c:ptCount val="6"/>
                <c:pt idx="0">
                  <c:v>Arts and Sciences</c:v>
                </c:pt>
                <c:pt idx="1">
                  <c:v>Religion</c:v>
                </c:pt>
                <c:pt idx="2">
                  <c:v>Business</c:v>
                </c:pt>
                <c:pt idx="3">
                  <c:v>Dance</c:v>
                </c:pt>
                <c:pt idx="4">
                  <c:v>Nursing</c:v>
                </c:pt>
                <c:pt idx="5">
                  <c:v>Theatre</c:v>
                </c:pt>
              </c:strCache>
            </c:strRef>
          </c:cat>
          <c:val>
            <c:numRef>
              <c:f>Sheet1!$B$27:$B$32</c:f>
              <c:numCache>
                <c:formatCode>General</c:formatCode>
                <c:ptCount val="6"/>
                <c:pt idx="0">
                  <c:v>79</c:v>
                </c:pt>
                <c:pt idx="1">
                  <c:v>43</c:v>
                </c:pt>
                <c:pt idx="2">
                  <c:v>15</c:v>
                </c:pt>
                <c:pt idx="3">
                  <c:v>13</c:v>
                </c:pt>
                <c:pt idx="4">
                  <c:v>10</c:v>
                </c:pt>
                <c:pt idx="5">
                  <c:v>8</c:v>
                </c:pt>
              </c:numCache>
            </c:numRef>
          </c:val>
        </c:ser>
        <c:dLbls>
          <c:showCatName val="1"/>
          <c:showPercent val="1"/>
        </c:dLbls>
      </c:pie3DChart>
    </c:plotArea>
    <c:plotVisOnly val="1"/>
  </c:chart>
  <c:spPr>
    <a:solidFill>
      <a:schemeClr val="accent3">
        <a:lumMod val="20000"/>
        <a:lumOff val="80000"/>
      </a:schemeClr>
    </a:solidFill>
    <a:ln>
      <a:solidFill>
        <a:schemeClr val="tx1"/>
      </a:solidFill>
    </a:ln>
  </c:spPr>
  <c:externalData r:id="rId1"/>
</c:chartSpace>
</file>

<file path=ppt/charts/chart30.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solidFill>
          <a:schemeClr val="accent3">
            <a:lumMod val="20000"/>
            <a:lumOff val="80000"/>
          </a:schemeClr>
        </a:solidFill>
      </c:spPr>
    </c:sideWall>
    <c:backWall>
      <c:spPr>
        <a:solidFill>
          <a:schemeClr val="accent3">
            <a:lumMod val="20000"/>
            <a:lumOff val="80000"/>
          </a:schemeClr>
        </a:solidFill>
      </c:spPr>
    </c:backWall>
    <c:plotArea>
      <c:layout>
        <c:manualLayout>
          <c:layoutTarget val="inner"/>
          <c:xMode val="edge"/>
          <c:yMode val="edge"/>
          <c:x val="5.2174759405074357E-2"/>
          <c:y val="4.1520467836257312E-2"/>
          <c:w val="0.94088079615048292"/>
          <c:h val="0.68702433786685768"/>
        </c:manualLayout>
      </c:layout>
      <c:bar3DChart>
        <c:barDir val="col"/>
        <c:grouping val="clustered"/>
        <c:ser>
          <c:idx val="0"/>
          <c:order val="0"/>
          <c:tx>
            <c:strRef>
              <c:f>'Faculty_Service-Learning_Survey'!$C$95</c:f>
              <c:strCache>
                <c:ptCount val="1"/>
                <c:pt idx="0">
                  <c:v>Male</c:v>
                </c:pt>
              </c:strCache>
            </c:strRef>
          </c:tx>
          <c:cat>
            <c:strRef>
              <c:f>'Faculty_Service-Learning_Survey'!$B$96:$B$101</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'Faculty_Service-Learning_Survey'!$C$96:$C$101</c:f>
              <c:numCache>
                <c:formatCode>General</c:formatCode>
                <c:ptCount val="6"/>
                <c:pt idx="0">
                  <c:v>4</c:v>
                </c:pt>
                <c:pt idx="1">
                  <c:v>14</c:v>
                </c:pt>
                <c:pt idx="2">
                  <c:v>2</c:v>
                </c:pt>
                <c:pt idx="3">
                  <c:v>1</c:v>
                </c:pt>
                <c:pt idx="4">
                  <c:v>0</c:v>
                </c:pt>
                <c:pt idx="5">
                  <c:v>1</c:v>
                </c:pt>
              </c:numCache>
            </c:numRef>
          </c:val>
        </c:ser>
        <c:ser>
          <c:idx val="1"/>
          <c:order val="1"/>
          <c:tx>
            <c:strRef>
              <c:f>'Faculty_Service-Learning_Survey'!$D$95</c:f>
              <c:strCache>
                <c:ptCount val="1"/>
                <c:pt idx="0">
                  <c:v>Female</c:v>
                </c:pt>
              </c:strCache>
            </c:strRef>
          </c:tx>
          <c:cat>
            <c:strRef>
              <c:f>'Faculty_Service-Learning_Survey'!$B$96:$B$101</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'Faculty_Service-Learning_Survey'!$D$96:$D$101</c:f>
              <c:numCache>
                <c:formatCode>General</c:formatCode>
                <c:ptCount val="6"/>
                <c:pt idx="0">
                  <c:v>17</c:v>
                </c:pt>
                <c:pt idx="1">
                  <c:v>9</c:v>
                </c:pt>
                <c:pt idx="2">
                  <c:v>2</c:v>
                </c:pt>
                <c:pt idx="3">
                  <c:v>0</c:v>
                </c:pt>
                <c:pt idx="4">
                  <c:v>0</c:v>
                </c:pt>
                <c:pt idx="5">
                  <c:v>2</c:v>
                </c:pt>
              </c:numCache>
            </c:numRef>
          </c:val>
        </c:ser>
        <c:gapWidth val="75"/>
        <c:shape val="box"/>
        <c:axId val="72279936"/>
        <c:axId val="72281472"/>
        <c:axId val="0"/>
      </c:bar3DChart>
      <c:catAx>
        <c:axId val="72279936"/>
        <c:scaling>
          <c:orientation val="minMax"/>
        </c:scaling>
        <c:axPos val="b"/>
        <c:majorTickMark val="none"/>
        <c:tickLblPos val="nextTo"/>
        <c:txPr>
          <a:bodyPr/>
          <a:lstStyle/>
          <a:p>
            <a:pPr>
              <a:defRPr sz="1800">
                <a:latin typeface="Arial" pitchFamily="34" charset="0"/>
                <a:cs typeface="Arial" pitchFamily="34" charset="0"/>
              </a:defRPr>
            </a:pPr>
            <a:endParaRPr lang="en-US"/>
          </a:p>
        </c:txPr>
        <c:crossAx val="72281472"/>
        <c:crosses val="autoZero"/>
        <c:auto val="1"/>
        <c:lblAlgn val="ctr"/>
        <c:lblOffset val="100"/>
      </c:catAx>
      <c:valAx>
        <c:axId val="72281472"/>
        <c:scaling>
          <c:orientation val="minMax"/>
        </c:scaling>
        <c:axPos val="l"/>
        <c:majorGridlines>
          <c:spPr>
            <a:ln>
              <a:solidFill>
                <a:schemeClr val="tx1"/>
              </a:solidFill>
            </a:ln>
          </c:spPr>
        </c:majorGridlines>
        <c:numFmt formatCode="General" sourceLinked="1"/>
        <c:majorTickMark val="none"/>
        <c:tickLblPos val="nextTo"/>
        <c:spPr>
          <a:ln w="9525">
            <a:noFill/>
          </a:ln>
        </c:spPr>
        <c:txPr>
          <a:bodyPr/>
          <a:lstStyle/>
          <a:p>
            <a:pPr>
              <a:defRPr sz="1600">
                <a:latin typeface="Arial" pitchFamily="34" charset="0"/>
                <a:cs typeface="Arial" pitchFamily="34" charset="0"/>
              </a:defRPr>
            </a:pPr>
            <a:endParaRPr lang="en-US"/>
          </a:p>
        </c:txPr>
        <c:crossAx val="72279936"/>
        <c:crosses val="autoZero"/>
        <c:crossBetween val="between"/>
      </c:valAx>
    </c:plotArea>
    <c:legend>
      <c:legendPos val="b"/>
      <c:layout>
        <c:manualLayout>
          <c:xMode val="edge"/>
          <c:yMode val="edge"/>
          <c:x val="0.6066876640419947"/>
          <c:y val="0.1992660462896684"/>
          <c:w val="0.24218011811023621"/>
          <c:h val="0.2726638033882135"/>
        </c:manualLayout>
      </c:layout>
      <c:txPr>
        <a:bodyPr/>
        <a:lstStyle/>
        <a:p>
          <a:pPr>
            <a:defRPr sz="2400">
              <a:latin typeface="Arial" pitchFamily="34" charset="0"/>
              <a:cs typeface="Arial" pitchFamily="34" charset="0"/>
            </a:defRPr>
          </a:pPr>
          <a:endParaRPr lang="en-US"/>
        </a:p>
      </c:txPr>
    </c:legend>
    <c:plotVisOnly val="1"/>
  </c:chart>
  <c:externalData r:id="rId1"/>
</c:chartSpace>
</file>

<file path=ppt/charts/chart31.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solidFill>
          <a:schemeClr val="accent3">
            <a:lumMod val="20000"/>
            <a:lumOff val="80000"/>
          </a:schemeClr>
        </a:solidFill>
      </c:spPr>
    </c:sideWall>
    <c:backWall>
      <c:spPr>
        <a:solidFill>
          <a:schemeClr val="accent3">
            <a:lumMod val="20000"/>
            <a:lumOff val="80000"/>
          </a:schemeClr>
        </a:solidFill>
      </c:spPr>
    </c:backWall>
    <c:plotArea>
      <c:layout>
        <c:manualLayout>
          <c:layoutTarget val="inner"/>
          <c:xMode val="edge"/>
          <c:yMode val="edge"/>
          <c:x val="5.2174759405074357E-2"/>
          <c:y val="4.2261904761904757E-2"/>
          <c:w val="0.94088079615048292"/>
          <c:h val="0.69247445631796023"/>
        </c:manualLayout>
      </c:layout>
      <c:bar3DChart>
        <c:barDir val="col"/>
        <c:grouping val="clustered"/>
        <c:ser>
          <c:idx val="0"/>
          <c:order val="0"/>
          <c:tx>
            <c:strRef>
              <c:f>'Faculty_Service-Learning_Survey'!$C$102</c:f>
              <c:strCache>
                <c:ptCount val="1"/>
                <c:pt idx="0">
                  <c:v>Male</c:v>
                </c:pt>
              </c:strCache>
            </c:strRef>
          </c:tx>
          <c:cat>
            <c:strRef>
              <c:f>'Faculty_Service-Learning_Survey'!$B$103:$B$108</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'Faculty_Service-Learning_Survey'!$C$103:$C$108</c:f>
              <c:numCache>
                <c:formatCode>General</c:formatCode>
                <c:ptCount val="6"/>
                <c:pt idx="0">
                  <c:v>15</c:v>
                </c:pt>
                <c:pt idx="1">
                  <c:v>4</c:v>
                </c:pt>
                <c:pt idx="2">
                  <c:v>1</c:v>
                </c:pt>
                <c:pt idx="3">
                  <c:v>0</c:v>
                </c:pt>
                <c:pt idx="4">
                  <c:v>0</c:v>
                </c:pt>
                <c:pt idx="5">
                  <c:v>1</c:v>
                </c:pt>
              </c:numCache>
            </c:numRef>
          </c:val>
        </c:ser>
        <c:ser>
          <c:idx val="1"/>
          <c:order val="1"/>
          <c:tx>
            <c:strRef>
              <c:f>'Faculty_Service-Learning_Survey'!$D$102</c:f>
              <c:strCache>
                <c:ptCount val="1"/>
                <c:pt idx="0">
                  <c:v>Female</c:v>
                </c:pt>
              </c:strCache>
            </c:strRef>
          </c:tx>
          <c:cat>
            <c:strRef>
              <c:f>'Faculty_Service-Learning_Survey'!$B$103:$B$108</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'Faculty_Service-Learning_Survey'!$D$103:$D$108</c:f>
              <c:numCache>
                <c:formatCode>General</c:formatCode>
                <c:ptCount val="6"/>
                <c:pt idx="0">
                  <c:v>21</c:v>
                </c:pt>
                <c:pt idx="1">
                  <c:v>8</c:v>
                </c:pt>
                <c:pt idx="2">
                  <c:v>0</c:v>
                </c:pt>
                <c:pt idx="3">
                  <c:v>0</c:v>
                </c:pt>
                <c:pt idx="4">
                  <c:v>1</c:v>
                </c:pt>
                <c:pt idx="5">
                  <c:v>0</c:v>
                </c:pt>
              </c:numCache>
            </c:numRef>
          </c:val>
        </c:ser>
        <c:gapWidth val="75"/>
        <c:shape val="box"/>
        <c:axId val="72532352"/>
        <c:axId val="72533888"/>
        <c:axId val="0"/>
      </c:bar3DChart>
      <c:catAx>
        <c:axId val="72532352"/>
        <c:scaling>
          <c:orientation val="minMax"/>
        </c:scaling>
        <c:axPos val="b"/>
        <c:majorTickMark val="none"/>
        <c:tickLblPos val="nextTo"/>
        <c:txPr>
          <a:bodyPr/>
          <a:lstStyle/>
          <a:p>
            <a:pPr>
              <a:defRPr sz="1800">
                <a:latin typeface="Arial" pitchFamily="34" charset="0"/>
                <a:cs typeface="Arial" pitchFamily="34" charset="0"/>
              </a:defRPr>
            </a:pPr>
            <a:endParaRPr lang="en-US"/>
          </a:p>
        </c:txPr>
        <c:crossAx val="72533888"/>
        <c:crosses val="autoZero"/>
        <c:auto val="1"/>
        <c:lblAlgn val="ctr"/>
        <c:lblOffset val="100"/>
      </c:catAx>
      <c:valAx>
        <c:axId val="72533888"/>
        <c:scaling>
          <c:orientation val="minMax"/>
        </c:scaling>
        <c:axPos val="l"/>
        <c:majorGridlines>
          <c:spPr>
            <a:ln>
              <a:solidFill>
                <a:schemeClr val="tx1"/>
              </a:solidFill>
            </a:ln>
          </c:spPr>
        </c:majorGridlines>
        <c:numFmt formatCode="General" sourceLinked="1"/>
        <c:majorTickMark val="none"/>
        <c:tickLblPos val="nextTo"/>
        <c:spPr>
          <a:ln w="9525">
            <a:noFill/>
          </a:ln>
        </c:spPr>
        <c:txPr>
          <a:bodyPr/>
          <a:lstStyle/>
          <a:p>
            <a:pPr>
              <a:defRPr sz="1600">
                <a:latin typeface="Arial" pitchFamily="34" charset="0"/>
                <a:cs typeface="Arial" pitchFamily="34" charset="0"/>
              </a:defRPr>
            </a:pPr>
            <a:endParaRPr lang="en-US"/>
          </a:p>
        </c:txPr>
        <c:crossAx val="72532352"/>
        <c:crosses val="autoZero"/>
        <c:crossBetween val="between"/>
      </c:valAx>
    </c:plotArea>
    <c:legend>
      <c:legendPos val="b"/>
      <c:layout>
        <c:manualLayout>
          <c:xMode val="edge"/>
          <c:yMode val="edge"/>
          <c:x val="0.54835433070866146"/>
          <c:y val="0.16207770903637045"/>
          <c:w val="0.1671801181102362"/>
          <c:h val="0.24863657667791525"/>
        </c:manualLayout>
      </c:layout>
      <c:txPr>
        <a:bodyPr/>
        <a:lstStyle/>
        <a:p>
          <a:pPr>
            <a:defRPr sz="2400">
              <a:latin typeface="Arial" pitchFamily="34" charset="0"/>
              <a:cs typeface="Arial" pitchFamily="34" charset="0"/>
            </a:defRPr>
          </a:pPr>
          <a:endParaRPr lang="en-US"/>
        </a:p>
      </c:txPr>
    </c:legend>
    <c:plotVisOnly val="1"/>
  </c:chart>
  <c:externalData r:id="rId1"/>
</c:chartSpace>
</file>

<file path=ppt/charts/chart3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solidFill>
          <a:schemeClr val="accent3">
            <a:lumMod val="20000"/>
            <a:lumOff val="80000"/>
          </a:schemeClr>
        </a:solidFill>
      </c:spPr>
    </c:sideWall>
    <c:backWall>
      <c:spPr>
        <a:solidFill>
          <a:schemeClr val="accent3">
            <a:lumMod val="20000"/>
            <a:lumOff val="80000"/>
          </a:schemeClr>
        </a:solidFill>
      </c:spPr>
    </c:backWall>
    <c:plotArea>
      <c:layout>
        <c:manualLayout>
          <c:layoutTarget val="inner"/>
          <c:xMode val="edge"/>
          <c:yMode val="edge"/>
          <c:x val="5.2174759405074357E-2"/>
          <c:y val="4.303030303030303E-2"/>
          <c:w val="0.94088079615048292"/>
          <c:h val="0.71300691958959839"/>
        </c:manualLayout>
      </c:layout>
      <c:bar3DChart>
        <c:barDir val="col"/>
        <c:grouping val="clustered"/>
        <c:ser>
          <c:idx val="0"/>
          <c:order val="0"/>
          <c:tx>
            <c:strRef>
              <c:f>'Faculty_Service-Learning_Survey'!$C$109</c:f>
              <c:strCache>
                <c:ptCount val="1"/>
                <c:pt idx="0">
                  <c:v>Male</c:v>
                </c:pt>
              </c:strCache>
            </c:strRef>
          </c:tx>
          <c:cat>
            <c:strRef>
              <c:f>'Faculty_Service-Learning_Survey'!$B$110:$B$115</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'Faculty_Service-Learning_Survey'!$C$110:$C$115</c:f>
              <c:numCache>
                <c:formatCode>General</c:formatCode>
                <c:ptCount val="6"/>
                <c:pt idx="0">
                  <c:v>15</c:v>
                </c:pt>
                <c:pt idx="1">
                  <c:v>3</c:v>
                </c:pt>
                <c:pt idx="2">
                  <c:v>2</c:v>
                </c:pt>
                <c:pt idx="3">
                  <c:v>1</c:v>
                </c:pt>
                <c:pt idx="4">
                  <c:v>0</c:v>
                </c:pt>
                <c:pt idx="5">
                  <c:v>1</c:v>
                </c:pt>
              </c:numCache>
            </c:numRef>
          </c:val>
        </c:ser>
        <c:ser>
          <c:idx val="1"/>
          <c:order val="1"/>
          <c:tx>
            <c:strRef>
              <c:f>'Faculty_Service-Learning_Survey'!$D$109</c:f>
              <c:strCache>
                <c:ptCount val="1"/>
                <c:pt idx="0">
                  <c:v>Female</c:v>
                </c:pt>
              </c:strCache>
            </c:strRef>
          </c:tx>
          <c:cat>
            <c:strRef>
              <c:f>'Faculty_Service-Learning_Survey'!$B$110:$B$115</c:f>
              <c:strCache>
                <c:ptCount val="6"/>
                <c:pt idx="0">
                  <c:v>Strongly Agree</c:v>
                </c:pt>
                <c:pt idx="1">
                  <c:v>Agree</c:v>
                </c:pt>
                <c:pt idx="2">
                  <c:v>Neither Agree nor Disagree</c:v>
                </c:pt>
                <c:pt idx="3">
                  <c:v>Disagree</c:v>
                </c:pt>
                <c:pt idx="4">
                  <c:v>Strongly Disagree</c:v>
                </c:pt>
                <c:pt idx="5">
                  <c:v>Uncertain</c:v>
                </c:pt>
              </c:strCache>
            </c:strRef>
          </c:cat>
          <c:val>
            <c:numRef>
              <c:f>'Faculty_Service-Learning_Survey'!$D$110:$D$115</c:f>
              <c:numCache>
                <c:formatCode>General</c:formatCode>
                <c:ptCount val="6"/>
                <c:pt idx="0">
                  <c:v>13</c:v>
                </c:pt>
                <c:pt idx="1">
                  <c:v>2</c:v>
                </c:pt>
                <c:pt idx="2">
                  <c:v>10</c:v>
                </c:pt>
                <c:pt idx="3">
                  <c:v>1</c:v>
                </c:pt>
                <c:pt idx="4">
                  <c:v>1</c:v>
                </c:pt>
                <c:pt idx="5">
                  <c:v>3</c:v>
                </c:pt>
              </c:numCache>
            </c:numRef>
          </c:val>
        </c:ser>
        <c:gapWidth val="75"/>
        <c:shape val="box"/>
        <c:axId val="72604288"/>
        <c:axId val="72610176"/>
        <c:axId val="0"/>
      </c:bar3DChart>
      <c:catAx>
        <c:axId val="72604288"/>
        <c:scaling>
          <c:orientation val="minMax"/>
        </c:scaling>
        <c:axPos val="b"/>
        <c:majorTickMark val="none"/>
        <c:tickLblPos val="nextTo"/>
        <c:txPr>
          <a:bodyPr/>
          <a:lstStyle/>
          <a:p>
            <a:pPr>
              <a:defRPr sz="1600">
                <a:latin typeface="Arial" pitchFamily="34" charset="0"/>
                <a:cs typeface="Arial" pitchFamily="34" charset="0"/>
              </a:defRPr>
            </a:pPr>
            <a:endParaRPr lang="en-US"/>
          </a:p>
        </c:txPr>
        <c:crossAx val="72610176"/>
        <c:crosses val="autoZero"/>
        <c:auto val="1"/>
        <c:lblAlgn val="ctr"/>
        <c:lblOffset val="100"/>
      </c:catAx>
      <c:valAx>
        <c:axId val="72610176"/>
        <c:scaling>
          <c:orientation val="minMax"/>
        </c:scaling>
        <c:axPos val="l"/>
        <c:majorGridlines>
          <c:spPr>
            <a:ln>
              <a:solidFill>
                <a:schemeClr val="tx1"/>
              </a:solidFill>
            </a:ln>
          </c:spPr>
        </c:majorGridlines>
        <c:numFmt formatCode="General" sourceLinked="1"/>
        <c:majorTickMark val="none"/>
        <c:tickLblPos val="nextTo"/>
        <c:spPr>
          <a:ln w="9525">
            <a:noFill/>
          </a:ln>
        </c:spPr>
        <c:txPr>
          <a:bodyPr/>
          <a:lstStyle/>
          <a:p>
            <a:pPr>
              <a:defRPr sz="1600">
                <a:latin typeface="Arial" pitchFamily="34" charset="0"/>
                <a:cs typeface="Arial" pitchFamily="34" charset="0"/>
              </a:defRPr>
            </a:pPr>
            <a:endParaRPr lang="en-US"/>
          </a:p>
        </c:txPr>
        <c:crossAx val="72604288"/>
        <c:crosses val="autoZero"/>
        <c:crossBetween val="between"/>
      </c:valAx>
    </c:plotArea>
    <c:legend>
      <c:legendPos val="b"/>
      <c:layout>
        <c:manualLayout>
          <c:xMode val="edge"/>
          <c:yMode val="edge"/>
          <c:x val="0.64835433070866144"/>
          <c:y val="9.2297303746122744E-2"/>
          <c:w val="0.22551345144356971"/>
          <c:h val="0.28952087807206062"/>
        </c:manualLayout>
      </c:layout>
      <c:txPr>
        <a:bodyPr/>
        <a:lstStyle/>
        <a:p>
          <a:pPr>
            <a:defRPr sz="2400">
              <a:latin typeface="Arial" pitchFamily="34" charset="0"/>
              <a:cs typeface="Arial" pitchFamily="34" charset="0"/>
            </a:defRPr>
          </a:pPr>
          <a:endParaRPr lang="en-US"/>
        </a:p>
      </c:txPr>
    </c:legend>
    <c:plotVisOnly val="1"/>
  </c:chart>
  <c:externalData r:id="rId1"/>
</c:chartSpace>
</file>

<file path=ppt/charts/chart33.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solidFill>
          <a:schemeClr val="accent3">
            <a:lumMod val="20000"/>
            <a:lumOff val="80000"/>
          </a:schemeClr>
        </a:solidFill>
      </c:spPr>
    </c:sideWall>
    <c:backWall>
      <c:spPr>
        <a:solidFill>
          <a:schemeClr val="accent3">
            <a:lumMod val="20000"/>
            <a:lumOff val="80000"/>
          </a:schemeClr>
        </a:solidFill>
      </c:spPr>
    </c:backWall>
    <c:plotArea>
      <c:layout>
        <c:manualLayout>
          <c:layoutTarget val="inner"/>
          <c:xMode val="edge"/>
          <c:yMode val="edge"/>
          <c:x val="5.2174759405074357E-2"/>
          <c:y val="4.1520467836257312E-2"/>
          <c:w val="0.94088079615048292"/>
          <c:h val="0.70553299258645297"/>
        </c:manualLayout>
      </c:layout>
      <c:bar3DChart>
        <c:barDir val="col"/>
        <c:grouping val="clustered"/>
        <c:ser>
          <c:idx val="0"/>
          <c:order val="0"/>
          <c:tx>
            <c:strRef>
              <c:f>'Faculty_Service-Learning_Survey'!$C$116</c:f>
              <c:strCache>
                <c:ptCount val="1"/>
                <c:pt idx="0">
                  <c:v>Male</c:v>
                </c:pt>
              </c:strCache>
            </c:strRef>
          </c:tx>
          <c:cat>
            <c:strRef>
              <c:f>'Faculty_Service-Learning_Survey'!$B$117:$B$123</c:f>
              <c:strCache>
                <c:ptCount val="7"/>
                <c:pt idx="0">
                  <c:v>Strongly Agree</c:v>
                </c:pt>
                <c:pt idx="1">
                  <c:v>Agree</c:v>
                </c:pt>
                <c:pt idx="2">
                  <c:v>Neither Agree not Disagree</c:v>
                </c:pt>
                <c:pt idx="3">
                  <c:v>Disagree</c:v>
                </c:pt>
                <c:pt idx="4">
                  <c:v>Strongly Disagree</c:v>
                </c:pt>
                <c:pt idx="5">
                  <c:v>Uncertain</c:v>
                </c:pt>
                <c:pt idx="6">
                  <c:v>Not Applicable</c:v>
                </c:pt>
              </c:strCache>
            </c:strRef>
          </c:cat>
          <c:val>
            <c:numRef>
              <c:f>'Faculty_Service-Learning_Survey'!$C$117:$C$123</c:f>
              <c:numCache>
                <c:formatCode>General</c:formatCode>
                <c:ptCount val="7"/>
                <c:pt idx="0">
                  <c:v>1</c:v>
                </c:pt>
                <c:pt idx="1">
                  <c:v>14</c:v>
                </c:pt>
                <c:pt idx="2">
                  <c:v>6</c:v>
                </c:pt>
                <c:pt idx="3">
                  <c:v>0</c:v>
                </c:pt>
                <c:pt idx="4">
                  <c:v>0</c:v>
                </c:pt>
                <c:pt idx="5">
                  <c:v>1</c:v>
                </c:pt>
                <c:pt idx="6">
                  <c:v>0</c:v>
                </c:pt>
              </c:numCache>
            </c:numRef>
          </c:val>
        </c:ser>
        <c:ser>
          <c:idx val="1"/>
          <c:order val="1"/>
          <c:tx>
            <c:strRef>
              <c:f>'Faculty_Service-Learning_Survey'!$D$116</c:f>
              <c:strCache>
                <c:ptCount val="1"/>
                <c:pt idx="0">
                  <c:v>Female</c:v>
                </c:pt>
              </c:strCache>
            </c:strRef>
          </c:tx>
          <c:cat>
            <c:strRef>
              <c:f>'Faculty_Service-Learning_Survey'!$B$117:$B$123</c:f>
              <c:strCache>
                <c:ptCount val="7"/>
                <c:pt idx="0">
                  <c:v>Strongly Agree</c:v>
                </c:pt>
                <c:pt idx="1">
                  <c:v>Agree</c:v>
                </c:pt>
                <c:pt idx="2">
                  <c:v>Neither Agree not Disagree</c:v>
                </c:pt>
                <c:pt idx="3">
                  <c:v>Disagree</c:v>
                </c:pt>
                <c:pt idx="4">
                  <c:v>Strongly Disagree</c:v>
                </c:pt>
                <c:pt idx="5">
                  <c:v>Uncertain</c:v>
                </c:pt>
                <c:pt idx="6">
                  <c:v>Not Applicable</c:v>
                </c:pt>
              </c:strCache>
            </c:strRef>
          </c:cat>
          <c:val>
            <c:numRef>
              <c:f>'Faculty_Service-Learning_Survey'!$D$117:$D$123</c:f>
              <c:numCache>
                <c:formatCode>General</c:formatCode>
                <c:ptCount val="7"/>
                <c:pt idx="0">
                  <c:v>10</c:v>
                </c:pt>
                <c:pt idx="1">
                  <c:v>11</c:v>
                </c:pt>
                <c:pt idx="2">
                  <c:v>8</c:v>
                </c:pt>
                <c:pt idx="3">
                  <c:v>0</c:v>
                </c:pt>
                <c:pt idx="4">
                  <c:v>0</c:v>
                </c:pt>
                <c:pt idx="5">
                  <c:v>0</c:v>
                </c:pt>
                <c:pt idx="6">
                  <c:v>1</c:v>
                </c:pt>
              </c:numCache>
            </c:numRef>
          </c:val>
        </c:ser>
        <c:gapWidth val="75"/>
        <c:shape val="box"/>
        <c:axId val="72672384"/>
        <c:axId val="72673920"/>
        <c:axId val="0"/>
      </c:bar3DChart>
      <c:catAx>
        <c:axId val="72672384"/>
        <c:scaling>
          <c:orientation val="minMax"/>
        </c:scaling>
        <c:axPos val="b"/>
        <c:majorTickMark val="none"/>
        <c:tickLblPos val="nextTo"/>
        <c:txPr>
          <a:bodyPr/>
          <a:lstStyle/>
          <a:p>
            <a:pPr>
              <a:defRPr sz="1600">
                <a:latin typeface="Arial" pitchFamily="34" charset="0"/>
                <a:cs typeface="Arial" pitchFamily="34" charset="0"/>
              </a:defRPr>
            </a:pPr>
            <a:endParaRPr lang="en-US"/>
          </a:p>
        </c:txPr>
        <c:crossAx val="72673920"/>
        <c:crosses val="autoZero"/>
        <c:auto val="1"/>
        <c:lblAlgn val="ctr"/>
        <c:lblOffset val="100"/>
      </c:catAx>
      <c:valAx>
        <c:axId val="72673920"/>
        <c:scaling>
          <c:orientation val="minMax"/>
        </c:scaling>
        <c:axPos val="l"/>
        <c:majorGridlines>
          <c:spPr>
            <a:ln>
              <a:solidFill>
                <a:schemeClr val="tx1"/>
              </a:solidFill>
            </a:ln>
          </c:spPr>
        </c:majorGridlines>
        <c:numFmt formatCode="General" sourceLinked="1"/>
        <c:majorTickMark val="none"/>
        <c:tickLblPos val="nextTo"/>
        <c:spPr>
          <a:ln w="9525">
            <a:noFill/>
          </a:ln>
        </c:spPr>
        <c:txPr>
          <a:bodyPr/>
          <a:lstStyle/>
          <a:p>
            <a:pPr>
              <a:defRPr sz="1600">
                <a:latin typeface="Arial" pitchFamily="34" charset="0"/>
                <a:cs typeface="Arial" pitchFamily="34" charset="0"/>
              </a:defRPr>
            </a:pPr>
            <a:endParaRPr lang="en-US"/>
          </a:p>
        </c:txPr>
        <c:crossAx val="72672384"/>
        <c:crosses val="autoZero"/>
        <c:crossBetween val="between"/>
      </c:valAx>
    </c:plotArea>
    <c:legend>
      <c:legendPos val="b"/>
      <c:layout>
        <c:manualLayout>
          <c:xMode val="edge"/>
          <c:yMode val="edge"/>
          <c:x val="0.67335433070866169"/>
          <c:y val="0.12414652115853982"/>
          <c:w val="0.19218011811023619"/>
          <c:h val="0.2091868121747939"/>
        </c:manualLayout>
      </c:layout>
      <c:txPr>
        <a:bodyPr/>
        <a:lstStyle/>
        <a:p>
          <a:pPr>
            <a:defRPr sz="2400">
              <a:latin typeface="Arial" pitchFamily="34" charset="0"/>
              <a:cs typeface="Arial" pitchFamily="34" charset="0"/>
            </a:defRPr>
          </a:pPr>
          <a:endParaRPr lang="en-US"/>
        </a:p>
      </c:txPr>
    </c:legend>
    <c:plotVisOnly val="1"/>
  </c:chart>
  <c:externalData r:id="rId1"/>
</c:chartSpace>
</file>

<file path=ppt/charts/chart3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AngAx val="1"/>
    </c:view3D>
    <c:sideWall>
      <c:spPr>
        <a:solidFill>
          <a:schemeClr val="accent3">
            <a:lumMod val="20000"/>
            <a:lumOff val="80000"/>
          </a:schemeClr>
        </a:solidFill>
      </c:spPr>
    </c:sideWall>
    <c:backWall>
      <c:spPr>
        <a:solidFill>
          <a:schemeClr val="accent3">
            <a:lumMod val="20000"/>
            <a:lumOff val="80000"/>
          </a:schemeClr>
        </a:solidFill>
      </c:spPr>
    </c:backWall>
    <c:plotArea>
      <c:layout>
        <c:manualLayout>
          <c:layoutTarget val="inner"/>
          <c:xMode val="edge"/>
          <c:yMode val="edge"/>
          <c:x val="6.2063320209973898E-2"/>
          <c:y val="3.6309523809523812E-2"/>
          <c:w val="0.93469728783902062"/>
          <c:h val="0.45142318147731536"/>
        </c:manualLayout>
      </c:layout>
      <c:bar3DChart>
        <c:barDir val="col"/>
        <c:grouping val="clustered"/>
        <c:ser>
          <c:idx val="0"/>
          <c:order val="0"/>
          <c:tx>
            <c:strRef>
              <c:f>'Faculty_Service-Learning_Survey'!$C$125</c:f>
              <c:strCache>
                <c:ptCount val="1"/>
                <c:pt idx="0">
                  <c:v>Male</c:v>
                </c:pt>
              </c:strCache>
            </c:strRef>
          </c:tx>
          <c:cat>
            <c:strRef>
              <c:f>'Faculty_Service-Learning_Survey'!$B$126:$B$134</c:f>
              <c:strCache>
                <c:ptCount val="9"/>
                <c:pt idx="0">
                  <c:v>a. Other courses I teach</c:v>
                </c:pt>
                <c:pt idx="1">
                  <c:v>b. My own personal service in the community</c:v>
                </c:pt>
                <c:pt idx="2">
                  <c:v>c. My research agenda</c:v>
                </c:pt>
                <c:pt idx="3">
                  <c:v>d. My plans for publication or presentations (scholarly work)</c:v>
                </c:pt>
                <c:pt idx="4">
                  <c:v>e. My relationship with other faculty</c:v>
                </c:pt>
                <c:pt idx="5">
                  <c:v>f. My relationship with administrators</c:v>
                </c:pt>
                <c:pt idx="6">
                  <c:v>g. My relationship with students</c:v>
                </c:pt>
                <c:pt idx="7">
                  <c:v>h. My relationship with the community partner</c:v>
                </c:pt>
                <c:pt idx="8">
                  <c:v>i. Other</c:v>
                </c:pt>
              </c:strCache>
            </c:strRef>
          </c:cat>
          <c:val>
            <c:numRef>
              <c:f>'Faculty_Service-Learning_Survey'!$C$126:$C$134</c:f>
              <c:numCache>
                <c:formatCode>General</c:formatCode>
                <c:ptCount val="9"/>
                <c:pt idx="0">
                  <c:v>15</c:v>
                </c:pt>
                <c:pt idx="1">
                  <c:v>14</c:v>
                </c:pt>
                <c:pt idx="2">
                  <c:v>12</c:v>
                </c:pt>
                <c:pt idx="3">
                  <c:v>12</c:v>
                </c:pt>
                <c:pt idx="4">
                  <c:v>17</c:v>
                </c:pt>
                <c:pt idx="5">
                  <c:v>14</c:v>
                </c:pt>
                <c:pt idx="6">
                  <c:v>18</c:v>
                </c:pt>
                <c:pt idx="7">
                  <c:v>18</c:v>
                </c:pt>
                <c:pt idx="8">
                  <c:v>0</c:v>
                </c:pt>
              </c:numCache>
            </c:numRef>
          </c:val>
        </c:ser>
        <c:ser>
          <c:idx val="1"/>
          <c:order val="1"/>
          <c:tx>
            <c:strRef>
              <c:f>'Faculty_Service-Learning_Survey'!$D$125</c:f>
              <c:strCache>
                <c:ptCount val="1"/>
                <c:pt idx="0">
                  <c:v>Female</c:v>
                </c:pt>
              </c:strCache>
            </c:strRef>
          </c:tx>
          <c:cat>
            <c:strRef>
              <c:f>'Faculty_Service-Learning_Survey'!$B$126:$B$134</c:f>
              <c:strCache>
                <c:ptCount val="9"/>
                <c:pt idx="0">
                  <c:v>a. Other courses I teach</c:v>
                </c:pt>
                <c:pt idx="1">
                  <c:v>b. My own personal service in the community</c:v>
                </c:pt>
                <c:pt idx="2">
                  <c:v>c. My research agenda</c:v>
                </c:pt>
                <c:pt idx="3">
                  <c:v>d. My plans for publication or presentations (scholarly work)</c:v>
                </c:pt>
                <c:pt idx="4">
                  <c:v>e. My relationship with other faculty</c:v>
                </c:pt>
                <c:pt idx="5">
                  <c:v>f. My relationship with administrators</c:v>
                </c:pt>
                <c:pt idx="6">
                  <c:v>g. My relationship with students</c:v>
                </c:pt>
                <c:pt idx="7">
                  <c:v>h. My relationship with the community partner</c:v>
                </c:pt>
                <c:pt idx="8">
                  <c:v>i. Other</c:v>
                </c:pt>
              </c:strCache>
            </c:strRef>
          </c:cat>
          <c:val>
            <c:numRef>
              <c:f>'Faculty_Service-Learning_Survey'!$D$126:$D$134</c:f>
              <c:numCache>
                <c:formatCode>General</c:formatCode>
                <c:ptCount val="9"/>
                <c:pt idx="0">
                  <c:v>4</c:v>
                </c:pt>
                <c:pt idx="1">
                  <c:v>11</c:v>
                </c:pt>
                <c:pt idx="2">
                  <c:v>3</c:v>
                </c:pt>
                <c:pt idx="3">
                  <c:v>3</c:v>
                </c:pt>
                <c:pt idx="4">
                  <c:v>6</c:v>
                </c:pt>
                <c:pt idx="5">
                  <c:v>3</c:v>
                </c:pt>
                <c:pt idx="6">
                  <c:v>17</c:v>
                </c:pt>
                <c:pt idx="7">
                  <c:v>22</c:v>
                </c:pt>
                <c:pt idx="8">
                  <c:v>3</c:v>
                </c:pt>
              </c:numCache>
            </c:numRef>
          </c:val>
        </c:ser>
        <c:gapWidth val="75"/>
        <c:shape val="box"/>
        <c:axId val="72723840"/>
        <c:axId val="72737920"/>
        <c:axId val="0"/>
      </c:bar3DChart>
      <c:catAx>
        <c:axId val="72723840"/>
        <c:scaling>
          <c:orientation val="minMax"/>
        </c:scaling>
        <c:axPos val="b"/>
        <c:majorTickMark val="none"/>
        <c:tickLblPos val="nextTo"/>
        <c:txPr>
          <a:bodyPr/>
          <a:lstStyle/>
          <a:p>
            <a:pPr>
              <a:defRPr sz="1050">
                <a:latin typeface="Arial" pitchFamily="34" charset="0"/>
                <a:cs typeface="Arial" pitchFamily="34" charset="0"/>
              </a:defRPr>
            </a:pPr>
            <a:endParaRPr lang="en-US"/>
          </a:p>
        </c:txPr>
        <c:crossAx val="72737920"/>
        <c:crosses val="autoZero"/>
        <c:auto val="1"/>
        <c:lblAlgn val="ctr"/>
        <c:lblOffset val="100"/>
      </c:catAx>
      <c:valAx>
        <c:axId val="72737920"/>
        <c:scaling>
          <c:orientation val="minMax"/>
        </c:scaling>
        <c:axPos val="l"/>
        <c:majorGridlines>
          <c:spPr>
            <a:ln>
              <a:solidFill>
                <a:schemeClr val="tx1"/>
              </a:solidFill>
            </a:ln>
          </c:spPr>
        </c:majorGridlines>
        <c:numFmt formatCode="General" sourceLinked="1"/>
        <c:majorTickMark val="none"/>
        <c:tickLblPos val="nextTo"/>
        <c:spPr>
          <a:ln w="9525">
            <a:noFill/>
          </a:ln>
        </c:spPr>
        <c:txPr>
          <a:bodyPr/>
          <a:lstStyle/>
          <a:p>
            <a:pPr>
              <a:defRPr sz="1000">
                <a:latin typeface="Arial" pitchFamily="34" charset="0"/>
                <a:cs typeface="Arial" pitchFamily="34" charset="0"/>
              </a:defRPr>
            </a:pPr>
            <a:endParaRPr lang="en-US"/>
          </a:p>
        </c:txPr>
        <c:crossAx val="72723840"/>
        <c:crosses val="autoZero"/>
        <c:crossBetween val="between"/>
      </c:valAx>
    </c:plotArea>
    <c:legend>
      <c:legendPos val="b"/>
      <c:layout>
        <c:manualLayout>
          <c:xMode val="edge"/>
          <c:yMode val="edge"/>
          <c:x val="0.17814468503937048"/>
          <c:y val="5.2141554339605864E-2"/>
          <c:w val="0.31298136072834748"/>
          <c:h val="8.3451665999377561E-2"/>
        </c:manualLayout>
      </c:layout>
      <c:txPr>
        <a:bodyPr/>
        <a:lstStyle/>
        <a:p>
          <a:pPr>
            <a:defRPr sz="2400">
              <a:latin typeface="Arial" pitchFamily="34" charset="0"/>
              <a:cs typeface="Arial" pitchFamily="34" charset="0"/>
            </a:defRPr>
          </a:pPr>
          <a:endParaRPr lang="en-US"/>
        </a:p>
      </c:txPr>
    </c:legend>
    <c:plotVisOnly val="1"/>
  </c:chart>
  <c:externalData r:id="rId1"/>
</c:chartSpace>
</file>

<file path=ppt/charts/chart35.xml><?xml version="1.0" encoding="utf-8"?>
<c:chartSpace xmlns:c="http://schemas.openxmlformats.org/drawingml/2006/chart" xmlns:a="http://schemas.openxmlformats.org/drawingml/2006/main" xmlns:r="http://schemas.openxmlformats.org/officeDocument/2006/relationships">
  <c:date1904 val="1"/>
  <c:lang val="en-US"/>
  <c:chart>
    <c:view3D>
      <c:rAngAx val="1"/>
    </c:view3D>
    <c:sideWall>
      <c:spPr>
        <a:solidFill>
          <a:schemeClr val="accent3">
            <a:lumMod val="20000"/>
            <a:lumOff val="80000"/>
          </a:schemeClr>
        </a:solidFill>
      </c:spPr>
    </c:sideWall>
    <c:backWall>
      <c:spPr>
        <a:solidFill>
          <a:schemeClr val="accent3">
            <a:lumMod val="20000"/>
            <a:lumOff val="80000"/>
          </a:schemeClr>
        </a:solidFill>
      </c:spPr>
    </c:backWall>
    <c:plotArea>
      <c:layout>
        <c:manualLayout>
          <c:layoutTarget val="inner"/>
          <c:xMode val="edge"/>
          <c:yMode val="edge"/>
          <c:x val="8.5508092738408051E-2"/>
          <c:y val="4.2937853107344631E-2"/>
          <c:w val="0.85732655293088511"/>
          <c:h val="0.79253747942524"/>
        </c:manualLayout>
      </c:layout>
      <c:bar3DChart>
        <c:barDir val="col"/>
        <c:grouping val="clustered"/>
        <c:ser>
          <c:idx val="0"/>
          <c:order val="0"/>
          <c:tx>
            <c:strRef>
              <c:f>'Faculty_Service-Learning_Survey'!$C$135</c:f>
              <c:strCache>
                <c:ptCount val="1"/>
                <c:pt idx="0">
                  <c:v>Male</c:v>
                </c:pt>
              </c:strCache>
            </c:strRef>
          </c:tx>
          <c:cat>
            <c:strRef>
              <c:f>'Faculty_Service-Learning_Survey'!$B$136:$B$137</c:f>
              <c:strCache>
                <c:ptCount val="2"/>
                <c:pt idx="0">
                  <c:v>Yes</c:v>
                </c:pt>
                <c:pt idx="1">
                  <c:v>No</c:v>
                </c:pt>
              </c:strCache>
            </c:strRef>
          </c:cat>
          <c:val>
            <c:numRef>
              <c:f>'Faculty_Service-Learning_Survey'!$C$136:$C$137</c:f>
              <c:numCache>
                <c:formatCode>General</c:formatCode>
                <c:ptCount val="2"/>
                <c:pt idx="0">
                  <c:v>18</c:v>
                </c:pt>
                <c:pt idx="1">
                  <c:v>4</c:v>
                </c:pt>
              </c:numCache>
            </c:numRef>
          </c:val>
        </c:ser>
        <c:ser>
          <c:idx val="1"/>
          <c:order val="1"/>
          <c:tx>
            <c:strRef>
              <c:f>'Faculty_Service-Learning_Survey'!$D$135</c:f>
              <c:strCache>
                <c:ptCount val="1"/>
                <c:pt idx="0">
                  <c:v>Female</c:v>
                </c:pt>
              </c:strCache>
            </c:strRef>
          </c:tx>
          <c:cat>
            <c:strRef>
              <c:f>'Faculty_Service-Learning_Survey'!$B$136:$B$137</c:f>
              <c:strCache>
                <c:ptCount val="2"/>
                <c:pt idx="0">
                  <c:v>Yes</c:v>
                </c:pt>
                <c:pt idx="1">
                  <c:v>No</c:v>
                </c:pt>
              </c:strCache>
            </c:strRef>
          </c:cat>
          <c:val>
            <c:numRef>
              <c:f>'Faculty_Service-Learning_Survey'!$D$136:$D$137</c:f>
              <c:numCache>
                <c:formatCode>General</c:formatCode>
                <c:ptCount val="2"/>
                <c:pt idx="0">
                  <c:v>22</c:v>
                </c:pt>
                <c:pt idx="1">
                  <c:v>8</c:v>
                </c:pt>
              </c:numCache>
            </c:numRef>
          </c:val>
        </c:ser>
        <c:shape val="box"/>
        <c:axId val="72787840"/>
        <c:axId val="72789376"/>
        <c:axId val="0"/>
      </c:bar3DChart>
      <c:catAx>
        <c:axId val="72787840"/>
        <c:scaling>
          <c:orientation val="minMax"/>
        </c:scaling>
        <c:axPos val="b"/>
        <c:tickLblPos val="nextTo"/>
        <c:txPr>
          <a:bodyPr/>
          <a:lstStyle/>
          <a:p>
            <a:pPr>
              <a:defRPr sz="2400">
                <a:latin typeface="Arial" pitchFamily="34" charset="0"/>
                <a:cs typeface="Arial" pitchFamily="34" charset="0"/>
              </a:defRPr>
            </a:pPr>
            <a:endParaRPr lang="en-US"/>
          </a:p>
        </c:txPr>
        <c:crossAx val="72789376"/>
        <c:crosses val="autoZero"/>
        <c:auto val="1"/>
        <c:lblAlgn val="ctr"/>
        <c:lblOffset val="100"/>
      </c:catAx>
      <c:valAx>
        <c:axId val="72789376"/>
        <c:scaling>
          <c:orientation val="minMax"/>
        </c:scaling>
        <c:axPos val="l"/>
        <c:majorGridlines>
          <c:spPr>
            <a:ln>
              <a:solidFill>
                <a:schemeClr val="tx1"/>
              </a:solidFill>
            </a:ln>
          </c:spPr>
        </c:majorGridlines>
        <c:numFmt formatCode="General" sourceLinked="1"/>
        <c:tickLblPos val="nextTo"/>
        <c:txPr>
          <a:bodyPr/>
          <a:lstStyle/>
          <a:p>
            <a:pPr>
              <a:defRPr sz="1600">
                <a:latin typeface="Arial" pitchFamily="34" charset="0"/>
                <a:cs typeface="Arial" pitchFamily="34" charset="0"/>
              </a:defRPr>
            </a:pPr>
            <a:endParaRPr lang="en-US"/>
          </a:p>
        </c:txPr>
        <c:crossAx val="72787840"/>
        <c:crosses val="autoZero"/>
        <c:crossBetween val="between"/>
      </c:valAx>
    </c:plotArea>
    <c:legend>
      <c:legendPos val="r"/>
      <c:layout>
        <c:manualLayout>
          <c:xMode val="edge"/>
          <c:yMode val="edge"/>
          <c:x val="0.54839020122484694"/>
          <c:y val="0.15383646959384353"/>
          <c:w val="0.22522090988626459"/>
          <c:h val="0.26859824725299181"/>
        </c:manualLayout>
      </c:layout>
      <c:txPr>
        <a:bodyPr/>
        <a:lstStyle/>
        <a:p>
          <a:pPr>
            <a:defRPr sz="2400">
              <a:latin typeface="Arial" pitchFamily="34" charset="0"/>
              <a:cs typeface="Arial" pitchFamily="34" charset="0"/>
            </a:defRPr>
          </a:pPr>
          <a:endParaRPr lang="en-US"/>
        </a:p>
      </c:txPr>
    </c:legend>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7.9433605091399032E-2"/>
          <c:y val="0.10039320556628704"/>
          <c:w val="0.92056634084531097"/>
          <c:h val="0.88287646434132838"/>
        </c:manualLayout>
      </c:layout>
      <c:pie3DChart>
        <c:varyColors val="1"/>
        <c:ser>
          <c:idx val="0"/>
          <c:order val="0"/>
          <c:spPr>
            <a:ln>
              <a:solidFill>
                <a:schemeClr val="tx1"/>
              </a:solidFill>
            </a:ln>
          </c:spPr>
          <c:dPt>
            <c:idx val="0"/>
            <c:spPr>
              <a:solidFill>
                <a:schemeClr val="bg1">
                  <a:lumMod val="60000"/>
                  <a:lumOff val="40000"/>
                </a:schemeClr>
              </a:solidFill>
              <a:ln>
                <a:solidFill>
                  <a:schemeClr val="tx1"/>
                </a:solidFill>
              </a:ln>
            </c:spPr>
          </c:dPt>
          <c:dPt>
            <c:idx val="1"/>
            <c:spPr>
              <a:solidFill>
                <a:srgbClr val="92D050"/>
              </a:solidFill>
              <a:ln>
                <a:solidFill>
                  <a:schemeClr val="tx1"/>
                </a:solidFill>
              </a:ln>
            </c:spPr>
          </c:dPt>
          <c:dPt>
            <c:idx val="2"/>
            <c:spPr>
              <a:solidFill>
                <a:srgbClr val="7030A0"/>
              </a:solidFill>
              <a:ln>
                <a:solidFill>
                  <a:schemeClr val="tx1"/>
                </a:solidFill>
              </a:ln>
            </c:spPr>
          </c:dPt>
          <c:dPt>
            <c:idx val="3"/>
            <c:spPr>
              <a:solidFill>
                <a:srgbClr val="00B0F0"/>
              </a:solidFill>
              <a:ln>
                <a:solidFill>
                  <a:schemeClr val="tx1"/>
                </a:solidFill>
              </a:ln>
            </c:spPr>
          </c:dPt>
          <c:dPt>
            <c:idx val="4"/>
            <c:spPr>
              <a:solidFill>
                <a:schemeClr val="tx1">
                  <a:lumMod val="75000"/>
                </a:schemeClr>
              </a:solidFill>
              <a:ln>
                <a:solidFill>
                  <a:schemeClr val="tx1"/>
                </a:solidFill>
              </a:ln>
            </c:spPr>
          </c:dPt>
          <c:dPt>
            <c:idx val="5"/>
            <c:spPr>
              <a:solidFill>
                <a:schemeClr val="tx2"/>
              </a:solidFill>
              <a:ln>
                <a:solidFill>
                  <a:schemeClr val="tx1"/>
                </a:solidFill>
              </a:ln>
            </c:spPr>
          </c:dPt>
          <c:dPt>
            <c:idx val="6"/>
            <c:spPr>
              <a:solidFill>
                <a:srgbClr val="FFC000"/>
              </a:solidFill>
              <a:ln>
                <a:solidFill>
                  <a:schemeClr val="tx1"/>
                </a:solidFill>
              </a:ln>
            </c:spPr>
          </c:dPt>
          <c:dPt>
            <c:idx val="7"/>
            <c:spPr>
              <a:solidFill>
                <a:srgbClr val="FF0000"/>
              </a:solidFill>
              <a:ln>
                <a:solidFill>
                  <a:schemeClr val="tx1"/>
                </a:solidFill>
              </a:ln>
            </c:spPr>
          </c:dPt>
          <c:dPt>
            <c:idx val="9"/>
            <c:spPr>
              <a:solidFill>
                <a:schemeClr val="accent3">
                  <a:lumMod val="75000"/>
                </a:schemeClr>
              </a:solidFill>
              <a:ln>
                <a:solidFill>
                  <a:schemeClr val="tx1"/>
                </a:solidFill>
              </a:ln>
            </c:spPr>
          </c:dPt>
          <c:dPt>
            <c:idx val="10"/>
            <c:spPr>
              <a:solidFill>
                <a:schemeClr val="accent2">
                  <a:lumMod val="60000"/>
                  <a:lumOff val="40000"/>
                </a:schemeClr>
              </a:solidFill>
              <a:ln>
                <a:solidFill>
                  <a:schemeClr val="tx1"/>
                </a:solidFill>
              </a:ln>
            </c:spPr>
          </c:dPt>
          <c:dLbls>
            <c:dLbl>
              <c:idx val="0"/>
              <c:layout>
                <c:manualLayout>
                  <c:x val="-0.16664154480689924"/>
                  <c:y val="0.11083840934977304"/>
                </c:manualLayout>
              </c:layout>
              <c:showCatName val="1"/>
              <c:showPercent val="1"/>
            </c:dLbl>
            <c:dLbl>
              <c:idx val="1"/>
              <c:layout>
                <c:manualLayout>
                  <c:x val="-9.3635170603674767E-2"/>
                  <c:y val="-0.16032794642808013"/>
                </c:manualLayout>
              </c:layout>
              <c:showCatName val="1"/>
              <c:showPercent val="1"/>
            </c:dLbl>
            <c:dLbl>
              <c:idx val="2"/>
              <c:spPr/>
              <c:txPr>
                <a:bodyPr/>
                <a:lstStyle/>
                <a:p>
                  <a:pPr>
                    <a:defRPr sz="2200">
                      <a:solidFill>
                        <a:schemeClr val="bg1"/>
                      </a:solidFill>
                    </a:defRPr>
                  </a:pPr>
                  <a:endParaRPr lang="en-US"/>
                </a:p>
              </c:txPr>
            </c:dLbl>
            <c:dLbl>
              <c:idx val="4"/>
              <c:spPr/>
              <c:txPr>
                <a:bodyPr/>
                <a:lstStyle/>
                <a:p>
                  <a:pPr>
                    <a:defRPr sz="2200">
                      <a:solidFill>
                        <a:schemeClr val="bg1"/>
                      </a:solidFill>
                    </a:defRPr>
                  </a:pPr>
                  <a:endParaRPr lang="en-US"/>
                </a:p>
              </c:txPr>
            </c:dLbl>
            <c:dLbl>
              <c:idx val="5"/>
              <c:spPr/>
              <c:txPr>
                <a:bodyPr/>
                <a:lstStyle/>
                <a:p>
                  <a:pPr>
                    <a:defRPr sz="2200">
                      <a:solidFill>
                        <a:schemeClr val="bg1"/>
                      </a:solidFill>
                    </a:defRPr>
                  </a:pPr>
                  <a:endParaRPr lang="en-US"/>
                </a:p>
              </c:txPr>
            </c:dLbl>
            <c:dLbl>
              <c:idx val="6"/>
              <c:layout>
                <c:manualLayout>
                  <c:x val="9.7359069054421293E-2"/>
                  <c:y val="-0.24025883557008224"/>
                </c:manualLayout>
              </c:layout>
              <c:showCatName val="1"/>
              <c:showPercent val="1"/>
            </c:dLbl>
            <c:dLbl>
              <c:idx val="7"/>
              <c:layout>
                <c:manualLayout>
                  <c:x val="-1.1967342577752999E-2"/>
                  <c:y val="-6.4024827085293584E-2"/>
                </c:manualLayout>
              </c:layout>
              <c:showCatName val="1"/>
              <c:showPercent val="1"/>
            </c:dLbl>
            <c:txPr>
              <a:bodyPr/>
              <a:lstStyle/>
              <a:p>
                <a:pPr>
                  <a:defRPr sz="2200">
                    <a:solidFill>
                      <a:schemeClr val="tx1"/>
                    </a:solidFill>
                  </a:defRPr>
                </a:pPr>
                <a:endParaRPr lang="en-US"/>
              </a:p>
            </c:txPr>
            <c:showCatName val="1"/>
            <c:showPercent val="1"/>
            <c:showLeaderLines val="1"/>
            <c:leaderLines>
              <c:spPr>
                <a:ln w="25400" cap="flat" cmpd="sng" algn="ctr">
                  <a:solidFill>
                    <a:schemeClr val="dk1"/>
                  </a:solidFill>
                  <a:prstDash val="solid"/>
                </a:ln>
                <a:effectLst>
                  <a:outerShdw blurRad="40000" dist="20000" dir="5400000" rotWithShape="0">
                    <a:srgbClr val="000000">
                      <a:alpha val="38000"/>
                    </a:srgbClr>
                  </a:outerShdw>
                </a:effectLst>
              </c:spPr>
            </c:leaderLines>
          </c:dLbls>
          <c:cat>
            <c:strRef>
              <c:f>Sheet1!$A$2:$A$12</c:f>
              <c:strCache>
                <c:ptCount val="11"/>
                <c:pt idx="0">
                  <c:v>REL</c:v>
                </c:pt>
                <c:pt idx="1">
                  <c:v>ENGL</c:v>
                </c:pt>
                <c:pt idx="2">
                  <c:v>EDUC</c:v>
                </c:pt>
                <c:pt idx="3">
                  <c:v>SPAN</c:v>
                </c:pt>
                <c:pt idx="4">
                  <c:v>BIOL</c:v>
                </c:pt>
                <c:pt idx="5">
                  <c:v>AMGT</c:v>
                </c:pt>
                <c:pt idx="6">
                  <c:v>ECON</c:v>
                </c:pt>
                <c:pt idx="7">
                  <c:v>NURS</c:v>
                </c:pt>
                <c:pt idx="8">
                  <c:v>ACCT</c:v>
                </c:pt>
                <c:pt idx="9">
                  <c:v>PHIL</c:v>
                </c:pt>
                <c:pt idx="10">
                  <c:v>Other</c:v>
                </c:pt>
              </c:strCache>
            </c:strRef>
          </c:cat>
          <c:val>
            <c:numRef>
              <c:f>Sheet1!$B$2:$B$12</c:f>
              <c:numCache>
                <c:formatCode>General</c:formatCode>
                <c:ptCount val="11"/>
                <c:pt idx="0">
                  <c:v>40</c:v>
                </c:pt>
                <c:pt idx="1">
                  <c:v>17</c:v>
                </c:pt>
                <c:pt idx="2">
                  <c:v>16</c:v>
                </c:pt>
                <c:pt idx="3">
                  <c:v>14</c:v>
                </c:pt>
                <c:pt idx="4">
                  <c:v>13</c:v>
                </c:pt>
                <c:pt idx="5">
                  <c:v>12</c:v>
                </c:pt>
                <c:pt idx="6">
                  <c:v>11</c:v>
                </c:pt>
                <c:pt idx="7">
                  <c:v>9</c:v>
                </c:pt>
                <c:pt idx="8">
                  <c:v>8</c:v>
                </c:pt>
                <c:pt idx="9">
                  <c:v>8</c:v>
                </c:pt>
                <c:pt idx="10">
                  <c:v>36</c:v>
                </c:pt>
              </c:numCache>
            </c:numRef>
          </c:val>
        </c:ser>
        <c:dLbls>
          <c:showCatName val="1"/>
          <c:showPercent val="1"/>
        </c:dLbls>
      </c:pie3DChart>
    </c:plotArea>
    <c:plotVisOnly val="1"/>
  </c:chart>
  <c:spPr>
    <a:solidFill>
      <a:schemeClr val="accent3">
        <a:lumMod val="20000"/>
        <a:lumOff val="80000"/>
      </a:schemeClr>
    </a:solidFill>
    <a:ln>
      <a:solidFill>
        <a:schemeClr val="tx1"/>
      </a:solid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solidFill>
                  <a:schemeClr val="tx1"/>
                </a:solidFill>
                <a:latin typeface="Arial" pitchFamily="34" charset="0"/>
                <a:cs typeface="Arial" pitchFamily="34" charset="0"/>
              </a:defRPr>
            </a:pPr>
            <a:r>
              <a:rPr lang="en-US" sz="2400" dirty="0">
                <a:solidFill>
                  <a:schemeClr val="tx1"/>
                </a:solidFill>
                <a:latin typeface="Arial" pitchFamily="34" charset="0"/>
                <a:cs typeface="Arial" pitchFamily="34" charset="0"/>
              </a:rPr>
              <a:t> </a:t>
            </a:r>
            <a:r>
              <a:rPr lang="en-US" sz="2800" b="0" baseline="0" dirty="0" smtClean="0">
                <a:solidFill>
                  <a:schemeClr val="tx1"/>
                </a:solidFill>
                <a:latin typeface="Arial" pitchFamily="34" charset="0"/>
                <a:cs typeface="Arial" pitchFamily="34" charset="0"/>
              </a:rPr>
              <a:t>General Education Courses</a:t>
            </a:r>
            <a:endParaRPr lang="en-US" sz="2800" b="0" dirty="0">
              <a:solidFill>
                <a:schemeClr val="tx1"/>
              </a:solidFill>
              <a:latin typeface="Arial" pitchFamily="34" charset="0"/>
              <a:cs typeface="Arial" pitchFamily="34" charset="0"/>
            </a:endParaRPr>
          </a:p>
        </c:rich>
      </c:tx>
      <c:layout/>
    </c:title>
    <c:view3D>
      <c:rotX val="30"/>
      <c:perspective val="30"/>
    </c:view3D>
    <c:plotArea>
      <c:layout>
        <c:manualLayout>
          <c:layoutTarget val="inner"/>
          <c:xMode val="edge"/>
          <c:yMode val="edge"/>
          <c:x val="6.5615203473397596E-2"/>
          <c:y val="0.16428736180704773"/>
          <c:w val="0.87811538744572815"/>
          <c:h val="0.77141274954267058"/>
        </c:manualLayout>
      </c:layout>
      <c:pie3DChart>
        <c:varyColors val="1"/>
        <c:ser>
          <c:idx val="0"/>
          <c:order val="0"/>
          <c:tx>
            <c:strRef>
              <c:f>Sheet1!$B$1</c:f>
              <c:strCache>
                <c:ptCount val="1"/>
                <c:pt idx="0">
                  <c:v> 2</c:v>
                </c:pt>
              </c:strCache>
            </c:strRef>
          </c:tx>
          <c:spPr>
            <a:ln>
              <a:solidFill>
                <a:schemeClr val="tx1"/>
              </a:solidFill>
            </a:ln>
          </c:spPr>
          <c:dPt>
            <c:idx val="0"/>
            <c:spPr>
              <a:solidFill>
                <a:srgbClr val="FFC000"/>
              </a:solidFill>
              <a:ln>
                <a:solidFill>
                  <a:schemeClr val="tx1"/>
                </a:solidFill>
              </a:ln>
            </c:spPr>
          </c:dPt>
          <c:dPt>
            <c:idx val="1"/>
            <c:spPr>
              <a:solidFill>
                <a:srgbClr val="00B0F0"/>
              </a:solidFill>
              <a:ln>
                <a:solidFill>
                  <a:schemeClr val="tx1"/>
                </a:solidFill>
              </a:ln>
            </c:spPr>
          </c:dPt>
          <c:dLbls>
            <c:dLbl>
              <c:idx val="0"/>
              <c:layout>
                <c:manualLayout>
                  <c:x val="-0.22261817156033151"/>
                  <c:y val="8.723375487154944E-2"/>
                </c:manualLayout>
              </c:layout>
              <c:tx>
                <c:rich>
                  <a:bodyPr/>
                  <a:lstStyle/>
                  <a:p>
                    <a:r>
                      <a:rPr lang="en-US" sz="2700" b="1" dirty="0">
                        <a:solidFill>
                          <a:schemeClr val="tx1"/>
                        </a:solidFill>
                      </a:rPr>
                      <a:t>General Education
35%</a:t>
                    </a:r>
                  </a:p>
                </c:rich>
              </c:tx>
              <c:showCatName val="1"/>
              <c:showPercent val="1"/>
            </c:dLbl>
            <c:dLbl>
              <c:idx val="1"/>
              <c:layout>
                <c:manualLayout>
                  <c:x val="0.26088601074398432"/>
                  <c:y val="-0.23327109679471883"/>
                </c:manualLayout>
              </c:layout>
              <c:tx>
                <c:rich>
                  <a:bodyPr/>
                  <a:lstStyle/>
                  <a:p>
                    <a:r>
                      <a:rPr lang="en-US" sz="2800" b="1" dirty="0">
                        <a:solidFill>
                          <a:schemeClr val="tx1"/>
                        </a:solidFill>
                      </a:rPr>
                      <a:t>All Other Courses
65%</a:t>
                    </a:r>
                  </a:p>
                </c:rich>
              </c:tx>
              <c:showCatName val="1"/>
              <c:showPercent val="1"/>
            </c:dLbl>
            <c:txPr>
              <a:bodyPr/>
              <a:lstStyle/>
              <a:p>
                <a:pPr>
                  <a:defRPr sz="2400" b="1">
                    <a:solidFill>
                      <a:schemeClr val="tx1"/>
                    </a:solidFill>
                  </a:defRPr>
                </a:pPr>
                <a:endParaRPr lang="en-US"/>
              </a:p>
            </c:txPr>
            <c:showCatName val="1"/>
            <c:showPercent val="1"/>
            <c:showLeaderLines val="1"/>
          </c:dLbls>
          <c:cat>
            <c:strRef>
              <c:f>Sheet1!$A$2:$A$3</c:f>
              <c:strCache>
                <c:ptCount val="2"/>
                <c:pt idx="0">
                  <c:v>General Education</c:v>
                </c:pt>
                <c:pt idx="1">
                  <c:v>All Other Courses</c:v>
                </c:pt>
              </c:strCache>
            </c:strRef>
          </c:cat>
          <c:val>
            <c:numRef>
              <c:f>Sheet1!$B$2:$B$3</c:f>
              <c:numCache>
                <c:formatCode>General</c:formatCode>
                <c:ptCount val="2"/>
                <c:pt idx="0">
                  <c:v>60</c:v>
                </c:pt>
                <c:pt idx="1">
                  <c:v>110</c:v>
                </c:pt>
              </c:numCache>
            </c:numRef>
          </c:val>
        </c:ser>
        <c:dLbls>
          <c:showCatName val="1"/>
          <c:showPercent val="1"/>
        </c:dLbls>
      </c:pie3DChart>
    </c:plotArea>
    <c:plotVisOnly val="1"/>
  </c:chart>
  <c:spPr>
    <a:solidFill>
      <a:schemeClr val="accent3">
        <a:lumMod val="20000"/>
        <a:lumOff val="80000"/>
      </a:schemeClr>
    </a:solidFill>
    <a:ln>
      <a:solidFill>
        <a:schemeClr val="bg2">
          <a:lumMod val="50000"/>
        </a:schemeClr>
      </a:solidFill>
    </a:ln>
  </c:spPr>
  <c:txPr>
    <a:bodyPr/>
    <a:lstStyle/>
    <a:p>
      <a:pPr>
        <a:defRPr sz="1800"/>
      </a:pPr>
      <a:endParaRPr lang="en-US"/>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8.8643790849673207E-2"/>
          <c:y val="0.14107142857142979"/>
          <c:w val="0.8390522875816997"/>
          <c:h val="0.82261904761905391"/>
        </c:manualLayout>
      </c:layout>
      <c:pie3DChart>
        <c:varyColors val="1"/>
        <c:ser>
          <c:idx val="0"/>
          <c:order val="0"/>
          <c:tx>
            <c:strRef>
              <c:f>Sheet1!$B$1</c:f>
              <c:strCache>
                <c:ptCount val="1"/>
                <c:pt idx="0">
                  <c:v> 2</c:v>
                </c:pt>
              </c:strCache>
            </c:strRef>
          </c:tx>
          <c:dPt>
            <c:idx val="0"/>
            <c:spPr>
              <a:solidFill>
                <a:schemeClr val="accent5">
                  <a:lumMod val="60000"/>
                  <a:lumOff val="40000"/>
                </a:schemeClr>
              </a:solidFill>
            </c:spPr>
          </c:dPt>
          <c:dPt>
            <c:idx val="1"/>
            <c:spPr>
              <a:solidFill>
                <a:schemeClr val="accent4">
                  <a:lumMod val="40000"/>
                  <a:lumOff val="60000"/>
                </a:schemeClr>
              </a:solidFill>
              <a:ln>
                <a:solidFill>
                  <a:schemeClr val="tx1"/>
                </a:solidFill>
              </a:ln>
            </c:spPr>
          </c:dPt>
          <c:dLbls>
            <c:dLbl>
              <c:idx val="0"/>
              <c:layout>
                <c:manualLayout>
                  <c:x val="-0.15746989346920151"/>
                  <c:y val="0.13764210723659542"/>
                </c:manualLayout>
              </c:layout>
              <c:tx>
                <c:rich>
                  <a:bodyPr/>
                  <a:lstStyle/>
                  <a:p>
                    <a:r>
                      <a:rPr lang="en-US" dirty="0">
                        <a:solidFill>
                          <a:schemeClr val="tx1"/>
                        </a:solidFill>
                        <a:latin typeface="Arial" pitchFamily="34" charset="0"/>
                        <a:cs typeface="Arial" pitchFamily="34" charset="0"/>
                      </a:rPr>
                      <a:t>Adjuncts
15%</a:t>
                    </a:r>
                  </a:p>
                </c:rich>
              </c:tx>
              <c:showCatName val="1"/>
              <c:showPercent val="1"/>
            </c:dLbl>
            <c:dLbl>
              <c:idx val="1"/>
              <c:layout>
                <c:manualLayout>
                  <c:x val="0.19215686274509805"/>
                  <c:y val="-0.36622815898012751"/>
                </c:manualLayout>
              </c:layout>
              <c:tx>
                <c:rich>
                  <a:bodyPr/>
                  <a:lstStyle/>
                  <a:p>
                    <a:r>
                      <a:rPr lang="en-US" sz="2800" b="0" dirty="0">
                        <a:solidFill>
                          <a:schemeClr val="tx1"/>
                        </a:solidFill>
                        <a:latin typeface="Arial" pitchFamily="34" charset="0"/>
                        <a:cs typeface="Arial" pitchFamily="34" charset="0"/>
                      </a:rPr>
                      <a:t>Full-time
85%</a:t>
                    </a:r>
                  </a:p>
                </c:rich>
              </c:tx>
              <c:showCatName val="1"/>
              <c:showPercent val="1"/>
            </c:dLbl>
            <c:txPr>
              <a:bodyPr/>
              <a:lstStyle/>
              <a:p>
                <a:pPr>
                  <a:defRPr sz="2400">
                    <a:solidFill>
                      <a:schemeClr val="tx1"/>
                    </a:solidFill>
                    <a:latin typeface="Arial" pitchFamily="34" charset="0"/>
                    <a:cs typeface="Arial" pitchFamily="34" charset="0"/>
                  </a:defRPr>
                </a:pPr>
                <a:endParaRPr lang="en-US"/>
              </a:p>
            </c:txPr>
            <c:showCatName val="1"/>
            <c:showPercent val="1"/>
            <c:showLeaderLines val="1"/>
          </c:dLbls>
          <c:cat>
            <c:strRef>
              <c:f>Sheet1!$A$2:$A$3</c:f>
              <c:strCache>
                <c:ptCount val="2"/>
                <c:pt idx="0">
                  <c:v>Adjuncts</c:v>
                </c:pt>
                <c:pt idx="1">
                  <c:v>Full-time</c:v>
                </c:pt>
              </c:strCache>
            </c:strRef>
          </c:cat>
          <c:val>
            <c:numRef>
              <c:f>Sheet1!$B$2:$B$3</c:f>
              <c:numCache>
                <c:formatCode>General</c:formatCode>
                <c:ptCount val="2"/>
                <c:pt idx="0">
                  <c:v>26</c:v>
                </c:pt>
                <c:pt idx="1">
                  <c:v>145</c:v>
                </c:pt>
              </c:numCache>
            </c:numRef>
          </c:val>
        </c:ser>
        <c:dLbls>
          <c:showCatName val="1"/>
          <c:showPercent val="1"/>
        </c:dLbls>
      </c:pie3DChart>
    </c:plotArea>
    <c:plotVisOnly val="1"/>
  </c:chart>
  <c:spPr>
    <a:solidFill>
      <a:schemeClr val="accent3">
        <a:lumMod val="20000"/>
        <a:lumOff val="80000"/>
      </a:schemeClr>
    </a:solidFill>
    <a:ln>
      <a:solidFill>
        <a:schemeClr val="tx1"/>
      </a:solidFill>
    </a:ln>
  </c:spPr>
  <c:txPr>
    <a:bodyPr/>
    <a:lstStyle/>
    <a:p>
      <a:pPr>
        <a:defRPr sz="1800"/>
      </a:pPr>
      <a:endParaRPr lang="en-US"/>
    </a:p>
  </c:txPr>
  <c:externalData r:id="rId1"/>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0"/>
          <c:y val="0.10438147534189805"/>
          <c:w val="0.91406539807524056"/>
          <c:h val="0.89520997375328082"/>
        </c:manualLayout>
      </c:layout>
      <c:pie3DChart>
        <c:varyColors val="1"/>
        <c:ser>
          <c:idx val="0"/>
          <c:order val="0"/>
          <c:tx>
            <c:strRef>
              <c:f>Sheet1!$B$1</c:f>
              <c:strCache>
                <c:ptCount val="1"/>
                <c:pt idx="0">
                  <c:v>#</c:v>
                </c:pt>
              </c:strCache>
            </c:strRef>
          </c:tx>
          <c:spPr>
            <a:solidFill>
              <a:srgbClr val="00B050"/>
            </a:solidFill>
            <a:ln>
              <a:solidFill>
                <a:schemeClr val="accent1"/>
              </a:solidFill>
            </a:ln>
          </c:spPr>
          <c:dPt>
            <c:idx val="0"/>
            <c:spPr>
              <a:solidFill>
                <a:schemeClr val="accent2">
                  <a:lumMod val="60000"/>
                  <a:lumOff val="40000"/>
                </a:schemeClr>
              </a:solidFill>
              <a:ln>
                <a:solidFill>
                  <a:schemeClr val="tx1"/>
                </a:solidFill>
              </a:ln>
            </c:spPr>
          </c:dPt>
          <c:dPt>
            <c:idx val="1"/>
            <c:spPr>
              <a:solidFill>
                <a:schemeClr val="tx2">
                  <a:lumMod val="60000"/>
                  <a:lumOff val="40000"/>
                </a:schemeClr>
              </a:solidFill>
              <a:ln>
                <a:solidFill>
                  <a:schemeClr val="accent1"/>
                </a:solidFill>
              </a:ln>
            </c:spPr>
          </c:dPt>
          <c:dLbls>
            <c:dLbl>
              <c:idx val="0"/>
              <c:layout>
                <c:manualLayout>
                  <c:x val="-0.28525450712103612"/>
                  <c:y val="-0.31707003729797523"/>
                </c:manualLayout>
              </c:layout>
              <c:tx>
                <c:rich>
                  <a:bodyPr/>
                  <a:lstStyle/>
                  <a:p>
                    <a:r>
                      <a:rPr lang="en-US" sz="1800" b="0" dirty="0" smtClean="0">
                        <a:latin typeface="Arial" pitchFamily="34" charset="0"/>
                        <a:cs typeface="Arial" pitchFamily="34" charset="0"/>
                      </a:rPr>
                      <a:t>Women</a:t>
                    </a:r>
                    <a:r>
                      <a:rPr lang="en-US" sz="1800" b="0" dirty="0">
                        <a:latin typeface="Arial" pitchFamily="34" charset="0"/>
                        <a:cs typeface="Arial" pitchFamily="34" charset="0"/>
                      </a:rPr>
                      <a:t>
72%</a:t>
                    </a:r>
                  </a:p>
                </c:rich>
              </c:tx>
              <c:showCatName val="1"/>
              <c:showPercent val="1"/>
            </c:dLbl>
            <c:dLbl>
              <c:idx val="1"/>
              <c:layout>
                <c:manualLayout>
                  <c:x val="0.25897101924759408"/>
                  <c:y val="0.122330432380163"/>
                </c:manualLayout>
              </c:layout>
              <c:tx>
                <c:rich>
                  <a:bodyPr/>
                  <a:lstStyle/>
                  <a:p>
                    <a:r>
                      <a:rPr lang="en-US" sz="2100" b="0" dirty="0" smtClean="0">
                        <a:latin typeface="Arial" pitchFamily="34" charset="0"/>
                        <a:cs typeface="Arial" pitchFamily="34" charset="0"/>
                      </a:rPr>
                      <a:t>Men</a:t>
                    </a:r>
                    <a:r>
                      <a:rPr lang="en-US" sz="2100" b="0" dirty="0">
                        <a:latin typeface="Arial" pitchFamily="34" charset="0"/>
                        <a:cs typeface="Arial" pitchFamily="34" charset="0"/>
                      </a:rPr>
                      <a:t>
28%</a:t>
                    </a:r>
                  </a:p>
                </c:rich>
              </c:tx>
              <c:showCatName val="1"/>
              <c:showPercent val="1"/>
            </c:dLbl>
            <c:txPr>
              <a:bodyPr/>
              <a:lstStyle/>
              <a:p>
                <a:pPr>
                  <a:defRPr sz="2100" b="0">
                    <a:latin typeface="Arial" pitchFamily="34" charset="0"/>
                    <a:cs typeface="Arial" pitchFamily="34" charset="0"/>
                  </a:defRPr>
                </a:pPr>
                <a:endParaRPr lang="en-US"/>
              </a:p>
            </c:txPr>
            <c:showCatName val="1"/>
            <c:showPercent val="1"/>
            <c:showLeaderLines val="1"/>
          </c:dLbls>
          <c:cat>
            <c:strRef>
              <c:f>Sheet1!$A$2:$A$3</c:f>
              <c:strCache>
                <c:ptCount val="2"/>
                <c:pt idx="0">
                  <c:v>Female</c:v>
                </c:pt>
                <c:pt idx="1">
                  <c:v>Male</c:v>
                </c:pt>
              </c:strCache>
            </c:strRef>
          </c:cat>
          <c:val>
            <c:numRef>
              <c:f>Sheet1!$B$2:$B$3</c:f>
              <c:numCache>
                <c:formatCode>General</c:formatCode>
                <c:ptCount val="2"/>
                <c:pt idx="0">
                  <c:v>38</c:v>
                </c:pt>
                <c:pt idx="1">
                  <c:v>14</c:v>
                </c:pt>
              </c:numCache>
            </c:numRef>
          </c:val>
        </c:ser>
        <c:dLbls>
          <c:showCatName val="1"/>
          <c:showPercent val="1"/>
        </c:dLbls>
      </c:pie3DChart>
    </c:plotArea>
    <c:plotVisOnly val="1"/>
  </c:chart>
  <c:txPr>
    <a:bodyPr/>
    <a:lstStyle/>
    <a:p>
      <a:pPr>
        <a:defRPr sz="1800"/>
      </a:pPr>
      <a:endParaRPr lang="en-US"/>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en-US"/>
  <c:style val="34"/>
  <c:chart>
    <c:autoTitleDeleted val="1"/>
    <c:view3D>
      <c:rotX val="30"/>
      <c:perspective val="30"/>
    </c:view3D>
    <c:plotArea>
      <c:layout>
        <c:manualLayout>
          <c:layoutTarget val="inner"/>
          <c:xMode val="edge"/>
          <c:yMode val="edge"/>
          <c:x val="4.7123067949839698E-2"/>
          <c:y val="0.16094769403824521"/>
          <c:w val="0.90864746073407554"/>
          <c:h val="0.73189741907261585"/>
        </c:manualLayout>
      </c:layout>
      <c:pie3DChart>
        <c:varyColors val="1"/>
        <c:ser>
          <c:idx val="0"/>
          <c:order val="0"/>
          <c:tx>
            <c:strRef>
              <c:f>Sheet1!$B$1</c:f>
              <c:strCache>
                <c:ptCount val="1"/>
                <c:pt idx="0">
                  <c:v>#</c:v>
                </c:pt>
              </c:strCache>
            </c:strRef>
          </c:tx>
          <c:dPt>
            <c:idx val="0"/>
            <c:spPr>
              <a:solidFill>
                <a:schemeClr val="accent2">
                  <a:lumMod val="60000"/>
                  <a:lumOff val="40000"/>
                </a:schemeClr>
              </a:solidFill>
              <a:ln>
                <a:solidFill>
                  <a:schemeClr val="accent2">
                    <a:lumMod val="60000"/>
                    <a:lumOff val="40000"/>
                  </a:schemeClr>
                </a:solidFill>
              </a:ln>
            </c:spPr>
          </c:dPt>
          <c:dPt>
            <c:idx val="1"/>
            <c:spPr>
              <a:solidFill>
                <a:schemeClr val="tx2">
                  <a:lumMod val="60000"/>
                  <a:lumOff val="40000"/>
                </a:schemeClr>
              </a:solidFill>
            </c:spPr>
          </c:dPt>
          <c:dLbls>
            <c:dLbl>
              <c:idx val="0"/>
              <c:layout>
                <c:manualLayout>
                  <c:x val="-0.20928272637795275"/>
                  <c:y val="3.9341529677211405E-2"/>
                </c:manualLayout>
              </c:layout>
              <c:tx>
                <c:rich>
                  <a:bodyPr/>
                  <a:lstStyle/>
                  <a:p>
                    <a:pPr>
                      <a:defRPr sz="2000">
                        <a:solidFill>
                          <a:schemeClr val="tx1"/>
                        </a:solidFill>
                        <a:latin typeface="Arial" pitchFamily="34" charset="0"/>
                        <a:cs typeface="Arial" pitchFamily="34" charset="0"/>
                      </a:defRPr>
                    </a:pPr>
                    <a:r>
                      <a:rPr lang="en-US" sz="2000" dirty="0" smtClean="0">
                        <a:solidFill>
                          <a:schemeClr val="tx1"/>
                        </a:solidFill>
                        <a:latin typeface="Arial" pitchFamily="34" charset="0"/>
                        <a:cs typeface="Arial" pitchFamily="34" charset="0"/>
                      </a:rPr>
                      <a:t>Women</a:t>
                    </a:r>
                    <a:r>
                      <a:rPr lang="en-US" sz="2000" dirty="0">
                        <a:solidFill>
                          <a:schemeClr val="tx1"/>
                        </a:solidFill>
                        <a:latin typeface="Arial" pitchFamily="34" charset="0"/>
                        <a:cs typeface="Arial" pitchFamily="34" charset="0"/>
                      </a:rPr>
                      <a:t>
46%</a:t>
                    </a:r>
                  </a:p>
                </c:rich>
              </c:tx>
              <c:spPr/>
              <c:showCatName val="1"/>
              <c:showPercent val="1"/>
            </c:dLbl>
            <c:dLbl>
              <c:idx val="1"/>
              <c:layout>
                <c:manualLayout>
                  <c:x val="0.22743857837442474"/>
                  <c:y val="-8.6267497812773403E-2"/>
                </c:manualLayout>
              </c:layout>
              <c:tx>
                <c:rich>
                  <a:bodyPr/>
                  <a:lstStyle/>
                  <a:p>
                    <a:pPr>
                      <a:defRPr sz="2400">
                        <a:solidFill>
                          <a:schemeClr val="tx1"/>
                        </a:solidFill>
                        <a:latin typeface="Arial" pitchFamily="34" charset="0"/>
                        <a:cs typeface="Arial" pitchFamily="34" charset="0"/>
                      </a:defRPr>
                    </a:pPr>
                    <a:r>
                      <a:rPr lang="en-US" sz="2400" dirty="0" smtClean="0">
                        <a:solidFill>
                          <a:schemeClr val="tx1"/>
                        </a:solidFill>
                        <a:latin typeface="Arial" pitchFamily="34" charset="0"/>
                        <a:cs typeface="Arial" pitchFamily="34" charset="0"/>
                      </a:rPr>
                      <a:t>Men</a:t>
                    </a:r>
                    <a:r>
                      <a:rPr lang="en-US" sz="2400" dirty="0">
                        <a:solidFill>
                          <a:schemeClr val="tx1"/>
                        </a:solidFill>
                        <a:latin typeface="Arial" pitchFamily="34" charset="0"/>
                        <a:cs typeface="Arial" pitchFamily="34" charset="0"/>
                      </a:rPr>
                      <a:t>
54%</a:t>
                    </a:r>
                  </a:p>
                </c:rich>
              </c:tx>
              <c:spPr/>
              <c:showCatName val="1"/>
              <c:showPercent val="1"/>
            </c:dLbl>
            <c:txPr>
              <a:bodyPr/>
              <a:lstStyle/>
              <a:p>
                <a:pPr>
                  <a:defRPr sz="2000">
                    <a:solidFill>
                      <a:schemeClr val="tx1"/>
                    </a:solidFill>
                  </a:defRPr>
                </a:pPr>
                <a:endParaRPr lang="en-US"/>
              </a:p>
            </c:txPr>
            <c:showCatName val="1"/>
            <c:showPercent val="1"/>
            <c:showLeaderLines val="1"/>
          </c:dLbls>
          <c:cat>
            <c:strRef>
              <c:f>Sheet1!$A$2:$A$3</c:f>
              <c:strCache>
                <c:ptCount val="2"/>
                <c:pt idx="0">
                  <c:v>Female</c:v>
                </c:pt>
                <c:pt idx="1">
                  <c:v>Male</c:v>
                </c:pt>
              </c:strCache>
            </c:strRef>
          </c:cat>
          <c:val>
            <c:numRef>
              <c:f>Sheet1!$B$2:$B$3</c:f>
              <c:numCache>
                <c:formatCode>General</c:formatCode>
                <c:ptCount val="2"/>
                <c:pt idx="0">
                  <c:v>85</c:v>
                </c:pt>
                <c:pt idx="1">
                  <c:v>104</c:v>
                </c:pt>
              </c:numCache>
            </c:numRef>
          </c:val>
        </c:ser>
        <c:dLbls>
          <c:showCatName val="1"/>
          <c:showPercent val="1"/>
        </c:dLbls>
      </c:pie3DChart>
    </c:plotArea>
    <c:plotVisOnly val="1"/>
  </c:chart>
  <c:spPr>
    <a:solidFill>
      <a:schemeClr val="accent3">
        <a:lumMod val="20000"/>
        <a:lumOff val="80000"/>
      </a:schemeClr>
    </a:solidFill>
  </c:spPr>
  <c:txPr>
    <a:bodyPr/>
    <a:lstStyle/>
    <a:p>
      <a:pPr>
        <a:defRPr sz="1800"/>
      </a:pPr>
      <a:endParaRPr lang="en-US"/>
    </a:p>
  </c:txPr>
  <c:externalData r:id="rId1"/>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perspective val="30"/>
    </c:view3D>
    <c:plotArea>
      <c:layout>
        <c:manualLayout>
          <c:layoutTarget val="inner"/>
          <c:xMode val="edge"/>
          <c:yMode val="edge"/>
          <c:x val="0.1153369891263592"/>
          <c:y val="0.27559842519685102"/>
          <c:w val="0.79364566929133862"/>
          <c:h val="0.72434360269363862"/>
        </c:manualLayout>
      </c:layout>
      <c:pie3DChart>
        <c:varyColors val="1"/>
        <c:ser>
          <c:idx val="0"/>
          <c:order val="0"/>
          <c:spPr>
            <a:ln>
              <a:solidFill>
                <a:schemeClr val="tx1"/>
              </a:solidFill>
            </a:ln>
          </c:spPr>
          <c:dPt>
            <c:idx val="0"/>
            <c:spPr>
              <a:solidFill>
                <a:schemeClr val="tx2">
                  <a:lumMod val="60000"/>
                  <a:lumOff val="40000"/>
                </a:schemeClr>
              </a:solidFill>
              <a:ln>
                <a:solidFill>
                  <a:schemeClr val="tx1"/>
                </a:solidFill>
              </a:ln>
            </c:spPr>
          </c:dPt>
          <c:dPt>
            <c:idx val="1"/>
            <c:spPr>
              <a:solidFill>
                <a:schemeClr val="accent2">
                  <a:lumMod val="60000"/>
                  <a:lumOff val="40000"/>
                </a:schemeClr>
              </a:solidFill>
              <a:ln>
                <a:solidFill>
                  <a:schemeClr val="tx1"/>
                </a:solidFill>
              </a:ln>
            </c:spPr>
          </c:dPt>
          <c:dLbls>
            <c:dLbl>
              <c:idx val="0"/>
              <c:layout>
                <c:manualLayout>
                  <c:x val="-0.21778024337866891"/>
                  <c:y val="8.7988905905315079E-2"/>
                </c:manualLayout>
              </c:layout>
              <c:tx>
                <c:rich>
                  <a:bodyPr/>
                  <a:lstStyle/>
                  <a:p>
                    <a:r>
                      <a:rPr lang="en-US" dirty="0">
                        <a:solidFill>
                          <a:schemeClr val="accent4">
                            <a:lumMod val="10000"/>
                          </a:schemeClr>
                        </a:solidFill>
                      </a:rPr>
                      <a:t>Male
33%</a:t>
                    </a:r>
                  </a:p>
                </c:rich>
              </c:tx>
              <c:showCatName val="1"/>
              <c:showPercent val="1"/>
            </c:dLbl>
            <c:dLbl>
              <c:idx val="1"/>
              <c:layout>
                <c:manualLayout>
                  <c:x val="0.2821666666666674"/>
                  <c:y val="-0.20011059578445256"/>
                </c:manualLayout>
              </c:layout>
              <c:showCatName val="1"/>
              <c:showPercent val="1"/>
            </c:dLbl>
            <c:txPr>
              <a:bodyPr/>
              <a:lstStyle/>
              <a:p>
                <a:pPr>
                  <a:defRPr sz="3600"/>
                </a:pPr>
                <a:endParaRPr lang="en-US"/>
              </a:p>
            </c:txPr>
            <c:showCatName val="1"/>
            <c:showPercent val="1"/>
          </c:dLbls>
          <c:cat>
            <c:strRef>
              <c:f>Sheet1!$A$8:$A$9</c:f>
              <c:strCache>
                <c:ptCount val="2"/>
                <c:pt idx="0">
                  <c:v>Male</c:v>
                </c:pt>
                <c:pt idx="1">
                  <c:v>Female</c:v>
                </c:pt>
              </c:strCache>
            </c:strRef>
          </c:cat>
          <c:val>
            <c:numRef>
              <c:f>Sheet1!$B$8:$B$9</c:f>
              <c:numCache>
                <c:formatCode>General</c:formatCode>
                <c:ptCount val="2"/>
                <c:pt idx="0">
                  <c:v>8</c:v>
                </c:pt>
                <c:pt idx="1">
                  <c:v>16</c:v>
                </c:pt>
              </c:numCache>
            </c:numRef>
          </c:val>
        </c:ser>
        <c:dLbls>
          <c:showCatName val="1"/>
          <c:showPercent val="1"/>
        </c:dLbls>
      </c:pie3DChart>
    </c:plotArea>
    <c:plotVisOnly val="1"/>
  </c:chart>
  <c:spPr>
    <a:solidFill>
      <a:schemeClr val="accent3">
        <a:lumMod val="20000"/>
        <a:lumOff val="80000"/>
      </a:schemeClr>
    </a:solidFill>
    <a:ln>
      <a:solidFill>
        <a:schemeClr val="tx1"/>
      </a:solidFill>
    </a:ln>
  </c:spPr>
  <c:externalData r:id="rId1"/>
  <c:userShapes r:id="rId2"/>
</c:chartSpace>
</file>

<file path=ppt/drawings/_rels/drawing15.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0.07353</cdr:y>
    </cdr:to>
    <cdr:sp macro="" textlink="">
      <cdr:nvSpPr>
        <cdr:cNvPr id="2" name="TextBox 1"/>
        <cdr:cNvSpPr txBox="1"/>
      </cdr:nvSpPr>
      <cdr:spPr>
        <a:xfrm xmlns:a="http://schemas.openxmlformats.org/drawingml/2006/main">
          <a:off x="0" y="0"/>
          <a:ext cx="8077200" cy="381003"/>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2400" dirty="0" smtClean="0">
              <a:solidFill>
                <a:schemeClr val="tx1"/>
              </a:solidFill>
              <a:latin typeface="Arial" pitchFamily="34" charset="0"/>
              <a:cs typeface="Arial" pitchFamily="34" charset="0"/>
            </a:rPr>
            <a:t>Schools and Colleges Offering </a:t>
          </a:r>
          <a:r>
            <a:rPr lang="en-US" sz="2400" dirty="0">
              <a:solidFill>
                <a:schemeClr val="tx1"/>
              </a:solidFill>
              <a:latin typeface="Arial" pitchFamily="34" charset="0"/>
              <a:cs typeface="Arial" pitchFamily="34" charset="0"/>
            </a:rPr>
            <a:t>S</a:t>
          </a:r>
          <a:r>
            <a:rPr lang="en-US" sz="2400" dirty="0" smtClean="0">
              <a:solidFill>
                <a:schemeClr val="tx1"/>
              </a:solidFill>
              <a:latin typeface="Arial" pitchFamily="34" charset="0"/>
              <a:cs typeface="Arial" pitchFamily="34" charset="0"/>
            </a:rPr>
            <a:t>-L Courses</a:t>
          </a:r>
          <a:endParaRPr lang="en-US" sz="2400" dirty="0">
            <a:solidFill>
              <a:schemeClr val="tx1"/>
            </a:solidFill>
            <a:latin typeface="Arial" pitchFamily="34" charset="0"/>
            <a:cs typeface="Arial" pitchFamily="34" charset="0"/>
          </a:endParaRPr>
        </a:p>
      </cdr:txBody>
    </cdr:sp>
  </cdr:relSizeAnchor>
  <cdr:relSizeAnchor xmlns:cdr="http://schemas.openxmlformats.org/drawingml/2006/chartDrawing">
    <cdr:from>
      <cdr:x>0.48113</cdr:x>
      <cdr:y>0.14706</cdr:y>
    </cdr:from>
    <cdr:to>
      <cdr:x>0.51887</cdr:x>
      <cdr:y>0.22059</cdr:y>
    </cdr:to>
    <cdr:cxnSp macro="">
      <cdr:nvCxnSpPr>
        <cdr:cNvPr id="3" name="Straight Arrow Connector 2"/>
        <cdr:cNvCxnSpPr/>
      </cdr:nvCxnSpPr>
      <cdr:spPr bwMode="auto">
        <a:xfrm xmlns:a="http://schemas.openxmlformats.org/drawingml/2006/main" rot="5400000">
          <a:off x="3848115" y="800085"/>
          <a:ext cx="381003" cy="304834"/>
        </a:xfrm>
        <a:prstGeom xmlns:a="http://schemas.openxmlformats.org/drawingml/2006/main" prst="straightConnector1">
          <a:avLst/>
        </a:prstGeom>
        <a:solidFill xmlns:a="http://schemas.openxmlformats.org/drawingml/2006/main">
          <a:srgbClr val="CC99FF"/>
        </a:solidFill>
        <a:ln xmlns:a="http://schemas.openxmlformats.org/drawingml/2006/main" w="41275" cap="flat" cmpd="sng" algn="ctr">
          <a:solidFill>
            <a:srgbClr val="C00000"/>
          </a:solidFill>
          <a:prstDash val="solid"/>
          <a:round/>
          <a:headEnd type="none" w="med" len="med"/>
          <a:tailEnd type="arrow"/>
        </a:ln>
        <a:effectLst xmlns:a="http://schemas.openxmlformats.org/drawingml/2006/main"/>
      </cdr:spPr>
    </cdr:cxnSp>
  </cdr:relSizeAnchor>
</c:userShapes>
</file>

<file path=ppt/drawings/drawing10.xml><?xml version="1.0" encoding="utf-8"?>
<c:userShapes xmlns:c="http://schemas.openxmlformats.org/drawingml/2006/chart">
  <cdr:relSizeAnchor xmlns:cdr="http://schemas.openxmlformats.org/drawingml/2006/chartDrawing">
    <cdr:from>
      <cdr:x>0.08929</cdr:x>
      <cdr:y>0.90164</cdr:y>
    </cdr:from>
    <cdr:to>
      <cdr:x>0.94643</cdr:x>
      <cdr:y>1</cdr:y>
    </cdr:to>
    <cdr:sp macro="" textlink="">
      <cdr:nvSpPr>
        <cdr:cNvPr id="2" name="TextBox 1"/>
        <cdr:cNvSpPr txBox="1"/>
      </cdr:nvSpPr>
      <cdr:spPr>
        <a:xfrm xmlns:a="http://schemas.openxmlformats.org/drawingml/2006/main">
          <a:off x="762037" y="4191000"/>
          <a:ext cx="7315175" cy="4572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endParaRPr lang="en-US" sz="2000" dirty="0">
            <a:latin typeface="Arial" pitchFamily="34" charset="0"/>
            <a:cs typeface="Arial" pitchFamily="34" charset="0"/>
          </a:endParaRPr>
        </a:p>
      </cdr:txBody>
    </cdr:sp>
  </cdr:relSizeAnchor>
  <cdr:relSizeAnchor xmlns:cdr="http://schemas.openxmlformats.org/drawingml/2006/chartDrawing">
    <cdr:from>
      <cdr:x>0.51429</cdr:x>
      <cdr:y>0.8</cdr:y>
    </cdr:from>
    <cdr:to>
      <cdr:x>0.62857</cdr:x>
      <cdr:y>1</cdr:y>
    </cdr:to>
    <cdr:sp macro="" textlink="">
      <cdr:nvSpPr>
        <cdr:cNvPr id="3" name="TextBox 1"/>
        <cdr:cNvSpPr txBox="1"/>
      </cdr:nvSpPr>
      <cdr:spPr>
        <a:xfrm xmlns:a="http://schemas.openxmlformats.org/drawingml/2006/main">
          <a:off x="4114800" y="36576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0.04464</cdr:x>
      <cdr:y>0.86885</cdr:y>
    </cdr:from>
    <cdr:to>
      <cdr:x>0.97143</cdr:x>
      <cdr:y>1</cdr:y>
    </cdr:to>
    <cdr:sp macro="" textlink="">
      <cdr:nvSpPr>
        <cdr:cNvPr id="4" name="TextBox 2"/>
        <cdr:cNvSpPr txBox="1"/>
      </cdr:nvSpPr>
      <cdr:spPr>
        <a:xfrm xmlns:a="http://schemas.openxmlformats.org/drawingml/2006/main">
          <a:off x="381000" y="4038600"/>
          <a:ext cx="7909572" cy="6096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2000" dirty="0" smtClean="0">
              <a:latin typeface="Arial" pitchFamily="34" charset="0"/>
              <a:cs typeface="Arial" pitchFamily="34" charset="0"/>
            </a:rPr>
            <a:t>Frequency of S-L Courses Taught by a Particular Faculty Member</a:t>
          </a:r>
          <a:endParaRPr lang="en-US" sz="2000" dirty="0">
            <a:latin typeface="Arial" pitchFamily="34" charset="0"/>
            <a:cs typeface="Arial" pitchFamily="34" charset="0"/>
          </a:endParaRPr>
        </a:p>
      </cdr:txBody>
    </cdr:sp>
  </cdr:relSizeAnchor>
  <cdr:relSizeAnchor xmlns:cdr="http://schemas.openxmlformats.org/drawingml/2006/chartDrawing">
    <cdr:from>
      <cdr:x>0.04464</cdr:x>
      <cdr:y>0.80328</cdr:y>
    </cdr:from>
    <cdr:to>
      <cdr:x>0.97321</cdr:x>
      <cdr:y>1</cdr:y>
    </cdr:to>
    <cdr:sp macro="" textlink="">
      <cdr:nvSpPr>
        <cdr:cNvPr id="6" name="TextBox 5"/>
        <cdr:cNvSpPr txBox="1"/>
      </cdr:nvSpPr>
      <cdr:spPr>
        <a:xfrm xmlns:a="http://schemas.openxmlformats.org/drawingml/2006/main">
          <a:off x="381000" y="3733800"/>
          <a:ext cx="79248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600" dirty="0" smtClean="0">
              <a:latin typeface="Arial" pitchFamily="34" charset="0"/>
              <a:cs typeface="Arial" pitchFamily="34" charset="0"/>
            </a:rPr>
            <a:t> 1          2          3          4          5          6          7         8          9          10         11         12 </a:t>
          </a:r>
          <a:endParaRPr lang="en-US" sz="1600" dirty="0">
            <a:latin typeface="Arial" pitchFamily="34" charset="0"/>
            <a:cs typeface="Arial"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cdr:y>
    </cdr:from>
    <cdr:to>
      <cdr:x>1</cdr:x>
      <cdr:y>0.07463</cdr:y>
    </cdr:to>
    <cdr:sp macro="" textlink="">
      <cdr:nvSpPr>
        <cdr:cNvPr id="2" name="TextBox 1"/>
        <cdr:cNvSpPr txBox="1"/>
      </cdr:nvSpPr>
      <cdr:spPr>
        <a:xfrm xmlns:a="http://schemas.openxmlformats.org/drawingml/2006/main">
          <a:off x="0" y="0"/>
          <a:ext cx="7315200" cy="3810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2400" dirty="0" smtClean="0">
              <a:solidFill>
                <a:schemeClr val="tx1"/>
              </a:solidFill>
              <a:latin typeface="Arial" pitchFamily="34" charset="0"/>
              <a:cs typeface="Arial" pitchFamily="34" charset="0"/>
            </a:rPr>
            <a:t>SL </a:t>
          </a:r>
          <a:r>
            <a:rPr lang="en-US" sz="2400" dirty="0">
              <a:solidFill>
                <a:schemeClr val="tx1"/>
              </a:solidFill>
              <a:latin typeface="Arial" pitchFamily="34" charset="0"/>
              <a:cs typeface="Arial" pitchFamily="34" charset="0"/>
            </a:rPr>
            <a:t>C</a:t>
          </a:r>
          <a:r>
            <a:rPr lang="en-US" sz="2400" dirty="0" smtClean="0">
              <a:solidFill>
                <a:schemeClr val="tx1"/>
              </a:solidFill>
              <a:latin typeface="Arial" pitchFamily="34" charset="0"/>
              <a:cs typeface="Arial" pitchFamily="34" charset="0"/>
            </a:rPr>
            <a:t>ourses Taught by Male and Female Faculty</a:t>
          </a:r>
          <a:endParaRPr lang="en-US" sz="2400" dirty="0">
            <a:solidFill>
              <a:schemeClr val="tx1"/>
            </a:solidFill>
            <a:latin typeface="Arial" pitchFamily="34" charset="0"/>
            <a:cs typeface="Arial"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0.80833</cdr:x>
      <cdr:y>0.20513</cdr:y>
    </cdr:from>
    <cdr:to>
      <cdr:x>0.9</cdr:x>
      <cdr:y>0.29487</cdr:y>
    </cdr:to>
    <cdr:sp macro="" textlink="">
      <cdr:nvSpPr>
        <cdr:cNvPr id="2" name="TextBox 1"/>
        <cdr:cNvSpPr txBox="1"/>
      </cdr:nvSpPr>
      <cdr:spPr>
        <a:xfrm xmlns:a="http://schemas.openxmlformats.org/drawingml/2006/main">
          <a:off x="7391400" y="1219211"/>
          <a:ext cx="838200" cy="53337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400" dirty="0" smtClean="0">
              <a:solidFill>
                <a:schemeClr val="bg1"/>
              </a:solidFill>
              <a:latin typeface="Arial" pitchFamily="34" charset="0"/>
              <a:cs typeface="Arial" pitchFamily="34" charset="0"/>
            </a:rPr>
            <a:t>69%</a:t>
          </a:r>
          <a:endParaRPr lang="en-US" sz="2400" dirty="0">
            <a:solidFill>
              <a:schemeClr val="bg1"/>
            </a:solidFill>
            <a:latin typeface="Arial" pitchFamily="34" charset="0"/>
            <a:cs typeface="Arial" pitchFamily="34" charset="0"/>
          </a:endParaRPr>
        </a:p>
      </cdr:txBody>
    </cdr:sp>
  </cdr:relSizeAnchor>
  <cdr:relSizeAnchor xmlns:cdr="http://schemas.openxmlformats.org/drawingml/2006/chartDrawing">
    <cdr:from>
      <cdr:x>0.34167</cdr:x>
      <cdr:y>0.69231</cdr:y>
    </cdr:from>
    <cdr:to>
      <cdr:x>0.44167</cdr:x>
      <cdr:y>0.76451</cdr:y>
    </cdr:to>
    <cdr:sp macro="" textlink="">
      <cdr:nvSpPr>
        <cdr:cNvPr id="4" name="TextBox 3"/>
        <cdr:cNvSpPr txBox="1"/>
      </cdr:nvSpPr>
      <cdr:spPr>
        <a:xfrm xmlns:a="http://schemas.openxmlformats.org/drawingml/2006/main">
          <a:off x="3124200" y="4114800"/>
          <a:ext cx="914430" cy="429127"/>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400" dirty="0" smtClean="0">
              <a:solidFill>
                <a:schemeClr val="bg1"/>
              </a:solidFill>
              <a:latin typeface="Arial" pitchFamily="34" charset="0"/>
              <a:cs typeface="Arial" pitchFamily="34" charset="0"/>
            </a:rPr>
            <a:t>58%</a:t>
          </a:r>
          <a:endParaRPr lang="en-US" sz="2400" dirty="0">
            <a:solidFill>
              <a:schemeClr val="bg1"/>
            </a:solidFill>
            <a:latin typeface="Arial" pitchFamily="34" charset="0"/>
            <a:cs typeface="Arial" pitchFamily="34" charset="0"/>
          </a:endParaRPr>
        </a:p>
      </cdr:txBody>
    </cdr:sp>
  </cdr:relSizeAnchor>
  <cdr:relSizeAnchor xmlns:cdr="http://schemas.openxmlformats.org/drawingml/2006/chartDrawing">
    <cdr:from>
      <cdr:x>0.05833</cdr:x>
      <cdr:y>0.02564</cdr:y>
    </cdr:from>
    <cdr:to>
      <cdr:x>1</cdr:x>
      <cdr:y>0.10256</cdr:y>
    </cdr:to>
    <cdr:sp macro="" textlink="">
      <cdr:nvSpPr>
        <cdr:cNvPr id="6" name="TextBox 5"/>
        <cdr:cNvSpPr txBox="1"/>
      </cdr:nvSpPr>
      <cdr:spPr>
        <a:xfrm xmlns:a="http://schemas.openxmlformats.org/drawingml/2006/main">
          <a:off x="533370" y="152394"/>
          <a:ext cx="8610630" cy="45718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2000" dirty="0" smtClean="0">
              <a:latin typeface="Arial" pitchFamily="34" charset="0"/>
              <a:cs typeface="Arial" pitchFamily="34" charset="0"/>
            </a:rPr>
            <a:t>Distribution of SL Courses &amp; Departments by Gender of Faculty Member</a:t>
          </a:r>
          <a:endParaRPr lang="en-US" sz="2000" dirty="0">
            <a:latin typeface="Arial" pitchFamily="34" charset="0"/>
            <a:cs typeface="Arial"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0.01351</cdr:x>
      <cdr:y>0</cdr:y>
    </cdr:from>
    <cdr:to>
      <cdr:x>1</cdr:x>
      <cdr:y>0.275</cdr:y>
    </cdr:to>
    <cdr:sp macro="" textlink="">
      <cdr:nvSpPr>
        <cdr:cNvPr id="2" name="TextBox 1"/>
        <cdr:cNvSpPr txBox="1"/>
      </cdr:nvSpPr>
      <cdr:spPr>
        <a:xfrm xmlns:a="http://schemas.openxmlformats.org/drawingml/2006/main">
          <a:off x="67962" y="0"/>
          <a:ext cx="4961238" cy="8382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endParaRPr lang="en-US" sz="1600" dirty="0">
            <a:latin typeface="Arial" pitchFamily="34" charset="0"/>
            <a:cs typeface="Arial"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0.0102</cdr:x>
      <cdr:y>0</cdr:y>
    </cdr:from>
    <cdr:to>
      <cdr:x>0.9898</cdr:x>
      <cdr:y>0.06849</cdr:y>
    </cdr:to>
    <cdr:sp macro="" textlink="">
      <cdr:nvSpPr>
        <cdr:cNvPr id="2" name="TextBox 1"/>
        <cdr:cNvSpPr txBox="1"/>
      </cdr:nvSpPr>
      <cdr:spPr>
        <a:xfrm xmlns:a="http://schemas.openxmlformats.org/drawingml/2006/main">
          <a:off x="76200" y="0"/>
          <a:ext cx="7315200" cy="380999"/>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2800" dirty="0" smtClean="0">
              <a:solidFill>
                <a:schemeClr val="tx1"/>
              </a:solidFill>
            </a:rPr>
            <a:t>Service-Learning Faculty</a:t>
          </a:r>
          <a:endParaRPr lang="en-US" sz="2800" dirty="0">
            <a:solidFill>
              <a:schemeClr val="tx1"/>
            </a:solidFill>
          </a:endParaRPr>
        </a:p>
      </cdr:txBody>
    </cdr:sp>
  </cdr:relSizeAnchor>
  <cdr:relSizeAnchor xmlns:cdr="http://schemas.openxmlformats.org/drawingml/2006/chartDrawing">
    <cdr:from>
      <cdr:x>0</cdr:x>
      <cdr:y>0.10959</cdr:y>
    </cdr:from>
    <cdr:to>
      <cdr:x>0.25455</cdr:x>
      <cdr:y>0.32877</cdr:y>
    </cdr:to>
    <cdr:sp macro="" textlink="">
      <cdr:nvSpPr>
        <cdr:cNvPr id="3" name="TextBox 2"/>
        <cdr:cNvSpPr txBox="1"/>
      </cdr:nvSpPr>
      <cdr:spPr>
        <a:xfrm xmlns:a="http://schemas.openxmlformats.org/drawingml/2006/main">
          <a:off x="0" y="609599"/>
          <a:ext cx="2133600" cy="12192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dirty="0" smtClean="0"/>
            <a:t>Female = 16</a:t>
          </a:r>
        </a:p>
        <a:p xmlns:a="http://schemas.openxmlformats.org/drawingml/2006/main">
          <a:r>
            <a:rPr lang="en-US" sz="2800" dirty="0" smtClean="0"/>
            <a:t>Male     =   8</a:t>
          </a:r>
          <a:endParaRPr lang="en-US" sz="2800" dirty="0"/>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cdr:y>
    </cdr:from>
    <cdr:to>
      <cdr:x>0.30403</cdr:x>
      <cdr:y>0.67732</cdr:y>
    </cdr:to>
    <cdr:pic>
      <cdr:nvPicPr>
        <cdr:cNvPr id="7"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2780017" cy="3767655"/>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0.525</cdr:x>
      <cdr:y>0.08642</cdr:y>
    </cdr:from>
    <cdr:to>
      <cdr:x>0.78333</cdr:x>
      <cdr:y>0.19753</cdr:y>
    </cdr:to>
    <cdr:sp macro="" textlink="">
      <cdr:nvSpPr>
        <cdr:cNvPr id="2" name="TextBox 1"/>
        <cdr:cNvSpPr txBox="1"/>
      </cdr:nvSpPr>
      <cdr:spPr>
        <a:xfrm xmlns:a="http://schemas.openxmlformats.org/drawingml/2006/main">
          <a:off x="4800600" y="533400"/>
          <a:ext cx="2362170" cy="685795"/>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dirty="0" smtClean="0">
              <a:solidFill>
                <a:srgbClr val="C00000"/>
              </a:solidFill>
              <a:latin typeface="Arial" pitchFamily="34" charset="0"/>
              <a:cs typeface="Arial" pitchFamily="34" charset="0"/>
            </a:rPr>
            <a:t>High of 22 courses</a:t>
          </a:r>
        </a:p>
        <a:p xmlns:a="http://schemas.openxmlformats.org/drawingml/2006/main">
          <a:r>
            <a:rPr lang="en-US" sz="2000" dirty="0">
              <a:solidFill>
                <a:srgbClr val="C00000"/>
              </a:solidFill>
              <a:latin typeface="Arial" pitchFamily="34" charset="0"/>
              <a:cs typeface="Arial" pitchFamily="34" charset="0"/>
            </a:rPr>
            <a:t>s</a:t>
          </a:r>
          <a:r>
            <a:rPr lang="en-US" sz="2000" dirty="0" smtClean="0">
              <a:solidFill>
                <a:srgbClr val="C00000"/>
              </a:solidFill>
              <a:latin typeface="Arial" pitchFamily="34" charset="0"/>
              <a:cs typeface="Arial" pitchFamily="34" charset="0"/>
            </a:rPr>
            <a:t>pring 2009</a:t>
          </a:r>
          <a:endParaRPr lang="en-US" sz="2000" dirty="0">
            <a:solidFill>
              <a:srgbClr val="C00000"/>
            </a:solidFill>
            <a:latin typeface="Arial" pitchFamily="34" charset="0"/>
            <a:cs typeface="Arial" pitchFamily="34" charset="0"/>
          </a:endParaRPr>
        </a:p>
      </cdr:txBody>
    </cdr:sp>
  </cdr:relSizeAnchor>
  <cdr:relSizeAnchor xmlns:cdr="http://schemas.openxmlformats.org/drawingml/2006/chartDrawing">
    <cdr:from>
      <cdr:x>0.325</cdr:x>
      <cdr:y>0.22222</cdr:y>
    </cdr:from>
    <cdr:to>
      <cdr:x>0.60833</cdr:x>
      <cdr:y>0.35802</cdr:y>
    </cdr:to>
    <cdr:sp macro="" textlink="">
      <cdr:nvSpPr>
        <cdr:cNvPr id="3" name="TextBox 2"/>
        <cdr:cNvSpPr txBox="1"/>
      </cdr:nvSpPr>
      <cdr:spPr>
        <a:xfrm xmlns:a="http://schemas.openxmlformats.org/drawingml/2006/main">
          <a:off x="2971800" y="1371600"/>
          <a:ext cx="2590770" cy="838171"/>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000" dirty="0" smtClean="0">
              <a:solidFill>
                <a:srgbClr val="C00000"/>
              </a:solidFill>
              <a:latin typeface="Arial" pitchFamily="34" charset="0"/>
              <a:cs typeface="Arial" pitchFamily="34" charset="0"/>
            </a:rPr>
            <a:t>High of 18 faculty</a:t>
          </a:r>
        </a:p>
        <a:p xmlns:a="http://schemas.openxmlformats.org/drawingml/2006/main">
          <a:r>
            <a:rPr lang="en-US" sz="2000" dirty="0" smtClean="0">
              <a:solidFill>
                <a:srgbClr val="C00000"/>
              </a:solidFill>
              <a:latin typeface="Arial" pitchFamily="34" charset="0"/>
              <a:cs typeface="Arial" pitchFamily="34" charset="0"/>
            </a:rPr>
            <a:t>fall 2008, spring 2009</a:t>
          </a:r>
          <a:endParaRPr lang="en-US" sz="2000" dirty="0">
            <a:solidFill>
              <a:srgbClr val="C00000"/>
            </a:solidFill>
            <a:latin typeface="Arial" pitchFamily="34" charset="0"/>
            <a:cs typeface="Arial" pitchFamily="34" charset="0"/>
          </a:endParaRPr>
        </a:p>
      </cdr:txBody>
    </cdr:sp>
  </cdr:relSizeAnchor>
  <cdr:relSizeAnchor xmlns:cdr="http://schemas.openxmlformats.org/drawingml/2006/chartDrawing">
    <cdr:from>
      <cdr:x>0.7</cdr:x>
      <cdr:y>0.14815</cdr:y>
    </cdr:from>
    <cdr:to>
      <cdr:x>0.9</cdr:x>
      <cdr:y>0.17284</cdr:y>
    </cdr:to>
    <cdr:sp macro="" textlink="">
      <cdr:nvSpPr>
        <cdr:cNvPr id="5" name="Straight Arrow Connector 4"/>
        <cdr:cNvSpPr/>
      </cdr:nvSpPr>
      <cdr:spPr bwMode="auto">
        <a:xfrm xmlns:a="http://schemas.openxmlformats.org/drawingml/2006/main">
          <a:off x="6400800" y="914401"/>
          <a:ext cx="1828800" cy="152400"/>
        </a:xfrm>
        <a:prstGeom xmlns:a="http://schemas.openxmlformats.org/drawingml/2006/main" prst="straightConnector1">
          <a:avLst/>
        </a:prstGeom>
        <a:solidFill xmlns:a="http://schemas.openxmlformats.org/drawingml/2006/main">
          <a:schemeClr val="accent1"/>
        </a:solidFill>
        <a:ln xmlns:a="http://schemas.openxmlformats.org/drawingml/2006/main" w="38100" cap="flat" cmpd="sng" algn="ctr">
          <a:solidFill>
            <a:srgbClr val="3366FF"/>
          </a:solidFill>
          <a:prstDash val="solid"/>
          <a:round/>
          <a:headEnd type="none" w="med" len="med"/>
          <a:tailEnd type="arrow"/>
        </a:ln>
        <a:effectLst xmlns:a="http://schemas.openxmlformats.org/drawingml/2006/main"/>
      </cdr:spPr>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p xmlns:a="http://schemas.openxmlformats.org/drawingml/2006/main">
          <a:endParaRPr lang="en-US" dirty="0"/>
        </a:p>
      </cdr:txBody>
    </cdr:sp>
  </cdr:relSizeAnchor>
  <cdr:relSizeAnchor xmlns:cdr="http://schemas.openxmlformats.org/drawingml/2006/chartDrawing">
    <cdr:from>
      <cdr:x>0.04167</cdr:x>
      <cdr:y>0.87013</cdr:y>
    </cdr:from>
    <cdr:to>
      <cdr:x>0.13333</cdr:x>
      <cdr:y>1</cdr:y>
    </cdr:to>
    <cdr:sp macro="" textlink="">
      <cdr:nvSpPr>
        <cdr:cNvPr id="6" name="TextBox 5"/>
        <cdr:cNvSpPr txBox="1"/>
      </cdr:nvSpPr>
      <cdr:spPr>
        <a:xfrm xmlns:a="http://schemas.openxmlformats.org/drawingml/2006/main">
          <a:off x="381000" y="5304312"/>
          <a:ext cx="838200" cy="79168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800" dirty="0" smtClean="0"/>
            <a:t>Spring </a:t>
          </a:r>
        </a:p>
        <a:p xmlns:a="http://schemas.openxmlformats.org/drawingml/2006/main">
          <a:r>
            <a:rPr lang="en-US" sz="1800" dirty="0" smtClean="0"/>
            <a:t>2002</a:t>
          </a:r>
          <a:endParaRPr lang="en-US" sz="1800" dirty="0"/>
        </a:p>
      </cdr:txBody>
    </cdr:sp>
  </cdr:relSizeAnchor>
  <cdr:relSizeAnchor xmlns:cdr="http://schemas.openxmlformats.org/drawingml/2006/chartDrawing">
    <cdr:from>
      <cdr:x>0.93333</cdr:x>
      <cdr:y>0.88</cdr:y>
    </cdr:from>
    <cdr:to>
      <cdr:x>1</cdr:x>
      <cdr:y>1</cdr:y>
    </cdr:to>
    <cdr:sp macro="" textlink="">
      <cdr:nvSpPr>
        <cdr:cNvPr id="7" name="TextBox 6"/>
        <cdr:cNvSpPr txBox="1"/>
      </cdr:nvSpPr>
      <cdr:spPr>
        <a:xfrm xmlns:a="http://schemas.openxmlformats.org/drawingml/2006/main">
          <a:off x="8534400" y="5364480"/>
          <a:ext cx="609600" cy="73152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r"/>
          <a:r>
            <a:rPr lang="en-US" sz="2000" dirty="0" smtClean="0">
              <a:latin typeface="Arial" pitchFamily="34" charset="0"/>
              <a:cs typeface="Arial" pitchFamily="34" charset="0"/>
            </a:rPr>
            <a:t>Fall</a:t>
          </a:r>
          <a:r>
            <a:rPr lang="en-US" sz="1800" dirty="0" smtClean="0"/>
            <a:t> </a:t>
          </a:r>
        </a:p>
        <a:p xmlns:a="http://schemas.openxmlformats.org/drawingml/2006/main">
          <a:pPr algn="r"/>
          <a:r>
            <a:rPr lang="en-US" sz="1800" dirty="0" smtClean="0"/>
            <a:t>2009</a:t>
          </a:r>
          <a:endParaRPr lang="en-US" sz="1800" dirty="0"/>
        </a:p>
      </cdr:txBody>
    </cdr:sp>
  </cdr:relSizeAnchor>
  <cdr:relSizeAnchor xmlns:cdr="http://schemas.openxmlformats.org/drawingml/2006/chartDrawing">
    <cdr:from>
      <cdr:x>0.40833</cdr:x>
      <cdr:y>0.8642</cdr:y>
    </cdr:from>
    <cdr:to>
      <cdr:x>0.60833</cdr:x>
      <cdr:y>1</cdr:y>
    </cdr:to>
    <cdr:sp macro="" textlink="">
      <cdr:nvSpPr>
        <cdr:cNvPr id="8" name="TextBox 7"/>
        <cdr:cNvSpPr txBox="1"/>
      </cdr:nvSpPr>
      <cdr:spPr>
        <a:xfrm xmlns:a="http://schemas.openxmlformats.org/drawingml/2006/main">
          <a:off x="3733770" y="5334000"/>
          <a:ext cx="1828800" cy="8382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3200" dirty="0" smtClean="0">
              <a:latin typeface="Arial" pitchFamily="34" charset="0"/>
              <a:cs typeface="Arial" pitchFamily="34" charset="0"/>
            </a:rPr>
            <a:t>Semester</a:t>
          </a:r>
          <a:endParaRPr lang="en-US" sz="3200"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1</cdr:x>
      <cdr:y>0.11117</cdr:y>
    </cdr:to>
    <cdr:sp macro="" textlink="">
      <cdr:nvSpPr>
        <cdr:cNvPr id="2" name="TextBox 1"/>
        <cdr:cNvSpPr txBox="1"/>
      </cdr:nvSpPr>
      <cdr:spPr>
        <a:xfrm xmlns:a="http://schemas.openxmlformats.org/drawingml/2006/main">
          <a:off x="0" y="0"/>
          <a:ext cx="8001000" cy="50507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Arial"/>
            </a:defRPr>
          </a:lvl1pPr>
          <a:lvl2pPr marL="457200" indent="0">
            <a:defRPr sz="1100">
              <a:latin typeface="Arial"/>
            </a:defRPr>
          </a:lvl2pPr>
          <a:lvl3pPr marL="914400" indent="0">
            <a:defRPr sz="1100">
              <a:latin typeface="Arial"/>
            </a:defRPr>
          </a:lvl3pPr>
          <a:lvl4pPr marL="1371600" indent="0">
            <a:defRPr sz="1100">
              <a:latin typeface="Arial"/>
            </a:defRPr>
          </a:lvl4pPr>
          <a:lvl5pPr marL="1828800" indent="0">
            <a:defRPr sz="1100">
              <a:latin typeface="Arial"/>
            </a:defRPr>
          </a:lvl5pPr>
          <a:lvl6pPr marL="2286000" indent="0">
            <a:defRPr sz="1100">
              <a:latin typeface="Arial"/>
            </a:defRPr>
          </a:lvl6pPr>
          <a:lvl7pPr marL="2743200" indent="0">
            <a:defRPr sz="1100">
              <a:latin typeface="Arial"/>
            </a:defRPr>
          </a:lvl7pPr>
          <a:lvl8pPr marL="3200400" indent="0">
            <a:defRPr sz="1100">
              <a:latin typeface="Arial"/>
            </a:defRPr>
          </a:lvl8pPr>
          <a:lvl9pPr marL="3657600" indent="0">
            <a:defRPr sz="1100">
              <a:latin typeface="Arial"/>
            </a:defRPr>
          </a:lvl9pPr>
        </a:lstStyle>
        <a:p xmlns:a="http://schemas.openxmlformats.org/drawingml/2006/main">
          <a:pPr algn="ctr"/>
          <a:r>
            <a:rPr lang="en-US" sz="2200" b="1" dirty="0" smtClean="0">
              <a:solidFill>
                <a:schemeClr val="tx1"/>
              </a:solidFill>
            </a:rPr>
            <a:t>Departments Offering SL Courses</a:t>
          </a:r>
          <a:endParaRPr lang="en-US" sz="22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0.01515</cdr:y>
    </cdr:from>
    <cdr:to>
      <cdr:x>0.98925</cdr:x>
      <cdr:y>0.10606</cdr:y>
    </cdr:to>
    <cdr:sp macro="" textlink="">
      <cdr:nvSpPr>
        <cdr:cNvPr id="2" name="TextBox 1"/>
        <cdr:cNvSpPr txBox="1"/>
      </cdr:nvSpPr>
      <cdr:spPr>
        <a:xfrm xmlns:a="http://schemas.openxmlformats.org/drawingml/2006/main">
          <a:off x="0" y="76200"/>
          <a:ext cx="7010400" cy="4572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2800" dirty="0" smtClean="0"/>
            <a:t>SL Courses Taught by Adjuncts</a:t>
          </a:r>
          <a:endParaRPr lang="en-US" sz="2800" dirty="0"/>
        </a:p>
      </cdr:txBody>
    </cdr:sp>
  </cdr:relSizeAnchor>
</c:userShapes>
</file>

<file path=ppt/drawings/drawing5.xml><?xml version="1.0" encoding="utf-8"?>
<c:userShapes xmlns:c="http://schemas.openxmlformats.org/drawingml/2006/chart">
  <cdr:relSizeAnchor xmlns:cdr="http://schemas.openxmlformats.org/drawingml/2006/chartDrawing">
    <cdr:from>
      <cdr:x>0.11111</cdr:x>
      <cdr:y>0.81667</cdr:y>
    </cdr:from>
    <cdr:to>
      <cdr:x>0.87302</cdr:x>
      <cdr:y>1</cdr:y>
    </cdr:to>
    <cdr:sp macro="" textlink="">
      <cdr:nvSpPr>
        <cdr:cNvPr id="2" name="TextBox 1"/>
        <cdr:cNvSpPr txBox="1"/>
      </cdr:nvSpPr>
      <cdr:spPr>
        <a:xfrm xmlns:a="http://schemas.openxmlformats.org/drawingml/2006/main">
          <a:off x="533400" y="3733800"/>
          <a:ext cx="3657600" cy="8382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2000" dirty="0" smtClean="0">
              <a:latin typeface="Arial" pitchFamily="34" charset="0"/>
              <a:cs typeface="Arial" pitchFamily="34" charset="0"/>
            </a:rPr>
            <a:t>85 Female and 105 Male </a:t>
          </a:r>
        </a:p>
        <a:p xmlns:a="http://schemas.openxmlformats.org/drawingml/2006/main">
          <a:pPr algn="ctr"/>
          <a:r>
            <a:rPr lang="en-US" sz="2000" dirty="0" smtClean="0">
              <a:latin typeface="Arial" pitchFamily="34" charset="0"/>
              <a:cs typeface="Arial" pitchFamily="34" charset="0"/>
            </a:rPr>
            <a:t>Faculty Members</a:t>
          </a:r>
          <a:endParaRPr lang="en-US" sz="2000" dirty="0">
            <a:latin typeface="Arial" pitchFamily="34" charset="0"/>
            <a:cs typeface="Arial"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0.0102</cdr:x>
      <cdr:y>0</cdr:y>
    </cdr:from>
    <cdr:to>
      <cdr:x>0.9898</cdr:x>
      <cdr:y>0.09333</cdr:y>
    </cdr:to>
    <cdr:sp macro="" textlink="">
      <cdr:nvSpPr>
        <cdr:cNvPr id="2" name="TextBox 1"/>
        <cdr:cNvSpPr txBox="1"/>
      </cdr:nvSpPr>
      <cdr:spPr>
        <a:xfrm xmlns:a="http://schemas.openxmlformats.org/drawingml/2006/main">
          <a:off x="87050" y="0"/>
          <a:ext cx="8360300" cy="53339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2800" dirty="0" smtClean="0">
              <a:solidFill>
                <a:schemeClr val="tx1"/>
              </a:solidFill>
            </a:rPr>
            <a:t>Service-Learning Faculty</a:t>
          </a:r>
          <a:endParaRPr lang="en-US" sz="2800" dirty="0">
            <a:solidFill>
              <a:schemeClr val="tx1"/>
            </a:solidFill>
          </a:endParaRPr>
        </a:p>
      </cdr:txBody>
    </cdr:sp>
  </cdr:relSizeAnchor>
  <cdr:relSizeAnchor xmlns:cdr="http://schemas.openxmlformats.org/drawingml/2006/chartDrawing">
    <cdr:from>
      <cdr:x>0</cdr:x>
      <cdr:y>0.18667</cdr:y>
    </cdr:from>
    <cdr:to>
      <cdr:x>0.25455</cdr:x>
      <cdr:y>0.41333</cdr:y>
    </cdr:to>
    <cdr:sp macro="" textlink="">
      <cdr:nvSpPr>
        <cdr:cNvPr id="3" name="TextBox 2"/>
        <cdr:cNvSpPr txBox="1"/>
      </cdr:nvSpPr>
      <cdr:spPr>
        <a:xfrm xmlns:a="http://schemas.openxmlformats.org/drawingml/2006/main">
          <a:off x="0" y="1066799"/>
          <a:ext cx="2172432" cy="1295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2800" dirty="0" smtClean="0"/>
            <a:t>Female  = 16</a:t>
          </a:r>
        </a:p>
        <a:p xmlns:a="http://schemas.openxmlformats.org/drawingml/2006/main">
          <a:r>
            <a:rPr lang="en-US" sz="2800" dirty="0" smtClean="0"/>
            <a:t>Male      = 8</a:t>
          </a:r>
          <a:endParaRPr lang="en-US" sz="2800" dirty="0"/>
        </a:p>
      </cdr:txBody>
    </cdr:sp>
  </cdr:relSizeAnchor>
</c:userShapes>
</file>

<file path=ppt/drawings/drawing7.xml><?xml version="1.0" encoding="utf-8"?>
<c:userShapes xmlns:c="http://schemas.openxmlformats.org/drawingml/2006/chart">
  <cdr:relSizeAnchor xmlns:cdr="http://schemas.openxmlformats.org/drawingml/2006/chartDrawing">
    <cdr:from>
      <cdr:x>0.51429</cdr:x>
      <cdr:y>0.8</cdr:y>
    </cdr:from>
    <cdr:to>
      <cdr:x>0.62857</cdr:x>
      <cdr:y>1</cdr:y>
    </cdr:to>
    <cdr:sp macro="" textlink="">
      <cdr:nvSpPr>
        <cdr:cNvPr id="2" name="TextBox 1"/>
        <cdr:cNvSpPr txBox="1"/>
      </cdr:nvSpPr>
      <cdr:spPr>
        <a:xfrm xmlns:a="http://schemas.openxmlformats.org/drawingml/2006/main">
          <a:off x="4114800" y="36576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0.06087</cdr:x>
      <cdr:y>0.87879</cdr:y>
    </cdr:from>
    <cdr:to>
      <cdr:x>1</cdr:x>
      <cdr:y>1</cdr:y>
    </cdr:to>
    <cdr:sp macro="" textlink="">
      <cdr:nvSpPr>
        <cdr:cNvPr id="3" name="TextBox 2"/>
        <cdr:cNvSpPr txBox="1"/>
      </cdr:nvSpPr>
      <cdr:spPr>
        <a:xfrm xmlns:a="http://schemas.openxmlformats.org/drawingml/2006/main">
          <a:off x="533400" y="4553538"/>
          <a:ext cx="8229600" cy="628062"/>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2000" dirty="0" smtClean="0">
              <a:latin typeface="Arial" pitchFamily="34" charset="0"/>
              <a:cs typeface="Arial" pitchFamily="34" charset="0"/>
            </a:rPr>
            <a:t>Frequency of S-L Courses Taught by a Particular Faculty Member</a:t>
          </a:r>
          <a:endParaRPr lang="en-US" sz="2000" dirty="0">
            <a:latin typeface="Arial" pitchFamily="34" charset="0"/>
            <a:cs typeface="Arial"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0.51429</cdr:x>
      <cdr:y>0.8</cdr:y>
    </cdr:from>
    <cdr:to>
      <cdr:x>0.62857</cdr:x>
      <cdr:y>1</cdr:y>
    </cdr:to>
    <cdr:sp macro="" textlink="">
      <cdr:nvSpPr>
        <cdr:cNvPr id="2" name="TextBox 1"/>
        <cdr:cNvSpPr txBox="1"/>
      </cdr:nvSpPr>
      <cdr:spPr>
        <a:xfrm xmlns:a="http://schemas.openxmlformats.org/drawingml/2006/main">
          <a:off x="4114800" y="3657600"/>
          <a:ext cx="914400" cy="914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0.09524</cdr:x>
      <cdr:y>0.89855</cdr:y>
    </cdr:from>
    <cdr:to>
      <cdr:x>0.97143</cdr:x>
      <cdr:y>1</cdr:y>
    </cdr:to>
    <cdr:sp macro="" textlink="">
      <cdr:nvSpPr>
        <cdr:cNvPr id="3" name="TextBox 2"/>
        <cdr:cNvSpPr txBox="1"/>
      </cdr:nvSpPr>
      <cdr:spPr>
        <a:xfrm xmlns:a="http://schemas.openxmlformats.org/drawingml/2006/main">
          <a:off x="820074" y="4724400"/>
          <a:ext cx="7544521" cy="5334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2000" dirty="0" smtClean="0">
              <a:latin typeface="Arial" pitchFamily="34" charset="0"/>
              <a:cs typeface="Arial" pitchFamily="34" charset="0"/>
            </a:rPr>
            <a:t>Frequency of S-L Courses Taught by a Particular Faculty Member</a:t>
          </a:r>
          <a:endParaRPr lang="en-US" sz="2000" dirty="0">
            <a:latin typeface="Arial" pitchFamily="34" charset="0"/>
            <a:cs typeface="Arial"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2.38607E-7</cdr:x>
      <cdr:y>0.01587</cdr:y>
    </cdr:from>
    <cdr:to>
      <cdr:x>1</cdr:x>
      <cdr:y>0.11111</cdr:y>
    </cdr:to>
    <cdr:sp macro="" textlink="">
      <cdr:nvSpPr>
        <cdr:cNvPr id="2" name="TextBox 1"/>
        <cdr:cNvSpPr txBox="1"/>
      </cdr:nvSpPr>
      <cdr:spPr>
        <a:xfrm xmlns:a="http://schemas.openxmlformats.org/drawingml/2006/main">
          <a:off x="2" y="76201"/>
          <a:ext cx="8381998" cy="4572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pPr algn="ctr"/>
          <a:r>
            <a:rPr lang="en-US" sz="2800" b="1" dirty="0" smtClean="0">
              <a:solidFill>
                <a:schemeClr val="tx1"/>
              </a:solidFill>
              <a:latin typeface="Arial" pitchFamily="34" charset="0"/>
              <a:cs typeface="Arial" pitchFamily="34" charset="0"/>
            </a:rPr>
            <a:t>Service-Learning Faculty</a:t>
          </a:r>
          <a:endParaRPr lang="en-US" sz="2800" b="1" dirty="0">
            <a:solidFill>
              <a:schemeClr val="tx1"/>
            </a:solidFill>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Dann May, OCU, June 5, 2009</a:t>
            </a: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1A6EA4-B17E-49E0-AC6D-CAE4B0783937}" type="datetimeFigureOut">
              <a:rPr lang="en-US" smtClean="0"/>
              <a:pPr/>
              <a:t>6/9/2009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2009 CASTL Conference, Omaha, Nebraska</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6D2AC4-F4C9-47B7-B443-30B56170A63B}"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Dann May, OCU, June 5, 2009</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D08E68-E35E-4843-87A7-A8E76015F81D}" type="datetimeFigureOut">
              <a:rPr lang="en-US" smtClean="0"/>
              <a:pPr/>
              <a:t>6/9/2009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2009 CASTL Conference, Omaha, Nebraska</a:t>
            </a: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55727A5-AF35-4577-9B65-B77084CCF574}" type="slidenum">
              <a:rPr lang="en-US" smtClean="0"/>
              <a:pPr/>
              <a:t>‹#›</a:t>
            </a:fld>
            <a:endParaRPr lang="en-US" dirty="0"/>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5727A5-AF35-4577-9B65-B77084CCF574}" type="slidenum">
              <a:rPr lang="en-US" smtClean="0"/>
              <a:pPr/>
              <a:t>1</a:t>
            </a:fld>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Header Placeholder 5"/>
          <p:cNvSpPr>
            <a:spLocks noGrp="1"/>
          </p:cNvSpPr>
          <p:nvPr>
            <p:ph type="hdr" sz="quarter" idx="12"/>
          </p:nvPr>
        </p:nvSpPr>
        <p:spPr/>
        <p:txBody>
          <a:bodyPr/>
          <a:lstStyle/>
          <a:p>
            <a:r>
              <a:rPr lang="en-US" smtClean="0"/>
              <a:t>Dann May, OCU, June 5, 2009</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16</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17</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18</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19</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20</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BC480F50-6614-4779-94F9-AF763020EE5C}" type="slidenum">
              <a:rPr lang="en-US" smtClean="0">
                <a:latin typeface="Arial" pitchFamily="34" charset="0"/>
                <a:cs typeface="Tahoma" pitchFamily="34" charset="0"/>
              </a:rPr>
              <a:pPr/>
              <a:t>21</a:t>
            </a:fld>
            <a:endParaRPr lang="en-US" dirty="0" smtClean="0">
              <a:latin typeface="Arial" pitchFamily="34" charset="0"/>
              <a:cs typeface="Tahoma" pitchFamily="34"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
        <p:nvSpPr>
          <p:cNvPr id="55301" name="Date Placeholder 4"/>
          <p:cNvSpPr>
            <a:spLocks noGrp="1"/>
          </p:cNvSpPr>
          <p:nvPr>
            <p:ph type="dt" sz="quarter" idx="1"/>
          </p:nvPr>
        </p:nvSpPr>
        <p:spPr>
          <a:noFill/>
        </p:spPr>
        <p:txBody>
          <a:bodyPr/>
          <a:lstStyle/>
          <a:p>
            <a:fld id="{6197FC85-2E7E-4FC2-ACE9-E353260F26E8}" type="datetime1">
              <a:rPr lang="en-US" smtClean="0"/>
              <a:pPr/>
              <a:t>6/9/2009</a:t>
            </a:fld>
            <a:endParaRPr lang="en-US" dirty="0" smtClean="0"/>
          </a:p>
        </p:txBody>
      </p:sp>
      <p:sp>
        <p:nvSpPr>
          <p:cNvPr id="55302" name="Header Placeholder 5"/>
          <p:cNvSpPr>
            <a:spLocks noGrp="1"/>
          </p:cNvSpPr>
          <p:nvPr>
            <p:ph type="hdr" sz="quarter"/>
          </p:nvPr>
        </p:nvSpPr>
        <p:spPr>
          <a:noFill/>
        </p:spPr>
        <p:txBody>
          <a:bodyPr/>
          <a:lstStyle/>
          <a:p>
            <a:r>
              <a:rPr lang="en-US" smtClean="0"/>
              <a:t>Dann May, OCU, June 5, 2009</a:t>
            </a:r>
            <a:endParaRPr lang="en-US" dirty="0"/>
          </a:p>
        </p:txBody>
      </p:sp>
      <p:sp>
        <p:nvSpPr>
          <p:cNvPr id="7" name="Footer Placeholder 6"/>
          <p:cNvSpPr>
            <a:spLocks noGrp="1"/>
          </p:cNvSpPr>
          <p:nvPr>
            <p:ph type="ftr" sz="quarter" idx="10"/>
          </p:nvPr>
        </p:nvSpPr>
        <p:spPr/>
        <p:txBody>
          <a:bodyPr/>
          <a:lstStyle/>
          <a:p>
            <a:r>
              <a:rPr lang="en-US" smtClean="0"/>
              <a:t>2009 CASTL Conference, Omaha, Nebraska</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defRPr/>
            </a:pPr>
            <a:r>
              <a:rPr lang="en-US" smtClean="0"/>
              <a:t>Intro. to Philosophy: 04-Phil. of Religion-Definitions, Dann May, UCO</a:t>
            </a:r>
            <a:endParaRPr lang="en-US"/>
          </a:p>
        </p:txBody>
      </p:sp>
      <p:sp>
        <p:nvSpPr>
          <p:cNvPr id="5" name="Date Placeholder 4"/>
          <p:cNvSpPr>
            <a:spLocks noGrp="1"/>
          </p:cNvSpPr>
          <p:nvPr>
            <p:ph type="dt" idx="11"/>
          </p:nvPr>
        </p:nvSpPr>
        <p:spPr/>
        <p:txBody>
          <a:bodyPr/>
          <a:lstStyle/>
          <a:p>
            <a:pPr>
              <a:defRPr/>
            </a:pPr>
            <a:fld id="{E0740DEA-3986-4DFA-94D9-51EC52B3A11E}" type="datetime1">
              <a:rPr lang="en-US" smtClean="0"/>
              <a:pPr>
                <a:defRPr/>
              </a:pPr>
              <a:t>6/9/2009</a:t>
            </a:fld>
            <a:endParaRPr lang="en-US"/>
          </a:p>
        </p:txBody>
      </p:sp>
      <p:sp>
        <p:nvSpPr>
          <p:cNvPr id="6" name="Slide Number Placeholder 5"/>
          <p:cNvSpPr>
            <a:spLocks noGrp="1"/>
          </p:cNvSpPr>
          <p:nvPr>
            <p:ph type="sldNum" sz="quarter" idx="12"/>
          </p:nvPr>
        </p:nvSpPr>
        <p:spPr/>
        <p:txBody>
          <a:bodyPr/>
          <a:lstStyle/>
          <a:p>
            <a:pPr>
              <a:defRPr/>
            </a:pPr>
            <a:fld id="{6CC33A0E-C260-4053-B40E-C5823F0224D0}"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22</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23</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24</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25</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26</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27</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28</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29</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30</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31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32</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33</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34</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Header Placeholder 3"/>
          <p:cNvSpPr>
            <a:spLocks noGrp="1"/>
          </p:cNvSpPr>
          <p:nvPr>
            <p:ph type="hdr" sz="quarter"/>
          </p:nvPr>
        </p:nvSpPr>
        <p:spPr>
          <a:noFill/>
        </p:spPr>
        <p:txBody>
          <a:bodyPr/>
          <a:lstStyle/>
          <a:p>
            <a:r>
              <a:rPr lang="en-US" smtClean="0"/>
              <a:t>Dann May, OCU, June 5, 2009</a:t>
            </a:r>
            <a:endParaRPr lang="en-US" dirty="0"/>
          </a:p>
        </p:txBody>
      </p:sp>
      <p:sp>
        <p:nvSpPr>
          <p:cNvPr id="45061" name="Footer Placeholder 4"/>
          <p:cNvSpPr>
            <a:spLocks noGrp="1"/>
          </p:cNvSpPr>
          <p:nvPr>
            <p:ph type="ftr" sz="quarter" idx="4"/>
          </p:nvPr>
        </p:nvSpPr>
        <p:spPr>
          <a:noFill/>
        </p:spPr>
        <p:txBody>
          <a:bodyPr/>
          <a:lstStyle/>
          <a:p>
            <a:r>
              <a:rPr lang="en-US" smtClean="0"/>
              <a:t>2009 CASTL Conference, Omaha, Nebraska</a:t>
            </a:r>
            <a:endParaRPr lang="en-US" dirty="0"/>
          </a:p>
        </p:txBody>
      </p:sp>
      <p:sp>
        <p:nvSpPr>
          <p:cNvPr id="45062" name="Slide Number Placeholder 5"/>
          <p:cNvSpPr>
            <a:spLocks noGrp="1"/>
          </p:cNvSpPr>
          <p:nvPr>
            <p:ph type="sldNum" sz="quarter" idx="5"/>
          </p:nvPr>
        </p:nvSpPr>
        <p:spPr>
          <a:noFill/>
        </p:spPr>
        <p:txBody>
          <a:bodyPr/>
          <a:lstStyle/>
          <a:p>
            <a:fld id="{A74DC1AA-0028-4452-9E33-347E4FC8E68B}" type="slidenum">
              <a:rPr lang="en-US" smtClean="0"/>
              <a:pPr/>
              <a:t>35</a:t>
            </a:fld>
            <a:endParaRPr lang="en-US" dirty="0" smtClean="0"/>
          </a:p>
        </p:txBody>
      </p:sp>
      <p:sp>
        <p:nvSpPr>
          <p:cNvPr id="45063" name="Date Placeholder 6"/>
          <p:cNvSpPr>
            <a:spLocks noGrp="1"/>
          </p:cNvSpPr>
          <p:nvPr>
            <p:ph type="dt" sz="quarter" idx="1"/>
          </p:nvPr>
        </p:nvSpPr>
        <p:spPr>
          <a:noFill/>
        </p:spPr>
        <p:txBody>
          <a:bodyPr/>
          <a:lstStyle/>
          <a:p>
            <a:fld id="{DF4C8F37-50E3-46C4-939C-52B63882D0EE}" type="datetime1">
              <a:rPr lang="en-US" smtClean="0"/>
              <a:pPr/>
              <a:t>6/9/2009</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Header Placeholder 3"/>
          <p:cNvSpPr>
            <a:spLocks noGrp="1"/>
          </p:cNvSpPr>
          <p:nvPr>
            <p:ph type="hdr" sz="quarter"/>
          </p:nvPr>
        </p:nvSpPr>
        <p:spPr>
          <a:noFill/>
        </p:spPr>
        <p:txBody>
          <a:bodyPr/>
          <a:lstStyle/>
          <a:p>
            <a:r>
              <a:rPr lang="en-US" smtClean="0"/>
              <a:t>Dann May, OCU, June 5, 2009</a:t>
            </a:r>
            <a:endParaRPr lang="en-US" dirty="0"/>
          </a:p>
        </p:txBody>
      </p:sp>
      <p:sp>
        <p:nvSpPr>
          <p:cNvPr id="45061" name="Footer Placeholder 4"/>
          <p:cNvSpPr>
            <a:spLocks noGrp="1"/>
          </p:cNvSpPr>
          <p:nvPr>
            <p:ph type="ftr" sz="quarter" idx="4"/>
          </p:nvPr>
        </p:nvSpPr>
        <p:spPr>
          <a:noFill/>
        </p:spPr>
        <p:txBody>
          <a:bodyPr/>
          <a:lstStyle/>
          <a:p>
            <a:r>
              <a:rPr lang="en-US" smtClean="0"/>
              <a:t>2009 CASTL Conference, Omaha, Nebraska</a:t>
            </a:r>
            <a:endParaRPr lang="en-US" dirty="0"/>
          </a:p>
        </p:txBody>
      </p:sp>
      <p:sp>
        <p:nvSpPr>
          <p:cNvPr id="45062" name="Slide Number Placeholder 5"/>
          <p:cNvSpPr>
            <a:spLocks noGrp="1"/>
          </p:cNvSpPr>
          <p:nvPr>
            <p:ph type="sldNum" sz="quarter" idx="5"/>
          </p:nvPr>
        </p:nvSpPr>
        <p:spPr>
          <a:noFill/>
        </p:spPr>
        <p:txBody>
          <a:bodyPr/>
          <a:lstStyle/>
          <a:p>
            <a:fld id="{A74DC1AA-0028-4452-9E33-347E4FC8E68B}" type="slidenum">
              <a:rPr lang="en-US" smtClean="0"/>
              <a:pPr/>
              <a:t>36</a:t>
            </a:fld>
            <a:endParaRPr lang="en-US" dirty="0" smtClean="0"/>
          </a:p>
        </p:txBody>
      </p:sp>
      <p:sp>
        <p:nvSpPr>
          <p:cNvPr id="45063" name="Date Placeholder 6"/>
          <p:cNvSpPr>
            <a:spLocks noGrp="1"/>
          </p:cNvSpPr>
          <p:nvPr>
            <p:ph type="dt" sz="quarter" idx="1"/>
          </p:nvPr>
        </p:nvSpPr>
        <p:spPr>
          <a:noFill/>
        </p:spPr>
        <p:txBody>
          <a:bodyPr/>
          <a:lstStyle/>
          <a:p>
            <a:fld id="{DF4C8F37-50E3-46C4-939C-52B63882D0EE}" type="datetime1">
              <a:rPr lang="en-US" smtClean="0"/>
              <a:pPr/>
              <a:t>6/9/2009</a:t>
            </a:fld>
            <a:endParaRPr lang="en-US"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37</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38</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39</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42</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43</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44</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45</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46</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47</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48</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49</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50</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51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Header Placeholder 3"/>
          <p:cNvSpPr>
            <a:spLocks noGrp="1"/>
          </p:cNvSpPr>
          <p:nvPr>
            <p:ph type="hdr" sz="quarter"/>
          </p:nvPr>
        </p:nvSpPr>
        <p:spPr>
          <a:noFill/>
        </p:spPr>
        <p:txBody>
          <a:bodyPr/>
          <a:lstStyle/>
          <a:p>
            <a:r>
              <a:rPr lang="en-US" smtClean="0"/>
              <a:t>Dann May, OCU, June 5, 2009</a:t>
            </a:r>
            <a:endParaRPr lang="en-US" dirty="0"/>
          </a:p>
        </p:txBody>
      </p:sp>
      <p:sp>
        <p:nvSpPr>
          <p:cNvPr id="45061" name="Footer Placeholder 4"/>
          <p:cNvSpPr>
            <a:spLocks noGrp="1"/>
          </p:cNvSpPr>
          <p:nvPr>
            <p:ph type="ftr" sz="quarter" idx="4"/>
          </p:nvPr>
        </p:nvSpPr>
        <p:spPr>
          <a:noFill/>
        </p:spPr>
        <p:txBody>
          <a:bodyPr/>
          <a:lstStyle/>
          <a:p>
            <a:r>
              <a:rPr lang="en-US" smtClean="0"/>
              <a:t>2009 CASTL Conference, Omaha, Nebraska</a:t>
            </a:r>
            <a:endParaRPr lang="en-US" dirty="0"/>
          </a:p>
        </p:txBody>
      </p:sp>
      <p:sp>
        <p:nvSpPr>
          <p:cNvPr id="45062" name="Slide Number Placeholder 5"/>
          <p:cNvSpPr>
            <a:spLocks noGrp="1"/>
          </p:cNvSpPr>
          <p:nvPr>
            <p:ph type="sldNum" sz="quarter" idx="5"/>
          </p:nvPr>
        </p:nvSpPr>
        <p:spPr>
          <a:noFill/>
        </p:spPr>
        <p:txBody>
          <a:bodyPr/>
          <a:lstStyle/>
          <a:p>
            <a:fld id="{A74DC1AA-0028-4452-9E33-347E4FC8E68B}" type="slidenum">
              <a:rPr lang="en-US" smtClean="0"/>
              <a:pPr/>
              <a:t>7</a:t>
            </a:fld>
            <a:endParaRPr lang="en-US" dirty="0" smtClean="0"/>
          </a:p>
        </p:txBody>
      </p:sp>
      <p:sp>
        <p:nvSpPr>
          <p:cNvPr id="45063" name="Date Placeholder 6"/>
          <p:cNvSpPr>
            <a:spLocks noGrp="1"/>
          </p:cNvSpPr>
          <p:nvPr>
            <p:ph type="dt" sz="quarter" idx="1"/>
          </p:nvPr>
        </p:nvSpPr>
        <p:spPr>
          <a:noFill/>
        </p:spPr>
        <p:txBody>
          <a:bodyPr/>
          <a:lstStyle/>
          <a:p>
            <a:fld id="{DF4C8F37-50E3-46C4-939C-52B63882D0EE}" type="datetime1">
              <a:rPr lang="en-US" smtClean="0"/>
              <a:pPr/>
              <a:t>6/9/2009</a:t>
            </a:fld>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52</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53</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54</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55</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Header Placeholder 3"/>
          <p:cNvSpPr>
            <a:spLocks noGrp="1"/>
          </p:cNvSpPr>
          <p:nvPr>
            <p:ph type="hdr" sz="quarter"/>
          </p:nvPr>
        </p:nvSpPr>
        <p:spPr>
          <a:noFill/>
        </p:spPr>
        <p:txBody>
          <a:bodyPr/>
          <a:lstStyle/>
          <a:p>
            <a:r>
              <a:rPr lang="en-US" smtClean="0"/>
              <a:t>Dann May, OCU, June 5, 2009</a:t>
            </a:r>
            <a:endParaRPr lang="en-US" dirty="0"/>
          </a:p>
        </p:txBody>
      </p:sp>
      <p:sp>
        <p:nvSpPr>
          <p:cNvPr id="45061" name="Footer Placeholder 4"/>
          <p:cNvSpPr>
            <a:spLocks noGrp="1"/>
          </p:cNvSpPr>
          <p:nvPr>
            <p:ph type="ftr" sz="quarter" idx="4"/>
          </p:nvPr>
        </p:nvSpPr>
        <p:spPr>
          <a:noFill/>
        </p:spPr>
        <p:txBody>
          <a:bodyPr/>
          <a:lstStyle/>
          <a:p>
            <a:r>
              <a:rPr lang="en-US" smtClean="0"/>
              <a:t>2009 CASTL Conference, Omaha, Nebraska</a:t>
            </a:r>
            <a:endParaRPr lang="en-US" dirty="0"/>
          </a:p>
        </p:txBody>
      </p:sp>
      <p:sp>
        <p:nvSpPr>
          <p:cNvPr id="45062" name="Slide Number Placeholder 5"/>
          <p:cNvSpPr>
            <a:spLocks noGrp="1"/>
          </p:cNvSpPr>
          <p:nvPr>
            <p:ph type="sldNum" sz="quarter" idx="5"/>
          </p:nvPr>
        </p:nvSpPr>
        <p:spPr>
          <a:noFill/>
        </p:spPr>
        <p:txBody>
          <a:bodyPr/>
          <a:lstStyle/>
          <a:p>
            <a:fld id="{A74DC1AA-0028-4452-9E33-347E4FC8E68B}" type="slidenum">
              <a:rPr lang="en-US" smtClean="0"/>
              <a:pPr/>
              <a:t>56</a:t>
            </a:fld>
            <a:endParaRPr lang="en-US" dirty="0" smtClean="0"/>
          </a:p>
        </p:txBody>
      </p:sp>
      <p:sp>
        <p:nvSpPr>
          <p:cNvPr id="45063" name="Date Placeholder 6"/>
          <p:cNvSpPr>
            <a:spLocks noGrp="1"/>
          </p:cNvSpPr>
          <p:nvPr>
            <p:ph type="dt" sz="quarter" idx="1"/>
          </p:nvPr>
        </p:nvSpPr>
        <p:spPr>
          <a:noFill/>
        </p:spPr>
        <p:txBody>
          <a:bodyPr/>
          <a:lstStyle/>
          <a:p>
            <a:fld id="{DBB2C734-54D3-466A-BFF9-15012524A854}" type="datetime1">
              <a:rPr lang="en-US" smtClean="0"/>
              <a:pPr/>
              <a:t>6/9/2009</a:t>
            </a:fld>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Header Placeholder 3"/>
          <p:cNvSpPr>
            <a:spLocks noGrp="1"/>
          </p:cNvSpPr>
          <p:nvPr>
            <p:ph type="hdr" sz="quarter"/>
          </p:nvPr>
        </p:nvSpPr>
        <p:spPr>
          <a:noFill/>
        </p:spPr>
        <p:txBody>
          <a:bodyPr/>
          <a:lstStyle/>
          <a:p>
            <a:r>
              <a:rPr lang="en-US" smtClean="0"/>
              <a:t>Dann May, OCU, June 5, 2009</a:t>
            </a:r>
            <a:endParaRPr lang="en-US" dirty="0"/>
          </a:p>
        </p:txBody>
      </p:sp>
      <p:sp>
        <p:nvSpPr>
          <p:cNvPr id="45061" name="Footer Placeholder 4"/>
          <p:cNvSpPr>
            <a:spLocks noGrp="1"/>
          </p:cNvSpPr>
          <p:nvPr>
            <p:ph type="ftr" sz="quarter" idx="4"/>
          </p:nvPr>
        </p:nvSpPr>
        <p:spPr>
          <a:noFill/>
        </p:spPr>
        <p:txBody>
          <a:bodyPr/>
          <a:lstStyle/>
          <a:p>
            <a:r>
              <a:rPr lang="en-US" smtClean="0"/>
              <a:t>2009 CASTL Conference, Omaha, Nebraska</a:t>
            </a:r>
            <a:endParaRPr lang="en-US" dirty="0"/>
          </a:p>
        </p:txBody>
      </p:sp>
      <p:sp>
        <p:nvSpPr>
          <p:cNvPr id="45062" name="Slide Number Placeholder 5"/>
          <p:cNvSpPr>
            <a:spLocks noGrp="1"/>
          </p:cNvSpPr>
          <p:nvPr>
            <p:ph type="sldNum" sz="quarter" idx="5"/>
          </p:nvPr>
        </p:nvSpPr>
        <p:spPr>
          <a:noFill/>
        </p:spPr>
        <p:txBody>
          <a:bodyPr/>
          <a:lstStyle/>
          <a:p>
            <a:fld id="{A74DC1AA-0028-4452-9E33-347E4FC8E68B}" type="slidenum">
              <a:rPr lang="en-US" smtClean="0"/>
              <a:pPr/>
              <a:t>57</a:t>
            </a:fld>
            <a:endParaRPr lang="en-US" dirty="0" smtClean="0"/>
          </a:p>
        </p:txBody>
      </p:sp>
      <p:sp>
        <p:nvSpPr>
          <p:cNvPr id="45063" name="Date Placeholder 6"/>
          <p:cNvSpPr>
            <a:spLocks noGrp="1"/>
          </p:cNvSpPr>
          <p:nvPr>
            <p:ph type="dt" sz="quarter" idx="1"/>
          </p:nvPr>
        </p:nvSpPr>
        <p:spPr>
          <a:noFill/>
        </p:spPr>
        <p:txBody>
          <a:bodyPr/>
          <a:lstStyle/>
          <a:p>
            <a:fld id="{BF0FB9A4-2E0E-44B6-A5E0-80629DA94875}" type="datetime1">
              <a:rPr lang="en-US" smtClean="0"/>
              <a:pPr/>
              <a:t>6/9/2009</a:t>
            </a:fld>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58</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Header Placeholder 3"/>
          <p:cNvSpPr>
            <a:spLocks noGrp="1"/>
          </p:cNvSpPr>
          <p:nvPr>
            <p:ph type="hdr" sz="quarter"/>
          </p:nvPr>
        </p:nvSpPr>
        <p:spPr>
          <a:noFill/>
        </p:spPr>
        <p:txBody>
          <a:bodyPr/>
          <a:lstStyle/>
          <a:p>
            <a:r>
              <a:rPr lang="en-US" smtClean="0"/>
              <a:t>Dann May, OCU, June 5, 2009</a:t>
            </a:r>
            <a:endParaRPr lang="en-US" dirty="0"/>
          </a:p>
        </p:txBody>
      </p:sp>
      <p:sp>
        <p:nvSpPr>
          <p:cNvPr id="45061" name="Footer Placeholder 4"/>
          <p:cNvSpPr>
            <a:spLocks noGrp="1"/>
          </p:cNvSpPr>
          <p:nvPr>
            <p:ph type="ftr" sz="quarter" idx="4"/>
          </p:nvPr>
        </p:nvSpPr>
        <p:spPr>
          <a:noFill/>
        </p:spPr>
        <p:txBody>
          <a:bodyPr/>
          <a:lstStyle/>
          <a:p>
            <a:r>
              <a:rPr lang="en-US" smtClean="0"/>
              <a:t>2009 CASTL Conference, Omaha, Nebraska</a:t>
            </a:r>
            <a:endParaRPr lang="en-US" dirty="0"/>
          </a:p>
        </p:txBody>
      </p:sp>
      <p:sp>
        <p:nvSpPr>
          <p:cNvPr id="45062" name="Slide Number Placeholder 5"/>
          <p:cNvSpPr>
            <a:spLocks noGrp="1"/>
          </p:cNvSpPr>
          <p:nvPr>
            <p:ph type="sldNum" sz="quarter" idx="5"/>
          </p:nvPr>
        </p:nvSpPr>
        <p:spPr>
          <a:noFill/>
        </p:spPr>
        <p:txBody>
          <a:bodyPr/>
          <a:lstStyle/>
          <a:p>
            <a:fld id="{A74DC1AA-0028-4452-9E33-347E4FC8E68B}" type="slidenum">
              <a:rPr lang="en-US" smtClean="0"/>
              <a:pPr/>
              <a:t>59</a:t>
            </a:fld>
            <a:endParaRPr lang="en-US" dirty="0" smtClean="0"/>
          </a:p>
        </p:txBody>
      </p:sp>
      <p:sp>
        <p:nvSpPr>
          <p:cNvPr id="45063" name="Date Placeholder 6"/>
          <p:cNvSpPr>
            <a:spLocks noGrp="1"/>
          </p:cNvSpPr>
          <p:nvPr>
            <p:ph type="dt" sz="quarter" idx="1"/>
          </p:nvPr>
        </p:nvSpPr>
        <p:spPr>
          <a:noFill/>
        </p:spPr>
        <p:txBody>
          <a:bodyPr/>
          <a:lstStyle/>
          <a:p>
            <a:fld id="{BF0FB9A4-2E0E-44B6-A5E0-80629DA94875}" type="datetime1">
              <a:rPr lang="en-US" smtClean="0"/>
              <a:pPr/>
              <a:t>6/9/2009</a:t>
            </a:fld>
            <a:endParaRPr 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endParaRPr lang="en-US" dirty="0" smtClean="0"/>
          </a:p>
        </p:txBody>
      </p:sp>
      <p:sp>
        <p:nvSpPr>
          <p:cNvPr id="45060" name="Header Placeholder 3"/>
          <p:cNvSpPr>
            <a:spLocks noGrp="1"/>
          </p:cNvSpPr>
          <p:nvPr>
            <p:ph type="hdr" sz="quarter"/>
          </p:nvPr>
        </p:nvSpPr>
        <p:spPr>
          <a:noFill/>
        </p:spPr>
        <p:txBody>
          <a:bodyPr/>
          <a:lstStyle/>
          <a:p>
            <a:r>
              <a:rPr lang="en-US" smtClean="0"/>
              <a:t>Dann May, OCU, June 5, 2009</a:t>
            </a:r>
            <a:endParaRPr lang="en-US" dirty="0"/>
          </a:p>
        </p:txBody>
      </p:sp>
      <p:sp>
        <p:nvSpPr>
          <p:cNvPr id="45061" name="Footer Placeholder 4"/>
          <p:cNvSpPr>
            <a:spLocks noGrp="1"/>
          </p:cNvSpPr>
          <p:nvPr>
            <p:ph type="ftr" sz="quarter" idx="4"/>
          </p:nvPr>
        </p:nvSpPr>
        <p:spPr>
          <a:noFill/>
        </p:spPr>
        <p:txBody>
          <a:bodyPr/>
          <a:lstStyle/>
          <a:p>
            <a:r>
              <a:rPr lang="en-US" smtClean="0"/>
              <a:t>2009 CASTL Conference, Omaha, Nebraska</a:t>
            </a:r>
            <a:endParaRPr lang="en-US" dirty="0"/>
          </a:p>
        </p:txBody>
      </p:sp>
      <p:sp>
        <p:nvSpPr>
          <p:cNvPr id="45062" name="Slide Number Placeholder 5"/>
          <p:cNvSpPr>
            <a:spLocks noGrp="1"/>
          </p:cNvSpPr>
          <p:nvPr>
            <p:ph type="sldNum" sz="quarter" idx="5"/>
          </p:nvPr>
        </p:nvSpPr>
        <p:spPr>
          <a:noFill/>
        </p:spPr>
        <p:txBody>
          <a:bodyPr/>
          <a:lstStyle/>
          <a:p>
            <a:fld id="{A74DC1AA-0028-4452-9E33-347E4FC8E68B}" type="slidenum">
              <a:rPr lang="en-US" smtClean="0"/>
              <a:pPr/>
              <a:t>60</a:t>
            </a:fld>
            <a:endParaRPr lang="en-US" dirty="0" smtClean="0"/>
          </a:p>
        </p:txBody>
      </p:sp>
      <p:sp>
        <p:nvSpPr>
          <p:cNvPr id="45063" name="Date Placeholder 6"/>
          <p:cNvSpPr>
            <a:spLocks noGrp="1"/>
          </p:cNvSpPr>
          <p:nvPr>
            <p:ph type="dt" sz="quarter" idx="1"/>
          </p:nvPr>
        </p:nvSpPr>
        <p:spPr>
          <a:noFill/>
        </p:spPr>
        <p:txBody>
          <a:bodyPr/>
          <a:lstStyle/>
          <a:p>
            <a:fld id="{BF0FB9A4-2E0E-44B6-A5E0-80629DA94875}" type="datetime1">
              <a:rPr lang="en-US" smtClean="0"/>
              <a:pPr/>
              <a:t>6/9/2009</a:t>
            </a:fld>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61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Dann May, OCU, June 5, 2009</a:t>
            </a:r>
            <a:endParaRPr lang="en-US" dirty="0"/>
          </a:p>
        </p:txBody>
      </p:sp>
      <p:sp>
        <p:nvSpPr>
          <p:cNvPr id="5" name="Footer Placeholder 4"/>
          <p:cNvSpPr>
            <a:spLocks noGrp="1"/>
          </p:cNvSpPr>
          <p:nvPr>
            <p:ph type="ftr" sz="quarter" idx="11"/>
          </p:nvPr>
        </p:nvSpPr>
        <p:spPr/>
        <p:txBody>
          <a:bodyPr/>
          <a:lstStyle/>
          <a:p>
            <a:r>
              <a:rPr lang="en-US" smtClean="0"/>
              <a:t>2009 CASTL Conference, Omaha, Nebraska</a:t>
            </a:r>
            <a:endParaRPr lang="en-US" dirty="0"/>
          </a:p>
        </p:txBody>
      </p:sp>
      <p:sp>
        <p:nvSpPr>
          <p:cNvPr id="6" name="Slide Number Placeholder 5"/>
          <p:cNvSpPr>
            <a:spLocks noGrp="1"/>
          </p:cNvSpPr>
          <p:nvPr>
            <p:ph type="sldNum" sz="quarter" idx="12"/>
          </p:nvPr>
        </p:nvSpPr>
        <p:spPr/>
        <p:txBody>
          <a:bodyPr/>
          <a:lstStyle/>
          <a:p>
            <a:fld id="{855727A5-AF35-4577-9B65-B77084CCF574}"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3C3AE4-1F35-4577-81D7-5958543C9B76}" type="datetimeFigureOut">
              <a:rPr lang="en-US" smtClean="0"/>
              <a:pPr/>
              <a:t>6/9/2009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D0E24-55B0-4F24-A313-4D748913D87C}" type="slidenum">
              <a:rPr lang="en-US" smtClean="0"/>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C3AE4-1F35-4577-81D7-5958543C9B76}" type="datetimeFigureOut">
              <a:rPr lang="en-US" smtClean="0"/>
              <a:pPr/>
              <a:t>6/9/2009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D0E24-55B0-4F24-A313-4D748913D87C}" type="slidenum">
              <a:rPr lang="en-US" smtClean="0"/>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C3AE4-1F35-4577-81D7-5958543C9B76}" type="datetimeFigureOut">
              <a:rPr lang="en-US" smtClean="0"/>
              <a:pPr/>
              <a:t>6/9/2009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D0E24-55B0-4F24-A313-4D748913D87C}" type="slidenum">
              <a:rPr lang="en-US" smtClean="0"/>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7924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2362200"/>
            <a:ext cx="3770313"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2438400" y="6248400"/>
            <a:ext cx="2130425" cy="474663"/>
          </a:xfrm>
        </p:spPr>
        <p:txBody>
          <a:bodyPr/>
          <a:lstStyle>
            <a:lvl1pPr>
              <a:defRPr/>
            </a:lvl1pPr>
          </a:lstStyle>
          <a:p>
            <a:pPr>
              <a:defRPr/>
            </a:pPr>
            <a:endParaRPr lang="en-US" dirty="0"/>
          </a:p>
        </p:txBody>
      </p:sp>
      <p:sp>
        <p:nvSpPr>
          <p:cNvPr id="6" name="Footer Placeholder 5"/>
          <p:cNvSpPr>
            <a:spLocks noGrp="1"/>
          </p:cNvSpPr>
          <p:nvPr>
            <p:ph type="ftr" sz="quarter" idx="11"/>
          </p:nvPr>
        </p:nvSpPr>
        <p:spPr>
          <a:xfrm>
            <a:off x="5791200" y="6248400"/>
            <a:ext cx="2897188" cy="474663"/>
          </a:xfrm>
        </p:spPr>
        <p:txBody>
          <a:bodyPr/>
          <a:lstStyle>
            <a:lvl1pPr>
              <a:defRPr/>
            </a:lvl1pPr>
          </a:lstStyle>
          <a:p>
            <a:pPr>
              <a:defRPr/>
            </a:pPr>
            <a:endParaRPr lang="en-US" dirty="0"/>
          </a:p>
        </p:txBody>
      </p:sp>
      <p:sp>
        <p:nvSpPr>
          <p:cNvPr id="7" name="Slide Number Placeholder 6"/>
          <p:cNvSpPr>
            <a:spLocks noGrp="1"/>
          </p:cNvSpPr>
          <p:nvPr>
            <p:ph type="sldNum" sz="quarter" idx="12"/>
          </p:nvPr>
        </p:nvSpPr>
        <p:spPr>
          <a:xfrm>
            <a:off x="84138" y="6242050"/>
            <a:ext cx="587375" cy="488950"/>
          </a:xfrm>
        </p:spPr>
        <p:txBody>
          <a:bodyPr/>
          <a:lstStyle>
            <a:lvl1pPr>
              <a:defRPr/>
            </a:lvl1pPr>
          </a:lstStyle>
          <a:p>
            <a:pPr>
              <a:defRPr/>
            </a:pPr>
            <a:fld id="{2A1D77D6-989C-4053-9872-8036E0C640CE}" type="slidenum">
              <a:rPr lang="en-US"/>
              <a:pPr>
                <a:defRPr/>
              </a:pPr>
              <a:t>‹#›</a:t>
            </a:fld>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3C3AE4-1F35-4577-81D7-5958543C9B76}" type="datetimeFigureOut">
              <a:rPr lang="en-US" smtClean="0"/>
              <a:pPr/>
              <a:t>6/9/2009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D0E24-55B0-4F24-A313-4D748913D87C}" type="slidenum">
              <a:rPr lang="en-US" smtClean="0"/>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3C3AE4-1F35-4577-81D7-5958543C9B76}" type="datetimeFigureOut">
              <a:rPr lang="en-US" smtClean="0"/>
              <a:pPr/>
              <a:t>6/9/2009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1D0E24-55B0-4F24-A313-4D748913D87C}" type="slidenum">
              <a:rPr lang="en-US" smtClean="0"/>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3C3AE4-1F35-4577-81D7-5958543C9B76}" type="datetimeFigureOut">
              <a:rPr lang="en-US" smtClean="0"/>
              <a:pPr/>
              <a:t>6/9/2009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1D0E24-55B0-4F24-A313-4D748913D87C}" type="slidenum">
              <a:rPr lang="en-US" smtClean="0"/>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3C3AE4-1F35-4577-81D7-5958543C9B76}" type="datetimeFigureOut">
              <a:rPr lang="en-US" smtClean="0"/>
              <a:pPr/>
              <a:t>6/9/2009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C1D0E24-55B0-4F24-A313-4D748913D87C}" type="slidenum">
              <a:rPr lang="en-US" smtClean="0"/>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3C3AE4-1F35-4577-81D7-5958543C9B76}" type="datetimeFigureOut">
              <a:rPr lang="en-US" smtClean="0"/>
              <a:pPr/>
              <a:t>6/9/2009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C1D0E24-55B0-4F24-A313-4D748913D87C}" type="slidenum">
              <a:rPr lang="en-US" smtClean="0"/>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C3AE4-1F35-4577-81D7-5958543C9B76}" type="datetimeFigureOut">
              <a:rPr lang="en-US" smtClean="0"/>
              <a:pPr/>
              <a:t>6/9/2009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C1D0E24-55B0-4F24-A313-4D748913D87C}" type="slidenum">
              <a:rPr lang="en-US" smtClean="0"/>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C3AE4-1F35-4577-81D7-5958543C9B76}" type="datetimeFigureOut">
              <a:rPr lang="en-US" smtClean="0"/>
              <a:pPr/>
              <a:t>6/9/2009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1D0E24-55B0-4F24-A313-4D748913D87C}" type="slidenum">
              <a:rPr lang="en-US" smtClean="0"/>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3C3AE4-1F35-4577-81D7-5958543C9B76}" type="datetimeFigureOut">
              <a:rPr lang="en-US" smtClean="0"/>
              <a:pPr/>
              <a:t>6/9/2009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C1D0E24-55B0-4F24-A313-4D748913D87C}" type="slidenum">
              <a:rPr lang="en-US" smtClean="0"/>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3C3AE4-1F35-4577-81D7-5958543C9B76}" type="datetimeFigureOut">
              <a:rPr lang="en-US" smtClean="0"/>
              <a:pPr/>
              <a:t>6/9/2009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1D0E24-55B0-4F24-A313-4D748913D87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hyperlink" Target="mailto:dmay@okcu.edu"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hyperlink" Target="http://www.okcu.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7478970"/>
          </a:xfrm>
          <a:prstGeom prst="rect">
            <a:avLst/>
          </a:prstGeom>
          <a:solidFill>
            <a:schemeClr val="accent1">
              <a:lumMod val="20000"/>
              <a:lumOff val="80000"/>
            </a:schemeClr>
          </a:solidFill>
        </p:spPr>
        <p:txBody>
          <a:bodyPr wrap="square" rtlCol="0">
            <a:spAutoFit/>
          </a:bodyPr>
          <a:lstStyle/>
          <a:p>
            <a:pPr algn="ctr" defTabSz="512763"/>
            <a:endParaRPr lang="en-US" sz="3600" dirty="0" smtClean="0">
              <a:solidFill>
                <a:srgbClr val="C00000"/>
              </a:solidFill>
              <a:latin typeface="Arial" pitchFamily="34" charset="0"/>
              <a:cs typeface="Arial" pitchFamily="34" charset="0"/>
            </a:endParaRPr>
          </a:p>
          <a:p>
            <a:pPr algn="ctr" defTabSz="512763"/>
            <a:r>
              <a:rPr lang="en-US" sz="3600" dirty="0" smtClean="0">
                <a:solidFill>
                  <a:srgbClr val="C00000"/>
                </a:solidFill>
                <a:latin typeface="Arial" pitchFamily="34" charset="0"/>
                <a:cs typeface="Arial" pitchFamily="34" charset="0"/>
              </a:rPr>
              <a:t>Is There a Gender Gap </a:t>
            </a:r>
          </a:p>
          <a:p>
            <a:pPr algn="ctr" defTabSz="512763"/>
            <a:r>
              <a:rPr lang="en-US" sz="3600" dirty="0" smtClean="0">
                <a:solidFill>
                  <a:srgbClr val="C00000"/>
                </a:solidFill>
                <a:latin typeface="Arial" pitchFamily="34" charset="0"/>
                <a:cs typeface="Arial" pitchFamily="34" charset="0"/>
              </a:rPr>
              <a:t>in Service-Learning Faculty?</a:t>
            </a:r>
          </a:p>
          <a:p>
            <a:pPr algn="ctr" defTabSz="512763"/>
            <a:endParaRPr lang="en-US" sz="3600" dirty="0" smtClean="0">
              <a:latin typeface="Arial" pitchFamily="34" charset="0"/>
              <a:cs typeface="Arial" pitchFamily="34" charset="0"/>
            </a:endParaRPr>
          </a:p>
          <a:p>
            <a:pPr algn="ctr" defTabSz="512763"/>
            <a:r>
              <a:rPr lang="en-US" sz="2400" dirty="0" smtClean="0">
                <a:latin typeface="Arial" pitchFamily="34" charset="0"/>
                <a:cs typeface="Arial" pitchFamily="34" charset="0"/>
              </a:rPr>
              <a:t>Dann J. May, M.S., M.A.</a:t>
            </a:r>
          </a:p>
          <a:p>
            <a:pPr algn="ctr" defTabSz="512763"/>
            <a:r>
              <a:rPr lang="en-US" sz="2400" dirty="0" smtClean="0">
                <a:latin typeface="Arial" pitchFamily="34" charset="0"/>
                <a:cs typeface="Arial" pitchFamily="34" charset="0"/>
              </a:rPr>
              <a:t>Adjunct Professor of Religion &amp; Director of Service-Learning</a:t>
            </a:r>
          </a:p>
          <a:p>
            <a:pPr algn="ctr" defTabSz="512763"/>
            <a:r>
              <a:rPr lang="en-US" sz="2400" dirty="0" smtClean="0">
                <a:latin typeface="Arial" pitchFamily="34" charset="0"/>
                <a:cs typeface="Arial" pitchFamily="34" charset="0"/>
              </a:rPr>
              <a:t>Wimberly School of Religion</a:t>
            </a:r>
          </a:p>
          <a:p>
            <a:pPr algn="ctr" defTabSz="512763"/>
            <a:endParaRPr lang="en-US" sz="2400" dirty="0" smtClean="0">
              <a:latin typeface="Arial" pitchFamily="34" charset="0"/>
              <a:cs typeface="Arial" pitchFamily="34" charset="0"/>
            </a:endParaRPr>
          </a:p>
          <a:p>
            <a:pPr algn="ctr" defTabSz="512763"/>
            <a:endParaRPr lang="en-US" sz="2400" dirty="0" smtClean="0">
              <a:latin typeface="Arial" pitchFamily="34" charset="0"/>
              <a:cs typeface="Arial" pitchFamily="34" charset="0"/>
            </a:endParaRPr>
          </a:p>
          <a:p>
            <a:pPr algn="ctr" defTabSz="512763"/>
            <a:endParaRPr lang="en-US" sz="2400" dirty="0" smtClean="0">
              <a:latin typeface="Arial" pitchFamily="34" charset="0"/>
              <a:cs typeface="Arial" pitchFamily="34" charset="0"/>
            </a:endParaRPr>
          </a:p>
          <a:p>
            <a:pPr algn="ctr" defTabSz="512763"/>
            <a:endParaRPr lang="en-US" sz="2400" dirty="0" smtClean="0">
              <a:latin typeface="Arial" pitchFamily="34" charset="0"/>
              <a:cs typeface="Arial" pitchFamily="34" charset="0"/>
            </a:endParaRPr>
          </a:p>
          <a:p>
            <a:pPr algn="ctr" defTabSz="512763"/>
            <a:r>
              <a:rPr lang="en-US" sz="2400" dirty="0" smtClean="0">
                <a:latin typeface="Arial" pitchFamily="34" charset="0"/>
                <a:cs typeface="Arial" pitchFamily="34" charset="0"/>
              </a:rPr>
              <a:t>2009 National CASTL Institute Conference</a:t>
            </a:r>
          </a:p>
          <a:p>
            <a:pPr algn="ctr" defTabSz="512763"/>
            <a:r>
              <a:rPr lang="en-US" sz="2400" dirty="0" smtClean="0">
                <a:latin typeface="Arial" pitchFamily="34" charset="0"/>
                <a:cs typeface="Arial" pitchFamily="34" charset="0"/>
              </a:rPr>
              <a:t>“Ethics of Inquiry”</a:t>
            </a:r>
          </a:p>
          <a:p>
            <a:pPr algn="ctr" defTabSz="512763"/>
            <a:r>
              <a:rPr lang="en-US" sz="2400" dirty="0" smtClean="0">
                <a:latin typeface="Arial" pitchFamily="34" charset="0"/>
                <a:cs typeface="Arial" pitchFamily="34" charset="0"/>
              </a:rPr>
              <a:t>Creighton University, Omaha, Nebraska</a:t>
            </a:r>
          </a:p>
          <a:p>
            <a:pPr algn="ctr" defTabSz="512763"/>
            <a:r>
              <a:rPr lang="en-US" sz="2400" dirty="0" smtClean="0">
                <a:latin typeface="Arial" pitchFamily="34" charset="0"/>
                <a:cs typeface="Arial" pitchFamily="34" charset="0"/>
              </a:rPr>
              <a:t>June 3-6, 2009</a:t>
            </a:r>
          </a:p>
          <a:p>
            <a:pPr algn="ctr" defTabSz="512763"/>
            <a:endParaRPr lang="en-US" sz="2400" dirty="0" smtClean="0">
              <a:latin typeface="Arial" pitchFamily="34" charset="0"/>
              <a:cs typeface="Arial" pitchFamily="34" charset="0"/>
            </a:endParaRPr>
          </a:p>
          <a:p>
            <a:pPr algn="ctr" defTabSz="512763"/>
            <a:endParaRPr lang="en-US" sz="2400" dirty="0" smtClean="0">
              <a:latin typeface="Arial" pitchFamily="34" charset="0"/>
              <a:cs typeface="Arial" pitchFamily="34" charset="0"/>
            </a:endParaRPr>
          </a:p>
          <a:p>
            <a:pPr algn="ctr" defTabSz="512763"/>
            <a:endParaRPr lang="en-US" sz="2400" dirty="0">
              <a:latin typeface="Arial" pitchFamily="34" charset="0"/>
              <a:cs typeface="Arial" pitchFamily="34" charset="0"/>
            </a:endParaRPr>
          </a:p>
        </p:txBody>
      </p:sp>
      <p:pic>
        <p:nvPicPr>
          <p:cNvPr id="6" name="Picture 2"/>
          <p:cNvPicPr>
            <a:picLocks noChangeAspect="1" noChangeArrowheads="1"/>
          </p:cNvPicPr>
          <p:nvPr/>
        </p:nvPicPr>
        <p:blipFill>
          <a:blip r:embed="rId3"/>
          <a:srcRect/>
          <a:stretch>
            <a:fillRect/>
          </a:stretch>
        </p:blipFill>
        <p:spPr bwMode="auto">
          <a:xfrm>
            <a:off x="2286000" y="3429000"/>
            <a:ext cx="4495800" cy="724399"/>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708025"/>
          </a:xfrm>
          <a:solidFill>
            <a:schemeClr val="bg1">
              <a:lumMod val="95000"/>
            </a:schemeClr>
          </a:solidFill>
          <a:ln>
            <a:solidFill>
              <a:schemeClr val="bg2"/>
            </a:solidFill>
          </a:ln>
        </p:spPr>
        <p:txBody>
          <a:bodyPr/>
          <a:lstStyle/>
          <a:p>
            <a:pPr algn="ctr" eaLnBrk="1" hangingPunct="1">
              <a:defRPr/>
            </a:pPr>
            <a:r>
              <a:rPr lang="en-US" sz="4000" b="1" dirty="0" smtClean="0">
                <a:effectLst/>
              </a:rPr>
              <a:t>Service-Learning at OCU</a:t>
            </a:r>
          </a:p>
        </p:txBody>
      </p:sp>
      <p:sp>
        <p:nvSpPr>
          <p:cNvPr id="16387" name="Rectangle 3"/>
          <p:cNvSpPr>
            <a:spLocks noGrp="1" noChangeArrowheads="1"/>
          </p:cNvSpPr>
          <p:nvPr>
            <p:ph type="subTitle" idx="1"/>
          </p:nvPr>
        </p:nvSpPr>
        <p:spPr>
          <a:xfrm>
            <a:off x="0" y="762000"/>
            <a:ext cx="5791200" cy="6096000"/>
          </a:xfrm>
          <a:solidFill>
            <a:schemeClr val="accent1">
              <a:lumMod val="20000"/>
              <a:lumOff val="80000"/>
            </a:schemeClr>
          </a:solidFill>
        </p:spPr>
        <p:txBody>
          <a:bodyPr/>
          <a:lstStyle/>
          <a:p>
            <a:pPr marL="609600" indent="-609600" algn="l" eaLnBrk="1" hangingPunct="1">
              <a:defRPr/>
            </a:pPr>
            <a:r>
              <a:rPr lang="en-US" sz="3000" dirty="0" smtClean="0">
                <a:solidFill>
                  <a:srgbClr val="C00000"/>
                </a:solidFill>
                <a:effectLst/>
              </a:rPr>
              <a:t>Some Statistics (F2008-S2009):</a:t>
            </a:r>
          </a:p>
          <a:p>
            <a:pPr marL="349250" indent="-349250" algn="l" eaLnBrk="1" hangingPunct="1">
              <a:buFont typeface="Arial" pitchFamily="34" charset="0"/>
              <a:buChar char="•"/>
              <a:defRPr/>
            </a:pPr>
            <a:r>
              <a:rPr lang="en-US" sz="3000" dirty="0" smtClean="0">
                <a:solidFill>
                  <a:srgbClr val="C00000"/>
                </a:solidFill>
                <a:effectLst/>
              </a:rPr>
              <a:t>26% of students </a:t>
            </a:r>
            <a:r>
              <a:rPr lang="en-US" sz="3000" dirty="0" smtClean="0">
                <a:solidFill>
                  <a:schemeClr val="tx1"/>
                </a:solidFill>
                <a:effectLst/>
              </a:rPr>
              <a:t>in 2008-2009 completed a SL course (of 1942 FTE undergraduates)</a:t>
            </a:r>
          </a:p>
          <a:p>
            <a:pPr marL="349250" indent="-349250" algn="l" eaLnBrk="1" hangingPunct="1">
              <a:buFont typeface="Arial" pitchFamily="34" charset="0"/>
              <a:buChar char="•"/>
              <a:defRPr/>
            </a:pPr>
            <a:r>
              <a:rPr lang="en-US" sz="3000" dirty="0" smtClean="0">
                <a:solidFill>
                  <a:srgbClr val="C00000"/>
                </a:solidFill>
                <a:effectLst/>
              </a:rPr>
              <a:t>39 S-L courses </a:t>
            </a:r>
            <a:r>
              <a:rPr lang="en-US" sz="3000" dirty="0" smtClean="0">
                <a:solidFill>
                  <a:schemeClr val="tx1"/>
                </a:solidFill>
                <a:effectLst/>
              </a:rPr>
              <a:t>were taught (3% of total courses offered)</a:t>
            </a:r>
          </a:p>
          <a:p>
            <a:pPr marL="349250" indent="-349250" algn="l" eaLnBrk="1" hangingPunct="1">
              <a:buFont typeface="Arial" pitchFamily="34" charset="0"/>
              <a:buChar char="•"/>
              <a:defRPr/>
            </a:pPr>
            <a:r>
              <a:rPr lang="en-US" sz="3000" dirty="0" smtClean="0">
                <a:solidFill>
                  <a:srgbClr val="C00000"/>
                </a:solidFill>
                <a:effectLst/>
              </a:rPr>
              <a:t>13 separate academic programs </a:t>
            </a:r>
            <a:r>
              <a:rPr lang="en-US" sz="3000" dirty="0" smtClean="0">
                <a:solidFill>
                  <a:schemeClr val="tx1"/>
                </a:solidFill>
                <a:effectLst/>
              </a:rPr>
              <a:t>and departments offered SL courses</a:t>
            </a:r>
          </a:p>
          <a:p>
            <a:pPr marL="349250" indent="-349250" algn="l" eaLnBrk="1" hangingPunct="1">
              <a:buFont typeface="Arial" pitchFamily="34" charset="0"/>
              <a:buChar char="•"/>
              <a:defRPr/>
            </a:pPr>
            <a:r>
              <a:rPr lang="en-US" sz="3000" dirty="0" smtClean="0">
                <a:solidFill>
                  <a:srgbClr val="C00000"/>
                </a:solidFill>
                <a:effectLst/>
              </a:rPr>
              <a:t>24 faculty </a:t>
            </a:r>
            <a:r>
              <a:rPr lang="en-US" sz="3000" dirty="0" smtClean="0">
                <a:solidFill>
                  <a:schemeClr val="tx1"/>
                </a:solidFill>
                <a:effectLst/>
              </a:rPr>
              <a:t>(4 adjuncts) / 241 FTE faculty</a:t>
            </a: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sp>
        <p:nvSpPr>
          <p:cNvPr id="7" name="TextBox 6"/>
          <p:cNvSpPr txBox="1"/>
          <p:nvPr/>
        </p:nvSpPr>
        <p:spPr>
          <a:xfrm>
            <a:off x="5791200" y="5638800"/>
            <a:ext cx="3352800" cy="923330"/>
          </a:xfrm>
          <a:prstGeom prst="rect">
            <a:avLst/>
          </a:prstGeom>
          <a:noFill/>
        </p:spPr>
        <p:txBody>
          <a:bodyPr wrap="square" rtlCol="0">
            <a:spAutoFit/>
          </a:bodyPr>
          <a:lstStyle/>
          <a:p>
            <a:pPr algn="ctr">
              <a:buNone/>
            </a:pPr>
            <a:r>
              <a:rPr lang="en-US" dirty="0" smtClean="0">
                <a:solidFill>
                  <a:srgbClr val="C00000"/>
                </a:solidFill>
                <a:effectLst/>
                <a:latin typeface="Arial" pitchFamily="34" charset="0"/>
                <a:cs typeface="Arial" pitchFamily="34" charset="0"/>
              </a:rPr>
              <a:t>Students working with Blue Thumb Stream </a:t>
            </a:r>
            <a:r>
              <a:rPr lang="en-US" dirty="0" smtClean="0">
                <a:solidFill>
                  <a:srgbClr val="C00000"/>
                </a:solidFill>
                <a:latin typeface="Arial" pitchFamily="34" charset="0"/>
                <a:cs typeface="Arial" pitchFamily="34" charset="0"/>
              </a:rPr>
              <a:t>A</a:t>
            </a:r>
            <a:r>
              <a:rPr lang="en-US" dirty="0" smtClean="0">
                <a:solidFill>
                  <a:srgbClr val="C00000"/>
                </a:solidFill>
                <a:effectLst/>
                <a:latin typeface="Arial" pitchFamily="34" charset="0"/>
                <a:cs typeface="Arial" pitchFamily="34" charset="0"/>
              </a:rPr>
              <a:t>ssessment, BIOL </a:t>
            </a:r>
            <a:r>
              <a:rPr lang="en-US" dirty="0" smtClean="0">
                <a:solidFill>
                  <a:srgbClr val="C00000"/>
                </a:solidFill>
                <a:latin typeface="Arial" pitchFamily="34" charset="0"/>
                <a:cs typeface="Arial" pitchFamily="34" charset="0"/>
              </a:rPr>
              <a:t> 1</a:t>
            </a:r>
            <a:r>
              <a:rPr lang="en-US" dirty="0" smtClean="0">
                <a:solidFill>
                  <a:srgbClr val="C00000"/>
                </a:solidFill>
                <a:effectLst/>
                <a:latin typeface="Arial" pitchFamily="34" charset="0"/>
                <a:cs typeface="Arial" pitchFamily="34" charset="0"/>
              </a:rPr>
              <a:t>015</a:t>
            </a:r>
            <a:endParaRPr lang="en-US" dirty="0">
              <a:solidFill>
                <a:srgbClr val="C00000"/>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3"/>
          <a:srcRect/>
          <a:stretch>
            <a:fillRect/>
          </a:stretch>
        </p:blipFill>
        <p:spPr bwMode="auto">
          <a:xfrm>
            <a:off x="5772150" y="762000"/>
            <a:ext cx="3371850" cy="4848225"/>
          </a:xfrm>
          <a:prstGeom prst="rect">
            <a:avLst/>
          </a:prstGeom>
          <a:noFill/>
          <a:ln w="9525">
            <a:noFill/>
            <a:miter lim="800000"/>
            <a:headEnd/>
            <a:tailEnd/>
          </a:ln>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fade">
                                      <p:cBhvr>
                                        <p:cTn id="7" dur="2000"/>
                                        <p:tgtEl>
                                          <p:spTgt spid="1638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1" end="1"/>
                                            </p:txEl>
                                          </p:spTgt>
                                        </p:tgtEl>
                                        <p:attrNameLst>
                                          <p:attrName>style.visibility</p:attrName>
                                        </p:attrNameLst>
                                      </p:cBhvr>
                                      <p:to>
                                        <p:strVal val="visible"/>
                                      </p:to>
                                    </p:set>
                                    <p:animEffect transition="in" filter="fade">
                                      <p:cBhvr>
                                        <p:cTn id="17" dur="2000"/>
                                        <p:tgtEl>
                                          <p:spTgt spid="163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2" end="2"/>
                                            </p:txEl>
                                          </p:spTgt>
                                        </p:tgtEl>
                                        <p:attrNameLst>
                                          <p:attrName>style.visibility</p:attrName>
                                        </p:attrNameLst>
                                      </p:cBhvr>
                                      <p:to>
                                        <p:strVal val="visible"/>
                                      </p:to>
                                    </p:set>
                                    <p:animEffect transition="in" filter="fade">
                                      <p:cBhvr>
                                        <p:cTn id="22" dur="2000"/>
                                        <p:tgtEl>
                                          <p:spTgt spid="163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387">
                                            <p:txEl>
                                              <p:pRg st="3" end="3"/>
                                            </p:txEl>
                                          </p:spTgt>
                                        </p:tgtEl>
                                        <p:attrNameLst>
                                          <p:attrName>style.visibility</p:attrName>
                                        </p:attrNameLst>
                                      </p:cBhvr>
                                      <p:to>
                                        <p:strVal val="visible"/>
                                      </p:to>
                                    </p:set>
                                    <p:animEffect transition="in" filter="fade">
                                      <p:cBhvr>
                                        <p:cTn id="27" dur="2000"/>
                                        <p:tgtEl>
                                          <p:spTgt spid="1638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387">
                                            <p:txEl>
                                              <p:pRg st="4" end="4"/>
                                            </p:txEl>
                                          </p:spTgt>
                                        </p:tgtEl>
                                        <p:attrNameLst>
                                          <p:attrName>style.visibility</p:attrName>
                                        </p:attrNameLst>
                                      </p:cBhvr>
                                      <p:to>
                                        <p:strVal val="visible"/>
                                      </p:to>
                                    </p:set>
                                    <p:animEffect transition="in" filter="fade">
                                      <p:cBhvr>
                                        <p:cTn id="32"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708025"/>
          </a:xfrm>
          <a:solidFill>
            <a:schemeClr val="bg1">
              <a:lumMod val="95000"/>
            </a:schemeClr>
          </a:solidFill>
          <a:ln>
            <a:solidFill>
              <a:schemeClr val="bg2"/>
            </a:solidFill>
          </a:ln>
        </p:spPr>
        <p:txBody>
          <a:bodyPr/>
          <a:lstStyle/>
          <a:p>
            <a:pPr algn="ctr" eaLnBrk="1" hangingPunct="1">
              <a:defRPr/>
            </a:pPr>
            <a:r>
              <a:rPr lang="en-US" sz="4000" b="1" dirty="0" smtClean="0">
                <a:effectLst/>
                <a:latin typeface="Arial" pitchFamily="34" charset="0"/>
                <a:cs typeface="Arial" pitchFamily="34" charset="0"/>
              </a:rPr>
              <a:t>Service-Learning</a:t>
            </a:r>
            <a:r>
              <a:rPr lang="en-US" sz="4000" b="1" dirty="0" smtClean="0">
                <a:effectLst/>
              </a:rPr>
              <a:t> at OCU</a:t>
            </a:r>
          </a:p>
        </p:txBody>
      </p:sp>
      <p:sp>
        <p:nvSpPr>
          <p:cNvPr id="16387" name="Rectangle 3"/>
          <p:cNvSpPr>
            <a:spLocks noGrp="1" noChangeArrowheads="1"/>
          </p:cNvSpPr>
          <p:nvPr>
            <p:ph type="subTitle" idx="1"/>
          </p:nvPr>
        </p:nvSpPr>
        <p:spPr>
          <a:xfrm>
            <a:off x="381000" y="685800"/>
            <a:ext cx="8382000" cy="6172200"/>
          </a:xfrm>
          <a:solidFill>
            <a:schemeClr val="accent1">
              <a:lumMod val="20000"/>
              <a:lumOff val="80000"/>
            </a:schemeClr>
          </a:solidFill>
        </p:spPr>
        <p:txBody>
          <a:bodyPr>
            <a:normAutofit lnSpcReduction="10000"/>
          </a:bodyPr>
          <a:lstStyle/>
          <a:p>
            <a:pPr marL="609600" indent="-609600" algn="l" eaLnBrk="1" hangingPunct="1">
              <a:defRPr/>
            </a:pPr>
            <a:r>
              <a:rPr lang="en-US" dirty="0" smtClean="0">
                <a:solidFill>
                  <a:schemeClr val="tx1"/>
                </a:solidFill>
                <a:effectLst/>
                <a:latin typeface="Arial" pitchFamily="34" charset="0"/>
                <a:cs typeface="Arial" pitchFamily="34" charset="0"/>
              </a:rPr>
              <a:t>Data:</a:t>
            </a:r>
          </a:p>
          <a:p>
            <a:pPr marL="609600" indent="-609600" algn="l" eaLnBrk="1" hangingPunct="1">
              <a:defRPr/>
            </a:pPr>
            <a:r>
              <a:rPr lang="en-US" dirty="0" smtClean="0">
                <a:solidFill>
                  <a:schemeClr val="tx1"/>
                </a:solidFill>
                <a:latin typeface="Arial" pitchFamily="34" charset="0"/>
                <a:cs typeface="Arial" pitchFamily="34" charset="0"/>
              </a:rPr>
              <a:t>1.</a:t>
            </a:r>
            <a:r>
              <a:rPr lang="en-US" dirty="0" smtClean="0">
                <a:solidFill>
                  <a:srgbClr val="C00000"/>
                </a:solidFill>
                <a:latin typeface="Arial" pitchFamily="34" charset="0"/>
                <a:cs typeface="Arial" pitchFamily="34" charset="0"/>
              </a:rPr>
              <a:t>	Service-learning master course list</a:t>
            </a:r>
          </a:p>
          <a:p>
            <a:pPr marL="609600" indent="-609600" algn="l" eaLnBrk="1" hangingPunct="1">
              <a:defRPr/>
            </a:pPr>
            <a:r>
              <a:rPr lang="en-US" dirty="0" smtClean="0">
                <a:solidFill>
                  <a:schemeClr val="tx1"/>
                </a:solidFill>
                <a:latin typeface="Arial" pitchFamily="34" charset="0"/>
                <a:cs typeface="Arial" pitchFamily="34" charset="0"/>
              </a:rPr>
              <a:t>		-- 179 courses since fall 2002</a:t>
            </a:r>
          </a:p>
          <a:p>
            <a:pPr marL="609600" indent="-609600" algn="l" eaLnBrk="1" hangingPunct="1">
              <a:defRPr/>
            </a:pPr>
            <a:r>
              <a:rPr lang="en-US" dirty="0" smtClean="0">
                <a:solidFill>
                  <a:schemeClr val="tx1"/>
                </a:solidFill>
                <a:latin typeface="Arial" pitchFamily="34" charset="0"/>
                <a:cs typeface="Arial" pitchFamily="34" charset="0"/>
              </a:rPr>
              <a:t>		-- 202 courses by fall 2009</a:t>
            </a:r>
          </a:p>
          <a:p>
            <a:pPr marL="609600" indent="-609600" algn="l" eaLnBrk="1" hangingPunct="1">
              <a:defRPr/>
            </a:pPr>
            <a:endParaRPr lang="en-US" dirty="0" smtClean="0">
              <a:solidFill>
                <a:schemeClr val="tx1"/>
              </a:solidFill>
              <a:latin typeface="Arial" pitchFamily="34" charset="0"/>
              <a:cs typeface="Arial" pitchFamily="34" charset="0"/>
            </a:endParaRPr>
          </a:p>
          <a:p>
            <a:pPr marL="609600" indent="-609600" algn="l" eaLnBrk="1" hangingPunct="1">
              <a:defRPr/>
            </a:pPr>
            <a:r>
              <a:rPr lang="en-US" dirty="0" smtClean="0">
                <a:solidFill>
                  <a:schemeClr val="tx1"/>
                </a:solidFill>
                <a:latin typeface="Arial" pitchFamily="34" charset="0"/>
                <a:cs typeface="Arial" pitchFamily="34" charset="0"/>
              </a:rPr>
              <a:t>2.	</a:t>
            </a:r>
            <a:r>
              <a:rPr lang="en-US" dirty="0" smtClean="0">
                <a:solidFill>
                  <a:srgbClr val="C00000"/>
                </a:solidFill>
                <a:latin typeface="Arial" pitchFamily="34" charset="0"/>
                <a:cs typeface="Arial" pitchFamily="34" charset="0"/>
              </a:rPr>
              <a:t>53 faculty surveys since fall 2008</a:t>
            </a:r>
          </a:p>
          <a:p>
            <a:pPr marL="609600" indent="-609600" algn="l" eaLnBrk="1" hangingPunct="1">
              <a:defRPr/>
            </a:pPr>
            <a:r>
              <a:rPr lang="en-US" dirty="0" smtClean="0">
                <a:solidFill>
                  <a:schemeClr val="tx1"/>
                </a:solidFill>
                <a:latin typeface="Arial" pitchFamily="34" charset="0"/>
                <a:cs typeface="Arial" pitchFamily="34" charset="0"/>
              </a:rPr>
              <a:t>		-- fall 2008 &amp; spring 2009 semesters</a:t>
            </a:r>
          </a:p>
          <a:p>
            <a:pPr marL="609600" indent="-609600" algn="l" eaLnBrk="1" hangingPunct="1">
              <a:defRPr/>
            </a:pPr>
            <a:endParaRPr lang="en-US" dirty="0" smtClean="0">
              <a:solidFill>
                <a:schemeClr val="tx1"/>
              </a:solidFill>
              <a:latin typeface="Arial" pitchFamily="34" charset="0"/>
              <a:cs typeface="Arial" pitchFamily="34" charset="0"/>
            </a:endParaRPr>
          </a:p>
          <a:p>
            <a:pPr marL="609600" indent="-609600" algn="l" eaLnBrk="1" hangingPunct="1">
              <a:defRPr/>
            </a:pPr>
            <a:r>
              <a:rPr lang="en-US" dirty="0" smtClean="0">
                <a:solidFill>
                  <a:schemeClr val="tx1"/>
                </a:solidFill>
                <a:latin typeface="Arial" pitchFamily="34" charset="0"/>
                <a:cs typeface="Arial" pitchFamily="34" charset="0"/>
              </a:rPr>
              <a:t>3.	Reflection papers</a:t>
            </a:r>
          </a:p>
          <a:p>
            <a:pPr marL="609600" indent="-609600" algn="l" eaLnBrk="1" hangingPunct="1">
              <a:defRPr/>
            </a:pPr>
            <a:endParaRPr lang="en-US" dirty="0" smtClean="0">
              <a:solidFill>
                <a:schemeClr val="tx1"/>
              </a:solidFill>
              <a:latin typeface="Arial" pitchFamily="34" charset="0"/>
              <a:cs typeface="Arial" pitchFamily="34" charset="0"/>
            </a:endParaRPr>
          </a:p>
          <a:p>
            <a:pPr marL="609600" indent="-609600" algn="l" eaLnBrk="1" hangingPunct="1">
              <a:defRPr/>
            </a:pPr>
            <a:r>
              <a:rPr lang="en-US" dirty="0" smtClean="0">
                <a:solidFill>
                  <a:schemeClr val="tx1"/>
                </a:solidFill>
                <a:latin typeface="Arial" pitchFamily="34" charset="0"/>
                <a:cs typeface="Arial" pitchFamily="34" charset="0"/>
              </a:rPr>
              <a:t>4.	</a:t>
            </a:r>
            <a:r>
              <a:rPr lang="en-US" dirty="0" smtClean="0">
                <a:solidFill>
                  <a:srgbClr val="C00000"/>
                </a:solidFill>
                <a:latin typeface="Arial" pitchFamily="34" charset="0"/>
                <a:cs typeface="Arial" pitchFamily="34" charset="0"/>
              </a:rPr>
              <a:t>500+ student surveys</a:t>
            </a:r>
          </a:p>
          <a:p>
            <a:pPr marL="609600" indent="-609600" algn="l" eaLnBrk="1" hangingPunct="1">
              <a:defRPr/>
            </a:pPr>
            <a:endParaRPr lang="en-US" dirty="0" smtClean="0">
              <a:solidFill>
                <a:schemeClr val="tx1"/>
              </a:solidFill>
              <a:effectLst/>
            </a:endParaRPr>
          </a:p>
          <a:p>
            <a:pPr marL="609600" indent="-609600" algn="l" eaLnBrk="1" hangingPunct="1">
              <a:defRPr/>
            </a:pPr>
            <a:endParaRPr lang="en-US" dirty="0" smtClean="0">
              <a:solidFill>
                <a:schemeClr val="tx1"/>
              </a:solidFill>
              <a:effectLst/>
            </a:endParaRPr>
          </a:p>
          <a:p>
            <a:pPr marL="609600" indent="-609600" algn="l" eaLnBrk="1" hangingPunct="1">
              <a:defRPr/>
            </a:pPr>
            <a:endParaRPr lang="en-US" dirty="0" smtClean="0">
              <a:solidFill>
                <a:schemeClr val="accent4">
                  <a:lumMod val="10000"/>
                </a:schemeClr>
              </a:solidFill>
              <a:effectLst/>
            </a:endParaRPr>
          </a:p>
          <a:p>
            <a:pPr marL="609600" indent="-609600" algn="l" eaLnBrk="1" hangingPunct="1">
              <a:defRPr/>
            </a:pPr>
            <a:endParaRPr lang="en-US" dirty="0" smtClean="0">
              <a:solidFill>
                <a:schemeClr val="accent4">
                  <a:lumMod val="10000"/>
                </a:schemeClr>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fade">
                                      <p:cBhvr>
                                        <p:cTn id="7" dur="2000"/>
                                        <p:tgtEl>
                                          <p:spTgt spid="1638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708025"/>
          </a:xfrm>
          <a:solidFill>
            <a:schemeClr val="bg1">
              <a:lumMod val="95000"/>
            </a:schemeClr>
          </a:solidFill>
          <a:ln>
            <a:solidFill>
              <a:schemeClr val="bg2"/>
            </a:solidFill>
          </a:ln>
        </p:spPr>
        <p:txBody>
          <a:bodyPr/>
          <a:lstStyle/>
          <a:p>
            <a:pPr algn="ctr" eaLnBrk="1" hangingPunct="1">
              <a:defRPr/>
            </a:pPr>
            <a:r>
              <a:rPr lang="en-US" sz="4000" b="1" dirty="0" smtClean="0">
                <a:latin typeface="Arial" pitchFamily="34" charset="0"/>
                <a:cs typeface="Arial" pitchFamily="34" charset="0"/>
              </a:rPr>
              <a:t>Page from SL Master Course List</a:t>
            </a:r>
            <a:endParaRPr lang="en-US" sz="4000" b="1" dirty="0" smtClean="0">
              <a:effectLst/>
            </a:endParaRPr>
          </a:p>
        </p:txBody>
      </p:sp>
      <p:sp>
        <p:nvSpPr>
          <p:cNvPr id="4100" name="Rectangle 4"/>
          <p:cNvSpPr>
            <a:spLocks noChangeArrowheads="1"/>
          </p:cNvSpPr>
          <p:nvPr/>
        </p:nvSpPr>
        <p:spPr bwMode="auto">
          <a:xfrm>
            <a:off x="0" y="1066800"/>
            <a:ext cx="9144000" cy="461963"/>
          </a:xfrm>
          <a:prstGeom prst="rect">
            <a:avLst/>
          </a:prstGeom>
          <a:noFill/>
          <a:ln w="9525">
            <a:noFill/>
            <a:miter lim="800000"/>
            <a:headEnd/>
            <a:tailEnd/>
          </a:ln>
        </p:spPr>
        <p:txBody>
          <a:bodyPr>
            <a:spAutoFit/>
          </a:bodyPr>
          <a:lstStyle/>
          <a:p>
            <a:pPr>
              <a:defRPr/>
            </a:pPr>
            <a:endParaRPr lang="en-US" sz="2400" dirty="0"/>
          </a:p>
        </p:txBody>
      </p:sp>
      <p:pic>
        <p:nvPicPr>
          <p:cNvPr id="1026" name="Picture 2"/>
          <p:cNvPicPr>
            <a:picLocks noChangeAspect="1" noChangeArrowheads="1"/>
          </p:cNvPicPr>
          <p:nvPr/>
        </p:nvPicPr>
        <p:blipFill>
          <a:blip r:embed="rId3"/>
          <a:srcRect/>
          <a:stretch>
            <a:fillRect/>
          </a:stretch>
        </p:blipFill>
        <p:spPr bwMode="auto">
          <a:xfrm>
            <a:off x="0" y="685800"/>
            <a:ext cx="9144000" cy="6172199"/>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708025"/>
          </a:xfrm>
          <a:solidFill>
            <a:schemeClr val="bg1">
              <a:lumMod val="95000"/>
            </a:schemeClr>
          </a:solidFill>
          <a:ln>
            <a:solidFill>
              <a:schemeClr val="bg2"/>
            </a:solidFill>
          </a:ln>
        </p:spPr>
        <p:txBody>
          <a:bodyPr/>
          <a:lstStyle/>
          <a:p>
            <a:pPr algn="ctr" eaLnBrk="1" hangingPunct="1">
              <a:defRPr/>
            </a:pPr>
            <a:r>
              <a:rPr lang="en-US" sz="4000" b="1" dirty="0" smtClean="0">
                <a:latin typeface="Arial" pitchFamily="34" charset="0"/>
                <a:cs typeface="Arial" pitchFamily="34" charset="0"/>
              </a:rPr>
              <a:t>Faculty SL Survey</a:t>
            </a:r>
            <a:endParaRPr lang="en-US" sz="4000" b="1" dirty="0" smtClean="0">
              <a:effectLst/>
            </a:endParaRPr>
          </a:p>
        </p:txBody>
      </p:sp>
      <p:sp>
        <p:nvSpPr>
          <p:cNvPr id="4100" name="Rectangle 4"/>
          <p:cNvSpPr>
            <a:spLocks noChangeArrowheads="1"/>
          </p:cNvSpPr>
          <p:nvPr/>
        </p:nvSpPr>
        <p:spPr bwMode="auto">
          <a:xfrm>
            <a:off x="0" y="1066800"/>
            <a:ext cx="9144000" cy="461963"/>
          </a:xfrm>
          <a:prstGeom prst="rect">
            <a:avLst/>
          </a:prstGeom>
          <a:noFill/>
          <a:ln w="9525">
            <a:noFill/>
            <a:miter lim="800000"/>
            <a:headEnd/>
            <a:tailEnd/>
          </a:ln>
        </p:spPr>
        <p:txBody>
          <a:bodyPr>
            <a:spAutoFit/>
          </a:bodyPr>
          <a:lstStyle/>
          <a:p>
            <a:pPr>
              <a:defRPr/>
            </a:pPr>
            <a:endParaRPr lang="en-US" sz="2400" dirty="0"/>
          </a:p>
        </p:txBody>
      </p:sp>
      <p:sp>
        <p:nvSpPr>
          <p:cNvPr id="5" name="TextBox 4"/>
          <p:cNvSpPr txBox="1"/>
          <p:nvPr/>
        </p:nvSpPr>
        <p:spPr>
          <a:xfrm>
            <a:off x="152400" y="838200"/>
            <a:ext cx="4572000" cy="5847755"/>
          </a:xfrm>
          <a:prstGeom prst="rect">
            <a:avLst/>
          </a:prstGeom>
          <a:solidFill>
            <a:schemeClr val="accent1">
              <a:lumMod val="20000"/>
              <a:lumOff val="80000"/>
            </a:schemeClr>
          </a:solidFill>
        </p:spPr>
        <p:txBody>
          <a:bodyPr wrap="square" rtlCol="0">
            <a:spAutoFit/>
          </a:bodyPr>
          <a:lstStyle/>
          <a:p>
            <a:r>
              <a:rPr lang="en-US" sz="3200" dirty="0" smtClean="0">
                <a:latin typeface="Arial" pitchFamily="34" charset="0"/>
                <a:cs typeface="Arial" pitchFamily="34" charset="0"/>
              </a:rPr>
              <a:t>The faculty survey is located at Qualtrics.com: </a:t>
            </a:r>
          </a:p>
          <a:p>
            <a:endParaRPr lang="en-US" sz="3200" dirty="0" smtClean="0">
              <a:latin typeface="Arial" pitchFamily="34" charset="0"/>
              <a:cs typeface="Arial" pitchFamily="34" charset="0"/>
            </a:endParaRPr>
          </a:p>
          <a:p>
            <a:r>
              <a:rPr lang="en-US" sz="3200" dirty="0" smtClean="0">
                <a:latin typeface="Arial" pitchFamily="34" charset="0"/>
                <a:cs typeface="Arial" pitchFamily="34" charset="0"/>
              </a:rPr>
              <a:t>http://qualtrics.com/</a:t>
            </a: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sz="2800" dirty="0" smtClean="0">
              <a:latin typeface="Arial" pitchFamily="34" charset="0"/>
              <a:cs typeface="Arial" pitchFamily="34" charset="0"/>
            </a:endParaRPr>
          </a:p>
          <a:p>
            <a:endParaRPr lang="en-US" dirty="0"/>
          </a:p>
        </p:txBody>
      </p:sp>
      <p:pic>
        <p:nvPicPr>
          <p:cNvPr id="6" name="Picture 6"/>
          <p:cNvPicPr>
            <a:picLocks noChangeAspect="1" noChangeArrowheads="1"/>
          </p:cNvPicPr>
          <p:nvPr/>
        </p:nvPicPr>
        <p:blipFill>
          <a:blip r:embed="rId3"/>
          <a:srcRect/>
          <a:stretch>
            <a:fillRect/>
          </a:stretch>
        </p:blipFill>
        <p:spPr bwMode="auto">
          <a:xfrm>
            <a:off x="4953000" y="762000"/>
            <a:ext cx="3871123" cy="4852988"/>
          </a:xfrm>
          <a:prstGeom prst="rect">
            <a:avLst/>
          </a:prstGeom>
          <a:noFill/>
          <a:ln w="9525">
            <a:noFill/>
            <a:miter lim="800000"/>
            <a:headEnd/>
            <a:tailEnd/>
          </a:ln>
          <a:effectLst/>
        </p:spPr>
      </p:pic>
      <p:sp>
        <p:nvSpPr>
          <p:cNvPr id="7" name="TextBox 6"/>
          <p:cNvSpPr txBox="1"/>
          <p:nvPr/>
        </p:nvSpPr>
        <p:spPr>
          <a:xfrm>
            <a:off x="4953000" y="5638800"/>
            <a:ext cx="3886200" cy="646331"/>
          </a:xfrm>
          <a:prstGeom prst="rect">
            <a:avLst/>
          </a:prstGeom>
          <a:solidFill>
            <a:schemeClr val="accent3">
              <a:lumMod val="20000"/>
              <a:lumOff val="80000"/>
            </a:schemeClr>
          </a:solidFill>
        </p:spPr>
        <p:txBody>
          <a:bodyPr wrap="square" rtlCol="0">
            <a:spAutoFit/>
          </a:bodyPr>
          <a:lstStyle/>
          <a:p>
            <a:pPr algn="ctr">
              <a:buNone/>
            </a:pPr>
            <a:r>
              <a:rPr lang="en-US" dirty="0" smtClean="0"/>
              <a:t>S</a:t>
            </a:r>
            <a:r>
              <a:rPr lang="en-US" sz="1800" dirty="0" smtClean="0">
                <a:effectLst/>
                <a:latin typeface="+mn-lt"/>
              </a:rPr>
              <a:t>ervice-learning dance students at Positive Tomorrows, Spring 2008</a:t>
            </a:r>
            <a:endParaRPr lang="en-US" sz="1800" dirty="0">
              <a:effectLst/>
              <a:latin typeface="+mn-lt"/>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
            <a:ext cx="9144000" cy="646331"/>
          </a:xfrm>
          <a:solidFill>
            <a:schemeClr val="bg1">
              <a:lumMod val="95000"/>
            </a:schemeClr>
          </a:solidFill>
          <a:ln>
            <a:solidFill>
              <a:schemeClr val="bg2"/>
            </a:solidFill>
          </a:ln>
        </p:spPr>
        <p:txBody>
          <a:bodyPr/>
          <a:lstStyle/>
          <a:p>
            <a:pPr algn="ctr" eaLnBrk="1" hangingPunct="1">
              <a:defRPr/>
            </a:pPr>
            <a:r>
              <a:rPr lang="en-US" sz="3600" dirty="0" smtClean="0">
                <a:effectLst/>
              </a:rPr>
              <a:t>Service-Learning at OCU: Fall 08–Spring 09</a:t>
            </a:r>
          </a:p>
        </p:txBody>
      </p:sp>
      <p:sp>
        <p:nvSpPr>
          <p:cNvPr id="16387" name="Rectangle 3"/>
          <p:cNvSpPr>
            <a:spLocks noGrp="1" noChangeArrowheads="1"/>
          </p:cNvSpPr>
          <p:nvPr>
            <p:ph type="subTitle" idx="1"/>
          </p:nvPr>
        </p:nvSpPr>
        <p:spPr>
          <a:xfrm>
            <a:off x="152400" y="609600"/>
            <a:ext cx="8991600" cy="6248400"/>
          </a:xfrm>
        </p:spPr>
        <p:txBody>
          <a:bodyPr/>
          <a:lstStyle/>
          <a:p>
            <a:pPr eaLnBrk="1" hangingPunct="1">
              <a:defRPr/>
            </a:pPr>
            <a:r>
              <a:rPr lang="en-US" sz="2800" dirty="0" smtClean="0">
                <a:solidFill>
                  <a:srgbClr val="C00000"/>
                </a:solidFill>
                <a:effectLst/>
              </a:rPr>
              <a:t>39 Separate </a:t>
            </a:r>
            <a:r>
              <a:rPr lang="en-US" sz="2800" dirty="0" smtClean="0">
                <a:solidFill>
                  <a:srgbClr val="C00000"/>
                </a:solidFill>
              </a:rPr>
              <a:t>C</a:t>
            </a:r>
            <a:r>
              <a:rPr lang="en-US" sz="2800" dirty="0" smtClean="0">
                <a:solidFill>
                  <a:srgbClr val="C00000"/>
                </a:solidFill>
                <a:effectLst/>
              </a:rPr>
              <a:t>ourses </a:t>
            </a:r>
            <a:r>
              <a:rPr lang="en-US" sz="2800" dirty="0" smtClean="0">
                <a:solidFill>
                  <a:srgbClr val="C00000"/>
                </a:solidFill>
              </a:rPr>
              <a:t>A</a:t>
            </a:r>
            <a:r>
              <a:rPr lang="en-US" sz="2800" dirty="0" smtClean="0">
                <a:solidFill>
                  <a:srgbClr val="C00000"/>
                </a:solidFill>
                <a:effectLst/>
              </a:rPr>
              <a:t>cross 6 Schools &amp; Colleges</a:t>
            </a:r>
          </a:p>
          <a:p>
            <a:pPr eaLnBrk="1" hangingPunct="1">
              <a:defRPr/>
            </a:pPr>
            <a:r>
              <a:rPr lang="en-US" sz="2800" dirty="0" smtClean="0">
                <a:solidFill>
                  <a:schemeClr val="tx1"/>
                </a:solidFill>
                <a:effectLst/>
                <a:latin typeface="Arial" pitchFamily="34" charset="0"/>
                <a:cs typeface="Arial" pitchFamily="34" charset="0"/>
              </a:rPr>
              <a:t> (currently no SL courses in Law or Music)</a:t>
            </a:r>
            <a:r>
              <a:rPr lang="en-US" sz="2800" dirty="0" smtClean="0">
                <a:solidFill>
                  <a:schemeClr val="bg2">
                    <a:lumMod val="50000"/>
                  </a:schemeClr>
                </a:solidFill>
                <a:effectLst/>
              </a:rPr>
              <a:t> </a:t>
            </a:r>
            <a:endParaRPr lang="en-US" sz="2800" dirty="0" smtClean="0">
              <a:solidFill>
                <a:schemeClr val="bg2">
                  <a:lumMod val="50000"/>
                </a:schemeClr>
              </a:solidFill>
            </a:endParaRP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graphicFrame>
        <p:nvGraphicFramePr>
          <p:cNvPr id="5" name="Chart 4"/>
          <p:cNvGraphicFramePr/>
          <p:nvPr/>
        </p:nvGraphicFramePr>
        <p:xfrm>
          <a:off x="457200" y="1676400"/>
          <a:ext cx="8077200" cy="51816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Arrow Connector 6"/>
          <p:cNvCxnSpPr/>
          <p:nvPr/>
        </p:nvCxnSpPr>
        <p:spPr bwMode="auto">
          <a:xfrm rot="16200000" flipH="1">
            <a:off x="3314700" y="2705100"/>
            <a:ext cx="457200" cy="228600"/>
          </a:xfrm>
          <a:prstGeom prst="straightConnector1">
            <a:avLst/>
          </a:prstGeom>
          <a:solidFill>
            <a:schemeClr val="accent1"/>
          </a:solidFill>
          <a:ln w="41275" cap="flat" cmpd="sng" algn="ctr">
            <a:solidFill>
              <a:srgbClr val="C00000"/>
            </a:solidFill>
            <a:prstDash val="solid"/>
            <a:round/>
            <a:headEnd type="none" w="med" len="med"/>
            <a:tailEnd type="arrow"/>
          </a:ln>
          <a:effectLst/>
        </p:spPr>
      </p:cxn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a:solidFill>
            <a:schemeClr val="bg1">
              <a:lumMod val="95000"/>
            </a:schemeClr>
          </a:solidFill>
          <a:ln>
            <a:solidFill>
              <a:schemeClr val="bg2"/>
            </a:solidFill>
          </a:ln>
        </p:spPr>
        <p:txBody>
          <a:bodyPr/>
          <a:lstStyle/>
          <a:p>
            <a:r>
              <a:rPr lang="en-US" sz="3600" dirty="0" smtClean="0">
                <a:effectLst/>
                <a:latin typeface="Arial" pitchFamily="34" charset="0"/>
                <a:cs typeface="Arial" pitchFamily="34" charset="0"/>
              </a:rPr>
              <a:t>Service-Learning at OCU: Spring 02–Fall 09</a:t>
            </a:r>
            <a:endParaRPr lang="en-US" sz="3600" dirty="0">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0" y="685800"/>
          <a:ext cx="9144000" cy="6172200"/>
        </p:xfrm>
        <a:graphic>
          <a:graphicData uri="http://schemas.openxmlformats.org/drawingml/2006/chart">
            <c:chart xmlns:c="http://schemas.openxmlformats.org/drawingml/2006/chart" xmlns:r="http://schemas.openxmlformats.org/officeDocument/2006/relationships" r:id="rId3"/>
          </a:graphicData>
        </a:graphic>
      </p:graphicFrame>
      <p:sp>
        <p:nvSpPr>
          <p:cNvPr id="5" name="Straight Arrow Connector 4"/>
          <p:cNvSpPr/>
          <p:nvPr/>
        </p:nvSpPr>
        <p:spPr bwMode="auto">
          <a:xfrm>
            <a:off x="5181600" y="2209800"/>
            <a:ext cx="1752600" cy="228600"/>
          </a:xfrm>
          <a:prstGeom prst="straightConnector1">
            <a:avLst/>
          </a:prstGeom>
          <a:solidFill>
            <a:schemeClr val="accent1"/>
          </a:solidFill>
          <a:ln w="38100" cap="flat" cmpd="sng" algn="ctr">
            <a:solidFill>
              <a:srgbClr val="007A37"/>
            </a:solidFill>
            <a:prstDash val="solid"/>
            <a:round/>
            <a:headEnd type="none" w="med" len="med"/>
            <a:tailEnd type="arrow"/>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
            <a:ext cx="9144000" cy="609600"/>
          </a:xfrm>
          <a:solidFill>
            <a:schemeClr val="bg1">
              <a:lumMod val="95000"/>
            </a:schemeClr>
          </a:solidFill>
          <a:ln>
            <a:solidFill>
              <a:schemeClr val="bg2"/>
            </a:solidFill>
          </a:ln>
        </p:spPr>
        <p:txBody>
          <a:bodyPr>
            <a:noAutofit/>
          </a:bodyPr>
          <a:lstStyle/>
          <a:p>
            <a:pPr algn="ctr" eaLnBrk="1" hangingPunct="1">
              <a:defRPr/>
            </a:pPr>
            <a:r>
              <a:rPr lang="en-US" sz="3600" dirty="0" smtClean="0">
                <a:effectLst/>
                <a:latin typeface="Arial" pitchFamily="34" charset="0"/>
                <a:cs typeface="Arial" pitchFamily="34" charset="0"/>
              </a:rPr>
              <a:t>Service-Learning at OCU Since Fall 2002</a:t>
            </a:r>
          </a:p>
        </p:txBody>
      </p:sp>
      <p:sp>
        <p:nvSpPr>
          <p:cNvPr id="16387" name="Rectangle 3"/>
          <p:cNvSpPr>
            <a:spLocks noGrp="1" noChangeArrowheads="1"/>
          </p:cNvSpPr>
          <p:nvPr>
            <p:ph type="subTitle" idx="1"/>
          </p:nvPr>
        </p:nvSpPr>
        <p:spPr>
          <a:xfrm>
            <a:off x="152400" y="609600"/>
            <a:ext cx="8991600" cy="6248400"/>
          </a:xfrm>
        </p:spPr>
        <p:txBody>
          <a:bodyPr/>
          <a:lstStyle/>
          <a:p>
            <a:pPr eaLnBrk="1" hangingPunct="1">
              <a:defRPr/>
            </a:pPr>
            <a:r>
              <a:rPr lang="en-US" sz="2800" dirty="0" smtClean="0">
                <a:solidFill>
                  <a:schemeClr val="tx1"/>
                </a:solidFill>
                <a:effectLst/>
              </a:rPr>
              <a:t>At least </a:t>
            </a:r>
            <a:r>
              <a:rPr lang="en-US" sz="2800" dirty="0" smtClean="0">
                <a:solidFill>
                  <a:srgbClr val="C00000"/>
                </a:solidFill>
                <a:effectLst/>
              </a:rPr>
              <a:t>50 separate courses across 6 Schools &amp; Colleges</a:t>
            </a:r>
          </a:p>
          <a:p>
            <a:pPr eaLnBrk="1" hangingPunct="1">
              <a:defRPr/>
            </a:pPr>
            <a:r>
              <a:rPr lang="en-US" sz="2800" dirty="0" smtClean="0">
                <a:solidFill>
                  <a:srgbClr val="C00000"/>
                </a:solidFill>
                <a:effectLst/>
              </a:rPr>
              <a:t> </a:t>
            </a:r>
            <a:r>
              <a:rPr lang="en-US" sz="2800" dirty="0" smtClean="0">
                <a:solidFill>
                  <a:schemeClr val="tx1"/>
                </a:solidFill>
                <a:effectLst/>
              </a:rPr>
              <a:t>(no SL courses in Law or Music) </a:t>
            </a:r>
            <a:endParaRPr lang="en-US" sz="2800" dirty="0" smtClean="0">
              <a:solidFill>
                <a:schemeClr val="tx1"/>
              </a:solidFill>
            </a:endParaRP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graphicFrame>
        <p:nvGraphicFramePr>
          <p:cNvPr id="6" name="Chart 5"/>
          <p:cNvGraphicFramePr/>
          <p:nvPr/>
        </p:nvGraphicFramePr>
        <p:xfrm>
          <a:off x="457200" y="1676400"/>
          <a:ext cx="8153400" cy="5181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646331"/>
          </a:xfrm>
          <a:solidFill>
            <a:schemeClr val="bg1">
              <a:lumMod val="95000"/>
            </a:schemeClr>
          </a:solidFill>
          <a:ln>
            <a:solidFill>
              <a:schemeClr val="bg2"/>
            </a:solidFill>
          </a:ln>
        </p:spPr>
        <p:txBody>
          <a:bodyPr/>
          <a:lstStyle/>
          <a:p>
            <a:pPr algn="ctr" eaLnBrk="1" hangingPunct="1">
              <a:defRPr/>
            </a:pPr>
            <a:r>
              <a:rPr lang="en-US" sz="3600" dirty="0" smtClean="0">
                <a:effectLst/>
              </a:rPr>
              <a:t>Service-Learning at OCU Since Fall 2002</a:t>
            </a:r>
          </a:p>
        </p:txBody>
      </p:sp>
      <p:sp>
        <p:nvSpPr>
          <p:cNvPr id="16387" name="Rectangle 3"/>
          <p:cNvSpPr>
            <a:spLocks noGrp="1" noChangeArrowheads="1"/>
          </p:cNvSpPr>
          <p:nvPr>
            <p:ph type="subTitle" idx="1"/>
          </p:nvPr>
        </p:nvSpPr>
        <p:spPr>
          <a:xfrm>
            <a:off x="152400" y="762000"/>
            <a:ext cx="8991600" cy="6096000"/>
          </a:xfrm>
        </p:spPr>
        <p:txBody>
          <a:bodyPr/>
          <a:lstStyle/>
          <a:p>
            <a:pPr marL="609600" indent="-609600" eaLnBrk="1" hangingPunct="1">
              <a:defRPr/>
            </a:pPr>
            <a:r>
              <a:rPr lang="en-US" sz="3600" dirty="0" smtClean="0">
                <a:solidFill>
                  <a:schemeClr val="tx1"/>
                </a:solidFill>
                <a:effectLst/>
              </a:rPr>
              <a:t>At least </a:t>
            </a:r>
            <a:r>
              <a:rPr lang="en-US" sz="3600" dirty="0" smtClean="0">
                <a:solidFill>
                  <a:srgbClr val="C00000"/>
                </a:solidFill>
                <a:effectLst/>
              </a:rPr>
              <a:t>50 separate courses </a:t>
            </a:r>
            <a:r>
              <a:rPr lang="en-US" sz="3600" dirty="0" smtClean="0">
                <a:solidFill>
                  <a:schemeClr val="tx1"/>
                </a:solidFill>
                <a:effectLst/>
              </a:rPr>
              <a:t>across</a:t>
            </a:r>
            <a:r>
              <a:rPr lang="en-US" sz="3600" dirty="0" smtClean="0">
                <a:solidFill>
                  <a:schemeClr val="bg2">
                    <a:lumMod val="50000"/>
                  </a:schemeClr>
                </a:solidFill>
                <a:effectLst/>
              </a:rPr>
              <a:t> </a:t>
            </a:r>
            <a:r>
              <a:rPr lang="en-US" sz="3600" dirty="0" smtClean="0">
                <a:solidFill>
                  <a:srgbClr val="C00000"/>
                </a:solidFill>
                <a:effectLst/>
              </a:rPr>
              <a:t>23 academic units</a:t>
            </a:r>
            <a:r>
              <a:rPr lang="en-US" sz="3600" dirty="0" smtClean="0">
                <a:solidFill>
                  <a:schemeClr val="bg2">
                    <a:lumMod val="50000"/>
                  </a:schemeClr>
                </a:solidFill>
                <a:effectLst/>
              </a:rPr>
              <a:t> </a:t>
            </a:r>
            <a:r>
              <a:rPr lang="en-US" sz="3600" dirty="0" smtClean="0">
                <a:solidFill>
                  <a:schemeClr val="tx1"/>
                </a:solidFill>
                <a:effectLst/>
              </a:rPr>
              <a:t>and programs.</a:t>
            </a:r>
            <a:endParaRPr lang="en-US" sz="3600" dirty="0" smtClean="0">
              <a:solidFill>
                <a:schemeClr val="tx1"/>
              </a:solidFill>
            </a:endParaRP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graphicFrame>
        <p:nvGraphicFramePr>
          <p:cNvPr id="5" name="Chart 4"/>
          <p:cNvGraphicFramePr/>
          <p:nvPr/>
        </p:nvGraphicFramePr>
        <p:xfrm>
          <a:off x="228600" y="2133600"/>
          <a:ext cx="8610600" cy="454342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685800"/>
          </a:xfrm>
          <a:solidFill>
            <a:schemeClr val="bg1">
              <a:lumMod val="95000"/>
            </a:schemeClr>
          </a:solidFill>
          <a:ln>
            <a:solidFill>
              <a:schemeClr val="bg2"/>
            </a:solidFill>
          </a:ln>
        </p:spPr>
        <p:txBody>
          <a:bodyPr/>
          <a:lstStyle/>
          <a:p>
            <a:pPr algn="ctr" eaLnBrk="1" hangingPunct="1">
              <a:defRPr/>
            </a:pPr>
            <a:r>
              <a:rPr lang="en-US" sz="3600" dirty="0" smtClean="0">
                <a:effectLst/>
                <a:latin typeface="Arial" pitchFamily="34" charset="0"/>
                <a:cs typeface="Arial" pitchFamily="34" charset="0"/>
              </a:rPr>
              <a:t>23 Academic Units with SL Courses</a:t>
            </a:r>
          </a:p>
        </p:txBody>
      </p:sp>
      <p:sp>
        <p:nvSpPr>
          <p:cNvPr id="16387" name="Rectangle 3"/>
          <p:cNvSpPr>
            <a:spLocks noGrp="1" noChangeArrowheads="1"/>
          </p:cNvSpPr>
          <p:nvPr>
            <p:ph sz="half" idx="1"/>
          </p:nvPr>
        </p:nvSpPr>
        <p:spPr>
          <a:xfrm>
            <a:off x="533400" y="685800"/>
            <a:ext cx="3581400" cy="6172200"/>
          </a:xfrm>
          <a:solidFill>
            <a:schemeClr val="accent1">
              <a:lumMod val="20000"/>
              <a:lumOff val="80000"/>
            </a:schemeClr>
          </a:solidFill>
        </p:spPr>
        <p:txBody>
          <a:bodyPr>
            <a:normAutofit/>
          </a:bodyPr>
          <a:lstStyle/>
          <a:p>
            <a:pPr marL="346075" indent="-346075" algn="l" eaLnBrk="1" hangingPunct="1">
              <a:defRPr/>
            </a:pPr>
            <a:r>
              <a:rPr lang="en-US" sz="2400" dirty="0" smtClean="0">
                <a:solidFill>
                  <a:srgbClr val="C00000"/>
                </a:solidFill>
                <a:effectLst/>
                <a:latin typeface="Arial" pitchFamily="34" charset="0"/>
                <a:cs typeface="Arial" pitchFamily="34" charset="0"/>
              </a:rPr>
              <a:t>Accounting</a:t>
            </a:r>
          </a:p>
          <a:p>
            <a:pPr marL="346075" indent="-346075" algn="l" eaLnBrk="1" hangingPunct="1">
              <a:defRPr/>
            </a:pPr>
            <a:r>
              <a:rPr lang="en-US" sz="2400" dirty="0" smtClean="0">
                <a:solidFill>
                  <a:srgbClr val="C00000"/>
                </a:solidFill>
                <a:effectLst/>
                <a:latin typeface="Arial" pitchFamily="34" charset="0"/>
                <a:cs typeface="Arial" pitchFamily="34" charset="0"/>
              </a:rPr>
              <a:t>Art</a:t>
            </a:r>
          </a:p>
          <a:p>
            <a:pPr marL="346075" indent="-346075" algn="l" eaLnBrk="1" hangingPunct="1">
              <a:defRPr/>
            </a:pPr>
            <a:r>
              <a:rPr lang="en-US" sz="2400" dirty="0" smtClean="0">
                <a:solidFill>
                  <a:srgbClr val="C00000"/>
                </a:solidFill>
                <a:effectLst/>
                <a:latin typeface="Arial" pitchFamily="34" charset="0"/>
                <a:cs typeface="Arial" pitchFamily="34" charset="0"/>
              </a:rPr>
              <a:t>Biology</a:t>
            </a:r>
          </a:p>
          <a:p>
            <a:pPr marL="346075" indent="-346075" algn="l" eaLnBrk="1" hangingPunct="1">
              <a:defRPr/>
            </a:pPr>
            <a:r>
              <a:rPr lang="en-US" sz="2400" dirty="0" smtClean="0">
                <a:solidFill>
                  <a:srgbClr val="C00000"/>
                </a:solidFill>
                <a:effectLst/>
                <a:latin typeface="Arial" pitchFamily="34" charset="0"/>
                <a:cs typeface="Arial" pitchFamily="34" charset="0"/>
              </a:rPr>
              <a:t>Chemistry</a:t>
            </a:r>
          </a:p>
          <a:p>
            <a:pPr marL="346075" indent="-346075" algn="l" eaLnBrk="1" hangingPunct="1">
              <a:defRPr/>
            </a:pPr>
            <a:r>
              <a:rPr lang="en-US" sz="2400" dirty="0" smtClean="0">
                <a:solidFill>
                  <a:srgbClr val="C00000"/>
                </a:solidFill>
                <a:effectLst/>
                <a:latin typeface="Arial" pitchFamily="34" charset="0"/>
                <a:cs typeface="Arial" pitchFamily="34" charset="0"/>
              </a:rPr>
              <a:t>Dance</a:t>
            </a:r>
          </a:p>
          <a:p>
            <a:pPr marL="346075" indent="-346075" algn="l" eaLnBrk="1" hangingPunct="1">
              <a:defRPr/>
            </a:pPr>
            <a:r>
              <a:rPr lang="en-US" sz="2400" dirty="0" smtClean="0">
                <a:solidFill>
                  <a:srgbClr val="C00000"/>
                </a:solidFill>
                <a:effectLst/>
                <a:latin typeface="Arial" pitchFamily="34" charset="0"/>
                <a:cs typeface="Arial" pitchFamily="34" charset="0"/>
              </a:rPr>
              <a:t>Dance Management</a:t>
            </a:r>
          </a:p>
          <a:p>
            <a:pPr marL="346075" indent="-346075" algn="l" eaLnBrk="1" hangingPunct="1">
              <a:defRPr/>
            </a:pPr>
            <a:r>
              <a:rPr lang="en-US" sz="2400" dirty="0" smtClean="0">
                <a:solidFill>
                  <a:srgbClr val="C00000"/>
                </a:solidFill>
                <a:effectLst/>
                <a:latin typeface="Arial" pitchFamily="34" charset="0"/>
                <a:cs typeface="Arial" pitchFamily="34" charset="0"/>
              </a:rPr>
              <a:t>Computer Science</a:t>
            </a:r>
          </a:p>
          <a:p>
            <a:pPr marL="346075" indent="-346075" algn="l" eaLnBrk="1" hangingPunct="1">
              <a:defRPr/>
            </a:pPr>
            <a:r>
              <a:rPr lang="en-US" sz="2400" dirty="0" smtClean="0">
                <a:solidFill>
                  <a:srgbClr val="C00000"/>
                </a:solidFill>
                <a:effectLst/>
                <a:latin typeface="Arial" pitchFamily="34" charset="0"/>
                <a:cs typeface="Arial" pitchFamily="34" charset="0"/>
              </a:rPr>
              <a:t>Economics</a:t>
            </a:r>
          </a:p>
          <a:p>
            <a:pPr marL="346075" indent="-346075" algn="l" eaLnBrk="1" hangingPunct="1">
              <a:defRPr/>
            </a:pPr>
            <a:r>
              <a:rPr lang="en-US" sz="2400" dirty="0" smtClean="0">
                <a:solidFill>
                  <a:srgbClr val="C00000"/>
                </a:solidFill>
                <a:effectLst/>
                <a:latin typeface="Arial" pitchFamily="34" charset="0"/>
                <a:cs typeface="Arial" pitchFamily="34" charset="0"/>
              </a:rPr>
              <a:t>Education</a:t>
            </a:r>
          </a:p>
          <a:p>
            <a:pPr marL="346075" indent="-346075" algn="l" eaLnBrk="1" hangingPunct="1">
              <a:defRPr/>
            </a:pPr>
            <a:r>
              <a:rPr lang="en-US" sz="2400" dirty="0" smtClean="0">
                <a:solidFill>
                  <a:srgbClr val="C00000"/>
                </a:solidFill>
                <a:effectLst/>
                <a:latin typeface="Arial" pitchFamily="34" charset="0"/>
                <a:cs typeface="Arial" pitchFamily="34" charset="0"/>
              </a:rPr>
              <a:t>English</a:t>
            </a:r>
          </a:p>
          <a:p>
            <a:pPr marL="346075" indent="-346075" algn="l" eaLnBrk="1" hangingPunct="1">
              <a:defRPr/>
            </a:pPr>
            <a:r>
              <a:rPr lang="en-US" sz="2400" dirty="0" smtClean="0">
                <a:solidFill>
                  <a:srgbClr val="C00000"/>
                </a:solidFill>
                <a:effectLst/>
                <a:latin typeface="Arial" pitchFamily="34" charset="0"/>
                <a:cs typeface="Arial" pitchFamily="34" charset="0"/>
              </a:rPr>
              <a:t>History</a:t>
            </a:r>
          </a:p>
          <a:p>
            <a:pPr marL="346075" indent="-346075" algn="l" eaLnBrk="1" hangingPunct="1">
              <a:defRPr/>
            </a:pPr>
            <a:r>
              <a:rPr lang="en-US" sz="2400" dirty="0" smtClean="0">
                <a:solidFill>
                  <a:srgbClr val="C00000"/>
                </a:solidFill>
                <a:latin typeface="Arial" pitchFamily="34" charset="0"/>
                <a:cs typeface="Arial" pitchFamily="34" charset="0"/>
              </a:rPr>
              <a:t>Justice Studies / 	Sociology</a:t>
            </a:r>
            <a:endParaRPr lang="en-US" sz="2400" dirty="0" smtClean="0">
              <a:solidFill>
                <a:srgbClr val="C00000"/>
              </a:solidFill>
              <a:effectLst/>
              <a:latin typeface="Arial" pitchFamily="34" charset="0"/>
              <a:cs typeface="Arial" pitchFamily="34" charset="0"/>
            </a:endParaRPr>
          </a:p>
          <a:p>
            <a:pPr marL="609600" indent="-609600" algn="l" eaLnBrk="1" hangingPunct="1">
              <a:defRPr/>
            </a:pPr>
            <a:endParaRPr lang="en-US" sz="2400" dirty="0" smtClean="0">
              <a:solidFill>
                <a:srgbClr val="C00000"/>
              </a:solidFill>
              <a:effectLst/>
              <a:latin typeface="+mj-lt"/>
            </a:endParaRPr>
          </a:p>
          <a:p>
            <a:pPr marL="609600" indent="-609600" algn="l" eaLnBrk="1" hangingPunct="1">
              <a:defRPr/>
            </a:pPr>
            <a:endParaRPr lang="en-US" sz="2400" dirty="0" smtClean="0">
              <a:solidFill>
                <a:srgbClr val="C00000"/>
              </a:solidFill>
              <a:effectLst/>
              <a:latin typeface="+mj-lt"/>
            </a:endParaRPr>
          </a:p>
          <a:p>
            <a:pPr marL="609600" indent="-609600" algn="l" eaLnBrk="1" hangingPunct="1">
              <a:defRPr/>
            </a:pPr>
            <a:endParaRPr lang="en-US" sz="2400" dirty="0" smtClean="0">
              <a:solidFill>
                <a:srgbClr val="C00000"/>
              </a:solidFill>
              <a:effectLst/>
              <a:latin typeface="+mj-lt"/>
            </a:endParaRPr>
          </a:p>
          <a:p>
            <a:pPr marL="609600" indent="-609600" algn="l" eaLnBrk="1" hangingPunct="1">
              <a:defRPr/>
            </a:pPr>
            <a:endParaRPr lang="en-US" sz="2400" dirty="0" smtClean="0">
              <a:solidFill>
                <a:srgbClr val="C00000"/>
              </a:solidFill>
              <a:effectLst/>
              <a:latin typeface="+mj-lt"/>
            </a:endParaRPr>
          </a:p>
          <a:p>
            <a:pPr marL="609600" indent="-609600" algn="l" eaLnBrk="1" hangingPunct="1">
              <a:defRPr/>
            </a:pPr>
            <a:endParaRPr lang="en-US" sz="2400" dirty="0" smtClean="0">
              <a:solidFill>
                <a:srgbClr val="C00000"/>
              </a:solidFill>
              <a:effectLst/>
              <a:latin typeface="+mj-lt"/>
            </a:endParaRPr>
          </a:p>
          <a:p>
            <a:pPr marL="609600" indent="-609600" algn="l" eaLnBrk="1" hangingPunct="1">
              <a:defRPr/>
            </a:pPr>
            <a:endParaRPr lang="en-US" sz="2400" dirty="0" smtClean="0">
              <a:solidFill>
                <a:srgbClr val="C00000"/>
              </a:solidFill>
              <a:effectLst/>
              <a:latin typeface="+mj-lt"/>
            </a:endParaRPr>
          </a:p>
        </p:txBody>
      </p:sp>
      <p:sp>
        <p:nvSpPr>
          <p:cNvPr id="4" name="Content Placeholder 3"/>
          <p:cNvSpPr>
            <a:spLocks noGrp="1"/>
          </p:cNvSpPr>
          <p:nvPr>
            <p:ph sz="half" idx="2"/>
          </p:nvPr>
        </p:nvSpPr>
        <p:spPr>
          <a:xfrm>
            <a:off x="4648200" y="685800"/>
            <a:ext cx="3886200" cy="6172200"/>
          </a:xfrm>
          <a:solidFill>
            <a:schemeClr val="accent1">
              <a:lumMod val="20000"/>
              <a:lumOff val="80000"/>
            </a:schemeClr>
          </a:solidFill>
        </p:spPr>
        <p:txBody>
          <a:bodyPr>
            <a:normAutofit/>
          </a:bodyPr>
          <a:lstStyle/>
          <a:p>
            <a:pPr>
              <a:defRPr/>
            </a:pPr>
            <a:r>
              <a:rPr lang="en-US" sz="2400" dirty="0" smtClean="0">
                <a:solidFill>
                  <a:srgbClr val="C00000"/>
                </a:solidFill>
                <a:latin typeface="Arial" pitchFamily="34" charset="0"/>
                <a:cs typeface="Arial" pitchFamily="34" charset="0"/>
              </a:rPr>
              <a:t>Kinesiology</a:t>
            </a:r>
          </a:p>
          <a:p>
            <a:pPr>
              <a:defRPr/>
            </a:pPr>
            <a:r>
              <a:rPr lang="en-US" sz="2400" dirty="0" smtClean="0">
                <a:solidFill>
                  <a:srgbClr val="C00000"/>
                </a:solidFill>
                <a:effectLst/>
                <a:latin typeface="Arial" pitchFamily="34" charset="0"/>
                <a:cs typeface="Arial" pitchFamily="34" charset="0"/>
              </a:rPr>
              <a:t>Management</a:t>
            </a:r>
          </a:p>
          <a:p>
            <a:pPr eaLnBrk="1" hangingPunct="1">
              <a:defRPr/>
            </a:pPr>
            <a:r>
              <a:rPr lang="en-US" sz="2400" dirty="0" smtClean="0">
                <a:solidFill>
                  <a:srgbClr val="C00000"/>
                </a:solidFill>
                <a:effectLst/>
                <a:latin typeface="Arial" pitchFamily="34" charset="0"/>
                <a:cs typeface="Arial" pitchFamily="34" charset="0"/>
              </a:rPr>
              <a:t>Mass Communications</a:t>
            </a:r>
          </a:p>
          <a:p>
            <a:pPr eaLnBrk="1" hangingPunct="1">
              <a:defRPr/>
            </a:pPr>
            <a:r>
              <a:rPr lang="en-US" sz="2400" dirty="0" smtClean="0">
                <a:solidFill>
                  <a:srgbClr val="C00000"/>
                </a:solidFill>
                <a:effectLst/>
                <a:latin typeface="Arial" pitchFamily="34" charset="0"/>
                <a:cs typeface="Arial" pitchFamily="34" charset="0"/>
              </a:rPr>
              <a:t>Nursing</a:t>
            </a:r>
          </a:p>
          <a:p>
            <a:pPr eaLnBrk="1" hangingPunct="1">
              <a:defRPr/>
            </a:pPr>
            <a:r>
              <a:rPr lang="en-US" sz="2400" dirty="0" smtClean="0">
                <a:solidFill>
                  <a:srgbClr val="C00000"/>
                </a:solidFill>
                <a:effectLst/>
                <a:latin typeface="Arial" pitchFamily="34" charset="0"/>
                <a:cs typeface="Arial" pitchFamily="34" charset="0"/>
              </a:rPr>
              <a:t>Philosophy</a:t>
            </a:r>
          </a:p>
          <a:p>
            <a:pPr eaLnBrk="1" hangingPunct="1">
              <a:defRPr/>
            </a:pPr>
            <a:r>
              <a:rPr lang="en-US" sz="2400" dirty="0" smtClean="0">
                <a:solidFill>
                  <a:srgbClr val="C00000"/>
                </a:solidFill>
                <a:effectLst/>
                <a:latin typeface="Arial" pitchFamily="34" charset="0"/>
                <a:cs typeface="Arial" pitchFamily="34" charset="0"/>
              </a:rPr>
              <a:t>Photography</a:t>
            </a:r>
          </a:p>
          <a:p>
            <a:pPr eaLnBrk="1" hangingPunct="1">
              <a:defRPr/>
            </a:pPr>
            <a:r>
              <a:rPr lang="en-US" sz="2400" dirty="0" smtClean="0">
                <a:solidFill>
                  <a:srgbClr val="C00000"/>
                </a:solidFill>
                <a:effectLst/>
                <a:latin typeface="Arial" pitchFamily="34" charset="0"/>
                <a:cs typeface="Arial" pitchFamily="34" charset="0"/>
              </a:rPr>
              <a:t>Psychology</a:t>
            </a:r>
          </a:p>
          <a:p>
            <a:pPr eaLnBrk="1" hangingPunct="1">
              <a:defRPr/>
            </a:pPr>
            <a:r>
              <a:rPr lang="en-US" sz="2400" dirty="0" smtClean="0">
                <a:solidFill>
                  <a:srgbClr val="C00000"/>
                </a:solidFill>
                <a:effectLst/>
                <a:latin typeface="Arial" pitchFamily="34" charset="0"/>
                <a:cs typeface="Arial" pitchFamily="34" charset="0"/>
              </a:rPr>
              <a:t>Religion</a:t>
            </a:r>
          </a:p>
          <a:p>
            <a:pPr eaLnBrk="1" hangingPunct="1">
              <a:defRPr/>
            </a:pPr>
            <a:r>
              <a:rPr lang="en-US" sz="2400" dirty="0" smtClean="0">
                <a:solidFill>
                  <a:srgbClr val="C00000"/>
                </a:solidFill>
                <a:latin typeface="Arial" pitchFamily="34" charset="0"/>
                <a:cs typeface="Arial" pitchFamily="34" charset="0"/>
              </a:rPr>
              <a:t>Sociology</a:t>
            </a:r>
            <a:endParaRPr lang="en-US" sz="2400" dirty="0" smtClean="0">
              <a:solidFill>
                <a:srgbClr val="C00000"/>
              </a:solidFill>
              <a:effectLst/>
              <a:latin typeface="Arial" pitchFamily="34" charset="0"/>
              <a:cs typeface="Arial" pitchFamily="34" charset="0"/>
            </a:endParaRPr>
          </a:p>
          <a:p>
            <a:r>
              <a:rPr lang="en-US" sz="2400" dirty="0" smtClean="0">
                <a:solidFill>
                  <a:srgbClr val="C00000"/>
                </a:solidFill>
                <a:effectLst/>
                <a:latin typeface="Arial" pitchFamily="34" charset="0"/>
                <a:cs typeface="Arial" pitchFamily="34" charset="0"/>
              </a:rPr>
              <a:t>Spanish</a:t>
            </a:r>
          </a:p>
          <a:p>
            <a:r>
              <a:rPr lang="en-US" sz="2400" dirty="0" smtClean="0">
                <a:solidFill>
                  <a:srgbClr val="C00000"/>
                </a:solidFill>
                <a:effectLst/>
                <a:latin typeface="Arial" pitchFamily="34" charset="0"/>
                <a:cs typeface="Arial" pitchFamily="34" charset="0"/>
              </a:rPr>
              <a:t>Theatre</a:t>
            </a:r>
          </a:p>
          <a:p>
            <a:pPr lvl="1" indent="-415925">
              <a:buNone/>
            </a:pPr>
            <a:endParaRPr lang="en-US" sz="2000" dirty="0" smtClean="0">
              <a:solidFill>
                <a:srgbClr val="C00000"/>
              </a:solidFill>
              <a:effectLst/>
            </a:endParaRPr>
          </a:p>
          <a:p>
            <a:pPr lvl="1" indent="-415925"/>
            <a:endParaRPr lang="en-US" sz="2000" dirty="0" smtClean="0">
              <a:solidFill>
                <a:srgbClr val="C00000"/>
              </a:solidFill>
              <a:effectLst/>
            </a:endParaRPr>
          </a:p>
          <a:p>
            <a:pPr lvl="1" indent="-415925">
              <a:buNone/>
            </a:pPr>
            <a:endParaRPr lang="en-US" sz="2000"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
            <a:ext cx="9144000" cy="609600"/>
          </a:xfrm>
          <a:solidFill>
            <a:schemeClr val="bg1">
              <a:lumMod val="95000"/>
            </a:schemeClr>
          </a:solidFill>
          <a:ln>
            <a:solidFill>
              <a:schemeClr val="bg2"/>
            </a:solidFill>
          </a:ln>
        </p:spPr>
        <p:txBody>
          <a:bodyPr>
            <a:normAutofit/>
          </a:bodyPr>
          <a:lstStyle/>
          <a:p>
            <a:pPr algn="ctr" eaLnBrk="1" hangingPunct="1">
              <a:defRPr/>
            </a:pPr>
            <a:r>
              <a:rPr lang="en-US" sz="3200" dirty="0" smtClean="0">
                <a:effectLst/>
                <a:latin typeface="Arial" pitchFamily="34" charset="0"/>
                <a:cs typeface="Arial" pitchFamily="34" charset="0"/>
              </a:rPr>
              <a:t>Service-Learning at OCU Since Fall 2002</a:t>
            </a:r>
          </a:p>
        </p:txBody>
      </p:sp>
      <p:sp>
        <p:nvSpPr>
          <p:cNvPr id="16387" name="Rectangle 3"/>
          <p:cNvSpPr>
            <a:spLocks noGrp="1" noChangeArrowheads="1"/>
          </p:cNvSpPr>
          <p:nvPr>
            <p:ph type="subTitle" idx="1"/>
          </p:nvPr>
        </p:nvSpPr>
        <p:spPr>
          <a:xfrm>
            <a:off x="152400" y="609600"/>
            <a:ext cx="8991600" cy="6248400"/>
          </a:xfrm>
        </p:spPr>
        <p:txBody>
          <a:bodyPr/>
          <a:lstStyle/>
          <a:p>
            <a:pPr eaLnBrk="1" hangingPunct="1">
              <a:defRPr/>
            </a:pPr>
            <a:r>
              <a:rPr lang="en-US" dirty="0" smtClean="0">
                <a:solidFill>
                  <a:srgbClr val="C00000"/>
                </a:solidFill>
                <a:effectLst/>
                <a:latin typeface="Arial" pitchFamily="34" charset="0"/>
                <a:cs typeface="Arial" pitchFamily="34" charset="0"/>
              </a:rPr>
              <a:t>60 General Education Courses Taught as SL</a:t>
            </a:r>
            <a:endParaRPr lang="en-US" dirty="0" smtClean="0">
              <a:solidFill>
                <a:schemeClr val="bg2">
                  <a:lumMod val="50000"/>
                </a:schemeClr>
              </a:solidFill>
              <a:latin typeface="Arial" pitchFamily="34" charset="0"/>
              <a:cs typeface="Arial" pitchFamily="34" charset="0"/>
            </a:endParaRP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graphicFrame>
        <p:nvGraphicFramePr>
          <p:cNvPr id="5" name="Chart 4"/>
          <p:cNvGraphicFramePr/>
          <p:nvPr/>
        </p:nvGraphicFramePr>
        <p:xfrm>
          <a:off x="304800" y="1524000"/>
          <a:ext cx="845820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6146" name="Picture 6"/>
          <p:cNvPicPr>
            <a:picLocks noChangeAspect="1" noChangeArrowheads="1"/>
          </p:cNvPicPr>
          <p:nvPr/>
        </p:nvPicPr>
        <p:blipFill>
          <a:blip r:embed="rId4"/>
          <a:srcRect/>
          <a:stretch>
            <a:fillRect/>
          </a:stretch>
        </p:blipFill>
        <p:spPr bwMode="auto">
          <a:xfrm>
            <a:off x="533400" y="3275013"/>
            <a:ext cx="3962400" cy="3582987"/>
          </a:xfrm>
          <a:prstGeom prst="rect">
            <a:avLst/>
          </a:prstGeom>
          <a:noFill/>
          <a:ln w="9525">
            <a:noFill/>
            <a:miter lim="800000"/>
            <a:headEnd/>
            <a:tailEnd/>
          </a:ln>
        </p:spPr>
      </p:pic>
      <p:pic>
        <p:nvPicPr>
          <p:cNvPr id="6147" name="Picture 5"/>
          <p:cNvPicPr>
            <a:picLocks noChangeAspect="1" noChangeArrowheads="1"/>
          </p:cNvPicPr>
          <p:nvPr/>
        </p:nvPicPr>
        <p:blipFill>
          <a:blip r:embed="rId5"/>
          <a:srcRect/>
          <a:stretch>
            <a:fillRect/>
          </a:stretch>
        </p:blipFill>
        <p:spPr bwMode="auto">
          <a:xfrm>
            <a:off x="0" y="0"/>
            <a:ext cx="3068638" cy="3657600"/>
          </a:xfrm>
          <a:prstGeom prst="rect">
            <a:avLst/>
          </a:prstGeom>
          <a:noFill/>
          <a:ln w="9525">
            <a:noFill/>
            <a:miter lim="800000"/>
            <a:headEnd/>
            <a:tailEnd/>
          </a:ln>
        </p:spPr>
      </p:pic>
      <p:sp>
        <p:nvSpPr>
          <p:cNvPr id="7172" name="Text Box 9"/>
          <p:cNvSpPr txBox="1">
            <a:spLocks noChangeArrowheads="1"/>
          </p:cNvSpPr>
          <p:nvPr/>
        </p:nvSpPr>
        <p:spPr bwMode="auto">
          <a:xfrm>
            <a:off x="3200400" y="0"/>
            <a:ext cx="5943600" cy="1200329"/>
          </a:xfrm>
          <a:prstGeom prst="rect">
            <a:avLst/>
          </a:prstGeom>
          <a:solidFill>
            <a:schemeClr val="tx2">
              <a:lumMod val="40000"/>
              <a:lumOff val="60000"/>
            </a:schemeClr>
          </a:solidFill>
          <a:ln w="9525">
            <a:noFill/>
            <a:miter lim="800000"/>
            <a:headEnd/>
            <a:tailEnd/>
          </a:ln>
        </p:spPr>
        <p:txBody>
          <a:bodyPr wrap="square">
            <a:spAutoFit/>
          </a:bodyPr>
          <a:lstStyle/>
          <a:p>
            <a:pPr>
              <a:buFont typeface="Wingdings" pitchFamily="2" charset="2"/>
              <a:buNone/>
              <a:defRPr/>
            </a:pPr>
            <a:r>
              <a:rPr lang="en-US" sz="2400" dirty="0">
                <a:latin typeface="Arial" pitchFamily="34" charset="0"/>
                <a:cs typeface="Arial" pitchFamily="34" charset="0"/>
              </a:rPr>
              <a:t>My first two degrees are in geology -- specifically paleontology. My third degree is in </a:t>
            </a:r>
            <a:r>
              <a:rPr lang="en-US" sz="2400" dirty="0" smtClean="0">
                <a:latin typeface="Arial" pitchFamily="34" charset="0"/>
                <a:cs typeface="Arial" pitchFamily="34" charset="0"/>
              </a:rPr>
              <a:t>philosophy of </a:t>
            </a:r>
            <a:r>
              <a:rPr lang="en-US" sz="2400" dirty="0">
                <a:latin typeface="Arial" pitchFamily="34" charset="0"/>
                <a:cs typeface="Arial" pitchFamily="34" charset="0"/>
              </a:rPr>
              <a:t>religion.</a:t>
            </a:r>
          </a:p>
        </p:txBody>
      </p:sp>
      <p:pic>
        <p:nvPicPr>
          <p:cNvPr id="6149" name="Picture 10"/>
          <p:cNvPicPr>
            <a:picLocks noChangeAspect="1" noChangeArrowheads="1"/>
          </p:cNvPicPr>
          <p:nvPr/>
        </p:nvPicPr>
        <p:blipFill>
          <a:blip r:embed="rId6"/>
          <a:srcRect/>
          <a:stretch>
            <a:fillRect/>
          </a:stretch>
        </p:blipFill>
        <p:spPr bwMode="auto">
          <a:xfrm>
            <a:off x="4776788" y="1905000"/>
            <a:ext cx="4367212" cy="4953000"/>
          </a:xfrm>
          <a:prstGeom prst="rect">
            <a:avLst/>
          </a:prstGeom>
          <a:noFill/>
          <a:ln w="9525">
            <a:noFill/>
            <a:miter lim="800000"/>
            <a:headEnd/>
            <a:tailEnd/>
          </a:ln>
        </p:spPr>
      </p:pic>
      <p:pic>
        <p:nvPicPr>
          <p:cNvPr id="6150" name="Picture 8"/>
          <p:cNvPicPr>
            <a:picLocks noChangeAspect="1" noChangeArrowheads="1"/>
          </p:cNvPicPr>
          <p:nvPr/>
        </p:nvPicPr>
        <p:blipFill>
          <a:blip r:embed="rId7"/>
          <a:srcRect/>
          <a:stretch>
            <a:fillRect/>
          </a:stretch>
        </p:blipFill>
        <p:spPr bwMode="auto">
          <a:xfrm>
            <a:off x="3200400" y="1447800"/>
            <a:ext cx="1828800" cy="1762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
            <a:ext cx="9144000" cy="609600"/>
          </a:xfrm>
          <a:solidFill>
            <a:schemeClr val="bg1">
              <a:lumMod val="95000"/>
            </a:schemeClr>
          </a:solidFill>
          <a:ln>
            <a:solidFill>
              <a:schemeClr val="bg2"/>
            </a:solidFill>
          </a:ln>
        </p:spPr>
        <p:txBody>
          <a:bodyPr>
            <a:normAutofit/>
          </a:bodyPr>
          <a:lstStyle/>
          <a:p>
            <a:pPr algn="ctr" eaLnBrk="1" hangingPunct="1">
              <a:defRPr/>
            </a:pPr>
            <a:r>
              <a:rPr lang="en-US" sz="3200" dirty="0" smtClean="0">
                <a:effectLst/>
                <a:latin typeface="Arial" pitchFamily="34" charset="0"/>
                <a:cs typeface="Arial" pitchFamily="34" charset="0"/>
              </a:rPr>
              <a:t>Service-Learning</a:t>
            </a:r>
            <a:r>
              <a:rPr lang="en-US" sz="3200" dirty="0" smtClean="0">
                <a:effectLst/>
              </a:rPr>
              <a:t> at OCU Since Fall 2002</a:t>
            </a:r>
          </a:p>
        </p:txBody>
      </p:sp>
      <p:sp>
        <p:nvSpPr>
          <p:cNvPr id="16387" name="Rectangle 3"/>
          <p:cNvSpPr>
            <a:spLocks noGrp="1" noChangeArrowheads="1"/>
          </p:cNvSpPr>
          <p:nvPr>
            <p:ph type="subTitle" idx="1"/>
          </p:nvPr>
        </p:nvSpPr>
        <p:spPr>
          <a:xfrm>
            <a:off x="0" y="685800"/>
            <a:ext cx="8991600" cy="6248400"/>
          </a:xfrm>
        </p:spPr>
        <p:txBody>
          <a:bodyPr/>
          <a:lstStyle/>
          <a:p>
            <a:pPr eaLnBrk="1" hangingPunct="1">
              <a:defRPr/>
            </a:pPr>
            <a:r>
              <a:rPr lang="en-US" sz="3200" dirty="0" smtClean="0">
                <a:solidFill>
                  <a:srgbClr val="C00000"/>
                </a:solidFill>
                <a:effectLst/>
              </a:rPr>
              <a:t>26 of 179 S-L Courses Taught by Adjuncts</a:t>
            </a:r>
            <a:endParaRPr lang="en-US" sz="3200" dirty="0" smtClean="0">
              <a:solidFill>
                <a:schemeClr val="bg2">
                  <a:lumMod val="50000"/>
                </a:schemeClr>
              </a:solidFill>
            </a:endParaRP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graphicFrame>
        <p:nvGraphicFramePr>
          <p:cNvPr id="6" name="Chart 5"/>
          <p:cNvGraphicFramePr/>
          <p:nvPr/>
        </p:nvGraphicFramePr>
        <p:xfrm>
          <a:off x="685800" y="1524000"/>
          <a:ext cx="7772400" cy="533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1143000"/>
          </a:xfrm>
          <a:solidFill>
            <a:schemeClr val="bg1">
              <a:lumMod val="95000"/>
            </a:schemeClr>
          </a:solidFill>
        </p:spPr>
        <p:txBody>
          <a:bodyPr>
            <a:normAutofit fontScale="90000"/>
          </a:bodyPr>
          <a:lstStyle/>
          <a:p>
            <a:pPr algn="ctr">
              <a:defRPr/>
            </a:pPr>
            <a:r>
              <a:rPr lang="en-US" dirty="0" smtClean="0">
                <a:effectLst/>
              </a:rPr>
              <a:t>Student Reflection: The Unexpected Things Students’ Learn and Experience</a:t>
            </a:r>
          </a:p>
        </p:txBody>
      </p:sp>
      <p:sp>
        <p:nvSpPr>
          <p:cNvPr id="38915" name="Rectangle 3"/>
          <p:cNvSpPr>
            <a:spLocks noGrp="1" noChangeArrowheads="1"/>
          </p:cNvSpPr>
          <p:nvPr>
            <p:ph type="body" sz="half" idx="1"/>
          </p:nvPr>
        </p:nvSpPr>
        <p:spPr>
          <a:xfrm>
            <a:off x="228600" y="1524000"/>
            <a:ext cx="8915400" cy="5029200"/>
          </a:xfrm>
          <a:solidFill>
            <a:schemeClr val="accent1">
              <a:lumMod val="20000"/>
              <a:lumOff val="80000"/>
            </a:schemeClr>
          </a:solidFill>
        </p:spPr>
        <p:txBody>
          <a:bodyPr>
            <a:normAutofit/>
          </a:bodyPr>
          <a:lstStyle/>
          <a:p>
            <a:pPr marL="0" indent="0">
              <a:buFont typeface="Wingdings" pitchFamily="2" charset="2"/>
              <a:buNone/>
            </a:pPr>
            <a:endParaRPr lang="en-US" sz="2800" dirty="0" smtClean="0">
              <a:effectLst/>
            </a:endParaRPr>
          </a:p>
          <a:p>
            <a:pPr marL="0" indent="0">
              <a:buFont typeface="Wingdings" pitchFamily="2" charset="2"/>
              <a:buNone/>
            </a:pPr>
            <a:r>
              <a:rPr lang="en-US" sz="2800" dirty="0" smtClean="0">
                <a:effectLst/>
              </a:rPr>
              <a:t>“</a:t>
            </a:r>
            <a:r>
              <a:rPr lang="en-US" sz="2800" i="1" dirty="0" smtClean="0">
                <a:effectLst/>
              </a:rPr>
              <a:t>My experience at the Buddhist Mind Monastery was like nothing I could have predicted. I thought we would just do a few hours of volunteer work. . . . Instead, I got the opportunity to meet two insightful nuns, learn more about Buddhism, learn how to meditate… </a:t>
            </a:r>
            <a:r>
              <a:rPr lang="en-US" sz="2800" i="1" dirty="0" smtClean="0">
                <a:solidFill>
                  <a:srgbClr val="C00000"/>
                </a:solidFill>
                <a:effectLst/>
              </a:rPr>
              <a:t>I even got to try eggplant for the first time ever.</a:t>
            </a:r>
            <a:r>
              <a:rPr lang="en-US" sz="2800" i="1" dirty="0" smtClean="0">
                <a:effectLst/>
              </a:rPr>
              <a:t> I was given the opportunity to do some rewarding work inside and outside the monastery.”  </a:t>
            </a:r>
          </a:p>
          <a:p>
            <a:pPr marL="0" indent="0">
              <a:buFontTx/>
              <a:buChar char="-"/>
            </a:pPr>
            <a:r>
              <a:rPr lang="en-US" sz="2000" dirty="0" smtClean="0">
                <a:effectLst/>
              </a:rPr>
              <a:t>-V. Nsikak, OCU student, REL 2513: Introduction to World Religions, emphasis mine</a:t>
            </a:r>
          </a:p>
          <a:p>
            <a:pPr marL="0" indent="0">
              <a:buFontTx/>
              <a:buChar char="-"/>
            </a:pPr>
            <a:endParaRPr lang="en-US" sz="2000" dirty="0" smtClean="0"/>
          </a:p>
          <a:p>
            <a:pPr marL="0" indent="0">
              <a:buFontTx/>
              <a:buChar char="-"/>
            </a:pPr>
            <a:endParaRPr lang="en-US" sz="2000" dirty="0" smtClean="0">
              <a:effectLst/>
            </a:endParaRPr>
          </a:p>
        </p:txBody>
      </p:sp>
    </p:spTree>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646331"/>
          </a:xfrm>
          <a:solidFill>
            <a:schemeClr val="bg1">
              <a:lumMod val="95000"/>
            </a:schemeClr>
          </a:solidFill>
          <a:ln>
            <a:solidFill>
              <a:schemeClr val="bg2"/>
            </a:solidFill>
          </a:ln>
        </p:spPr>
        <p:txBody>
          <a:bodyPr>
            <a:noAutofit/>
          </a:bodyPr>
          <a:lstStyle/>
          <a:p>
            <a:pPr algn="ctr" eaLnBrk="1" hangingPunct="1">
              <a:defRPr/>
            </a:pPr>
            <a:r>
              <a:rPr lang="en-US" sz="2500" dirty="0" smtClean="0">
                <a:effectLst/>
                <a:latin typeface="Arial" pitchFamily="34" charset="0"/>
                <a:cs typeface="Arial" pitchFamily="34" charset="0"/>
              </a:rPr>
              <a:t>Service-Learning </a:t>
            </a:r>
            <a:r>
              <a:rPr lang="en-US" sz="2500" dirty="0" smtClean="0">
                <a:latin typeface="Arial" pitchFamily="34" charset="0"/>
                <a:cs typeface="Arial" pitchFamily="34" charset="0"/>
              </a:rPr>
              <a:t>Gender Differences at </a:t>
            </a:r>
            <a:r>
              <a:rPr lang="en-US" sz="2500" dirty="0" smtClean="0">
                <a:effectLst/>
                <a:latin typeface="Arial" pitchFamily="34" charset="0"/>
                <a:cs typeface="Arial" pitchFamily="34" charset="0"/>
              </a:rPr>
              <a:t>OCU </a:t>
            </a:r>
            <a:r>
              <a:rPr lang="en-US" sz="2500" dirty="0" smtClean="0">
                <a:latin typeface="Arial" pitchFamily="34" charset="0"/>
                <a:cs typeface="Arial" pitchFamily="34" charset="0"/>
              </a:rPr>
              <a:t>(s</a:t>
            </a:r>
            <a:r>
              <a:rPr lang="en-US" sz="2500" dirty="0" smtClean="0">
                <a:effectLst/>
                <a:latin typeface="Arial" pitchFamily="34" charset="0"/>
                <a:cs typeface="Arial" pitchFamily="34" charset="0"/>
              </a:rPr>
              <a:t>ince </a:t>
            </a:r>
            <a:r>
              <a:rPr lang="en-US" sz="2500" dirty="0" smtClean="0">
                <a:latin typeface="Arial" pitchFamily="34" charset="0"/>
                <a:cs typeface="Arial" pitchFamily="34" charset="0"/>
              </a:rPr>
              <a:t>f</a:t>
            </a:r>
            <a:r>
              <a:rPr lang="en-US" sz="2500" dirty="0" smtClean="0">
                <a:effectLst/>
                <a:latin typeface="Arial" pitchFamily="34" charset="0"/>
                <a:cs typeface="Arial" pitchFamily="34" charset="0"/>
              </a:rPr>
              <a:t>all 2002)</a:t>
            </a:r>
          </a:p>
        </p:txBody>
      </p:sp>
      <p:sp>
        <p:nvSpPr>
          <p:cNvPr id="16387" name="Rectangle 3"/>
          <p:cNvSpPr>
            <a:spLocks noGrp="1" noChangeArrowheads="1"/>
          </p:cNvSpPr>
          <p:nvPr>
            <p:ph type="subTitle" idx="1"/>
          </p:nvPr>
        </p:nvSpPr>
        <p:spPr>
          <a:xfrm>
            <a:off x="0" y="685800"/>
            <a:ext cx="9144000" cy="6172200"/>
          </a:xfrm>
          <a:solidFill>
            <a:schemeClr val="accent1">
              <a:lumMod val="20000"/>
              <a:lumOff val="80000"/>
            </a:schemeClr>
          </a:solidFill>
        </p:spPr>
        <p:txBody>
          <a:bodyPr/>
          <a:lstStyle/>
          <a:p>
            <a:pPr marL="609600" indent="-609600" algn="l" eaLnBrk="1" hangingPunct="1">
              <a:defRPr/>
            </a:pPr>
            <a:r>
              <a:rPr lang="en-US" sz="3000" dirty="0" smtClean="0">
                <a:solidFill>
                  <a:srgbClr val="C00000"/>
                </a:solidFill>
                <a:effectLst/>
                <a:latin typeface="Arial" pitchFamily="34" charset="0"/>
                <a:cs typeface="Arial" pitchFamily="34" charset="0"/>
              </a:rPr>
              <a:t>	52 </a:t>
            </a:r>
            <a:r>
              <a:rPr lang="en-US" sz="3000" u="sng" dirty="0" smtClean="0">
                <a:solidFill>
                  <a:srgbClr val="C00000"/>
                </a:solidFill>
                <a:effectLst/>
                <a:latin typeface="Arial" pitchFamily="34" charset="0"/>
                <a:cs typeface="Arial" pitchFamily="34" charset="0"/>
              </a:rPr>
              <a:t>full-time</a:t>
            </a:r>
            <a:r>
              <a:rPr lang="en-US" sz="3000" dirty="0" smtClean="0">
                <a:solidFill>
                  <a:srgbClr val="C00000"/>
                </a:solidFill>
                <a:effectLst/>
                <a:latin typeface="Arial" pitchFamily="34" charset="0"/>
                <a:cs typeface="Arial" pitchFamily="34" charset="0"/>
              </a:rPr>
              <a:t> faculty have offered a SL course:</a:t>
            </a:r>
          </a:p>
          <a:p>
            <a:pPr marL="609600" indent="-609600" algn="l" eaLnBrk="1" hangingPunct="1">
              <a:defRPr/>
            </a:pPr>
            <a:r>
              <a:rPr lang="en-US" sz="3000" dirty="0" smtClean="0">
                <a:solidFill>
                  <a:srgbClr val="C00000"/>
                </a:solidFill>
                <a:effectLst/>
                <a:latin typeface="Arial" pitchFamily="34" charset="0"/>
                <a:cs typeface="Arial" pitchFamily="34" charset="0"/>
              </a:rPr>
              <a:t>		38 women &amp; 14 men</a:t>
            </a:r>
          </a:p>
          <a:p>
            <a:pPr marL="609600" indent="-609600" algn="l" eaLnBrk="1" hangingPunct="1">
              <a:defRPr/>
            </a:pPr>
            <a:endParaRPr lang="en-US" sz="3000" dirty="0" smtClean="0">
              <a:solidFill>
                <a:schemeClr val="bg2"/>
              </a:solidFill>
              <a:effectLst/>
              <a:latin typeface="Arial" pitchFamily="34" charset="0"/>
              <a:cs typeface="Arial" pitchFamily="34" charset="0"/>
            </a:endParaRPr>
          </a:p>
          <a:p>
            <a:pPr marL="609600" indent="-609600" algn="l" eaLnBrk="1" hangingPunct="1">
              <a:defRPr/>
            </a:pPr>
            <a:endParaRPr lang="en-US" dirty="0" smtClean="0">
              <a:latin typeface="Arial" pitchFamily="34" charset="0"/>
              <a:cs typeface="Arial" pitchFamily="34" charset="0"/>
            </a:endParaRPr>
          </a:p>
          <a:p>
            <a:pPr marL="609600" indent="-609600" algn="l" eaLnBrk="1" hangingPunct="1">
              <a:defRPr/>
            </a:pPr>
            <a:endParaRPr lang="en-US" dirty="0" smtClean="0">
              <a:latin typeface="Arial" pitchFamily="34" charset="0"/>
              <a:cs typeface="Arial" pitchFamily="34" charset="0"/>
            </a:endParaRPr>
          </a:p>
          <a:p>
            <a:pPr marL="609600" indent="-609600" algn="l" eaLnBrk="1" hangingPunct="1">
              <a:defRPr/>
            </a:pPr>
            <a:endParaRPr lang="en-US" dirty="0" smtClean="0">
              <a:latin typeface="Arial" pitchFamily="34" charset="0"/>
              <a:cs typeface="Arial" pitchFamily="34" charset="0"/>
            </a:endParaRPr>
          </a:p>
        </p:txBody>
      </p:sp>
      <p:sp>
        <p:nvSpPr>
          <p:cNvPr id="6" name="TextBox 1"/>
          <p:cNvSpPr txBox="1"/>
          <p:nvPr/>
        </p:nvSpPr>
        <p:spPr>
          <a:xfrm>
            <a:off x="0" y="2819400"/>
            <a:ext cx="4419599" cy="609600"/>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buNone/>
            </a:pPr>
            <a:r>
              <a:rPr lang="en-US" sz="2200" dirty="0" smtClean="0">
                <a:effectLst/>
                <a:latin typeface="Arial" pitchFamily="34" charset="0"/>
                <a:cs typeface="Arial" pitchFamily="34" charset="0"/>
              </a:rPr>
              <a:t>Service-Learning Faculty</a:t>
            </a:r>
            <a:endParaRPr lang="en-US" sz="2200" dirty="0">
              <a:effectLst/>
              <a:latin typeface="Arial" pitchFamily="34" charset="0"/>
              <a:cs typeface="Arial" pitchFamily="34" charset="0"/>
            </a:endParaRPr>
          </a:p>
        </p:txBody>
      </p:sp>
      <p:graphicFrame>
        <p:nvGraphicFramePr>
          <p:cNvPr id="7" name="Chart 6"/>
          <p:cNvGraphicFramePr/>
          <p:nvPr/>
        </p:nvGraphicFramePr>
        <p:xfrm>
          <a:off x="228600" y="3200400"/>
          <a:ext cx="44196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343400" y="1981200"/>
          <a:ext cx="4800600" cy="48768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4343400" y="1981200"/>
            <a:ext cx="4800600" cy="769441"/>
          </a:xfrm>
          <a:prstGeom prst="rect">
            <a:avLst/>
          </a:prstGeom>
          <a:noFill/>
        </p:spPr>
        <p:txBody>
          <a:bodyPr wrap="square" rtlCol="0">
            <a:spAutoFit/>
          </a:bodyPr>
          <a:lstStyle/>
          <a:p>
            <a:pPr algn="ctr">
              <a:buNone/>
            </a:pPr>
            <a:r>
              <a:rPr lang="en-US" sz="2200" dirty="0" smtClean="0">
                <a:effectLst/>
                <a:latin typeface="Arial" pitchFamily="34" charset="0"/>
                <a:cs typeface="Arial" pitchFamily="34" charset="0"/>
              </a:rPr>
              <a:t>239 Full-Time Faculty at </a:t>
            </a:r>
          </a:p>
          <a:p>
            <a:pPr algn="ctr">
              <a:buNone/>
            </a:pPr>
            <a:r>
              <a:rPr lang="en-US" sz="2200" dirty="0" smtClean="0">
                <a:effectLst/>
                <a:latin typeface="Arial" pitchFamily="34" charset="0"/>
                <a:cs typeface="Arial" pitchFamily="34" charset="0"/>
              </a:rPr>
              <a:t>OCU in </a:t>
            </a:r>
            <a:r>
              <a:rPr lang="en-US" sz="2200" dirty="0" smtClean="0">
                <a:latin typeface="Arial" pitchFamily="34" charset="0"/>
                <a:cs typeface="Arial" pitchFamily="34" charset="0"/>
              </a:rPr>
              <a:t>F</a:t>
            </a:r>
            <a:r>
              <a:rPr lang="en-US" sz="2200" dirty="0" smtClean="0">
                <a:effectLst/>
                <a:latin typeface="Arial" pitchFamily="34" charset="0"/>
                <a:cs typeface="Arial" pitchFamily="34" charset="0"/>
              </a:rPr>
              <a:t>all 2008</a:t>
            </a:r>
            <a:endParaRPr lang="en-US" sz="2200" dirty="0">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
            <a:ext cx="9144000" cy="646331"/>
          </a:xfrm>
          <a:solidFill>
            <a:schemeClr val="bg1">
              <a:lumMod val="95000"/>
            </a:schemeClr>
          </a:solidFill>
          <a:ln>
            <a:solidFill>
              <a:schemeClr val="bg2"/>
            </a:solidFill>
          </a:ln>
        </p:spPr>
        <p:txBody>
          <a:bodyPr>
            <a:noAutofit/>
          </a:bodyPr>
          <a:lstStyle/>
          <a:p>
            <a:pPr>
              <a:defRPr/>
            </a:pPr>
            <a:r>
              <a:rPr lang="en-US" sz="2500" dirty="0" smtClean="0">
                <a:latin typeface="Arial" pitchFamily="34" charset="0"/>
                <a:cs typeface="Arial" pitchFamily="34" charset="0"/>
              </a:rPr>
              <a:t>Service-Learning Gender Differences at OCU (F2008-S2009)</a:t>
            </a:r>
            <a:endParaRPr lang="en-US" sz="2500" dirty="0" smtClean="0">
              <a:effectLst/>
            </a:endParaRPr>
          </a:p>
        </p:txBody>
      </p:sp>
      <p:sp>
        <p:nvSpPr>
          <p:cNvPr id="16387" name="Rectangle 3"/>
          <p:cNvSpPr>
            <a:spLocks noGrp="1" noChangeArrowheads="1"/>
          </p:cNvSpPr>
          <p:nvPr>
            <p:ph type="subTitle" idx="1"/>
          </p:nvPr>
        </p:nvSpPr>
        <p:spPr>
          <a:xfrm>
            <a:off x="152400" y="609600"/>
            <a:ext cx="8991600" cy="6248400"/>
          </a:xfrm>
        </p:spPr>
        <p:txBody>
          <a:bodyPr/>
          <a:lstStyle/>
          <a:p>
            <a:pPr eaLnBrk="1" hangingPunct="1">
              <a:defRPr/>
            </a:pPr>
            <a:r>
              <a:rPr lang="en-US" sz="2800" dirty="0" smtClean="0">
                <a:solidFill>
                  <a:srgbClr val="C00000"/>
                </a:solidFill>
                <a:effectLst/>
              </a:rPr>
              <a:t>24 Faculty taught a SL course</a:t>
            </a:r>
            <a:endParaRPr lang="en-US" sz="2800" dirty="0" smtClean="0">
              <a:solidFill>
                <a:schemeClr val="bg2">
                  <a:lumMod val="50000"/>
                </a:schemeClr>
              </a:solidFill>
            </a:endParaRP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graphicFrame>
        <p:nvGraphicFramePr>
          <p:cNvPr id="6" name="Chart 5"/>
          <p:cNvGraphicFramePr/>
          <p:nvPr/>
        </p:nvGraphicFramePr>
        <p:xfrm>
          <a:off x="304800" y="1143001"/>
          <a:ext cx="8534400" cy="5715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646331"/>
          </a:xfrm>
          <a:solidFill>
            <a:schemeClr val="bg1">
              <a:lumMod val="95000"/>
            </a:schemeClr>
          </a:solidFill>
          <a:ln>
            <a:solidFill>
              <a:schemeClr val="bg2"/>
            </a:solidFill>
          </a:ln>
        </p:spPr>
        <p:txBody>
          <a:bodyPr>
            <a:noAutofit/>
          </a:bodyPr>
          <a:lstStyle/>
          <a:p>
            <a:pPr>
              <a:defRPr/>
            </a:pPr>
            <a:r>
              <a:rPr lang="en-US" sz="2500" dirty="0" smtClean="0">
                <a:latin typeface="Arial" pitchFamily="34" charset="0"/>
                <a:cs typeface="Arial" pitchFamily="34" charset="0"/>
              </a:rPr>
              <a:t>Service-Learning Gender Differences at OCU (since fall 2002)</a:t>
            </a:r>
            <a:endParaRPr lang="en-US" sz="2500" dirty="0" smtClean="0">
              <a:effectLst/>
            </a:endParaRPr>
          </a:p>
        </p:txBody>
      </p:sp>
      <p:sp>
        <p:nvSpPr>
          <p:cNvPr id="16387" name="Rectangle 3"/>
          <p:cNvSpPr>
            <a:spLocks noGrp="1" noChangeArrowheads="1"/>
          </p:cNvSpPr>
          <p:nvPr>
            <p:ph type="subTitle" idx="1"/>
          </p:nvPr>
        </p:nvSpPr>
        <p:spPr>
          <a:xfrm>
            <a:off x="0" y="685800"/>
            <a:ext cx="9144000" cy="6172200"/>
          </a:xfrm>
        </p:spPr>
        <p:txBody>
          <a:bodyPr/>
          <a:lstStyle/>
          <a:p>
            <a:pPr marL="609600" indent="-609600" eaLnBrk="1" hangingPunct="1">
              <a:defRPr/>
            </a:pPr>
            <a:r>
              <a:rPr lang="en-US" sz="2800" dirty="0" smtClean="0">
                <a:solidFill>
                  <a:schemeClr val="tx1"/>
                </a:solidFill>
                <a:effectLst/>
              </a:rPr>
              <a:t>Female Faculty More Likely to Repeat a SL Course </a:t>
            </a:r>
          </a:p>
          <a:p>
            <a:pPr marL="609600" indent="-609600" eaLnBrk="1" hangingPunct="1">
              <a:defRPr/>
            </a:pPr>
            <a:r>
              <a:rPr lang="en-US" sz="1800" dirty="0" smtClean="0">
                <a:solidFill>
                  <a:schemeClr val="tx1"/>
                </a:solidFill>
                <a:effectLst/>
                <a:latin typeface="Arial" pitchFamily="34" charset="0"/>
                <a:cs typeface="Arial" pitchFamily="34" charset="0"/>
              </a:rPr>
              <a:t>(includes Full-Time, Adjuncts &amp; Dean of SOR)</a:t>
            </a: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graphicFrame>
        <p:nvGraphicFramePr>
          <p:cNvPr id="7" name="Chart 6"/>
          <p:cNvGraphicFramePr/>
          <p:nvPr/>
        </p:nvGraphicFramePr>
        <p:xfrm>
          <a:off x="381000" y="1676400"/>
          <a:ext cx="8763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2133600"/>
            <a:ext cx="380999" cy="3785652"/>
          </a:xfrm>
          <a:prstGeom prst="rect">
            <a:avLst/>
          </a:prstGeom>
          <a:noFill/>
        </p:spPr>
        <p:txBody>
          <a:bodyPr wrap="square" rtlCol="0">
            <a:spAutoFit/>
          </a:bodyPr>
          <a:lstStyle/>
          <a:p>
            <a:pPr algn="ctr">
              <a:buNone/>
            </a:pPr>
            <a:r>
              <a:rPr lang="en-US" sz="2000" dirty="0" smtClean="0">
                <a:solidFill>
                  <a:schemeClr val="accent4">
                    <a:lumMod val="10000"/>
                  </a:schemeClr>
                </a:solidFill>
                <a:effectLst/>
                <a:latin typeface="+mj-lt"/>
              </a:rPr>
              <a:t>#</a:t>
            </a:r>
          </a:p>
          <a:p>
            <a:pPr algn="ctr">
              <a:buNone/>
            </a:pPr>
            <a:endParaRPr lang="en-US" sz="2000" dirty="0" smtClean="0">
              <a:solidFill>
                <a:schemeClr val="accent4">
                  <a:lumMod val="10000"/>
                </a:schemeClr>
              </a:solidFill>
              <a:latin typeface="+mj-lt"/>
              <a:cs typeface="Arial" pitchFamily="34" charset="0"/>
            </a:endParaRPr>
          </a:p>
          <a:p>
            <a:pPr algn="ctr">
              <a:buNone/>
            </a:pPr>
            <a:r>
              <a:rPr lang="en-US" sz="2000" dirty="0" smtClean="0">
                <a:solidFill>
                  <a:schemeClr val="accent4">
                    <a:lumMod val="10000"/>
                  </a:schemeClr>
                </a:solidFill>
                <a:effectLst/>
                <a:latin typeface="Arial" pitchFamily="34" charset="0"/>
                <a:cs typeface="Arial" pitchFamily="34" charset="0"/>
              </a:rPr>
              <a:t>of</a:t>
            </a:r>
          </a:p>
          <a:p>
            <a:pPr algn="ctr">
              <a:buNone/>
            </a:pPr>
            <a:r>
              <a:rPr lang="en-US" sz="2000" dirty="0" smtClean="0">
                <a:solidFill>
                  <a:schemeClr val="accent4">
                    <a:lumMod val="10000"/>
                  </a:schemeClr>
                </a:solidFill>
                <a:effectLst/>
                <a:latin typeface="+mj-lt"/>
              </a:rPr>
              <a:t> </a:t>
            </a:r>
          </a:p>
          <a:p>
            <a:pPr algn="ctr">
              <a:buNone/>
            </a:pPr>
            <a:r>
              <a:rPr lang="en-US" sz="2000" dirty="0" smtClean="0">
                <a:solidFill>
                  <a:schemeClr val="accent4">
                    <a:lumMod val="10000"/>
                  </a:schemeClr>
                </a:solidFill>
                <a:effectLst/>
                <a:latin typeface="+mj-lt"/>
              </a:rPr>
              <a:t>Facu</a:t>
            </a:r>
          </a:p>
          <a:p>
            <a:pPr algn="ctr">
              <a:buNone/>
            </a:pPr>
            <a:r>
              <a:rPr lang="en-US" sz="2000" dirty="0" smtClean="0">
                <a:solidFill>
                  <a:schemeClr val="accent4">
                    <a:lumMod val="10000"/>
                  </a:schemeClr>
                </a:solidFill>
                <a:effectLst/>
                <a:latin typeface="+mj-lt"/>
              </a:rPr>
              <a:t>l  t y</a:t>
            </a:r>
            <a:endParaRPr lang="en-US" sz="2000" dirty="0">
              <a:solidFill>
                <a:schemeClr val="accent4">
                  <a:lumMod val="10000"/>
                </a:schemeClr>
              </a:solidFill>
              <a:effectLst/>
              <a:latin typeface="+mj-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646331"/>
          </a:xfrm>
          <a:solidFill>
            <a:schemeClr val="bg1">
              <a:lumMod val="95000"/>
            </a:schemeClr>
          </a:solidFill>
          <a:ln>
            <a:solidFill>
              <a:schemeClr val="bg2"/>
            </a:solidFill>
          </a:ln>
        </p:spPr>
        <p:txBody>
          <a:bodyPr>
            <a:normAutofit/>
          </a:bodyPr>
          <a:lstStyle/>
          <a:p>
            <a:pPr>
              <a:defRPr/>
            </a:pPr>
            <a:r>
              <a:rPr lang="en-US" sz="2500" dirty="0" smtClean="0">
                <a:latin typeface="Arial" pitchFamily="34" charset="0"/>
                <a:cs typeface="Arial" pitchFamily="34" charset="0"/>
              </a:rPr>
              <a:t>Service-Learning Gender Differences at OCU (since fall 2002)</a:t>
            </a:r>
            <a:endParaRPr lang="en-US" sz="2500" dirty="0" smtClean="0">
              <a:effectLst/>
            </a:endParaRPr>
          </a:p>
        </p:txBody>
      </p:sp>
      <p:sp>
        <p:nvSpPr>
          <p:cNvPr id="16387" name="Rectangle 3"/>
          <p:cNvSpPr>
            <a:spLocks noGrp="1" noChangeArrowheads="1"/>
          </p:cNvSpPr>
          <p:nvPr>
            <p:ph type="subTitle" idx="1"/>
          </p:nvPr>
        </p:nvSpPr>
        <p:spPr>
          <a:xfrm>
            <a:off x="0" y="762000"/>
            <a:ext cx="9144000" cy="6096000"/>
          </a:xfrm>
        </p:spPr>
        <p:txBody>
          <a:bodyPr/>
          <a:lstStyle/>
          <a:p>
            <a:pPr marL="609600" indent="-609600" eaLnBrk="1" hangingPunct="1">
              <a:defRPr/>
            </a:pPr>
            <a:r>
              <a:rPr lang="en-US" sz="2800" dirty="0" smtClean="0">
                <a:solidFill>
                  <a:schemeClr val="tx1"/>
                </a:solidFill>
                <a:effectLst/>
              </a:rPr>
              <a:t>Female Faculty </a:t>
            </a:r>
            <a:r>
              <a:rPr lang="en-US" sz="2800" dirty="0" smtClean="0">
                <a:solidFill>
                  <a:schemeClr val="tx1"/>
                </a:solidFill>
                <a:effectLst/>
                <a:latin typeface="Arial" pitchFamily="34" charset="0"/>
                <a:cs typeface="Arial" pitchFamily="34" charset="0"/>
              </a:rPr>
              <a:t>More</a:t>
            </a:r>
            <a:r>
              <a:rPr lang="en-US" sz="2800" dirty="0" smtClean="0">
                <a:solidFill>
                  <a:schemeClr val="tx1"/>
                </a:solidFill>
                <a:effectLst/>
              </a:rPr>
              <a:t> Likely to Repeat a SL Course </a:t>
            </a:r>
          </a:p>
          <a:p>
            <a:pPr marL="609600" indent="-609600" eaLnBrk="1" hangingPunct="1">
              <a:defRPr/>
            </a:pPr>
            <a:endParaRPr lang="en-US" sz="2800" dirty="0" smtClean="0">
              <a:solidFill>
                <a:schemeClr val="bg2">
                  <a:lumMod val="60000"/>
                  <a:lumOff val="40000"/>
                </a:schemeClr>
              </a:solidFill>
              <a:effectLst/>
            </a:endParaRP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graphicFrame>
        <p:nvGraphicFramePr>
          <p:cNvPr id="7" name="Chart 6"/>
          <p:cNvGraphicFramePr/>
          <p:nvPr/>
        </p:nvGraphicFramePr>
        <p:xfrm>
          <a:off x="0" y="1295400"/>
          <a:ext cx="9144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 y="2209800"/>
            <a:ext cx="380999" cy="3477875"/>
          </a:xfrm>
          <a:prstGeom prst="rect">
            <a:avLst/>
          </a:prstGeom>
          <a:noFill/>
        </p:spPr>
        <p:txBody>
          <a:bodyPr wrap="square" rtlCol="0">
            <a:spAutoFit/>
          </a:bodyPr>
          <a:lstStyle/>
          <a:p>
            <a:pPr algn="ctr">
              <a:buNone/>
            </a:pPr>
            <a:r>
              <a:rPr lang="en-US" sz="2000" dirty="0" smtClean="0">
                <a:solidFill>
                  <a:schemeClr val="accent4">
                    <a:lumMod val="10000"/>
                  </a:schemeClr>
                </a:solidFill>
                <a:effectLst/>
                <a:latin typeface="Arial" pitchFamily="34" charset="0"/>
                <a:cs typeface="Arial" pitchFamily="34" charset="0"/>
              </a:rPr>
              <a:t>#of</a:t>
            </a:r>
          </a:p>
          <a:p>
            <a:pPr algn="ctr">
              <a:buNone/>
            </a:pPr>
            <a:r>
              <a:rPr lang="en-US" sz="2000" dirty="0" smtClean="0">
                <a:solidFill>
                  <a:schemeClr val="accent4">
                    <a:lumMod val="10000"/>
                  </a:schemeClr>
                </a:solidFill>
                <a:effectLst/>
                <a:latin typeface="Arial" pitchFamily="34" charset="0"/>
                <a:cs typeface="Arial" pitchFamily="34" charset="0"/>
              </a:rPr>
              <a:t> </a:t>
            </a:r>
          </a:p>
          <a:p>
            <a:pPr algn="ctr">
              <a:buNone/>
            </a:pPr>
            <a:r>
              <a:rPr lang="en-US" sz="2000" dirty="0" smtClean="0">
                <a:solidFill>
                  <a:schemeClr val="accent4">
                    <a:lumMod val="10000"/>
                  </a:schemeClr>
                </a:solidFill>
                <a:effectLst/>
                <a:latin typeface="Arial" pitchFamily="34" charset="0"/>
                <a:cs typeface="Arial" pitchFamily="34" charset="0"/>
              </a:rPr>
              <a:t>Facul  t y</a:t>
            </a:r>
            <a:endParaRPr lang="en-US" sz="2000" dirty="0">
              <a:solidFill>
                <a:schemeClr val="accent4">
                  <a:lumMod val="10000"/>
                </a:schemeClr>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646331"/>
          </a:xfrm>
          <a:solidFill>
            <a:schemeClr val="bg1">
              <a:lumMod val="95000"/>
            </a:schemeClr>
          </a:solidFill>
          <a:ln>
            <a:solidFill>
              <a:schemeClr val="bg2"/>
            </a:solidFill>
          </a:ln>
        </p:spPr>
        <p:txBody>
          <a:bodyPr>
            <a:normAutofit/>
          </a:bodyPr>
          <a:lstStyle/>
          <a:p>
            <a:pPr>
              <a:defRPr/>
            </a:pPr>
            <a:r>
              <a:rPr lang="en-US" sz="2500" dirty="0" smtClean="0">
                <a:latin typeface="Arial" pitchFamily="34" charset="0"/>
                <a:cs typeface="Arial" pitchFamily="34" charset="0"/>
              </a:rPr>
              <a:t>Service-Learning Gender Differences at OCU (since fall 2002)</a:t>
            </a:r>
            <a:endParaRPr lang="en-US" sz="2500" dirty="0" smtClean="0">
              <a:effectLst/>
            </a:endParaRPr>
          </a:p>
        </p:txBody>
      </p:sp>
      <p:sp>
        <p:nvSpPr>
          <p:cNvPr id="16387" name="Rectangle 3"/>
          <p:cNvSpPr>
            <a:spLocks noGrp="1" noChangeArrowheads="1"/>
          </p:cNvSpPr>
          <p:nvPr>
            <p:ph type="subTitle" idx="1"/>
          </p:nvPr>
        </p:nvSpPr>
        <p:spPr>
          <a:xfrm>
            <a:off x="152400" y="685800"/>
            <a:ext cx="8991600" cy="6172200"/>
          </a:xfrm>
        </p:spPr>
        <p:txBody>
          <a:bodyPr/>
          <a:lstStyle/>
          <a:p>
            <a:pPr marL="609600" indent="-609600" algn="l" eaLnBrk="1" hangingPunct="1">
              <a:defRPr/>
            </a:pPr>
            <a:r>
              <a:rPr lang="en-US" sz="3000" dirty="0" smtClean="0">
                <a:solidFill>
                  <a:schemeClr val="tx1"/>
                </a:solidFill>
                <a:effectLst/>
              </a:rPr>
              <a:t>57 faculty have taught at least one SL course:</a:t>
            </a:r>
          </a:p>
          <a:p>
            <a:pPr marL="609600" indent="-609600" algn="l" eaLnBrk="1" hangingPunct="1">
              <a:defRPr/>
            </a:pPr>
            <a:r>
              <a:rPr lang="en-US" sz="3000" dirty="0" smtClean="0">
                <a:solidFill>
                  <a:schemeClr val="bg2"/>
                </a:solidFill>
                <a:effectLst/>
              </a:rPr>
              <a:t>	</a:t>
            </a:r>
            <a:r>
              <a:rPr lang="en-US" sz="3000" dirty="0" smtClean="0">
                <a:solidFill>
                  <a:srgbClr val="C00000"/>
                </a:solidFill>
                <a:effectLst/>
              </a:rPr>
              <a:t>52 </a:t>
            </a:r>
            <a:r>
              <a:rPr lang="en-US" sz="3000" u="sng" dirty="0" smtClean="0">
                <a:solidFill>
                  <a:srgbClr val="C00000"/>
                </a:solidFill>
                <a:effectLst/>
              </a:rPr>
              <a:t>full-time</a:t>
            </a:r>
            <a:r>
              <a:rPr lang="en-US" sz="3000" dirty="0" smtClean="0">
                <a:solidFill>
                  <a:srgbClr val="C00000"/>
                </a:solidFill>
                <a:effectLst/>
              </a:rPr>
              <a:t> &amp; 5 </a:t>
            </a:r>
            <a:r>
              <a:rPr lang="en-US" sz="3000" u="sng" dirty="0" smtClean="0">
                <a:solidFill>
                  <a:srgbClr val="C00000"/>
                </a:solidFill>
                <a:effectLst/>
              </a:rPr>
              <a:t>adjuncts</a:t>
            </a:r>
            <a:r>
              <a:rPr lang="en-US" sz="3000" dirty="0" smtClean="0">
                <a:solidFill>
                  <a:srgbClr val="C00000"/>
                </a:solidFill>
                <a:effectLst/>
              </a:rPr>
              <a:t>: </a:t>
            </a:r>
            <a:r>
              <a:rPr lang="en-US" sz="3000" dirty="0" smtClean="0">
                <a:solidFill>
                  <a:schemeClr val="tx1"/>
                </a:solidFill>
                <a:effectLst/>
              </a:rPr>
              <a:t>39 women &amp; 18 men</a:t>
            </a:r>
          </a:p>
          <a:p>
            <a:pPr marL="609600" indent="-609600" algn="l" eaLnBrk="1" hangingPunct="1">
              <a:tabLst>
                <a:tab pos="1371600" algn="l"/>
              </a:tabLst>
              <a:defRPr/>
            </a:pPr>
            <a:endParaRPr lang="en-US" sz="3000" dirty="0" smtClean="0">
              <a:solidFill>
                <a:schemeClr val="bg2"/>
              </a:solidFill>
              <a:effectLst/>
            </a:endParaRPr>
          </a:p>
          <a:p>
            <a:pPr marL="609600" indent="-609600" algn="l" eaLnBrk="1" hangingPunct="1">
              <a:tabLst>
                <a:tab pos="1371600" algn="l"/>
              </a:tabLst>
              <a:defRPr/>
            </a:pPr>
            <a:endParaRPr lang="en-US" sz="2400" u="sng" dirty="0" smtClean="0">
              <a:solidFill>
                <a:schemeClr val="bg2"/>
              </a:solidFill>
              <a:effectLst/>
            </a:endParaRPr>
          </a:p>
          <a:p>
            <a:pPr marL="609600" indent="-609600" algn="l" eaLnBrk="1" hangingPunct="1">
              <a:tabLst>
                <a:tab pos="1371600" algn="l"/>
              </a:tabLst>
              <a:defRPr/>
            </a:pPr>
            <a:endParaRPr lang="en-US" sz="2400" u="sng" dirty="0" smtClean="0">
              <a:solidFill>
                <a:schemeClr val="bg2"/>
              </a:solidFill>
              <a:effectLst/>
            </a:endParaRPr>
          </a:p>
          <a:p>
            <a:pPr marL="609600" indent="-609600" algn="l" eaLnBrk="1" hangingPunct="1">
              <a:tabLst>
                <a:tab pos="1371600" algn="l"/>
              </a:tabLst>
              <a:defRPr/>
            </a:pPr>
            <a:endParaRPr lang="en-US" sz="2400" u="sng" dirty="0" smtClean="0">
              <a:solidFill>
                <a:schemeClr val="bg2"/>
              </a:solidFill>
              <a:effectLst/>
            </a:endParaRP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graphicFrame>
        <p:nvGraphicFramePr>
          <p:cNvPr id="5" name="Chart 4"/>
          <p:cNvGraphicFramePr/>
          <p:nvPr/>
        </p:nvGraphicFramePr>
        <p:xfrm>
          <a:off x="381000" y="2057400"/>
          <a:ext cx="8382000" cy="4800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fade">
                                      <p:cBhvr>
                                        <p:cTn id="12" dur="2000"/>
                                        <p:tgtEl>
                                          <p:spTgt spid="163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646331"/>
          </a:xfrm>
          <a:solidFill>
            <a:schemeClr val="bg1">
              <a:lumMod val="95000"/>
            </a:schemeClr>
          </a:solidFill>
          <a:ln>
            <a:solidFill>
              <a:schemeClr val="bg2"/>
            </a:solidFill>
          </a:ln>
        </p:spPr>
        <p:txBody>
          <a:bodyPr>
            <a:normAutofit/>
          </a:bodyPr>
          <a:lstStyle/>
          <a:p>
            <a:pPr>
              <a:defRPr/>
            </a:pPr>
            <a:r>
              <a:rPr lang="en-US" sz="2500" dirty="0" smtClean="0">
                <a:latin typeface="Arial" pitchFamily="34" charset="0"/>
                <a:cs typeface="Arial" pitchFamily="34" charset="0"/>
              </a:rPr>
              <a:t>Service-Learning Gender Differences at OCU (since fall 2002)</a:t>
            </a:r>
            <a:endParaRPr lang="en-US" sz="2500" dirty="0" smtClean="0">
              <a:effectLst/>
            </a:endParaRPr>
          </a:p>
        </p:txBody>
      </p:sp>
      <p:sp>
        <p:nvSpPr>
          <p:cNvPr id="16387" name="Rectangle 3"/>
          <p:cNvSpPr>
            <a:spLocks noGrp="1" noChangeArrowheads="1"/>
          </p:cNvSpPr>
          <p:nvPr>
            <p:ph type="subTitle" idx="1"/>
          </p:nvPr>
        </p:nvSpPr>
        <p:spPr>
          <a:xfrm>
            <a:off x="0" y="609600"/>
            <a:ext cx="9144000" cy="6248400"/>
          </a:xfrm>
        </p:spPr>
        <p:txBody>
          <a:bodyPr/>
          <a:lstStyle/>
          <a:p>
            <a:pPr marL="609600" indent="-609600" eaLnBrk="1" hangingPunct="1">
              <a:defRPr/>
            </a:pPr>
            <a:r>
              <a:rPr lang="en-US" sz="2800" dirty="0" smtClean="0">
                <a:solidFill>
                  <a:schemeClr val="tx2">
                    <a:lumMod val="75000"/>
                  </a:schemeClr>
                </a:solidFill>
                <a:effectLst/>
                <a:latin typeface="Arial" pitchFamily="34" charset="0"/>
                <a:cs typeface="Arial" pitchFamily="34" charset="0"/>
              </a:rPr>
              <a:t>Female Faculty More Likely to Receive a Stipend </a:t>
            </a:r>
          </a:p>
          <a:p>
            <a:pPr marL="609600" indent="-609600" algn="l" eaLnBrk="1" hangingPunct="1">
              <a:defRPr/>
            </a:pPr>
            <a:r>
              <a:rPr lang="en-US" sz="3000" dirty="0" smtClean="0">
                <a:solidFill>
                  <a:srgbClr val="C00000"/>
                </a:solidFill>
                <a:effectLst/>
              </a:rPr>
              <a:t>		- </a:t>
            </a:r>
            <a:r>
              <a:rPr lang="en-US" sz="2800" dirty="0" smtClean="0">
                <a:solidFill>
                  <a:srgbClr val="C00000"/>
                </a:solidFill>
                <a:effectLst/>
                <a:latin typeface="Arial" pitchFamily="34" charset="0"/>
                <a:cs typeface="Arial" pitchFamily="34" charset="0"/>
              </a:rPr>
              <a:t>36 full-time faculty have received a SL stipend:</a:t>
            </a:r>
          </a:p>
          <a:p>
            <a:pPr marL="609600" indent="-609600" algn="l" eaLnBrk="1" hangingPunct="1">
              <a:defRPr/>
            </a:pPr>
            <a:r>
              <a:rPr lang="en-US" sz="2800" dirty="0" smtClean="0">
                <a:solidFill>
                  <a:schemeClr val="bg2"/>
                </a:solidFill>
                <a:effectLst/>
                <a:latin typeface="Arial" pitchFamily="34" charset="0"/>
                <a:cs typeface="Arial" pitchFamily="34" charset="0"/>
              </a:rPr>
              <a:t>     		</a:t>
            </a:r>
            <a:r>
              <a:rPr lang="en-US" sz="2800" dirty="0" smtClean="0">
                <a:solidFill>
                  <a:schemeClr val="tx1"/>
                </a:solidFill>
                <a:effectLst/>
                <a:latin typeface="Arial" pitchFamily="34" charset="0"/>
                <a:cs typeface="Arial" pitchFamily="34" charset="0"/>
              </a:rPr>
              <a:t>- 25 women and 11 men </a:t>
            </a:r>
          </a:p>
          <a:p>
            <a:pPr marL="609600" indent="-609600" algn="l" eaLnBrk="1" hangingPunct="1">
              <a:defRPr/>
            </a:pPr>
            <a:endParaRPr lang="en-US" sz="3000" dirty="0" smtClean="0">
              <a:solidFill>
                <a:schemeClr val="bg1">
                  <a:lumMod val="50000"/>
                </a:schemeClr>
              </a:solidFill>
              <a:effectLst/>
            </a:endParaRPr>
          </a:p>
          <a:p>
            <a:pPr marL="609600" indent="-609600" algn="l" eaLnBrk="1" hangingPunct="1">
              <a:defRPr/>
            </a:pPr>
            <a:endParaRPr lang="en-US" sz="3000" dirty="0" smtClean="0">
              <a:solidFill>
                <a:srgbClr val="C00000"/>
              </a:solidFill>
              <a:effectLst/>
            </a:endParaRPr>
          </a:p>
          <a:p>
            <a:pPr marL="609600" indent="-609600" algn="l" eaLnBrk="1" hangingPunct="1">
              <a:defRPr/>
            </a:pPr>
            <a:endParaRPr lang="en-US" sz="3000" dirty="0" smtClean="0">
              <a:solidFill>
                <a:schemeClr val="bg2"/>
              </a:solidFill>
              <a:effectLst/>
            </a:endParaRPr>
          </a:p>
          <a:p>
            <a:pPr marL="609600" indent="-609600" algn="l" eaLnBrk="1" hangingPunct="1">
              <a:defRPr/>
            </a:pPr>
            <a:endParaRPr lang="en-US" sz="3000" dirty="0" smtClean="0">
              <a:solidFill>
                <a:schemeClr val="bg2"/>
              </a:solidFill>
              <a:effectLst/>
            </a:endParaRPr>
          </a:p>
          <a:p>
            <a:pPr marL="609600" indent="-609600" algn="l" eaLnBrk="1" hangingPunct="1">
              <a:defRPr/>
            </a:pPr>
            <a:r>
              <a:rPr lang="en-US" sz="3000" dirty="0" smtClean="0">
                <a:solidFill>
                  <a:schemeClr val="bg2"/>
                </a:solidFill>
                <a:effectLst/>
              </a:rPr>
              <a:t>	</a:t>
            </a:r>
          </a:p>
          <a:p>
            <a:pPr marL="609600" indent="-609600" algn="l" eaLnBrk="1" hangingPunct="1">
              <a:defRPr/>
            </a:pPr>
            <a:r>
              <a:rPr lang="en-US" sz="3000" dirty="0" smtClean="0">
                <a:solidFill>
                  <a:schemeClr val="bg2"/>
                </a:solidFill>
                <a:effectLst/>
              </a:rPr>
              <a:t>	</a:t>
            </a:r>
          </a:p>
          <a:p>
            <a:pPr marL="609600" indent="-609600" algn="l" eaLnBrk="1" hangingPunct="1">
              <a:defRPr/>
            </a:pPr>
            <a:endParaRPr lang="en-US" sz="3000" dirty="0" smtClean="0">
              <a:solidFill>
                <a:schemeClr val="bg2"/>
              </a:solidFill>
              <a:effectLst/>
            </a:endParaRP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graphicFrame>
        <p:nvGraphicFramePr>
          <p:cNvPr id="6" name="Chart 5"/>
          <p:cNvGraphicFramePr/>
          <p:nvPr/>
        </p:nvGraphicFramePr>
        <p:xfrm>
          <a:off x="381000" y="2057400"/>
          <a:ext cx="87630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0" y="2743200"/>
            <a:ext cx="304800" cy="2800767"/>
          </a:xfrm>
          <a:prstGeom prst="rect">
            <a:avLst/>
          </a:prstGeom>
          <a:noFill/>
        </p:spPr>
        <p:txBody>
          <a:bodyPr wrap="square" rtlCol="0">
            <a:spAutoFit/>
          </a:bodyPr>
          <a:lstStyle/>
          <a:p>
            <a:pPr>
              <a:buNone/>
            </a:pPr>
            <a:r>
              <a:rPr lang="en-US" sz="1600" dirty="0" smtClean="0">
                <a:solidFill>
                  <a:schemeClr val="accent4">
                    <a:lumMod val="10000"/>
                  </a:schemeClr>
                </a:solidFill>
                <a:effectLst/>
                <a:latin typeface="+mj-lt"/>
              </a:rPr>
              <a:t># of</a:t>
            </a:r>
          </a:p>
          <a:p>
            <a:pPr>
              <a:buNone/>
            </a:pPr>
            <a:r>
              <a:rPr lang="en-US" sz="1600" dirty="0" smtClean="0">
                <a:solidFill>
                  <a:schemeClr val="accent4">
                    <a:lumMod val="10000"/>
                  </a:schemeClr>
                </a:solidFill>
                <a:effectLst/>
                <a:latin typeface="+mj-lt"/>
              </a:rPr>
              <a:t> </a:t>
            </a:r>
            <a:r>
              <a:rPr lang="en-US" sz="1600" dirty="0" smtClean="0">
                <a:solidFill>
                  <a:schemeClr val="accent4">
                    <a:lumMod val="10000"/>
                  </a:schemeClr>
                </a:solidFill>
                <a:effectLst/>
                <a:latin typeface="Arial" pitchFamily="34" charset="0"/>
                <a:cs typeface="Arial" pitchFamily="34" charset="0"/>
              </a:rPr>
              <a:t>Facul</a:t>
            </a:r>
          </a:p>
          <a:p>
            <a:pPr>
              <a:buNone/>
            </a:pPr>
            <a:r>
              <a:rPr lang="en-US" sz="1600" dirty="0" smtClean="0">
                <a:solidFill>
                  <a:schemeClr val="accent4">
                    <a:lumMod val="10000"/>
                  </a:schemeClr>
                </a:solidFill>
                <a:effectLst/>
                <a:latin typeface="Arial" pitchFamily="34" charset="0"/>
                <a:cs typeface="Arial" pitchFamily="34" charset="0"/>
              </a:rPr>
              <a:t>ty</a:t>
            </a:r>
            <a:endParaRPr lang="en-US" sz="1600" dirty="0">
              <a:solidFill>
                <a:schemeClr val="accent4">
                  <a:lumMod val="10000"/>
                </a:schemeClr>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646331"/>
          </a:xfrm>
          <a:solidFill>
            <a:schemeClr val="bg1">
              <a:lumMod val="95000"/>
            </a:schemeClr>
          </a:solidFill>
          <a:ln>
            <a:solidFill>
              <a:schemeClr val="bg2"/>
            </a:solidFill>
          </a:ln>
        </p:spPr>
        <p:txBody>
          <a:bodyPr>
            <a:normAutofit/>
          </a:bodyPr>
          <a:lstStyle/>
          <a:p>
            <a:pPr>
              <a:defRPr/>
            </a:pPr>
            <a:r>
              <a:rPr lang="en-US" sz="2500" dirty="0" smtClean="0">
                <a:latin typeface="Arial" pitchFamily="34" charset="0"/>
                <a:cs typeface="Arial" pitchFamily="34" charset="0"/>
              </a:rPr>
              <a:t>Service-Learning Gender Differences at OCU (since fall 2002)</a:t>
            </a:r>
            <a:endParaRPr lang="en-US" sz="2500" dirty="0" smtClean="0">
              <a:effectLst/>
              <a:latin typeface="Arial" pitchFamily="34" charset="0"/>
              <a:cs typeface="Arial" pitchFamily="34" charset="0"/>
            </a:endParaRPr>
          </a:p>
        </p:txBody>
      </p:sp>
      <p:sp>
        <p:nvSpPr>
          <p:cNvPr id="16387" name="Rectangle 3"/>
          <p:cNvSpPr>
            <a:spLocks noGrp="1" noChangeArrowheads="1"/>
          </p:cNvSpPr>
          <p:nvPr>
            <p:ph type="subTitle" idx="1"/>
          </p:nvPr>
        </p:nvSpPr>
        <p:spPr>
          <a:xfrm>
            <a:off x="152400" y="762000"/>
            <a:ext cx="8991600" cy="6096000"/>
          </a:xfrm>
        </p:spPr>
        <p:txBody>
          <a:bodyPr/>
          <a:lstStyle/>
          <a:p>
            <a:pPr marL="609600" indent="-609600" eaLnBrk="1" hangingPunct="1">
              <a:defRPr/>
            </a:pPr>
            <a:r>
              <a:rPr lang="en-US" sz="3000" dirty="0" smtClean="0">
                <a:solidFill>
                  <a:srgbClr val="C00000"/>
                </a:solidFill>
                <a:effectLst/>
              </a:rPr>
              <a:t>111 of 179 SL </a:t>
            </a:r>
            <a:r>
              <a:rPr lang="en-US" sz="3000" dirty="0" smtClean="0">
                <a:solidFill>
                  <a:srgbClr val="C00000"/>
                </a:solidFill>
                <a:effectLst/>
                <a:latin typeface="Arial" pitchFamily="34" charset="0"/>
                <a:cs typeface="Arial" pitchFamily="34" charset="0"/>
              </a:rPr>
              <a:t>courses</a:t>
            </a:r>
            <a:r>
              <a:rPr lang="en-US" sz="3000" dirty="0" smtClean="0">
                <a:solidFill>
                  <a:srgbClr val="C00000"/>
                </a:solidFill>
                <a:effectLst/>
              </a:rPr>
              <a:t> taught by women:</a:t>
            </a:r>
          </a:p>
          <a:p>
            <a:pPr marL="609600" indent="-609600" algn="l" eaLnBrk="1" hangingPunct="1">
              <a:defRPr/>
            </a:pPr>
            <a:endParaRPr lang="en-US" sz="3000" dirty="0" smtClean="0">
              <a:solidFill>
                <a:schemeClr val="bg2"/>
              </a:solidFill>
              <a:effectLst/>
            </a:endParaRPr>
          </a:p>
          <a:p>
            <a:pPr marL="609600" indent="-609600" algn="l" eaLnBrk="1" hangingPunct="1">
              <a:tabLst>
                <a:tab pos="1371600" algn="l"/>
              </a:tabLst>
              <a:defRPr/>
            </a:pPr>
            <a:endParaRPr lang="en-US" sz="3000" dirty="0" smtClean="0">
              <a:solidFill>
                <a:schemeClr val="bg2"/>
              </a:solidFill>
              <a:effectLst/>
            </a:endParaRPr>
          </a:p>
          <a:p>
            <a:pPr marL="609600" indent="-609600" algn="l" eaLnBrk="1" hangingPunct="1">
              <a:tabLst>
                <a:tab pos="1371600" algn="l"/>
              </a:tabLst>
              <a:defRPr/>
            </a:pPr>
            <a:endParaRPr lang="en-US" sz="2400" u="sng" dirty="0" smtClean="0">
              <a:solidFill>
                <a:schemeClr val="bg2"/>
              </a:solidFill>
              <a:effectLst/>
            </a:endParaRP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graphicFrame>
        <p:nvGraphicFramePr>
          <p:cNvPr id="6" name="Chart 5"/>
          <p:cNvGraphicFramePr/>
          <p:nvPr/>
        </p:nvGraphicFramePr>
        <p:xfrm>
          <a:off x="838200" y="1752600"/>
          <a:ext cx="7315200" cy="5105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646331"/>
          </a:xfrm>
          <a:solidFill>
            <a:schemeClr val="bg1">
              <a:lumMod val="95000"/>
            </a:schemeClr>
          </a:solidFill>
          <a:ln>
            <a:solidFill>
              <a:schemeClr val="bg2"/>
            </a:solidFill>
          </a:ln>
        </p:spPr>
        <p:txBody>
          <a:bodyPr>
            <a:normAutofit/>
          </a:bodyPr>
          <a:lstStyle/>
          <a:p>
            <a:pPr>
              <a:defRPr/>
            </a:pPr>
            <a:r>
              <a:rPr lang="en-US" sz="2500" dirty="0" smtClean="0">
                <a:latin typeface="Arial" pitchFamily="34" charset="0"/>
                <a:cs typeface="Arial" pitchFamily="34" charset="0"/>
              </a:rPr>
              <a:t>Service-Learning Gender Differences at OCU (since fall 2002)</a:t>
            </a:r>
            <a:endParaRPr lang="en-US" sz="2500" dirty="0" smtClean="0">
              <a:effectLst/>
              <a:latin typeface="Arial" pitchFamily="34" charset="0"/>
              <a:cs typeface="Arial" pitchFamily="34" charset="0"/>
            </a:endParaRPr>
          </a:p>
        </p:txBody>
      </p:sp>
      <p:sp>
        <p:nvSpPr>
          <p:cNvPr id="16387" name="Rectangle 3"/>
          <p:cNvSpPr>
            <a:spLocks noGrp="1" noChangeArrowheads="1"/>
          </p:cNvSpPr>
          <p:nvPr>
            <p:ph type="subTitle" idx="1"/>
          </p:nvPr>
        </p:nvSpPr>
        <p:spPr>
          <a:xfrm>
            <a:off x="152400" y="762000"/>
            <a:ext cx="8991600" cy="6096000"/>
          </a:xfrm>
        </p:spPr>
        <p:txBody>
          <a:bodyPr/>
          <a:lstStyle/>
          <a:p>
            <a:pPr marL="609600" indent="-609600" algn="l" eaLnBrk="1" hangingPunct="1">
              <a:defRPr/>
            </a:pPr>
            <a:endParaRPr lang="en-US" sz="3000" dirty="0" smtClean="0">
              <a:solidFill>
                <a:srgbClr val="C00000"/>
              </a:solidFill>
              <a:effectLst/>
            </a:endParaRPr>
          </a:p>
          <a:p>
            <a:pPr marL="609600" indent="-609600" algn="l" eaLnBrk="1" hangingPunct="1">
              <a:defRPr/>
            </a:pPr>
            <a:endParaRPr lang="en-US" sz="3000" dirty="0" smtClean="0">
              <a:solidFill>
                <a:schemeClr val="bg2"/>
              </a:solidFill>
              <a:effectLst/>
            </a:endParaRPr>
          </a:p>
          <a:p>
            <a:pPr marL="609600" indent="-609600" algn="l" eaLnBrk="1" hangingPunct="1">
              <a:tabLst>
                <a:tab pos="1371600" algn="l"/>
              </a:tabLst>
              <a:defRPr/>
            </a:pPr>
            <a:endParaRPr lang="en-US" sz="3000" dirty="0" smtClean="0">
              <a:solidFill>
                <a:schemeClr val="bg2"/>
              </a:solidFill>
              <a:effectLst/>
            </a:endParaRPr>
          </a:p>
          <a:p>
            <a:pPr marL="609600" indent="-609600" algn="l" eaLnBrk="1" hangingPunct="1">
              <a:tabLst>
                <a:tab pos="1371600" algn="l"/>
              </a:tabLst>
              <a:defRPr/>
            </a:pPr>
            <a:endParaRPr lang="en-US" sz="2400" u="sng" dirty="0" smtClean="0">
              <a:solidFill>
                <a:schemeClr val="bg2"/>
              </a:solidFill>
              <a:effectLst/>
            </a:endParaRP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graphicFrame>
        <p:nvGraphicFramePr>
          <p:cNvPr id="5" name="Chart 4"/>
          <p:cNvGraphicFramePr/>
          <p:nvPr/>
        </p:nvGraphicFramePr>
        <p:xfrm>
          <a:off x="0" y="685800"/>
          <a:ext cx="9144000" cy="5943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fade">
                                      <p:cBhvr>
                                        <p:cTn id="7" dur="2000"/>
                                        <p:tgtEl>
                                          <p:spTgt spid="1638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914400"/>
          </a:xfrm>
          <a:solidFill>
            <a:schemeClr val="bg2"/>
          </a:solidFill>
          <a:ln>
            <a:solidFill>
              <a:schemeClr val="bg2"/>
            </a:solidFill>
          </a:ln>
        </p:spPr>
        <p:txBody>
          <a:bodyPr/>
          <a:lstStyle/>
          <a:p>
            <a:pPr algn="ctr" eaLnBrk="1" hangingPunct="1">
              <a:defRPr/>
            </a:pPr>
            <a:r>
              <a:rPr lang="en-US" sz="4000" b="1" dirty="0" smtClean="0">
                <a:solidFill>
                  <a:srgbClr val="C00000"/>
                </a:solidFill>
                <a:effectLst/>
              </a:rPr>
              <a:t>Outline</a:t>
            </a:r>
          </a:p>
        </p:txBody>
      </p:sp>
      <p:sp>
        <p:nvSpPr>
          <p:cNvPr id="16387" name="Rectangle 3"/>
          <p:cNvSpPr>
            <a:spLocks noGrp="1" noChangeArrowheads="1"/>
          </p:cNvSpPr>
          <p:nvPr>
            <p:ph type="subTitle" idx="1"/>
          </p:nvPr>
        </p:nvSpPr>
        <p:spPr>
          <a:xfrm>
            <a:off x="381000" y="1143000"/>
            <a:ext cx="8382000" cy="4419600"/>
          </a:xfrm>
          <a:solidFill>
            <a:schemeClr val="accent1">
              <a:lumMod val="20000"/>
              <a:lumOff val="80000"/>
            </a:schemeClr>
          </a:solidFill>
        </p:spPr>
        <p:txBody>
          <a:bodyPr/>
          <a:lstStyle/>
          <a:p>
            <a:pPr marL="609600" indent="-609600" algn="l" eaLnBrk="1" hangingPunct="1">
              <a:defRPr/>
            </a:pPr>
            <a:r>
              <a:rPr lang="en-US" dirty="0" smtClean="0">
                <a:solidFill>
                  <a:schemeClr val="accent4">
                    <a:lumMod val="10000"/>
                  </a:schemeClr>
                </a:solidFill>
                <a:effectLst/>
              </a:rPr>
              <a:t>1.	Introduction</a:t>
            </a:r>
          </a:p>
          <a:p>
            <a:pPr marL="609600" indent="-609600" algn="l" eaLnBrk="1" hangingPunct="1">
              <a:buAutoNum type="arabicPeriod" startAt="2"/>
              <a:defRPr/>
            </a:pPr>
            <a:r>
              <a:rPr lang="en-US" dirty="0" smtClean="0">
                <a:solidFill>
                  <a:schemeClr val="accent4">
                    <a:lumMod val="10000"/>
                  </a:schemeClr>
                </a:solidFill>
              </a:rPr>
              <a:t>Overview of OCU’s service-learning (SL) program</a:t>
            </a:r>
          </a:p>
          <a:p>
            <a:pPr marL="609600" indent="-609600" algn="l" eaLnBrk="1" hangingPunct="1">
              <a:buAutoNum type="arabicPeriod" startAt="3"/>
              <a:defRPr/>
            </a:pPr>
            <a:r>
              <a:rPr lang="en-US" dirty="0" smtClean="0">
                <a:solidFill>
                  <a:schemeClr val="accent4">
                    <a:lumMod val="10000"/>
                  </a:schemeClr>
                </a:solidFill>
              </a:rPr>
              <a:t>The Gender Gap revealed</a:t>
            </a:r>
          </a:p>
          <a:p>
            <a:pPr marL="609600" indent="-609600" algn="l" eaLnBrk="1" hangingPunct="1">
              <a:buAutoNum type="arabicPeriod" startAt="4"/>
              <a:defRPr/>
            </a:pPr>
            <a:r>
              <a:rPr lang="en-US" dirty="0" smtClean="0">
                <a:solidFill>
                  <a:schemeClr val="accent4">
                    <a:lumMod val="10000"/>
                  </a:schemeClr>
                </a:solidFill>
              </a:rPr>
              <a:t>SL faculty surveys reveal further gender gaps</a:t>
            </a:r>
          </a:p>
          <a:p>
            <a:pPr marL="609600" indent="-609600" algn="l" eaLnBrk="1" hangingPunct="1">
              <a:buAutoNum type="arabicPeriod" startAt="4"/>
              <a:defRPr/>
            </a:pPr>
            <a:r>
              <a:rPr lang="en-US" dirty="0" smtClean="0">
                <a:solidFill>
                  <a:schemeClr val="accent4">
                    <a:lumMod val="10000"/>
                  </a:schemeClr>
                </a:solidFill>
              </a:rPr>
              <a:t>Conclusions / Possible Hypotheses</a:t>
            </a:r>
            <a:endParaRPr lang="en-US" dirty="0" smtClean="0">
              <a:solidFill>
                <a:schemeClr val="accent4">
                  <a:lumMod val="10000"/>
                </a:schemeClr>
              </a:solidFill>
              <a:effectLst/>
            </a:endParaRPr>
          </a:p>
          <a:p>
            <a:pPr marL="609600" indent="-609600" algn="l" eaLnBrk="1" hangingPunct="1">
              <a:defRPr/>
            </a:pPr>
            <a:r>
              <a:rPr lang="en-US" dirty="0" smtClean="0">
                <a:solidFill>
                  <a:schemeClr val="accent4">
                    <a:lumMod val="10000"/>
                  </a:schemeClr>
                </a:solidFill>
                <a:effectLst/>
              </a:rPr>
              <a:t>6.	My questions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fade">
                                      <p:cBhvr>
                                        <p:cTn id="7" dur="2000"/>
                                        <p:tgtEl>
                                          <p:spTgt spid="1638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1066799"/>
          </a:xfrm>
          <a:solidFill>
            <a:schemeClr val="bg1">
              <a:lumMod val="95000"/>
            </a:schemeClr>
          </a:solidFill>
        </p:spPr>
        <p:txBody>
          <a:bodyPr>
            <a:normAutofit fontScale="90000"/>
          </a:bodyPr>
          <a:lstStyle/>
          <a:p>
            <a:r>
              <a:rPr lang="en-US" sz="3200" b="1" dirty="0" smtClean="0">
                <a:solidFill>
                  <a:srgbClr val="C00000"/>
                </a:solidFill>
                <a:latin typeface="Arial" pitchFamily="34" charset="0"/>
                <a:cs typeface="Arial" pitchFamily="34" charset="0"/>
              </a:rPr>
              <a:t>Part II: </a:t>
            </a:r>
            <a:r>
              <a:rPr lang="en-US" sz="3200" b="1" dirty="0" smtClean="0">
                <a:latin typeface="Arial" pitchFamily="34" charset="0"/>
                <a:cs typeface="Arial" pitchFamily="34" charset="0"/>
              </a:rPr>
              <a:t>Survey of Service-Learning Faculty</a:t>
            </a:r>
            <a:br>
              <a:rPr lang="en-US" sz="3200" b="1" dirty="0" smtClean="0">
                <a:latin typeface="Arial" pitchFamily="34" charset="0"/>
                <a:cs typeface="Arial" pitchFamily="34" charset="0"/>
              </a:rPr>
            </a:br>
            <a:r>
              <a:rPr lang="en-US" sz="3200" b="1" dirty="0" smtClean="0">
                <a:latin typeface="Arial" pitchFamily="34" charset="0"/>
                <a:cs typeface="Arial" pitchFamily="34" charset="0"/>
              </a:rPr>
              <a:t>Fall 2008 – Spring 2009</a:t>
            </a:r>
            <a:endParaRPr lang="en-US" sz="3200" dirty="0">
              <a:latin typeface="Arial" pitchFamily="34" charset="0"/>
              <a:cs typeface="Arial" pitchFamily="34" charset="0"/>
            </a:endParaRPr>
          </a:p>
        </p:txBody>
      </p:sp>
      <p:sp>
        <p:nvSpPr>
          <p:cNvPr id="4" name="TextBox 3"/>
          <p:cNvSpPr txBox="1"/>
          <p:nvPr/>
        </p:nvSpPr>
        <p:spPr>
          <a:xfrm>
            <a:off x="228600" y="1600200"/>
            <a:ext cx="3581400" cy="4154984"/>
          </a:xfrm>
          <a:prstGeom prst="rect">
            <a:avLst/>
          </a:prstGeom>
          <a:solidFill>
            <a:schemeClr val="accent1">
              <a:lumMod val="20000"/>
              <a:lumOff val="80000"/>
            </a:schemeClr>
          </a:solidFill>
        </p:spPr>
        <p:txBody>
          <a:bodyPr wrap="square" rtlCol="0">
            <a:spAutoFit/>
          </a:bodyPr>
          <a:lstStyle/>
          <a:p>
            <a:pPr defTabSz="512763"/>
            <a:endParaRPr lang="en-US" sz="2400" u="sng" dirty="0" smtClean="0">
              <a:latin typeface="Arial" pitchFamily="34" charset="0"/>
              <a:cs typeface="Arial" pitchFamily="34" charset="0"/>
            </a:endParaRPr>
          </a:p>
          <a:p>
            <a:pPr defTabSz="512763"/>
            <a:r>
              <a:rPr lang="en-US" sz="2400" u="sng" dirty="0" smtClean="0">
                <a:latin typeface="Arial" pitchFamily="34" charset="0"/>
                <a:cs typeface="Arial" pitchFamily="34" charset="0"/>
              </a:rPr>
              <a:t>53 Responses:</a:t>
            </a:r>
            <a:r>
              <a:rPr lang="en-US" sz="2400" dirty="0" smtClean="0">
                <a:latin typeface="Arial" pitchFamily="34" charset="0"/>
                <a:cs typeface="Arial" pitchFamily="34" charset="0"/>
              </a:rPr>
              <a:t> </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400" dirty="0" smtClean="0">
                <a:solidFill>
                  <a:srgbClr val="C00000"/>
                </a:solidFill>
                <a:latin typeface="Arial" pitchFamily="34" charset="0"/>
                <a:cs typeface="Arial" pitchFamily="34" charset="0"/>
              </a:rPr>
              <a:t>29 Faculty Members </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12 males </a:t>
            </a:r>
          </a:p>
          <a:p>
            <a:pPr defTabSz="512763"/>
            <a:r>
              <a:rPr lang="en-US" sz="2400" dirty="0" smtClean="0">
                <a:latin typeface="Arial" pitchFamily="34" charset="0"/>
                <a:cs typeface="Arial" pitchFamily="34" charset="0"/>
              </a:rPr>
              <a:t>		17 females</a:t>
            </a:r>
            <a:br>
              <a:rPr lang="en-US" sz="2400" dirty="0" smtClean="0">
                <a:latin typeface="Arial" pitchFamily="34" charset="0"/>
                <a:cs typeface="Arial" pitchFamily="34" charset="0"/>
              </a:rPr>
            </a:b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u="sng" dirty="0" smtClean="0">
                <a:latin typeface="Arial" pitchFamily="34" charset="0"/>
                <a:cs typeface="Arial" pitchFamily="34" charset="0"/>
              </a:rPr>
              <a:t>31 Different SL Courses</a:t>
            </a:r>
            <a:r>
              <a:rPr lang="en-US" sz="2400" dirty="0" smtClean="0">
                <a:latin typeface="Arial" pitchFamily="34" charset="0"/>
                <a:cs typeface="Arial" pitchFamily="34" charset="0"/>
              </a:rPr>
              <a:t/>
            </a:r>
            <a:br>
              <a:rPr lang="en-US" sz="2400" dirty="0" smtClean="0">
                <a:latin typeface="Arial" pitchFamily="34" charset="0"/>
                <a:cs typeface="Arial" pitchFamily="34" charset="0"/>
              </a:rPr>
            </a:br>
            <a:r>
              <a:rPr lang="en-US" sz="2400" dirty="0" smtClean="0">
                <a:latin typeface="Arial" pitchFamily="34" charset="0"/>
                <a:cs typeface="Arial" pitchFamily="34" charset="0"/>
              </a:rPr>
              <a:t>	</a:t>
            </a:r>
            <a:r>
              <a:rPr lang="en-US" sz="2400" dirty="0" smtClean="0">
                <a:solidFill>
                  <a:srgbClr val="C00000"/>
                </a:solidFill>
                <a:latin typeface="Arial" pitchFamily="34" charset="0"/>
                <a:cs typeface="Arial" pitchFamily="34" charset="0"/>
              </a:rPr>
              <a:t>15 departments and 	academic units</a:t>
            </a:r>
          </a:p>
          <a:p>
            <a:pPr defTabSz="512763"/>
            <a:endParaRPr lang="en-US" sz="2400" dirty="0" smtClean="0">
              <a:solidFill>
                <a:srgbClr val="C00000"/>
              </a:solidFill>
              <a:latin typeface="Arial" pitchFamily="34" charset="0"/>
              <a:cs typeface="Arial" pitchFamily="34" charset="0"/>
            </a:endParaRPr>
          </a:p>
          <a:p>
            <a:pPr defTabSz="512763"/>
            <a:endParaRPr lang="en-US" sz="2400" dirty="0">
              <a:solidFill>
                <a:srgbClr val="C00000"/>
              </a:solidFill>
            </a:endParaRPr>
          </a:p>
        </p:txBody>
      </p:sp>
      <p:pic>
        <p:nvPicPr>
          <p:cNvPr id="27650" name="Picture 2"/>
          <p:cNvPicPr>
            <a:picLocks noChangeAspect="1" noChangeArrowheads="1"/>
          </p:cNvPicPr>
          <p:nvPr/>
        </p:nvPicPr>
        <p:blipFill>
          <a:blip r:embed="rId3"/>
          <a:srcRect/>
          <a:stretch>
            <a:fillRect/>
          </a:stretch>
        </p:blipFill>
        <p:spPr bwMode="auto">
          <a:xfrm>
            <a:off x="3886201" y="1371599"/>
            <a:ext cx="5257800" cy="4824911"/>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0" y="0"/>
            <a:ext cx="9144000" cy="990600"/>
          </a:xfrm>
          <a:solidFill>
            <a:schemeClr val="bg1">
              <a:lumMod val="95000"/>
            </a:schemeClr>
          </a:solidFill>
        </p:spPr>
        <p:txBody>
          <a:bodyPr>
            <a:noAutofit/>
          </a:bodyPr>
          <a:lstStyle/>
          <a:p>
            <a:pPr>
              <a:buNone/>
            </a:pPr>
            <a:r>
              <a:rPr lang="en-US" sz="3200" dirty="0" smtClean="0">
                <a:latin typeface="Arial" pitchFamily="34" charset="0"/>
                <a:cs typeface="Arial" pitchFamily="34" charset="0"/>
              </a:rPr>
              <a:t>Select the course department abbreviation for your service-learning course.</a:t>
            </a:r>
            <a:endParaRPr lang="en-US" sz="3200" dirty="0">
              <a:latin typeface="Arial" pitchFamily="34" charset="0"/>
              <a:cs typeface="Arial" pitchFamily="34" charset="0"/>
            </a:endParaRPr>
          </a:p>
        </p:txBody>
      </p:sp>
      <p:pic>
        <p:nvPicPr>
          <p:cNvPr id="3" name="REV_e5HI6SRQovk9y8k.png"/>
          <p:cNvPicPr>
            <a:picLocks noGrp="1" noChangeAspect="1"/>
          </p:cNvPicPr>
          <p:nvPr>
            <p:ph idx="1"/>
          </p:nvPr>
        </p:nvPicPr>
        <p:blipFill>
          <a:blip r:embed="rId3"/>
          <a:stretch>
            <a:fillRect/>
          </a:stretch>
        </p:blipFill>
        <p:spPr>
          <a:xfrm>
            <a:off x="42333" y="990600"/>
            <a:ext cx="8974667" cy="4419600"/>
          </a:xfrm>
          <a:prstGeom prst="rect">
            <a:avLst/>
          </a:prstGeom>
          <a:solidFill>
            <a:schemeClr val="accent3">
              <a:lumMod val="20000"/>
              <a:lumOff val="80000"/>
            </a:schemeClr>
          </a:solidFill>
        </p:spPr>
      </p:pic>
      <p:graphicFrame>
        <p:nvGraphicFramePr>
          <p:cNvPr id="4" name="Content Placeholder 2"/>
          <p:cNvGraphicFramePr>
            <a:graphicFrameLocks/>
          </p:cNvGraphicFramePr>
          <p:nvPr/>
        </p:nvGraphicFramePr>
        <p:xfrm>
          <a:off x="5867400" y="4953000"/>
          <a:ext cx="2895600" cy="1676400"/>
        </p:xfrm>
        <a:graphic>
          <a:graphicData uri="http://schemas.openxmlformats.org/drawingml/2006/table">
            <a:tbl>
              <a:tblPr firstRow="1" bandRow="1">
                <a:tableStyleId>{BC89EF96-8CEA-46FF-86C4-4CE0E7609802}</a:tableStyleId>
              </a:tblPr>
              <a:tblGrid>
                <a:gridCol w="1981200"/>
                <a:gridCol w="914400"/>
              </a:tblGrid>
              <a:tr h="0">
                <a:tc>
                  <a:txBody>
                    <a:bodyPr/>
                    <a:lstStyle/>
                    <a:p>
                      <a:pPr>
                        <a:buNone/>
                      </a:pPr>
                      <a:r>
                        <a:rPr lang="en-US" sz="1600" dirty="0" smtClean="0">
                          <a:latin typeface="Arial" pitchFamily="34" charset="0"/>
                          <a:cs typeface="Arial" pitchFamily="34" charset="0"/>
                        </a:rPr>
                        <a:t>Statistic</a:t>
                      </a:r>
                      <a:endParaRPr lang="en-US" sz="1600" dirty="0">
                        <a:latin typeface="Arial" pitchFamily="34" charset="0"/>
                        <a:cs typeface="Arial" pitchFamily="34" charset="0"/>
                      </a:endParaRPr>
                    </a:p>
                  </a:txBody>
                  <a:tcPr/>
                </a:tc>
                <a:tc>
                  <a:txBody>
                    <a:bodyPr/>
                    <a:lstStyle/>
                    <a:p>
                      <a:pPr>
                        <a:buNone/>
                      </a:pPr>
                      <a:r>
                        <a:rPr lang="en-US" sz="1600" dirty="0" smtClean="0">
                          <a:latin typeface="Arial" pitchFamily="34" charset="0"/>
                          <a:cs typeface="Arial" pitchFamily="34" charset="0"/>
                        </a:rPr>
                        <a:t>Value</a:t>
                      </a:r>
                      <a:endParaRPr lang="en-US" sz="1600" dirty="0">
                        <a:latin typeface="Arial" pitchFamily="34" charset="0"/>
                        <a:cs typeface="Arial" pitchFamily="34" charset="0"/>
                      </a:endParaRPr>
                    </a:p>
                  </a:txBody>
                  <a:tcPr/>
                </a:tc>
              </a:tr>
              <a:tr h="0">
                <a:tc>
                  <a:txBody>
                    <a:bodyPr/>
                    <a:lstStyle/>
                    <a:p>
                      <a:pPr>
                        <a:buNone/>
                      </a:pPr>
                      <a:r>
                        <a:rPr lang="en-US" sz="1600" dirty="0" smtClean="0">
                          <a:latin typeface="Arial" pitchFamily="34" charset="0"/>
                          <a:cs typeface="Arial" pitchFamily="34" charset="0"/>
                        </a:rPr>
                        <a:t>Mean</a:t>
                      </a:r>
                      <a:endParaRPr lang="en-US" sz="1600" dirty="0">
                        <a:latin typeface="Arial" pitchFamily="34" charset="0"/>
                        <a:cs typeface="Arial" pitchFamily="34" charset="0"/>
                      </a:endParaRPr>
                    </a:p>
                  </a:txBody>
                  <a:tcPr/>
                </a:tc>
                <a:tc>
                  <a:txBody>
                    <a:bodyPr/>
                    <a:lstStyle/>
                    <a:p>
                      <a:pPr>
                        <a:buNone/>
                      </a:pPr>
                      <a:r>
                        <a:rPr lang="en-US" sz="1600" dirty="0" smtClean="0">
                          <a:latin typeface="Arial" pitchFamily="34" charset="0"/>
                          <a:cs typeface="Arial" pitchFamily="34" charset="0"/>
                        </a:rPr>
                        <a:t>13.53</a:t>
                      </a:r>
                      <a:endParaRPr lang="en-US" sz="1600" dirty="0">
                        <a:latin typeface="Arial" pitchFamily="34" charset="0"/>
                        <a:cs typeface="Arial" pitchFamily="34" charset="0"/>
                      </a:endParaRPr>
                    </a:p>
                  </a:txBody>
                  <a:tcPr/>
                </a:tc>
              </a:tr>
              <a:tr h="0">
                <a:tc>
                  <a:txBody>
                    <a:bodyPr/>
                    <a:lstStyle/>
                    <a:p>
                      <a:pPr>
                        <a:buNone/>
                      </a:pPr>
                      <a:r>
                        <a:rPr lang="en-US" sz="1600" dirty="0" smtClean="0">
                          <a:latin typeface="Arial" pitchFamily="34" charset="0"/>
                          <a:cs typeface="Arial" pitchFamily="34" charset="0"/>
                        </a:rPr>
                        <a:t>Variance</a:t>
                      </a:r>
                      <a:endParaRPr lang="en-US" sz="1600" dirty="0">
                        <a:latin typeface="Arial" pitchFamily="34" charset="0"/>
                        <a:cs typeface="Arial" pitchFamily="34" charset="0"/>
                      </a:endParaRPr>
                    </a:p>
                  </a:txBody>
                  <a:tcPr/>
                </a:tc>
                <a:tc>
                  <a:txBody>
                    <a:bodyPr/>
                    <a:lstStyle/>
                    <a:p>
                      <a:pPr>
                        <a:buNone/>
                      </a:pPr>
                      <a:r>
                        <a:rPr lang="en-US" sz="1600" dirty="0" smtClean="0">
                          <a:latin typeface="Arial" pitchFamily="34" charset="0"/>
                          <a:cs typeface="Arial" pitchFamily="34" charset="0"/>
                        </a:rPr>
                        <a:t>48.29</a:t>
                      </a:r>
                      <a:endParaRPr lang="en-US" sz="1600" dirty="0">
                        <a:latin typeface="Arial" pitchFamily="34" charset="0"/>
                        <a:cs typeface="Arial" pitchFamily="34" charset="0"/>
                      </a:endParaRPr>
                    </a:p>
                  </a:txBody>
                  <a:tcPr/>
                </a:tc>
              </a:tr>
              <a:tr h="0">
                <a:tc>
                  <a:txBody>
                    <a:bodyPr/>
                    <a:lstStyle/>
                    <a:p>
                      <a:pPr>
                        <a:buNone/>
                      </a:pPr>
                      <a:r>
                        <a:rPr lang="en-US" sz="1600" dirty="0" smtClean="0">
                          <a:latin typeface="Arial" pitchFamily="34" charset="0"/>
                          <a:cs typeface="Arial" pitchFamily="34" charset="0"/>
                        </a:rPr>
                        <a:t>Standard Deviation</a:t>
                      </a:r>
                      <a:endParaRPr lang="en-US" sz="1600" dirty="0">
                        <a:latin typeface="Arial" pitchFamily="34" charset="0"/>
                        <a:cs typeface="Arial" pitchFamily="34" charset="0"/>
                      </a:endParaRPr>
                    </a:p>
                  </a:txBody>
                  <a:tcPr/>
                </a:tc>
                <a:tc>
                  <a:txBody>
                    <a:bodyPr/>
                    <a:lstStyle/>
                    <a:p>
                      <a:pPr>
                        <a:buNone/>
                      </a:pPr>
                      <a:r>
                        <a:rPr lang="en-US" sz="1600" dirty="0" smtClean="0">
                          <a:latin typeface="Arial" pitchFamily="34" charset="0"/>
                          <a:cs typeface="Arial" pitchFamily="34" charset="0"/>
                        </a:rPr>
                        <a:t>6.95</a:t>
                      </a:r>
                      <a:endParaRPr lang="en-US" sz="1600" dirty="0">
                        <a:latin typeface="Arial" pitchFamily="34" charset="0"/>
                        <a:cs typeface="Arial" pitchFamily="34" charset="0"/>
                      </a:endParaRPr>
                    </a:p>
                  </a:txBody>
                  <a:tcPr/>
                </a:tc>
              </a:tr>
              <a:tr h="0">
                <a:tc>
                  <a:txBody>
                    <a:bodyPr/>
                    <a:lstStyle/>
                    <a:p>
                      <a:pPr>
                        <a:buNone/>
                      </a:pPr>
                      <a:r>
                        <a:rPr lang="en-US" sz="1600" dirty="0" smtClean="0">
                          <a:latin typeface="Arial" pitchFamily="34" charset="0"/>
                          <a:cs typeface="Arial" pitchFamily="34" charset="0"/>
                        </a:rPr>
                        <a:t>Total Responses</a:t>
                      </a:r>
                      <a:endParaRPr lang="en-US" sz="1600" dirty="0">
                        <a:latin typeface="Arial" pitchFamily="34" charset="0"/>
                        <a:cs typeface="Arial" pitchFamily="34" charset="0"/>
                      </a:endParaRPr>
                    </a:p>
                  </a:txBody>
                  <a:tcPr/>
                </a:tc>
                <a:tc>
                  <a:txBody>
                    <a:bodyPr/>
                    <a:lstStyle/>
                    <a:p>
                      <a:pPr>
                        <a:buNone/>
                      </a:pPr>
                      <a:r>
                        <a:rPr lang="en-US" sz="1600" dirty="0" smtClean="0">
                          <a:latin typeface="Arial" pitchFamily="34" charset="0"/>
                          <a:cs typeface="Arial" pitchFamily="34" charset="0"/>
                        </a:rPr>
                        <a:t>53</a:t>
                      </a:r>
                      <a:endParaRPr lang="en-US" sz="1600" dirty="0">
                        <a:latin typeface="Arial" pitchFamily="34" charset="0"/>
                        <a:cs typeface="Arial" pitchFamily="34" charset="0"/>
                      </a:endParaRPr>
                    </a:p>
                  </a:txBody>
                  <a:tcPr/>
                </a:tc>
              </a:tr>
            </a:tbl>
          </a:graphicData>
        </a:graphic>
      </p:graphicFrame>
      <p:sp>
        <p:nvSpPr>
          <p:cNvPr id="5" name="TextBox 4"/>
          <p:cNvSpPr txBox="1"/>
          <p:nvPr/>
        </p:nvSpPr>
        <p:spPr>
          <a:xfrm>
            <a:off x="7010400" y="1066800"/>
            <a:ext cx="685800" cy="646331"/>
          </a:xfrm>
          <a:prstGeom prst="rect">
            <a:avLst/>
          </a:prstGeom>
          <a:noFill/>
        </p:spPr>
        <p:txBody>
          <a:bodyPr wrap="square" rtlCol="0">
            <a:spAutoFit/>
          </a:bodyPr>
          <a:lstStyle/>
          <a:p>
            <a:r>
              <a:rPr lang="en-US" dirty="0" smtClean="0">
                <a:solidFill>
                  <a:srgbClr val="C00000"/>
                </a:solidFill>
              </a:rPr>
              <a:t>REL 28%</a:t>
            </a:r>
            <a:endParaRPr lang="en-US" dirty="0">
              <a:solidFill>
                <a:srgbClr val="C00000"/>
              </a:solidFill>
            </a:endParaRPr>
          </a:p>
        </p:txBody>
      </p:sp>
      <p:sp>
        <p:nvSpPr>
          <p:cNvPr id="6" name="TextBox 5"/>
          <p:cNvSpPr txBox="1"/>
          <p:nvPr/>
        </p:nvSpPr>
        <p:spPr>
          <a:xfrm>
            <a:off x="7467600" y="1752600"/>
            <a:ext cx="685800" cy="646331"/>
          </a:xfrm>
          <a:prstGeom prst="rect">
            <a:avLst/>
          </a:prstGeom>
          <a:noFill/>
        </p:spPr>
        <p:txBody>
          <a:bodyPr wrap="square" rtlCol="0">
            <a:spAutoFit/>
          </a:bodyPr>
          <a:lstStyle/>
          <a:p>
            <a:r>
              <a:rPr lang="en-US" dirty="0" smtClean="0">
                <a:solidFill>
                  <a:srgbClr val="C00000"/>
                </a:solidFill>
              </a:rPr>
              <a:t>SPAN15%</a:t>
            </a:r>
            <a:endParaRPr lang="en-US" dirty="0">
              <a:solidFill>
                <a:srgbClr val="C00000"/>
              </a:solidFill>
            </a:endParaRPr>
          </a:p>
        </p:txBody>
      </p:sp>
      <p:sp>
        <p:nvSpPr>
          <p:cNvPr id="7" name="TextBox 6"/>
          <p:cNvSpPr txBox="1"/>
          <p:nvPr/>
        </p:nvSpPr>
        <p:spPr>
          <a:xfrm>
            <a:off x="1752600" y="1828800"/>
            <a:ext cx="838200" cy="646331"/>
          </a:xfrm>
          <a:prstGeom prst="rect">
            <a:avLst/>
          </a:prstGeom>
          <a:noFill/>
        </p:spPr>
        <p:txBody>
          <a:bodyPr wrap="square" rtlCol="0">
            <a:spAutoFit/>
          </a:bodyPr>
          <a:lstStyle/>
          <a:p>
            <a:r>
              <a:rPr lang="en-US" dirty="0" smtClean="0">
                <a:solidFill>
                  <a:srgbClr val="C00000"/>
                </a:solidFill>
              </a:rPr>
              <a:t>AMGT13%</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0" y="0"/>
            <a:ext cx="9144000" cy="609600"/>
          </a:xfrm>
          <a:solidFill>
            <a:schemeClr val="bg1">
              <a:lumMod val="95000"/>
            </a:schemeClr>
          </a:solidFill>
        </p:spPr>
        <p:txBody>
          <a:bodyPr>
            <a:normAutofit/>
          </a:bodyPr>
          <a:lstStyle/>
          <a:p>
            <a:pPr>
              <a:buNone/>
            </a:pPr>
            <a:r>
              <a:rPr lang="en-US" sz="3200" dirty="0" smtClean="0">
                <a:latin typeface="Arial" pitchFamily="34" charset="0"/>
                <a:cs typeface="Arial" pitchFamily="34" charset="0"/>
              </a:rPr>
              <a:t>Semester Service-Learning Course was Taught</a:t>
            </a:r>
            <a:endParaRPr lang="en-US" sz="3200" dirty="0">
              <a:latin typeface="Arial" pitchFamily="34" charset="0"/>
              <a:cs typeface="Arial" pitchFamily="34" charset="0"/>
            </a:endParaRPr>
          </a:p>
        </p:txBody>
      </p:sp>
      <p:pic>
        <p:nvPicPr>
          <p:cNvPr id="3" name="REV_e562gYywgS2pROs.png"/>
          <p:cNvPicPr>
            <a:picLocks noGrp="1" noChangeAspect="1"/>
          </p:cNvPicPr>
          <p:nvPr>
            <p:ph idx="1"/>
          </p:nvPr>
        </p:nvPicPr>
        <p:blipFill>
          <a:blip r:embed="rId3"/>
          <a:stretch>
            <a:fillRect/>
          </a:stretch>
        </p:blipFill>
        <p:spPr>
          <a:xfrm>
            <a:off x="0" y="685800"/>
            <a:ext cx="8915400" cy="4011930"/>
          </a:xfrm>
          <a:prstGeom prst="rect">
            <a:avLst/>
          </a:prstGeom>
        </p:spPr>
      </p:pic>
      <p:graphicFrame>
        <p:nvGraphicFramePr>
          <p:cNvPr id="4" name="Content Placeholder 2"/>
          <p:cNvGraphicFramePr>
            <a:graphicFrameLocks/>
          </p:cNvGraphicFramePr>
          <p:nvPr/>
        </p:nvGraphicFramePr>
        <p:xfrm>
          <a:off x="609600" y="5029200"/>
          <a:ext cx="8229595" cy="822960"/>
        </p:xfrm>
        <a:graphic>
          <a:graphicData uri="http://schemas.openxmlformats.org/drawingml/2006/table">
            <a:tbl>
              <a:tblPr firstRow="1" bandRow="1">
                <a:tableStyleId>{BC89EF96-8CEA-46FF-86C4-4CE0E7609802}</a:tableStyleId>
              </a:tblPr>
              <a:tblGrid>
                <a:gridCol w="1066800"/>
                <a:gridCol w="609600"/>
                <a:gridCol w="568035"/>
                <a:gridCol w="748145"/>
                <a:gridCol w="748145"/>
                <a:gridCol w="748145"/>
                <a:gridCol w="748145"/>
                <a:gridCol w="748145"/>
                <a:gridCol w="748145"/>
                <a:gridCol w="748145"/>
                <a:gridCol w="748145"/>
              </a:tblGrid>
              <a:tr h="304800">
                <a:tc>
                  <a:txBody>
                    <a:bodyPr/>
                    <a:lstStyle/>
                    <a:p>
                      <a:pPr>
                        <a:buNone/>
                      </a:pPr>
                      <a:r>
                        <a:rPr lang="en-US" sz="1400" dirty="0" smtClean="0"/>
                        <a:t>Statistic</a:t>
                      </a:r>
                      <a:endParaRPr lang="en-US" sz="1400" dirty="0"/>
                    </a:p>
                  </a:txBody>
                  <a:tcPr/>
                </a:tc>
                <a:tc>
                  <a:txBody>
                    <a:bodyPr/>
                    <a:lstStyle/>
                    <a:p>
                      <a:pPr>
                        <a:buNone/>
                      </a:pPr>
                      <a:r>
                        <a:rPr lang="en-US" sz="1400" dirty="0" smtClean="0"/>
                        <a:t>2002</a:t>
                      </a:r>
                      <a:endParaRPr lang="en-US" sz="1400" dirty="0"/>
                    </a:p>
                  </a:txBody>
                  <a:tcPr/>
                </a:tc>
                <a:tc>
                  <a:txBody>
                    <a:bodyPr/>
                    <a:lstStyle/>
                    <a:p>
                      <a:pPr>
                        <a:buNone/>
                      </a:pPr>
                      <a:r>
                        <a:rPr lang="en-US" sz="1400" dirty="0" smtClean="0"/>
                        <a:t>2003</a:t>
                      </a:r>
                      <a:endParaRPr lang="en-US" sz="1400" dirty="0"/>
                    </a:p>
                  </a:txBody>
                  <a:tcPr/>
                </a:tc>
                <a:tc>
                  <a:txBody>
                    <a:bodyPr/>
                    <a:lstStyle/>
                    <a:p>
                      <a:pPr>
                        <a:buNone/>
                      </a:pPr>
                      <a:r>
                        <a:rPr lang="en-US" sz="1400" dirty="0" smtClean="0"/>
                        <a:t>2004</a:t>
                      </a:r>
                      <a:endParaRPr lang="en-US" sz="1400" dirty="0"/>
                    </a:p>
                  </a:txBody>
                  <a:tcPr/>
                </a:tc>
                <a:tc>
                  <a:txBody>
                    <a:bodyPr/>
                    <a:lstStyle/>
                    <a:p>
                      <a:pPr>
                        <a:buNone/>
                      </a:pPr>
                      <a:r>
                        <a:rPr lang="en-US" sz="1400" dirty="0" smtClean="0"/>
                        <a:t>2005</a:t>
                      </a:r>
                      <a:endParaRPr lang="en-US" sz="1400" dirty="0"/>
                    </a:p>
                  </a:txBody>
                  <a:tcPr/>
                </a:tc>
                <a:tc>
                  <a:txBody>
                    <a:bodyPr/>
                    <a:lstStyle/>
                    <a:p>
                      <a:pPr>
                        <a:buNone/>
                      </a:pPr>
                      <a:r>
                        <a:rPr lang="en-US" sz="1400" dirty="0" smtClean="0"/>
                        <a:t>2006</a:t>
                      </a:r>
                      <a:endParaRPr lang="en-US" sz="1400" dirty="0"/>
                    </a:p>
                  </a:txBody>
                  <a:tcPr/>
                </a:tc>
                <a:tc>
                  <a:txBody>
                    <a:bodyPr/>
                    <a:lstStyle/>
                    <a:p>
                      <a:pPr>
                        <a:buNone/>
                      </a:pPr>
                      <a:r>
                        <a:rPr lang="en-US" sz="1400" dirty="0" smtClean="0"/>
                        <a:t>2007</a:t>
                      </a:r>
                      <a:endParaRPr lang="en-US" sz="1400" dirty="0"/>
                    </a:p>
                  </a:txBody>
                  <a:tcPr/>
                </a:tc>
                <a:tc>
                  <a:txBody>
                    <a:bodyPr/>
                    <a:lstStyle/>
                    <a:p>
                      <a:pPr>
                        <a:buNone/>
                      </a:pPr>
                      <a:r>
                        <a:rPr lang="en-US" sz="1400" dirty="0" smtClean="0"/>
                        <a:t>2008</a:t>
                      </a:r>
                      <a:endParaRPr lang="en-US" sz="1400" dirty="0"/>
                    </a:p>
                  </a:txBody>
                  <a:tcPr/>
                </a:tc>
                <a:tc>
                  <a:txBody>
                    <a:bodyPr/>
                    <a:lstStyle/>
                    <a:p>
                      <a:pPr>
                        <a:buNone/>
                      </a:pPr>
                      <a:r>
                        <a:rPr lang="en-US" sz="1400" dirty="0" smtClean="0"/>
                        <a:t>2009</a:t>
                      </a:r>
                      <a:endParaRPr lang="en-US" sz="1400" dirty="0"/>
                    </a:p>
                  </a:txBody>
                  <a:tcPr/>
                </a:tc>
                <a:tc>
                  <a:txBody>
                    <a:bodyPr/>
                    <a:lstStyle/>
                    <a:p>
                      <a:pPr>
                        <a:buNone/>
                      </a:pPr>
                      <a:r>
                        <a:rPr lang="en-US" sz="1400" dirty="0" smtClean="0"/>
                        <a:t>2010</a:t>
                      </a:r>
                      <a:endParaRPr lang="en-US" sz="1400" dirty="0"/>
                    </a:p>
                  </a:txBody>
                  <a:tcPr/>
                </a:tc>
                <a:tc>
                  <a:txBody>
                    <a:bodyPr/>
                    <a:lstStyle/>
                    <a:p>
                      <a:pPr>
                        <a:buNone/>
                      </a:pPr>
                      <a:r>
                        <a:rPr lang="en-US" sz="1400" dirty="0" smtClean="0"/>
                        <a:t>2011</a:t>
                      </a:r>
                      <a:endParaRPr lang="en-US" sz="1400" dirty="0"/>
                    </a:p>
                  </a:txBody>
                  <a:tcPr/>
                </a:tc>
              </a:tr>
              <a:tr h="0">
                <a:tc>
                  <a:txBody>
                    <a:bodyPr/>
                    <a:lstStyle/>
                    <a:p>
                      <a:pPr>
                        <a:buNone/>
                      </a:pPr>
                      <a:r>
                        <a:rPr lang="en-US" sz="1400" dirty="0" smtClean="0"/>
                        <a:t>Total Responses</a:t>
                      </a:r>
                      <a:endParaRPr lang="en-US" sz="1400" dirty="0"/>
                    </a:p>
                  </a:txBody>
                  <a:tcPr/>
                </a:tc>
                <a:tc>
                  <a:txBody>
                    <a:bodyPr/>
                    <a:lstStyle/>
                    <a:p>
                      <a:pPr>
                        <a:buNone/>
                      </a:pPr>
                      <a:r>
                        <a:rPr lang="en-US" sz="1400" dirty="0" smtClean="0"/>
                        <a:t>2</a:t>
                      </a:r>
                      <a:endParaRPr lang="en-US" sz="1400" dirty="0"/>
                    </a:p>
                  </a:txBody>
                  <a:tcPr/>
                </a:tc>
                <a:tc>
                  <a:txBody>
                    <a:bodyPr/>
                    <a:lstStyle/>
                    <a:p>
                      <a:pPr>
                        <a:buNone/>
                      </a:pPr>
                      <a:r>
                        <a:rPr lang="en-US" sz="1400" dirty="0" smtClean="0"/>
                        <a:t>4</a:t>
                      </a:r>
                      <a:endParaRPr lang="en-US" sz="1400" dirty="0"/>
                    </a:p>
                  </a:txBody>
                  <a:tcPr/>
                </a:tc>
                <a:tc>
                  <a:txBody>
                    <a:bodyPr/>
                    <a:lstStyle/>
                    <a:p>
                      <a:pPr>
                        <a:buNone/>
                      </a:pPr>
                      <a:r>
                        <a:rPr lang="en-US" sz="1400" dirty="0" smtClean="0"/>
                        <a:t>5</a:t>
                      </a:r>
                      <a:endParaRPr lang="en-US" sz="1400" dirty="0"/>
                    </a:p>
                  </a:txBody>
                  <a:tcPr/>
                </a:tc>
                <a:tc>
                  <a:txBody>
                    <a:bodyPr/>
                    <a:lstStyle/>
                    <a:p>
                      <a:pPr>
                        <a:buNone/>
                      </a:pPr>
                      <a:r>
                        <a:rPr lang="en-US" sz="1400" dirty="0" smtClean="0"/>
                        <a:t>8</a:t>
                      </a:r>
                      <a:endParaRPr lang="en-US" sz="1400" dirty="0"/>
                    </a:p>
                  </a:txBody>
                  <a:tcPr/>
                </a:tc>
                <a:tc>
                  <a:txBody>
                    <a:bodyPr/>
                    <a:lstStyle/>
                    <a:p>
                      <a:pPr>
                        <a:buNone/>
                      </a:pPr>
                      <a:r>
                        <a:rPr lang="en-US" sz="1400" dirty="0" smtClean="0"/>
                        <a:t>8</a:t>
                      </a:r>
                      <a:endParaRPr lang="en-US" sz="1400" dirty="0"/>
                    </a:p>
                  </a:txBody>
                  <a:tcPr/>
                </a:tc>
                <a:tc>
                  <a:txBody>
                    <a:bodyPr/>
                    <a:lstStyle/>
                    <a:p>
                      <a:pPr>
                        <a:buNone/>
                      </a:pPr>
                      <a:r>
                        <a:rPr lang="en-US" sz="1400" dirty="0" smtClean="0"/>
                        <a:t>13</a:t>
                      </a:r>
                      <a:endParaRPr lang="en-US" sz="1400" dirty="0"/>
                    </a:p>
                  </a:txBody>
                  <a:tcPr/>
                </a:tc>
                <a:tc>
                  <a:txBody>
                    <a:bodyPr/>
                    <a:lstStyle/>
                    <a:p>
                      <a:pPr>
                        <a:buNone/>
                      </a:pPr>
                      <a:r>
                        <a:rPr lang="en-US" sz="1400" dirty="0" smtClean="0"/>
                        <a:t>22</a:t>
                      </a:r>
                      <a:endParaRPr lang="en-US" sz="1400" dirty="0"/>
                    </a:p>
                  </a:txBody>
                  <a:tcPr/>
                </a:tc>
                <a:tc>
                  <a:txBody>
                    <a:bodyPr/>
                    <a:lstStyle/>
                    <a:p>
                      <a:pPr>
                        <a:buNone/>
                      </a:pPr>
                      <a:r>
                        <a:rPr lang="en-US" sz="1400" dirty="0" smtClean="0"/>
                        <a:t>12</a:t>
                      </a:r>
                      <a:endParaRPr lang="en-US" sz="1400" dirty="0"/>
                    </a:p>
                  </a:txBody>
                  <a:tcPr/>
                </a:tc>
                <a:tc>
                  <a:txBody>
                    <a:bodyPr/>
                    <a:lstStyle/>
                    <a:p>
                      <a:pPr>
                        <a:buNone/>
                      </a:pPr>
                      <a:r>
                        <a:rPr lang="en-US" sz="1400" dirty="0" smtClean="0"/>
                        <a:t>0</a:t>
                      </a:r>
                      <a:endParaRPr lang="en-US" sz="1400" dirty="0"/>
                    </a:p>
                  </a:txBody>
                  <a:tcPr/>
                </a:tc>
                <a:tc>
                  <a:txBody>
                    <a:bodyPr/>
                    <a:lstStyle/>
                    <a:p>
                      <a:pPr>
                        <a:buNone/>
                      </a:pPr>
                      <a:r>
                        <a:rPr lang="en-US" sz="1400" dirty="0" smtClean="0"/>
                        <a:t>0</a:t>
                      </a:r>
                      <a:endParaRPr lang="en-US" sz="1400"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0" y="0"/>
            <a:ext cx="9144000" cy="1066800"/>
          </a:xfrm>
          <a:solidFill>
            <a:schemeClr val="bg1">
              <a:lumMod val="95000"/>
            </a:schemeClr>
          </a:solidFill>
        </p:spPr>
        <p:txBody>
          <a:bodyPr>
            <a:normAutofit/>
          </a:bodyPr>
          <a:lstStyle/>
          <a:p>
            <a:pPr>
              <a:buNone/>
            </a:pPr>
            <a:r>
              <a:rPr lang="en-US" sz="2800" dirty="0" smtClean="0">
                <a:latin typeface="Arial" pitchFamily="34" charset="0"/>
                <a:cs typeface="Arial" pitchFamily="34" charset="0"/>
              </a:rPr>
              <a:t>What were your top reasons for deciding to teach a course using service-learning as a teaching method?</a:t>
            </a:r>
            <a:endParaRPr lang="en-US" sz="2800" dirty="0">
              <a:latin typeface="Arial" pitchFamily="34" charset="0"/>
              <a:cs typeface="Arial" pitchFamily="34" charset="0"/>
            </a:endParaRPr>
          </a:p>
        </p:txBody>
      </p:sp>
      <p:pic>
        <p:nvPicPr>
          <p:cNvPr id="3" name="REV_eQ0gjkDsbkhimLG.png"/>
          <p:cNvPicPr>
            <a:picLocks noGrp="1" noChangeAspect="1"/>
          </p:cNvPicPr>
          <p:nvPr>
            <p:ph idx="1"/>
          </p:nvPr>
        </p:nvPicPr>
        <p:blipFill>
          <a:blip r:embed="rId3"/>
          <a:stretch>
            <a:fillRect/>
          </a:stretch>
        </p:blipFill>
        <p:spPr>
          <a:xfrm>
            <a:off x="-228600" y="1066800"/>
            <a:ext cx="9372600" cy="4495800"/>
          </a:xfrm>
          <a:prstGeom prst="rect">
            <a:avLst/>
          </a:prstGeom>
        </p:spPr>
      </p:pic>
      <p:sp>
        <p:nvSpPr>
          <p:cNvPr id="4" name="TextBox 3"/>
          <p:cNvSpPr txBox="1"/>
          <p:nvPr/>
        </p:nvSpPr>
        <p:spPr>
          <a:xfrm>
            <a:off x="1371600" y="5486400"/>
            <a:ext cx="6324600" cy="1200329"/>
          </a:xfrm>
          <a:prstGeom prst="rect">
            <a:avLst/>
          </a:prstGeom>
          <a:solidFill>
            <a:schemeClr val="accent1">
              <a:lumMod val="20000"/>
              <a:lumOff val="80000"/>
            </a:schemeClr>
          </a:solidFill>
        </p:spPr>
        <p:txBody>
          <a:bodyPr wrap="square" rtlCol="0">
            <a:spAutoFit/>
          </a:bodyPr>
          <a:lstStyle/>
          <a:p>
            <a:r>
              <a:rPr lang="en-US" sz="2400" dirty="0" smtClean="0">
                <a:latin typeface="Arial" pitchFamily="34" charset="0"/>
                <a:cs typeface="Arial" pitchFamily="34" charset="0"/>
              </a:rPr>
              <a:t>#1:  Enhance student learning</a:t>
            </a:r>
          </a:p>
          <a:p>
            <a:r>
              <a:rPr lang="en-US" sz="2400" dirty="0" smtClean="0">
                <a:latin typeface="Arial" pitchFamily="34" charset="0"/>
                <a:cs typeface="Arial" pitchFamily="34" charset="0"/>
              </a:rPr>
              <a:t>#2:  Desire for increased relevance in course</a:t>
            </a:r>
          </a:p>
          <a:p>
            <a:r>
              <a:rPr lang="en-US" sz="2400" dirty="0" smtClean="0">
                <a:latin typeface="Arial" pitchFamily="34" charset="0"/>
                <a:cs typeface="Arial" pitchFamily="34" charset="0"/>
              </a:rPr>
              <a:t>#3:  Encourage civic responsibility</a:t>
            </a:r>
            <a:endParaRPr lang="en-US" sz="2400" dirty="0">
              <a:latin typeface="Arial" pitchFamily="34" charset="0"/>
              <a:cs typeface="Arial" pitchFamily="34" charset="0"/>
            </a:endParaRPr>
          </a:p>
        </p:txBody>
      </p:sp>
      <p:sp>
        <p:nvSpPr>
          <p:cNvPr id="5" name="TextBox 4"/>
          <p:cNvSpPr txBox="1"/>
          <p:nvPr/>
        </p:nvSpPr>
        <p:spPr>
          <a:xfrm>
            <a:off x="7848600" y="2438400"/>
            <a:ext cx="609599" cy="461665"/>
          </a:xfrm>
          <a:prstGeom prst="rect">
            <a:avLst/>
          </a:prstGeom>
          <a:noFill/>
        </p:spPr>
        <p:txBody>
          <a:bodyPr wrap="square" rtlCol="0">
            <a:spAutoFit/>
          </a:bodyPr>
          <a:lstStyle/>
          <a:p>
            <a:r>
              <a:rPr lang="en-US" sz="2400" dirty="0" smtClean="0">
                <a:latin typeface="Arial" pitchFamily="34" charset="0"/>
                <a:cs typeface="Arial" pitchFamily="34" charset="0"/>
              </a:rPr>
              <a:t>#1</a:t>
            </a:r>
            <a:endParaRPr lang="en-US" sz="2400" dirty="0">
              <a:latin typeface="Arial" pitchFamily="34" charset="0"/>
              <a:cs typeface="Arial" pitchFamily="34" charset="0"/>
            </a:endParaRPr>
          </a:p>
        </p:txBody>
      </p:sp>
      <p:sp>
        <p:nvSpPr>
          <p:cNvPr id="6" name="TextBox 5"/>
          <p:cNvSpPr txBox="1"/>
          <p:nvPr/>
        </p:nvSpPr>
        <p:spPr>
          <a:xfrm>
            <a:off x="2590801" y="2895601"/>
            <a:ext cx="533400" cy="461665"/>
          </a:xfrm>
          <a:prstGeom prst="rect">
            <a:avLst/>
          </a:prstGeom>
          <a:noFill/>
        </p:spPr>
        <p:txBody>
          <a:bodyPr wrap="square" rtlCol="0">
            <a:spAutoFit/>
          </a:bodyPr>
          <a:lstStyle/>
          <a:p>
            <a:r>
              <a:rPr lang="en-US" sz="2400" dirty="0" smtClean="0">
                <a:latin typeface="Arial" pitchFamily="34" charset="0"/>
                <a:cs typeface="Arial" pitchFamily="34" charset="0"/>
              </a:rPr>
              <a:t>#2</a:t>
            </a:r>
            <a:endParaRPr lang="en-US" sz="2400" dirty="0">
              <a:latin typeface="Arial" pitchFamily="34" charset="0"/>
              <a:cs typeface="Arial" pitchFamily="34" charset="0"/>
            </a:endParaRPr>
          </a:p>
        </p:txBody>
      </p:sp>
      <p:sp>
        <p:nvSpPr>
          <p:cNvPr id="7" name="TextBox 6"/>
          <p:cNvSpPr txBox="1"/>
          <p:nvPr/>
        </p:nvSpPr>
        <p:spPr>
          <a:xfrm>
            <a:off x="7010400" y="3124200"/>
            <a:ext cx="609600" cy="461665"/>
          </a:xfrm>
          <a:prstGeom prst="rect">
            <a:avLst/>
          </a:prstGeom>
          <a:noFill/>
        </p:spPr>
        <p:txBody>
          <a:bodyPr wrap="square" rtlCol="0">
            <a:spAutoFit/>
          </a:bodyPr>
          <a:lstStyle/>
          <a:p>
            <a:r>
              <a:rPr lang="en-US" sz="2400" dirty="0" smtClean="0">
                <a:latin typeface="Arial" pitchFamily="34" charset="0"/>
                <a:cs typeface="Arial" pitchFamily="34" charset="0"/>
              </a:rPr>
              <a:t>#3</a:t>
            </a:r>
            <a:endParaRPr lang="en-US" sz="2400" dirty="0">
              <a:latin typeface="Arial" pitchFamily="34" charset="0"/>
              <a:cs typeface="Arial" pitchFamily="34" charset="0"/>
            </a:endParaRPr>
          </a:p>
        </p:txBody>
      </p:sp>
      <p:sp>
        <p:nvSpPr>
          <p:cNvPr id="8" name="TextBox 7"/>
          <p:cNvSpPr txBox="1"/>
          <p:nvPr/>
        </p:nvSpPr>
        <p:spPr>
          <a:xfrm>
            <a:off x="4495800" y="2971800"/>
            <a:ext cx="1157689" cy="369332"/>
          </a:xfrm>
          <a:prstGeom prst="rect">
            <a:avLst/>
          </a:prstGeom>
          <a:noFill/>
        </p:spPr>
        <p:txBody>
          <a:bodyPr wrap="none" rtlCol="0">
            <a:spAutoFit/>
          </a:bodyPr>
          <a:lstStyle/>
          <a:p>
            <a:r>
              <a:rPr lang="en-US" dirty="0" smtClean="0"/>
              <a:t>SL Stipend</a:t>
            </a:r>
            <a:endParaRPr lang="en-US" dirty="0"/>
          </a:p>
        </p:txBody>
      </p:sp>
      <p:cxnSp>
        <p:nvCxnSpPr>
          <p:cNvPr id="10" name="Straight Arrow Connector 9"/>
          <p:cNvCxnSpPr/>
          <p:nvPr/>
        </p:nvCxnSpPr>
        <p:spPr>
          <a:xfrm rot="5400000">
            <a:off x="4076700" y="3619500"/>
            <a:ext cx="914400" cy="381000"/>
          </a:xfrm>
          <a:prstGeom prst="straightConnector1">
            <a:avLst/>
          </a:prstGeom>
          <a:ln w="1905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0" y="0"/>
            <a:ext cx="9144000" cy="609600"/>
          </a:xfrm>
          <a:solidFill>
            <a:schemeClr val="bg1">
              <a:lumMod val="95000"/>
            </a:schemeClr>
          </a:solidFill>
        </p:spPr>
        <p:txBody>
          <a:bodyPr>
            <a:normAutofit fontScale="90000"/>
          </a:bodyPr>
          <a:lstStyle/>
          <a:p>
            <a:pPr>
              <a:buNone/>
            </a:pPr>
            <a:r>
              <a:rPr lang="en-US" sz="3200" dirty="0" smtClean="0">
                <a:latin typeface="Arial" pitchFamily="34" charset="0"/>
                <a:cs typeface="Arial" pitchFamily="34" charset="0"/>
              </a:rPr>
              <a:t>On average, how many hours did each student serve? </a:t>
            </a:r>
            <a:endParaRPr lang="en-US" sz="3200" dirty="0">
              <a:latin typeface="Arial" pitchFamily="34" charset="0"/>
              <a:cs typeface="Arial" pitchFamily="34" charset="0"/>
            </a:endParaRPr>
          </a:p>
        </p:txBody>
      </p:sp>
      <p:pic>
        <p:nvPicPr>
          <p:cNvPr id="3" name="REV_0CBSNY50UkIYRik.png"/>
          <p:cNvPicPr>
            <a:picLocks noGrp="1" noChangeAspect="1"/>
          </p:cNvPicPr>
          <p:nvPr>
            <p:ph idx="1"/>
          </p:nvPr>
        </p:nvPicPr>
        <p:blipFill>
          <a:blip r:embed="rId3"/>
          <a:stretch>
            <a:fillRect/>
          </a:stretch>
        </p:blipFill>
        <p:spPr>
          <a:xfrm>
            <a:off x="0" y="685800"/>
            <a:ext cx="9144000" cy="4191000"/>
          </a:xfrm>
          <a:prstGeom prst="rect">
            <a:avLst/>
          </a:prstGeom>
        </p:spPr>
      </p:pic>
      <p:graphicFrame>
        <p:nvGraphicFramePr>
          <p:cNvPr id="4" name="Content Placeholder 2"/>
          <p:cNvGraphicFramePr>
            <a:graphicFrameLocks/>
          </p:cNvGraphicFramePr>
          <p:nvPr/>
        </p:nvGraphicFramePr>
        <p:xfrm>
          <a:off x="5638800" y="4800600"/>
          <a:ext cx="3276600" cy="1828800"/>
        </p:xfrm>
        <a:graphic>
          <a:graphicData uri="http://schemas.openxmlformats.org/drawingml/2006/table">
            <a:tbl>
              <a:tblPr firstRow="1" bandRow="1">
                <a:tableStyleId>{BC89EF96-8CEA-46FF-86C4-4CE0E7609802}</a:tableStyleId>
              </a:tblPr>
              <a:tblGrid>
                <a:gridCol w="2283691"/>
                <a:gridCol w="992909"/>
              </a:tblGrid>
              <a:tr h="0">
                <a:tc>
                  <a:txBody>
                    <a:bodyPr/>
                    <a:lstStyle/>
                    <a:p>
                      <a:pPr>
                        <a:buNone/>
                      </a:pPr>
                      <a:r>
                        <a:rPr lang="en-US" sz="1800" dirty="0" smtClean="0">
                          <a:latin typeface="Arial" pitchFamily="34" charset="0"/>
                          <a:cs typeface="Arial" pitchFamily="34" charset="0"/>
                        </a:rPr>
                        <a:t>Statistic</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Value</a:t>
                      </a:r>
                      <a:endParaRPr lang="en-US" sz="1800" dirty="0">
                        <a:latin typeface="Arial" pitchFamily="34" charset="0"/>
                        <a:cs typeface="Arial" pitchFamily="34" charset="0"/>
                      </a:endParaRPr>
                    </a:p>
                  </a:txBody>
                  <a:tcPr/>
                </a:tc>
              </a:tr>
              <a:tr h="0">
                <a:tc>
                  <a:txBody>
                    <a:bodyPr/>
                    <a:lstStyle/>
                    <a:p>
                      <a:pPr>
                        <a:buNone/>
                      </a:pPr>
                      <a:r>
                        <a:rPr lang="en-US" sz="1800" dirty="0" smtClean="0">
                          <a:latin typeface="Arial" pitchFamily="34" charset="0"/>
                          <a:cs typeface="Arial" pitchFamily="34" charset="0"/>
                        </a:rPr>
                        <a:t>Mean</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2.39</a:t>
                      </a:r>
                      <a:endParaRPr lang="en-US" sz="1800" dirty="0">
                        <a:latin typeface="Arial" pitchFamily="34" charset="0"/>
                        <a:cs typeface="Arial" pitchFamily="34" charset="0"/>
                      </a:endParaRPr>
                    </a:p>
                  </a:txBody>
                  <a:tcPr/>
                </a:tc>
              </a:tr>
              <a:tr h="0">
                <a:tc>
                  <a:txBody>
                    <a:bodyPr/>
                    <a:lstStyle/>
                    <a:p>
                      <a:pPr>
                        <a:buNone/>
                      </a:pPr>
                      <a:r>
                        <a:rPr lang="en-US" sz="1800" dirty="0" smtClean="0">
                          <a:latin typeface="Arial" pitchFamily="34" charset="0"/>
                          <a:cs typeface="Arial" pitchFamily="34" charset="0"/>
                        </a:rPr>
                        <a:t>Variance</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1.31</a:t>
                      </a:r>
                      <a:endParaRPr lang="en-US" sz="1800" dirty="0">
                        <a:latin typeface="Arial" pitchFamily="34" charset="0"/>
                        <a:cs typeface="Arial" pitchFamily="34" charset="0"/>
                      </a:endParaRPr>
                    </a:p>
                  </a:txBody>
                  <a:tcPr/>
                </a:tc>
              </a:tr>
              <a:tr h="0">
                <a:tc>
                  <a:txBody>
                    <a:bodyPr/>
                    <a:lstStyle/>
                    <a:p>
                      <a:pPr>
                        <a:buNone/>
                      </a:pPr>
                      <a:r>
                        <a:rPr lang="en-US" sz="1800" dirty="0" smtClean="0">
                          <a:latin typeface="Arial" pitchFamily="34" charset="0"/>
                          <a:cs typeface="Arial" pitchFamily="34" charset="0"/>
                        </a:rPr>
                        <a:t>Standard Deviation</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1.14</a:t>
                      </a:r>
                      <a:endParaRPr lang="en-US" sz="1800" dirty="0">
                        <a:latin typeface="Arial" pitchFamily="34" charset="0"/>
                        <a:cs typeface="Arial" pitchFamily="34" charset="0"/>
                      </a:endParaRPr>
                    </a:p>
                  </a:txBody>
                  <a:tcPr/>
                </a:tc>
              </a:tr>
              <a:tr h="0">
                <a:tc>
                  <a:txBody>
                    <a:bodyPr/>
                    <a:lstStyle/>
                    <a:p>
                      <a:pPr>
                        <a:buNone/>
                      </a:pPr>
                      <a:r>
                        <a:rPr lang="en-US" sz="1800" dirty="0" smtClean="0">
                          <a:latin typeface="Arial" pitchFamily="34" charset="0"/>
                          <a:cs typeface="Arial" pitchFamily="34" charset="0"/>
                        </a:rPr>
                        <a:t>Total Responses</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18</a:t>
                      </a:r>
                      <a:endParaRPr lang="en-US" sz="1800" dirty="0">
                        <a:latin typeface="Arial" pitchFamily="34" charset="0"/>
                        <a:cs typeface="Arial" pitchFamily="34" charset="0"/>
                      </a:endParaRPr>
                    </a:p>
                  </a:txBody>
                  <a:tcPr/>
                </a:tc>
              </a:tr>
            </a:tbl>
          </a:graphicData>
        </a:graphic>
      </p:graphicFrame>
      <p:sp>
        <p:nvSpPr>
          <p:cNvPr id="5" name="TextBox 4"/>
          <p:cNvSpPr txBox="1"/>
          <p:nvPr/>
        </p:nvSpPr>
        <p:spPr>
          <a:xfrm>
            <a:off x="2743200" y="838200"/>
            <a:ext cx="838200" cy="461665"/>
          </a:xfrm>
          <a:prstGeom prst="rect">
            <a:avLst/>
          </a:prstGeom>
          <a:noFill/>
        </p:spPr>
        <p:txBody>
          <a:bodyPr wrap="square" rtlCol="0">
            <a:spAutoFit/>
          </a:bodyPr>
          <a:lstStyle/>
          <a:p>
            <a:r>
              <a:rPr lang="en-US" sz="2400" dirty="0" smtClean="0">
                <a:solidFill>
                  <a:srgbClr val="C00000"/>
                </a:solidFill>
                <a:latin typeface="Arial" pitchFamily="34" charset="0"/>
                <a:cs typeface="Arial" pitchFamily="34" charset="0"/>
              </a:rPr>
              <a:t>39%</a:t>
            </a:r>
            <a:endParaRPr lang="en-US" sz="2400" dirty="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685800"/>
          </a:xfrm>
          <a:solidFill>
            <a:schemeClr val="bg1">
              <a:lumMod val="95000"/>
            </a:schemeClr>
          </a:solidFill>
          <a:ln w="12700">
            <a:solidFill>
              <a:schemeClr val="tx1"/>
            </a:solidFill>
          </a:ln>
        </p:spPr>
        <p:txBody>
          <a:bodyPr>
            <a:normAutofit fontScale="90000"/>
          </a:bodyPr>
          <a:lstStyle/>
          <a:p>
            <a:pPr algn="ctr" eaLnBrk="1" hangingPunct="1">
              <a:defRPr/>
            </a:pPr>
            <a:r>
              <a:rPr lang="en-US" sz="4000" b="1" dirty="0" smtClean="0">
                <a:solidFill>
                  <a:srgbClr val="C00000"/>
                </a:solidFill>
              </a:rPr>
              <a:t>Service-Learning Survey: Faculty Comments</a:t>
            </a:r>
            <a:endParaRPr lang="en-US" sz="4000" b="1" dirty="0" smtClean="0">
              <a:solidFill>
                <a:srgbClr val="C00000"/>
              </a:solidFill>
              <a:effectLst/>
            </a:endParaRPr>
          </a:p>
        </p:txBody>
      </p:sp>
      <p:sp>
        <p:nvSpPr>
          <p:cNvPr id="5123" name="Rectangle 3"/>
          <p:cNvSpPr>
            <a:spLocks noGrp="1" noChangeArrowheads="1"/>
          </p:cNvSpPr>
          <p:nvPr>
            <p:ph type="subTitle" idx="1"/>
          </p:nvPr>
        </p:nvSpPr>
        <p:spPr>
          <a:xfrm>
            <a:off x="228600" y="1066800"/>
            <a:ext cx="8686800" cy="4267200"/>
          </a:xfrm>
          <a:solidFill>
            <a:schemeClr val="accent1">
              <a:lumMod val="20000"/>
              <a:lumOff val="80000"/>
            </a:schemeClr>
          </a:solidFill>
        </p:spPr>
        <p:txBody>
          <a:bodyPr>
            <a:normAutofit/>
          </a:bodyPr>
          <a:lstStyle/>
          <a:p>
            <a:pPr algn="just" eaLnBrk="1" hangingPunct="1">
              <a:lnSpc>
                <a:spcPct val="80000"/>
              </a:lnSpc>
            </a:pPr>
            <a:endParaRPr lang="en-US" dirty="0" smtClean="0">
              <a:solidFill>
                <a:schemeClr val="tx1"/>
              </a:solidFill>
              <a:effectLst/>
              <a:latin typeface="Arial" pitchFamily="34" charset="0"/>
              <a:cs typeface="Arial" pitchFamily="34" charset="0"/>
            </a:endParaRPr>
          </a:p>
          <a:p>
            <a:pPr algn="just" eaLnBrk="1" hangingPunct="1">
              <a:lnSpc>
                <a:spcPct val="80000"/>
              </a:lnSpc>
            </a:pPr>
            <a:r>
              <a:rPr lang="en-US" dirty="0" smtClean="0">
                <a:solidFill>
                  <a:schemeClr val="tx1"/>
                </a:solidFill>
                <a:effectLst/>
                <a:latin typeface="Arial" pitchFamily="34" charset="0"/>
                <a:cs typeface="Arial" pitchFamily="34" charset="0"/>
              </a:rPr>
              <a:t>“The course (NURS 3701) was already in existence, but no faculty member volunteered to do it. It is sad to say that is how I got involved, </a:t>
            </a:r>
            <a:r>
              <a:rPr lang="en-US" dirty="0" smtClean="0">
                <a:solidFill>
                  <a:srgbClr val="C00000"/>
                </a:solidFill>
                <a:effectLst/>
                <a:latin typeface="Arial" pitchFamily="34" charset="0"/>
                <a:cs typeface="Arial" pitchFamily="34" charset="0"/>
              </a:rPr>
              <a:t>but it really did change my life!!! It was a wonderful experience</a:t>
            </a:r>
            <a:r>
              <a:rPr lang="en-US" dirty="0" smtClean="0">
                <a:solidFill>
                  <a:schemeClr val="tx1"/>
                </a:solidFill>
                <a:effectLst/>
                <a:latin typeface="Arial" pitchFamily="34" charset="0"/>
                <a:cs typeface="Arial" pitchFamily="34" charset="0"/>
              </a:rPr>
              <a:t>.”</a:t>
            </a:r>
            <a:r>
              <a:rPr lang="en-US" dirty="0" smtClean="0">
                <a:solidFill>
                  <a:schemeClr val="tx1"/>
                </a:solidFill>
                <a:latin typeface="Arial" pitchFamily="34" charset="0"/>
                <a:cs typeface="Arial" pitchFamily="34" charset="0"/>
              </a:rPr>
              <a:t> </a:t>
            </a:r>
            <a:r>
              <a:rPr lang="en-US" sz="1800" dirty="0" smtClean="0">
                <a:solidFill>
                  <a:schemeClr val="tx1"/>
                </a:solidFill>
                <a:latin typeface="Arial" pitchFamily="34" charset="0"/>
                <a:cs typeface="Arial" pitchFamily="34" charset="0"/>
              </a:rPr>
              <a:t>-- Susan Barnes, spring 2008</a:t>
            </a:r>
            <a:endParaRPr lang="en-US" sz="1800" dirty="0" smtClean="0">
              <a:solidFill>
                <a:schemeClr val="tx1"/>
              </a:solidFill>
              <a:effectLst/>
              <a:latin typeface="Arial" pitchFamily="34" charset="0"/>
              <a:cs typeface="Arial" pitchFamily="34" charset="0"/>
            </a:endParaRPr>
          </a:p>
          <a:p>
            <a:pPr algn="just" eaLnBrk="1" hangingPunct="1">
              <a:lnSpc>
                <a:spcPct val="80000"/>
              </a:lnSpc>
            </a:pPr>
            <a:endParaRPr lang="en-US" dirty="0" smtClean="0">
              <a:solidFill>
                <a:schemeClr val="tx1"/>
              </a:solidFill>
              <a:latin typeface="Arial" pitchFamily="34" charset="0"/>
              <a:cs typeface="Arial" pitchFamily="34" charset="0"/>
            </a:endParaRPr>
          </a:p>
          <a:p>
            <a:pPr algn="l" eaLnBrk="1" hangingPunct="1">
              <a:lnSpc>
                <a:spcPct val="80000"/>
              </a:lnSpc>
            </a:pPr>
            <a:r>
              <a:rPr lang="en-US" dirty="0" smtClean="0">
                <a:solidFill>
                  <a:srgbClr val="C00000"/>
                </a:solidFill>
                <a:latin typeface="Arial" pitchFamily="34" charset="0"/>
                <a:cs typeface="Arial" pitchFamily="34" charset="0"/>
              </a:rPr>
              <a:t>“Richer context for student learning.”</a:t>
            </a:r>
          </a:p>
          <a:p>
            <a:pPr algn="l" eaLnBrk="1" hangingPunct="1">
              <a:lnSpc>
                <a:spcPct val="80000"/>
              </a:lnSpc>
              <a:tabLst>
                <a:tab pos="228600" algn="l"/>
              </a:tabLst>
            </a:pPr>
            <a:r>
              <a:rPr lang="en-US" sz="2000" dirty="0" smtClean="0">
                <a:solidFill>
                  <a:schemeClr val="tx1"/>
                </a:solidFill>
                <a:latin typeface="Arial" pitchFamily="34" charset="0"/>
                <a:cs typeface="Arial" pitchFamily="34" charset="0"/>
              </a:rPr>
              <a:t>-- Donna Hodkinson, teaches 6 different Spanish courses as service-	learning, fall 2008</a:t>
            </a:r>
          </a:p>
          <a:p>
            <a:pPr algn="l" eaLnBrk="1" hangingPunct="1">
              <a:lnSpc>
                <a:spcPct val="80000"/>
              </a:lnSpc>
            </a:pPr>
            <a:endParaRPr lang="en-US" sz="2400" dirty="0" smtClean="0">
              <a:solidFill>
                <a:schemeClr val="tx1"/>
              </a:solidFill>
              <a:effectLst/>
              <a:latin typeface="Arial" pitchFamily="34" charset="0"/>
              <a:cs typeface="Arial" pitchFamily="34" charset="0"/>
            </a:endParaRPr>
          </a:p>
          <a:p>
            <a:pPr algn="l" eaLnBrk="1" hangingPunct="1">
              <a:lnSpc>
                <a:spcPct val="80000"/>
              </a:lnSpc>
            </a:pPr>
            <a:endParaRPr lang="en-US" sz="2400" dirty="0" smtClean="0">
              <a:solidFill>
                <a:schemeClr val="tx1"/>
              </a:solidFill>
              <a:latin typeface="Arial" pitchFamily="34" charset="0"/>
              <a:cs typeface="Arial" pitchFamily="34" charset="0"/>
            </a:endParaRPr>
          </a:p>
          <a:p>
            <a:pPr algn="l" eaLnBrk="1" hangingPunct="1">
              <a:lnSpc>
                <a:spcPct val="80000"/>
              </a:lnSpc>
            </a:pPr>
            <a:endParaRPr lang="en-US" sz="2400" dirty="0" smtClean="0">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685800"/>
          </a:xfrm>
          <a:solidFill>
            <a:schemeClr val="bg1">
              <a:lumMod val="95000"/>
            </a:schemeClr>
          </a:solidFill>
          <a:ln w="12700">
            <a:solidFill>
              <a:schemeClr val="tx1"/>
            </a:solidFill>
          </a:ln>
        </p:spPr>
        <p:txBody>
          <a:bodyPr>
            <a:normAutofit fontScale="90000"/>
          </a:bodyPr>
          <a:lstStyle/>
          <a:p>
            <a:pPr algn="ctr" eaLnBrk="1" hangingPunct="1">
              <a:defRPr/>
            </a:pPr>
            <a:r>
              <a:rPr lang="en-US" sz="4000" b="1" dirty="0" smtClean="0">
                <a:solidFill>
                  <a:srgbClr val="C00000"/>
                </a:solidFill>
              </a:rPr>
              <a:t>Service-Learning Faculty Comments</a:t>
            </a:r>
            <a:endParaRPr lang="en-US" sz="4000" b="1" dirty="0" smtClean="0">
              <a:solidFill>
                <a:srgbClr val="C00000"/>
              </a:solidFill>
              <a:effectLst/>
            </a:endParaRPr>
          </a:p>
        </p:txBody>
      </p:sp>
      <p:sp>
        <p:nvSpPr>
          <p:cNvPr id="5123" name="Rectangle 3"/>
          <p:cNvSpPr>
            <a:spLocks noGrp="1" noChangeArrowheads="1"/>
          </p:cNvSpPr>
          <p:nvPr>
            <p:ph type="subTitle" idx="1"/>
          </p:nvPr>
        </p:nvSpPr>
        <p:spPr>
          <a:xfrm>
            <a:off x="0" y="990600"/>
            <a:ext cx="9144000" cy="5105400"/>
          </a:xfrm>
          <a:solidFill>
            <a:schemeClr val="accent1">
              <a:lumMod val="20000"/>
              <a:lumOff val="80000"/>
            </a:schemeClr>
          </a:solidFill>
        </p:spPr>
        <p:txBody>
          <a:bodyPr>
            <a:normAutofit/>
          </a:bodyPr>
          <a:lstStyle/>
          <a:p>
            <a:pPr algn="just" eaLnBrk="1" hangingPunct="1">
              <a:lnSpc>
                <a:spcPct val="80000"/>
              </a:lnSpc>
            </a:pPr>
            <a:r>
              <a:rPr lang="en-US" dirty="0" smtClean="0">
                <a:solidFill>
                  <a:schemeClr val="tx1"/>
                </a:solidFill>
                <a:effectLst/>
                <a:latin typeface="Arial" pitchFamily="34" charset="0"/>
                <a:cs typeface="Arial" pitchFamily="34" charset="0"/>
              </a:rPr>
              <a:t>“It is quite difficult for college students to fully understand the difference between children’s cognitive processes and abilities and their own when students only study theory. It is also difficult for college students to appreciate the power and benefits of folk tales and fairy tales ‘in theory.’ college students also listen with skepticism when told reading to children helps a child succeed in school. </a:t>
            </a:r>
            <a:r>
              <a:rPr lang="en-US" dirty="0" smtClean="0">
                <a:solidFill>
                  <a:srgbClr val="C00000"/>
                </a:solidFill>
                <a:effectLst/>
                <a:latin typeface="Arial" pitchFamily="34" charset="0"/>
                <a:cs typeface="Arial" pitchFamily="34" charset="0"/>
              </a:rPr>
              <a:t>All three of these theories become visible and comprehensible to college students as they participate in children’s education at Wilson </a:t>
            </a:r>
            <a:r>
              <a:rPr lang="en-US" dirty="0" smtClean="0">
                <a:solidFill>
                  <a:srgbClr val="C00000"/>
                </a:solidFill>
                <a:latin typeface="Arial" pitchFamily="34" charset="0"/>
                <a:cs typeface="Arial" pitchFamily="34" charset="0"/>
              </a:rPr>
              <a:t>E</a:t>
            </a:r>
            <a:r>
              <a:rPr lang="en-US" dirty="0" smtClean="0">
                <a:solidFill>
                  <a:srgbClr val="C00000"/>
                </a:solidFill>
                <a:effectLst/>
                <a:latin typeface="Arial" pitchFamily="34" charset="0"/>
                <a:cs typeface="Arial" pitchFamily="34" charset="0"/>
              </a:rPr>
              <a:t>lementary School</a:t>
            </a:r>
            <a:r>
              <a:rPr lang="en-US" dirty="0" smtClean="0">
                <a:solidFill>
                  <a:schemeClr val="tx1"/>
                </a:solidFill>
                <a:effectLst/>
                <a:latin typeface="Arial" pitchFamily="34" charset="0"/>
                <a:cs typeface="Arial" pitchFamily="34" charset="0"/>
              </a:rPr>
              <a:t>.” </a:t>
            </a:r>
            <a:r>
              <a:rPr lang="en-US" sz="1800" dirty="0" smtClean="0">
                <a:solidFill>
                  <a:schemeClr val="tx1"/>
                </a:solidFill>
                <a:effectLst/>
                <a:latin typeface="Arial" pitchFamily="34" charset="0"/>
                <a:cs typeface="Arial" pitchFamily="34" charset="0"/>
              </a:rPr>
              <a:t>-- Judith Palladino, THRE 2941: Children’s </a:t>
            </a:r>
            <a:r>
              <a:rPr lang="en-US" sz="1800" dirty="0" smtClean="0">
                <a:solidFill>
                  <a:schemeClr val="tx1"/>
                </a:solidFill>
                <a:latin typeface="Arial" pitchFamily="34" charset="0"/>
                <a:cs typeface="Arial" pitchFamily="34" charset="0"/>
              </a:rPr>
              <a:t>T</a:t>
            </a:r>
            <a:r>
              <a:rPr lang="en-US" sz="1800" dirty="0" smtClean="0">
                <a:solidFill>
                  <a:schemeClr val="tx1"/>
                </a:solidFill>
                <a:effectLst/>
                <a:latin typeface="Arial" pitchFamily="34" charset="0"/>
                <a:cs typeface="Arial" pitchFamily="34" charset="0"/>
              </a:rPr>
              <a:t>heatre Lab/Storytelling, spring 2008</a:t>
            </a:r>
          </a:p>
          <a:p>
            <a:pPr algn="l" eaLnBrk="1" hangingPunct="1">
              <a:lnSpc>
                <a:spcPct val="80000"/>
              </a:lnSpc>
            </a:pPr>
            <a:endParaRPr lang="en-US" sz="2400" dirty="0" smtClean="0">
              <a:solidFill>
                <a:schemeClr val="tx1"/>
              </a:solidFill>
              <a:latin typeface="Arial" pitchFamily="34" charset="0"/>
              <a:cs typeface="Arial" pitchFamily="34" charset="0"/>
            </a:endParaRPr>
          </a:p>
          <a:p>
            <a:pPr algn="l" eaLnBrk="1" hangingPunct="1">
              <a:lnSpc>
                <a:spcPct val="80000"/>
              </a:lnSpc>
            </a:pPr>
            <a:endParaRPr lang="en-US" sz="2400" dirty="0" smtClean="0">
              <a:solidFill>
                <a:schemeClr val="tx1"/>
              </a:solidFill>
              <a:effectLst/>
              <a:latin typeface="Arial" pitchFamily="34" charset="0"/>
              <a:cs typeface="Arial" pitchFamily="34" charset="0"/>
            </a:endParaRPr>
          </a:p>
          <a:p>
            <a:pPr algn="l" eaLnBrk="1" hangingPunct="1">
              <a:lnSpc>
                <a:spcPct val="80000"/>
              </a:lnSpc>
            </a:pPr>
            <a:endParaRPr lang="en-US" sz="2400" dirty="0" smtClean="0">
              <a:solidFill>
                <a:schemeClr val="tx1"/>
              </a:solidFill>
              <a:latin typeface="Arial" pitchFamily="34" charset="0"/>
              <a:cs typeface="Arial" pitchFamily="34" charset="0"/>
            </a:endParaRPr>
          </a:p>
          <a:p>
            <a:pPr algn="l" eaLnBrk="1" hangingPunct="1">
              <a:lnSpc>
                <a:spcPct val="80000"/>
              </a:lnSpc>
            </a:pPr>
            <a:endParaRPr lang="en-US" sz="2400" dirty="0" smtClean="0">
              <a:solidFill>
                <a:schemeClr val="tx1"/>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09599"/>
          </a:xfrm>
          <a:solidFill>
            <a:schemeClr val="bg1">
              <a:lumMod val="95000"/>
            </a:schemeClr>
          </a:solidFill>
        </p:spPr>
        <p:txBody>
          <a:bodyPr>
            <a:normAutofit fontScale="90000"/>
          </a:bodyPr>
          <a:lstStyle/>
          <a:p>
            <a:r>
              <a:rPr lang="en-US" sz="2800" dirty="0" smtClean="0">
                <a:latin typeface="Arial" pitchFamily="34" charset="0"/>
                <a:cs typeface="Arial" pitchFamily="34" charset="0"/>
              </a:rPr>
              <a:t>Faculty Responses to the SL Survey: Gender Differences</a:t>
            </a:r>
            <a:endParaRPr lang="en-US" sz="2800" dirty="0">
              <a:latin typeface="Arial" pitchFamily="34" charset="0"/>
              <a:cs typeface="Arial" pitchFamily="34" charset="0"/>
            </a:endParaRPr>
          </a:p>
        </p:txBody>
      </p:sp>
      <p:sp>
        <p:nvSpPr>
          <p:cNvPr id="7" name="TextBox 6"/>
          <p:cNvSpPr txBox="1"/>
          <p:nvPr/>
        </p:nvSpPr>
        <p:spPr>
          <a:xfrm>
            <a:off x="1066800" y="5181600"/>
            <a:ext cx="68580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solidFill>
                  <a:srgbClr val="C00000"/>
                </a:solidFill>
                <a:latin typeface="Arial" pitchFamily="34" charset="0"/>
                <a:cs typeface="Arial" pitchFamily="34" charset="0"/>
              </a:rPr>
              <a:t>29 faculty members responded (2002-2009):</a:t>
            </a:r>
          </a:p>
          <a:p>
            <a:pPr>
              <a:tabLst>
                <a:tab pos="457200" algn="l"/>
              </a:tabLst>
            </a:pPr>
            <a:r>
              <a:rPr lang="en-US" sz="2400" dirty="0" smtClean="0">
                <a:latin typeface="Arial" pitchFamily="34" charset="0"/>
                <a:cs typeface="Arial" pitchFamily="34" charset="0"/>
              </a:rPr>
              <a:t>	12 male faculty members</a:t>
            </a:r>
          </a:p>
          <a:p>
            <a:pPr>
              <a:tabLst>
                <a:tab pos="457200" algn="l"/>
              </a:tabLst>
            </a:pPr>
            <a:r>
              <a:rPr lang="en-US" sz="2400" dirty="0" smtClean="0">
                <a:latin typeface="Arial" pitchFamily="34" charset="0"/>
                <a:cs typeface="Arial" pitchFamily="34" charset="0"/>
              </a:rPr>
              <a:t>	17 female faculty members</a:t>
            </a:r>
            <a:endParaRPr lang="en-US" sz="2400" dirty="0">
              <a:latin typeface="Arial" pitchFamily="34" charset="0"/>
              <a:cs typeface="Arial" pitchFamily="34" charset="0"/>
            </a:endParaRPr>
          </a:p>
        </p:txBody>
      </p:sp>
      <p:graphicFrame>
        <p:nvGraphicFramePr>
          <p:cNvPr id="5" name="Chart 4"/>
          <p:cNvGraphicFramePr/>
          <p:nvPr/>
        </p:nvGraphicFramePr>
        <p:xfrm>
          <a:off x="1066800" y="685800"/>
          <a:ext cx="70104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09599"/>
          </a:xfrm>
          <a:solidFill>
            <a:schemeClr val="bg1">
              <a:lumMod val="95000"/>
            </a:schemeClr>
          </a:solidFill>
        </p:spPr>
        <p:txBody>
          <a:bodyPr>
            <a:normAutofit fontScale="90000"/>
          </a:bodyPr>
          <a:lstStyle/>
          <a:p>
            <a:r>
              <a:rPr lang="en-US" sz="3200" dirty="0" smtClean="0">
                <a:latin typeface="Arial" pitchFamily="34" charset="0"/>
                <a:cs typeface="Arial" pitchFamily="34" charset="0"/>
              </a:rPr>
              <a:t>53 Responses to the SL Survey: Gender Differences</a:t>
            </a:r>
            <a:endParaRPr lang="en-US" sz="3200" dirty="0">
              <a:latin typeface="Arial" pitchFamily="34" charset="0"/>
              <a:cs typeface="Arial" pitchFamily="34" charset="0"/>
            </a:endParaRPr>
          </a:p>
        </p:txBody>
      </p:sp>
      <p:graphicFrame>
        <p:nvGraphicFramePr>
          <p:cNvPr id="6" name="Chart 5"/>
          <p:cNvGraphicFramePr/>
          <p:nvPr/>
        </p:nvGraphicFramePr>
        <p:xfrm>
          <a:off x="609600" y="838200"/>
          <a:ext cx="7772400" cy="3733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2"/>
          <p:cNvGraphicFramePr>
            <a:graphicFrameLocks/>
          </p:cNvGraphicFramePr>
          <p:nvPr/>
        </p:nvGraphicFramePr>
        <p:xfrm>
          <a:off x="609600" y="4724400"/>
          <a:ext cx="3352800" cy="1828800"/>
        </p:xfrm>
        <a:graphic>
          <a:graphicData uri="http://schemas.openxmlformats.org/drawingml/2006/table">
            <a:tbl>
              <a:tblPr firstRow="1" bandRow="1">
                <a:tableStyleId>{BC89EF96-8CEA-46FF-86C4-4CE0E7609802}</a:tableStyleId>
              </a:tblPr>
              <a:tblGrid>
                <a:gridCol w="2438400"/>
                <a:gridCol w="914400"/>
              </a:tblGrid>
              <a:tr h="0">
                <a:tc>
                  <a:txBody>
                    <a:bodyPr/>
                    <a:lstStyle/>
                    <a:p>
                      <a:pPr>
                        <a:buNone/>
                      </a:pPr>
                      <a:r>
                        <a:rPr lang="en-US" sz="1800" dirty="0" smtClean="0">
                          <a:latin typeface="Arial" pitchFamily="34" charset="0"/>
                          <a:cs typeface="Arial" pitchFamily="34" charset="0"/>
                        </a:rPr>
                        <a:t>Statistic</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Value</a:t>
                      </a:r>
                      <a:endParaRPr lang="en-US" sz="1800" dirty="0">
                        <a:latin typeface="Arial" pitchFamily="34" charset="0"/>
                        <a:cs typeface="Arial" pitchFamily="34" charset="0"/>
                      </a:endParaRPr>
                    </a:p>
                  </a:txBody>
                  <a:tcPr/>
                </a:tc>
              </a:tr>
              <a:tr h="0">
                <a:tc>
                  <a:txBody>
                    <a:bodyPr/>
                    <a:lstStyle/>
                    <a:p>
                      <a:pPr>
                        <a:buNone/>
                      </a:pPr>
                      <a:r>
                        <a:rPr lang="en-US" sz="1800" dirty="0" smtClean="0">
                          <a:latin typeface="Arial" pitchFamily="34" charset="0"/>
                          <a:cs typeface="Arial" pitchFamily="34" charset="0"/>
                        </a:rPr>
                        <a:t>Mean</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1.58</a:t>
                      </a:r>
                      <a:endParaRPr lang="en-US" sz="1800" dirty="0">
                        <a:latin typeface="Arial" pitchFamily="34" charset="0"/>
                        <a:cs typeface="Arial" pitchFamily="34" charset="0"/>
                      </a:endParaRPr>
                    </a:p>
                  </a:txBody>
                  <a:tcPr/>
                </a:tc>
              </a:tr>
              <a:tr h="0">
                <a:tc>
                  <a:txBody>
                    <a:bodyPr/>
                    <a:lstStyle/>
                    <a:p>
                      <a:pPr>
                        <a:buNone/>
                      </a:pPr>
                      <a:r>
                        <a:rPr lang="en-US" sz="1800" dirty="0" smtClean="0">
                          <a:latin typeface="Arial" pitchFamily="34" charset="0"/>
                          <a:cs typeface="Arial" pitchFamily="34" charset="0"/>
                        </a:rPr>
                        <a:t>Variance</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0.25</a:t>
                      </a:r>
                      <a:endParaRPr lang="en-US" sz="1800" dirty="0">
                        <a:latin typeface="Arial" pitchFamily="34" charset="0"/>
                        <a:cs typeface="Arial" pitchFamily="34" charset="0"/>
                      </a:endParaRPr>
                    </a:p>
                  </a:txBody>
                  <a:tcPr/>
                </a:tc>
              </a:tr>
              <a:tr h="0">
                <a:tc>
                  <a:txBody>
                    <a:bodyPr/>
                    <a:lstStyle/>
                    <a:p>
                      <a:pPr>
                        <a:buNone/>
                      </a:pPr>
                      <a:r>
                        <a:rPr lang="en-US" sz="1800" dirty="0" smtClean="0">
                          <a:latin typeface="Arial" pitchFamily="34" charset="0"/>
                          <a:cs typeface="Arial" pitchFamily="34" charset="0"/>
                        </a:rPr>
                        <a:t>Standard Deviation</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0.50</a:t>
                      </a:r>
                      <a:endParaRPr lang="en-US" sz="1800" dirty="0">
                        <a:latin typeface="Arial" pitchFamily="34" charset="0"/>
                        <a:cs typeface="Arial" pitchFamily="34" charset="0"/>
                      </a:endParaRPr>
                    </a:p>
                  </a:txBody>
                  <a:tcPr/>
                </a:tc>
              </a:tr>
              <a:tr h="0">
                <a:tc>
                  <a:txBody>
                    <a:bodyPr/>
                    <a:lstStyle/>
                    <a:p>
                      <a:pPr>
                        <a:buNone/>
                      </a:pPr>
                      <a:r>
                        <a:rPr lang="en-US" sz="1800" dirty="0" smtClean="0">
                          <a:latin typeface="Arial" pitchFamily="34" charset="0"/>
                          <a:cs typeface="Arial" pitchFamily="34" charset="0"/>
                        </a:rPr>
                        <a:t>Total Responses</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53</a:t>
                      </a:r>
                      <a:endParaRPr lang="en-US" sz="1800" dirty="0">
                        <a:latin typeface="Arial" pitchFamily="34" charset="0"/>
                        <a:cs typeface="Arial" pitchFamily="34" charset="0"/>
                      </a:endParaRPr>
                    </a:p>
                  </a:txBody>
                  <a:tcPr/>
                </a:tc>
              </a:tr>
            </a:tbl>
          </a:graphicData>
        </a:graphic>
      </p:graphicFrame>
      <p:graphicFrame>
        <p:nvGraphicFramePr>
          <p:cNvPr id="9" name="Content Placeholder 2"/>
          <p:cNvGraphicFramePr>
            <a:graphicFrameLocks/>
          </p:cNvGraphicFramePr>
          <p:nvPr/>
        </p:nvGraphicFramePr>
        <p:xfrm>
          <a:off x="4495800" y="4724400"/>
          <a:ext cx="3886200" cy="1463040"/>
        </p:xfrm>
        <a:graphic>
          <a:graphicData uri="http://schemas.openxmlformats.org/drawingml/2006/table">
            <a:tbl>
              <a:tblPr firstRow="1" bandRow="1">
                <a:tableStyleId>{BC89EF96-8CEA-46FF-86C4-4CE0E7609802}</a:tableStyleId>
              </a:tblPr>
              <a:tblGrid>
                <a:gridCol w="457200"/>
                <a:gridCol w="1219200"/>
                <a:gridCol w="1295400"/>
                <a:gridCol w="914400"/>
              </a:tblGrid>
              <a:tr h="0">
                <a:tc>
                  <a:txBody>
                    <a:bodyPr/>
                    <a:lstStyle/>
                    <a:p>
                      <a:pPr>
                        <a:buNone/>
                      </a:pPr>
                      <a:r>
                        <a:rPr lang="en-US" sz="1800" dirty="0" smtClean="0">
                          <a:latin typeface="Arial" pitchFamily="34" charset="0"/>
                          <a:cs typeface="Arial" pitchFamily="34" charset="0"/>
                        </a:rPr>
                        <a:t>#</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Answer</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Response</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a:t>
                      </a:r>
                      <a:endParaRPr lang="en-US" sz="1800" dirty="0">
                        <a:latin typeface="Arial" pitchFamily="34" charset="0"/>
                        <a:cs typeface="Arial" pitchFamily="34" charset="0"/>
                      </a:endParaRPr>
                    </a:p>
                  </a:txBody>
                  <a:tcPr/>
                </a:tc>
              </a:tr>
              <a:tr h="0">
                <a:tc>
                  <a:txBody>
                    <a:bodyPr/>
                    <a:lstStyle/>
                    <a:p>
                      <a:pPr>
                        <a:buNone/>
                      </a:pPr>
                      <a:r>
                        <a:rPr lang="en-US" sz="1800" dirty="0" smtClean="0">
                          <a:latin typeface="Arial" pitchFamily="34" charset="0"/>
                          <a:cs typeface="Arial" pitchFamily="34" charset="0"/>
                        </a:rPr>
                        <a:t>1</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Male</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22</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42%</a:t>
                      </a:r>
                      <a:endParaRPr lang="en-US" sz="1800" dirty="0">
                        <a:latin typeface="Arial" pitchFamily="34" charset="0"/>
                        <a:cs typeface="Arial" pitchFamily="34" charset="0"/>
                      </a:endParaRPr>
                    </a:p>
                  </a:txBody>
                  <a:tcPr/>
                </a:tc>
              </a:tr>
              <a:tr h="0">
                <a:tc>
                  <a:txBody>
                    <a:bodyPr/>
                    <a:lstStyle/>
                    <a:p>
                      <a:pPr>
                        <a:buNone/>
                      </a:pPr>
                      <a:r>
                        <a:rPr lang="en-US" sz="1800" dirty="0" smtClean="0">
                          <a:latin typeface="Arial" pitchFamily="34" charset="0"/>
                          <a:cs typeface="Arial" pitchFamily="34" charset="0"/>
                        </a:rPr>
                        <a:t>2</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Female</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31</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58%</a:t>
                      </a:r>
                      <a:endParaRPr lang="en-US" sz="1800" dirty="0">
                        <a:latin typeface="Arial" pitchFamily="34" charset="0"/>
                        <a:cs typeface="Arial" pitchFamily="34" charset="0"/>
                      </a:endParaRPr>
                    </a:p>
                  </a:txBody>
                  <a:tcPr/>
                </a:tc>
              </a:tr>
              <a:tr h="0">
                <a:tc>
                  <a:txBody>
                    <a:bodyPr/>
                    <a:lstStyle/>
                    <a:p>
                      <a:pPr>
                        <a:buNone/>
                      </a:pPr>
                      <a:endParaRPr sz="180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Total</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53</a:t>
                      </a:r>
                      <a:endParaRPr lang="en-US" sz="1800" dirty="0">
                        <a:latin typeface="Arial" pitchFamily="34" charset="0"/>
                        <a:cs typeface="Arial" pitchFamily="34" charset="0"/>
                      </a:endParaRPr>
                    </a:p>
                  </a:txBody>
                  <a:tcPr/>
                </a:tc>
                <a:tc>
                  <a:txBody>
                    <a:bodyPr/>
                    <a:lstStyle/>
                    <a:p>
                      <a:pPr>
                        <a:buNone/>
                      </a:pPr>
                      <a:r>
                        <a:rPr lang="en-US" sz="1800" dirty="0" smtClean="0">
                          <a:latin typeface="Arial" pitchFamily="34" charset="0"/>
                          <a:cs typeface="Arial" pitchFamily="34" charset="0"/>
                        </a:rPr>
                        <a:t>100%</a:t>
                      </a:r>
                      <a:endParaRPr lang="en-US" sz="1800" dirty="0">
                        <a:latin typeface="Arial" pitchFamily="34" charset="0"/>
                        <a:cs typeface="Arial" pitchFamily="34" charset="0"/>
                      </a:endParaRPr>
                    </a:p>
                  </a:txBody>
                  <a:tcPr/>
                </a:tc>
              </a:tr>
            </a:tbl>
          </a:graphicData>
        </a:graphic>
      </p:graphicFrame>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609599"/>
          </a:xfrm>
          <a:solidFill>
            <a:schemeClr val="bg1">
              <a:lumMod val="95000"/>
            </a:schemeClr>
          </a:solidFill>
        </p:spPr>
        <p:txBody>
          <a:bodyPr>
            <a:normAutofit fontScale="90000"/>
          </a:bodyPr>
          <a:lstStyle/>
          <a:p>
            <a:r>
              <a:rPr lang="en-US" sz="2800" dirty="0" smtClean="0">
                <a:latin typeface="Arial" pitchFamily="34" charset="0"/>
                <a:cs typeface="Arial" pitchFamily="34" charset="0"/>
              </a:rPr>
              <a:t>Faculty Responses to the SL Survey: Gender Differences</a:t>
            </a:r>
            <a:endParaRPr lang="en-US" sz="2800" dirty="0">
              <a:latin typeface="Arial" pitchFamily="34" charset="0"/>
              <a:cs typeface="Arial" pitchFamily="34" charset="0"/>
            </a:endParaRPr>
          </a:p>
        </p:txBody>
      </p:sp>
      <p:graphicFrame>
        <p:nvGraphicFramePr>
          <p:cNvPr id="6" name="Chart 5"/>
          <p:cNvGraphicFramePr/>
          <p:nvPr/>
        </p:nvGraphicFramePr>
        <p:xfrm>
          <a:off x="304800" y="3581400"/>
          <a:ext cx="51054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381000" y="609600"/>
          <a:ext cx="5105400" cy="32004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5867401" y="4648200"/>
            <a:ext cx="3276600" cy="954107"/>
          </a:xfrm>
          <a:prstGeom prst="rect">
            <a:avLst/>
          </a:prstGeom>
          <a:noFill/>
        </p:spPr>
        <p:txBody>
          <a:bodyPr wrap="square" rtlCol="0">
            <a:spAutoFit/>
          </a:bodyPr>
          <a:lstStyle/>
          <a:p>
            <a:pPr algn="ctr"/>
            <a:r>
              <a:rPr lang="en-US" sz="2800" dirty="0" smtClean="0">
                <a:latin typeface="Arial" pitchFamily="34" charset="0"/>
                <a:cs typeface="Arial" pitchFamily="34" charset="0"/>
              </a:rPr>
              <a:t>53 responses </a:t>
            </a:r>
          </a:p>
          <a:p>
            <a:pPr algn="ctr"/>
            <a:r>
              <a:rPr lang="en-US" sz="2800" dirty="0" smtClean="0">
                <a:latin typeface="Arial" pitchFamily="34" charset="0"/>
                <a:cs typeface="Arial" pitchFamily="34" charset="0"/>
              </a:rPr>
              <a:t>to the survey</a:t>
            </a:r>
            <a:endParaRPr lang="en-US" sz="2800" dirty="0">
              <a:latin typeface="Arial" pitchFamily="34" charset="0"/>
              <a:cs typeface="Arial" pitchFamily="34" charset="0"/>
            </a:endParaRPr>
          </a:p>
        </p:txBody>
      </p:sp>
      <p:sp>
        <p:nvSpPr>
          <p:cNvPr id="12" name="Rectangle 11"/>
          <p:cNvSpPr/>
          <p:nvPr/>
        </p:nvSpPr>
        <p:spPr>
          <a:xfrm>
            <a:off x="5715000" y="1828800"/>
            <a:ext cx="3429000" cy="954107"/>
          </a:xfrm>
          <a:prstGeom prst="rect">
            <a:avLst/>
          </a:prstGeom>
        </p:spPr>
        <p:txBody>
          <a:bodyPr wrap="square">
            <a:spAutoFit/>
          </a:bodyPr>
          <a:lstStyle/>
          <a:p>
            <a:pPr algn="ctr"/>
            <a:r>
              <a:rPr lang="en-US" sz="2800" dirty="0" smtClean="0">
                <a:solidFill>
                  <a:srgbClr val="C00000"/>
                </a:solidFill>
                <a:latin typeface="Arial" pitchFamily="34" charset="0"/>
                <a:cs typeface="Arial" pitchFamily="34" charset="0"/>
              </a:rPr>
              <a:t>29 faculty members responded </a:t>
            </a:r>
            <a:endParaRPr lang="en-US" sz="2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762000"/>
          </a:xfrm>
          <a:solidFill>
            <a:schemeClr val="bg1">
              <a:lumMod val="95000"/>
            </a:schemeClr>
          </a:solidFill>
          <a:ln>
            <a:solidFill>
              <a:schemeClr val="bg2"/>
            </a:solidFill>
          </a:ln>
        </p:spPr>
        <p:txBody>
          <a:bodyPr/>
          <a:lstStyle/>
          <a:p>
            <a:pPr algn="ctr" eaLnBrk="1" hangingPunct="1">
              <a:defRPr/>
            </a:pPr>
            <a:r>
              <a:rPr lang="en-US" sz="4000" b="1" dirty="0" smtClean="0"/>
              <a:t>My SoTL Research Questions</a:t>
            </a:r>
            <a:endParaRPr lang="en-US" sz="4000" b="1" dirty="0" smtClean="0">
              <a:effectLst/>
            </a:endParaRPr>
          </a:p>
        </p:txBody>
      </p:sp>
      <p:sp>
        <p:nvSpPr>
          <p:cNvPr id="16387" name="Rectangle 3"/>
          <p:cNvSpPr>
            <a:spLocks noGrp="1" noChangeArrowheads="1"/>
          </p:cNvSpPr>
          <p:nvPr>
            <p:ph type="subTitle" idx="1"/>
          </p:nvPr>
        </p:nvSpPr>
        <p:spPr>
          <a:xfrm>
            <a:off x="0" y="762000"/>
            <a:ext cx="9144000" cy="6096000"/>
          </a:xfrm>
          <a:solidFill>
            <a:schemeClr val="accent1">
              <a:lumMod val="20000"/>
              <a:lumOff val="80000"/>
            </a:schemeClr>
          </a:solidFill>
        </p:spPr>
        <p:txBody>
          <a:bodyPr/>
          <a:lstStyle/>
          <a:p>
            <a:pPr marL="514350" indent="-514350" algn="l" defTabSz="512763">
              <a:buAutoNum type="arabicPeriod"/>
              <a:tabLst>
                <a:tab pos="690563" algn="l"/>
              </a:tabLst>
            </a:pPr>
            <a:r>
              <a:rPr lang="en-US" dirty="0" smtClean="0">
                <a:solidFill>
                  <a:schemeClr val="tx1"/>
                </a:solidFill>
                <a:latin typeface="Arial" pitchFamily="34" charset="0"/>
                <a:cs typeface="Arial" pitchFamily="34" charset="0"/>
              </a:rPr>
              <a:t>Is there a gender gap in service-learning 	faculty?	</a:t>
            </a:r>
            <a:r>
              <a:rPr lang="en-US" dirty="0" smtClean="0">
                <a:solidFill>
                  <a:srgbClr val="C00000"/>
                </a:solidFill>
                <a:latin typeface="Arial" pitchFamily="34" charset="0"/>
                <a:cs typeface="Arial" pitchFamily="34" charset="0"/>
              </a:rPr>
              <a:t>Yes – women are more likely to teach </a:t>
            </a:r>
            <a:r>
              <a:rPr lang="en-US" sz="3200" dirty="0" smtClean="0">
                <a:solidFill>
                  <a:srgbClr val="C00000"/>
                </a:solidFill>
                <a:latin typeface="Arial" pitchFamily="34" charset="0"/>
                <a:cs typeface="Arial" pitchFamily="34" charset="0"/>
              </a:rPr>
              <a:t>a 	SL course, and teach it repeatedly.</a:t>
            </a:r>
          </a:p>
          <a:p>
            <a:pPr marL="514350" indent="-514350" algn="l" defTabSz="512763">
              <a:buAutoNum type="arabicPeriod"/>
              <a:tabLst>
                <a:tab pos="690563" algn="l"/>
              </a:tabLst>
            </a:pPr>
            <a:endParaRPr lang="en-US" sz="3200" dirty="0" smtClean="0">
              <a:solidFill>
                <a:srgbClr val="C00000"/>
              </a:solidFill>
              <a:latin typeface="Arial" pitchFamily="34" charset="0"/>
              <a:cs typeface="Arial" pitchFamily="34" charset="0"/>
            </a:endParaRPr>
          </a:p>
          <a:p>
            <a:pPr marL="514350" indent="-514350" algn="l" defTabSz="512763">
              <a:buAutoNum type="arabicPeriod"/>
              <a:tabLst>
                <a:tab pos="690563" algn="l"/>
              </a:tabLst>
            </a:pPr>
            <a:r>
              <a:rPr lang="en-US" dirty="0" smtClean="0">
                <a:solidFill>
                  <a:schemeClr val="tx1"/>
                </a:solidFill>
                <a:latin typeface="Arial" pitchFamily="34" charset="0"/>
                <a:cs typeface="Arial" pitchFamily="34" charset="0"/>
              </a:rPr>
              <a:t>What are the causes or explanations of this gap?</a:t>
            </a:r>
          </a:p>
          <a:p>
            <a:pPr marL="514350" indent="-514350" algn="l" defTabSz="512763">
              <a:buAutoNum type="arabicPeriod"/>
              <a:tabLst>
                <a:tab pos="690563" algn="l"/>
              </a:tabLst>
            </a:pPr>
            <a:endParaRPr lang="en-US" dirty="0" smtClean="0">
              <a:solidFill>
                <a:schemeClr val="accent4">
                  <a:lumMod val="10000"/>
                </a:schemeClr>
              </a:solidFill>
            </a:endParaRPr>
          </a:p>
          <a:p>
            <a:pPr marL="514350" indent="-514350" algn="l" defTabSz="512763">
              <a:tabLst>
                <a:tab pos="690563" algn="l"/>
              </a:tabLst>
            </a:pPr>
            <a:r>
              <a:rPr lang="en-US" dirty="0" smtClean="0">
                <a:solidFill>
                  <a:schemeClr val="tx1"/>
                </a:solidFill>
                <a:latin typeface="Arial" pitchFamily="34" charset="0"/>
                <a:cs typeface="Arial" pitchFamily="34" charset="0"/>
              </a:rPr>
              <a:t>3.	</a:t>
            </a:r>
            <a:r>
              <a:rPr lang="en-US" dirty="0" smtClean="0">
                <a:solidFill>
                  <a:srgbClr val="C00000"/>
                </a:solidFill>
                <a:latin typeface="Arial" pitchFamily="34" charset="0"/>
                <a:cs typeface="Arial" pitchFamily="34" charset="0"/>
              </a:rPr>
              <a:t>What are the implications of this gap?</a:t>
            </a:r>
          </a:p>
          <a:p>
            <a:pPr marL="971550" lvl="1" indent="-514350" algn="l" defTabSz="512763">
              <a:tabLst>
                <a:tab pos="690563" algn="l"/>
              </a:tabLst>
            </a:pPr>
            <a:r>
              <a:rPr lang="en-US" dirty="0" smtClean="0">
                <a:solidFill>
                  <a:schemeClr val="accent4">
                    <a:lumMod val="10000"/>
                  </a:schemeClr>
                </a:solidFill>
                <a:latin typeface="Arial" pitchFamily="34" charset="0"/>
                <a:cs typeface="Arial" pitchFamily="34" charset="0"/>
              </a:rPr>
              <a:t>	</a:t>
            </a:r>
            <a:r>
              <a:rPr lang="en-US" sz="3200" dirty="0" smtClean="0">
                <a:solidFill>
                  <a:schemeClr val="accent4">
                    <a:lumMod val="10000"/>
                  </a:schemeClr>
                </a:solidFill>
                <a:latin typeface="Arial" pitchFamily="34" charset="0"/>
                <a:cs typeface="Arial" pitchFamily="34" charset="0"/>
              </a:rPr>
              <a:t>For promotion and tenure, for student learning, for the broad faculty and administrative acceptance of SL?</a:t>
            </a:r>
            <a:endParaRPr lang="en-US" sz="3200" dirty="0" smtClean="0">
              <a:solidFill>
                <a:schemeClr val="tx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fade">
                                      <p:cBhvr>
                                        <p:cTn id="7" dur="2000"/>
                                        <p:tgtEl>
                                          <p:spTgt spid="16387">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1"/>
            <a:ext cx="9144000" cy="646331"/>
          </a:xfrm>
          <a:solidFill>
            <a:schemeClr val="bg1">
              <a:lumMod val="95000"/>
            </a:schemeClr>
          </a:solidFill>
          <a:ln>
            <a:solidFill>
              <a:schemeClr val="bg2"/>
            </a:solidFill>
          </a:ln>
        </p:spPr>
        <p:txBody>
          <a:bodyPr>
            <a:normAutofit/>
          </a:bodyPr>
          <a:lstStyle/>
          <a:p>
            <a:pPr>
              <a:defRPr/>
            </a:pPr>
            <a:r>
              <a:rPr lang="en-US" sz="2400" dirty="0" smtClean="0">
                <a:latin typeface="Arial" pitchFamily="34" charset="0"/>
                <a:cs typeface="Arial" pitchFamily="34" charset="0"/>
              </a:rPr>
              <a:t>Faculty Responses to the SL Survey: Gender Differences</a:t>
            </a:r>
            <a:endParaRPr lang="en-US" sz="2400" dirty="0" smtClean="0">
              <a:effectLst/>
            </a:endParaRPr>
          </a:p>
        </p:txBody>
      </p:sp>
      <p:sp>
        <p:nvSpPr>
          <p:cNvPr id="16387" name="Rectangle 3"/>
          <p:cNvSpPr>
            <a:spLocks noGrp="1" noChangeArrowheads="1"/>
          </p:cNvSpPr>
          <p:nvPr>
            <p:ph type="subTitle" idx="1"/>
          </p:nvPr>
        </p:nvSpPr>
        <p:spPr>
          <a:xfrm>
            <a:off x="152400" y="609600"/>
            <a:ext cx="8991600" cy="6248400"/>
          </a:xfrm>
        </p:spPr>
        <p:txBody>
          <a:bodyPr/>
          <a:lstStyle/>
          <a:p>
            <a:pPr eaLnBrk="1" hangingPunct="1">
              <a:defRPr/>
            </a:pPr>
            <a:r>
              <a:rPr lang="en-US" sz="2800" dirty="0" smtClean="0">
                <a:solidFill>
                  <a:srgbClr val="C00000"/>
                </a:solidFill>
                <a:effectLst/>
              </a:rPr>
              <a:t>24 Faculty taught a SL course</a:t>
            </a:r>
            <a:endParaRPr lang="en-US" sz="2800" dirty="0" smtClean="0">
              <a:solidFill>
                <a:schemeClr val="bg2">
                  <a:lumMod val="50000"/>
                </a:schemeClr>
              </a:solidFill>
            </a:endParaRPr>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a:p>
            <a:pPr marL="609600" indent="-609600" algn="l" eaLnBrk="1" hangingPunct="1">
              <a:defRPr/>
            </a:pPr>
            <a:endParaRPr lang="en-US" dirty="0" smtClean="0"/>
          </a:p>
        </p:txBody>
      </p:sp>
      <p:graphicFrame>
        <p:nvGraphicFramePr>
          <p:cNvPr id="6" name="Chart 5"/>
          <p:cNvGraphicFramePr/>
          <p:nvPr/>
        </p:nvGraphicFramePr>
        <p:xfrm>
          <a:off x="381000" y="1295401"/>
          <a:ext cx="8382000" cy="556259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399"/>
          </a:xfrm>
          <a:solidFill>
            <a:schemeClr val="bg1">
              <a:lumMod val="95000"/>
            </a:schemeClr>
          </a:solidFill>
        </p:spPr>
        <p:txBody>
          <a:bodyPr>
            <a:normAutofit/>
          </a:bodyPr>
          <a:lstStyle/>
          <a:p>
            <a:r>
              <a:rPr lang="en-US" sz="2400" b="1" dirty="0">
                <a:latin typeface="Arial" pitchFamily="34" charset="0"/>
                <a:cs typeface="Arial" pitchFamily="34" charset="0"/>
              </a:rPr>
              <a:t>1. Service-learning enhanced my ability to communicate the core competencies of the subject matter </a:t>
            </a:r>
            <a:r>
              <a:rPr lang="en-US" sz="2400" b="1" dirty="0" smtClean="0">
                <a:latin typeface="Arial" pitchFamily="34" charset="0"/>
                <a:cs typeface="Arial" pitchFamily="34" charset="0"/>
              </a:rPr>
              <a:t>I</a:t>
            </a:r>
            <a:r>
              <a:rPr lang="en-US" sz="2400" b="1" dirty="0">
                <a:latin typeface="Arial" pitchFamily="34" charset="0"/>
                <a:cs typeface="Arial" pitchFamily="34" charset="0"/>
              </a:rPr>
              <a:t> </a:t>
            </a:r>
            <a:r>
              <a:rPr lang="en-US" sz="2400" b="1" dirty="0" smtClean="0">
                <a:latin typeface="Arial" pitchFamily="34" charset="0"/>
                <a:cs typeface="Arial" pitchFamily="34" charset="0"/>
              </a:rPr>
              <a:t>teach.</a:t>
            </a:r>
            <a:endParaRPr lang="en-US" sz="2400" dirty="0">
              <a:latin typeface="Arial" pitchFamily="34" charset="0"/>
              <a:cs typeface="Arial" pitchFamily="34" charset="0"/>
            </a:endParaRPr>
          </a:p>
        </p:txBody>
      </p:sp>
      <p:graphicFrame>
        <p:nvGraphicFramePr>
          <p:cNvPr id="6" name="Chart 5"/>
          <p:cNvGraphicFramePr/>
          <p:nvPr/>
        </p:nvGraphicFramePr>
        <p:xfrm>
          <a:off x="0" y="914400"/>
          <a:ext cx="9144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85800" y="5181600"/>
            <a:ext cx="5257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solidFill>
                  <a:srgbClr val="C00000"/>
                </a:solidFill>
                <a:latin typeface="Arial" pitchFamily="34" charset="0"/>
                <a:cs typeface="Arial" pitchFamily="34" charset="0"/>
              </a:rPr>
              <a:t>92% Agreed or Strongly Agreed:</a:t>
            </a:r>
          </a:p>
          <a:p>
            <a:r>
              <a:rPr lang="en-US" sz="2400" dirty="0" smtClean="0">
                <a:latin typeface="Arial" pitchFamily="34" charset="0"/>
                <a:cs typeface="Arial" pitchFamily="34" charset="0"/>
              </a:rPr>
              <a:t>38% of all male faculty responses</a:t>
            </a:r>
          </a:p>
          <a:p>
            <a:r>
              <a:rPr lang="en-US" sz="2400" dirty="0" smtClean="0">
                <a:latin typeface="Arial" pitchFamily="34" charset="0"/>
                <a:cs typeface="Arial" pitchFamily="34" charset="0"/>
              </a:rPr>
              <a:t>54% of all female faculty responses</a:t>
            </a:r>
            <a:endParaRPr lang="en-US" sz="2400" dirty="0">
              <a:latin typeface="Arial" pitchFamily="34" charset="0"/>
              <a:cs typeface="Arial" pitchFamily="34" charset="0"/>
            </a:endParaRPr>
          </a:p>
        </p:txBody>
      </p:sp>
      <p:sp>
        <p:nvSpPr>
          <p:cNvPr id="5" name="TextBox 4"/>
          <p:cNvSpPr txBox="1"/>
          <p:nvPr/>
        </p:nvSpPr>
        <p:spPr>
          <a:xfrm>
            <a:off x="6324600" y="5257800"/>
            <a:ext cx="2819400" cy="923330"/>
          </a:xfrm>
          <a:prstGeom prst="rect">
            <a:avLst/>
          </a:prstGeom>
          <a:noFill/>
        </p:spPr>
        <p:txBody>
          <a:bodyPr wrap="square" rtlCol="0">
            <a:spAutoFit/>
          </a:bodyPr>
          <a:lstStyle/>
          <a:p>
            <a:r>
              <a:rPr lang="en-US" dirty="0" smtClean="0">
                <a:latin typeface="Arial" pitchFamily="34" charset="0"/>
                <a:cs typeface="Arial" pitchFamily="34" charset="0"/>
              </a:rPr>
              <a:t>53 Responses from </a:t>
            </a:r>
            <a:br>
              <a:rPr lang="en-US" dirty="0" smtClean="0">
                <a:latin typeface="Arial" pitchFamily="34" charset="0"/>
                <a:cs typeface="Arial" pitchFamily="34" charset="0"/>
              </a:rPr>
            </a:br>
            <a:r>
              <a:rPr lang="en-US" dirty="0" smtClean="0">
                <a:latin typeface="Arial" pitchFamily="34" charset="0"/>
                <a:cs typeface="Arial" pitchFamily="34" charset="0"/>
              </a:rPr>
              <a:t>29 Faculty Members </a:t>
            </a:r>
            <a:br>
              <a:rPr lang="en-US" dirty="0" smtClean="0">
                <a:latin typeface="Arial" pitchFamily="34" charset="0"/>
                <a:cs typeface="Arial" pitchFamily="34" charset="0"/>
              </a:rPr>
            </a:br>
            <a:r>
              <a:rPr lang="en-US" dirty="0" smtClean="0">
                <a:latin typeface="Arial" pitchFamily="34" charset="0"/>
                <a:cs typeface="Arial" pitchFamily="34" charset="0"/>
              </a:rPr>
              <a:t>(12 males &amp; 17 females)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399"/>
          </a:xfrm>
          <a:solidFill>
            <a:schemeClr val="bg1">
              <a:lumMod val="95000"/>
            </a:schemeClr>
          </a:solidFill>
        </p:spPr>
        <p:txBody>
          <a:bodyPr>
            <a:normAutofit/>
          </a:bodyPr>
          <a:lstStyle/>
          <a:p>
            <a:r>
              <a:rPr lang="en-US" sz="2400" b="1" dirty="0" smtClean="0">
                <a:latin typeface="Arial" pitchFamily="34" charset="0"/>
                <a:cs typeface="Arial" pitchFamily="34" charset="0"/>
              </a:rPr>
              <a:t>2. The </a:t>
            </a:r>
            <a:r>
              <a:rPr lang="en-US" sz="2400" b="1" dirty="0">
                <a:latin typeface="Arial" pitchFamily="34" charset="0"/>
                <a:cs typeface="Arial" pitchFamily="34" charset="0"/>
              </a:rPr>
              <a:t>service-learning project helped my students see the relevance of the course subject matter.</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7" name="TextBox 6"/>
          <p:cNvSpPr txBox="1"/>
          <p:nvPr/>
        </p:nvSpPr>
        <p:spPr>
          <a:xfrm>
            <a:off x="609600" y="5181600"/>
            <a:ext cx="5257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solidFill>
                  <a:srgbClr val="C00000"/>
                </a:solidFill>
                <a:latin typeface="Arial" pitchFamily="34" charset="0"/>
                <a:cs typeface="Arial" pitchFamily="34" charset="0"/>
              </a:rPr>
              <a:t>92% Agreed or Strongly Agreed:</a:t>
            </a:r>
          </a:p>
          <a:p>
            <a:r>
              <a:rPr lang="en-US" sz="2400" dirty="0" smtClean="0">
                <a:latin typeface="Arial" pitchFamily="34" charset="0"/>
                <a:cs typeface="Arial" pitchFamily="34" charset="0"/>
              </a:rPr>
              <a:t>40% of all male faculty responses</a:t>
            </a:r>
          </a:p>
          <a:p>
            <a:r>
              <a:rPr lang="en-US" sz="2400" dirty="0" smtClean="0">
                <a:latin typeface="Arial" pitchFamily="34" charset="0"/>
                <a:cs typeface="Arial" pitchFamily="34" charset="0"/>
              </a:rPr>
              <a:t>52% of all female faculty responses</a:t>
            </a:r>
            <a:endParaRPr lang="en-US" sz="2400" dirty="0">
              <a:latin typeface="Arial" pitchFamily="34" charset="0"/>
              <a:cs typeface="Arial" pitchFamily="34" charset="0"/>
            </a:endParaRPr>
          </a:p>
        </p:txBody>
      </p:sp>
      <p:graphicFrame>
        <p:nvGraphicFramePr>
          <p:cNvPr id="8" name="Chart 7"/>
          <p:cNvGraphicFramePr/>
          <p:nvPr/>
        </p:nvGraphicFramePr>
        <p:xfrm>
          <a:off x="0" y="914400"/>
          <a:ext cx="9144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324600" y="5257800"/>
            <a:ext cx="2819400" cy="923330"/>
          </a:xfrm>
          <a:prstGeom prst="rect">
            <a:avLst/>
          </a:prstGeom>
          <a:noFill/>
        </p:spPr>
        <p:txBody>
          <a:bodyPr wrap="square" rtlCol="0">
            <a:spAutoFit/>
          </a:bodyPr>
          <a:lstStyle/>
          <a:p>
            <a:r>
              <a:rPr lang="en-US" dirty="0" smtClean="0">
                <a:latin typeface="Arial" pitchFamily="34" charset="0"/>
                <a:cs typeface="Arial" pitchFamily="34" charset="0"/>
              </a:rPr>
              <a:t>53 Responses from </a:t>
            </a:r>
            <a:br>
              <a:rPr lang="en-US" dirty="0" smtClean="0">
                <a:latin typeface="Arial" pitchFamily="34" charset="0"/>
                <a:cs typeface="Arial" pitchFamily="34" charset="0"/>
              </a:rPr>
            </a:br>
            <a:r>
              <a:rPr lang="en-US" dirty="0" smtClean="0">
                <a:latin typeface="Arial" pitchFamily="34" charset="0"/>
                <a:cs typeface="Arial" pitchFamily="34" charset="0"/>
              </a:rPr>
              <a:t>29 Faculty Members </a:t>
            </a:r>
            <a:br>
              <a:rPr lang="en-US" dirty="0" smtClean="0">
                <a:latin typeface="Arial" pitchFamily="34" charset="0"/>
                <a:cs typeface="Arial" pitchFamily="34" charset="0"/>
              </a:rPr>
            </a:br>
            <a:r>
              <a:rPr lang="en-US" dirty="0" smtClean="0">
                <a:latin typeface="Arial" pitchFamily="34" charset="0"/>
                <a:cs typeface="Arial" pitchFamily="34" charset="0"/>
              </a:rPr>
              <a:t>(12 males &amp; 17 females)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399"/>
          </a:xfrm>
          <a:solidFill>
            <a:schemeClr val="bg1">
              <a:lumMod val="95000"/>
            </a:schemeClr>
          </a:solidFill>
        </p:spPr>
        <p:txBody>
          <a:bodyPr>
            <a:noAutofit/>
          </a:bodyPr>
          <a:lstStyle/>
          <a:p>
            <a:r>
              <a:rPr lang="en-US" sz="2100" b="1" dirty="0" smtClean="0">
                <a:latin typeface="Arial" pitchFamily="34" charset="0"/>
                <a:cs typeface="Arial" pitchFamily="34" charset="0"/>
              </a:rPr>
              <a:t>3. The service-learning aspect of this course helped my students see how the subject matter they learned can be applied to everyday life.</a:t>
            </a:r>
            <a:endParaRPr lang="en-US" sz="2100" dirty="0">
              <a:latin typeface="Arial" pitchFamily="34" charset="0"/>
              <a:cs typeface="Arial" pitchFamily="34" charset="0"/>
            </a:endParaRPr>
          </a:p>
        </p:txBody>
      </p:sp>
      <p:sp>
        <p:nvSpPr>
          <p:cNvPr id="7" name="TextBox 6"/>
          <p:cNvSpPr txBox="1"/>
          <p:nvPr/>
        </p:nvSpPr>
        <p:spPr>
          <a:xfrm>
            <a:off x="533400" y="5181600"/>
            <a:ext cx="5257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solidFill>
                  <a:srgbClr val="C00000"/>
                </a:solidFill>
                <a:latin typeface="Arial" pitchFamily="34" charset="0"/>
                <a:cs typeface="Arial" pitchFamily="34" charset="0"/>
              </a:rPr>
              <a:t>90% Agreed or Strongly Agreed:</a:t>
            </a:r>
          </a:p>
          <a:p>
            <a:r>
              <a:rPr lang="en-US" sz="2400" dirty="0" smtClean="0">
                <a:latin typeface="Arial" pitchFamily="34" charset="0"/>
                <a:cs typeface="Arial" pitchFamily="34" charset="0"/>
              </a:rPr>
              <a:t>38% of all male faculty responses</a:t>
            </a:r>
          </a:p>
          <a:p>
            <a:r>
              <a:rPr lang="en-US" sz="2400" dirty="0" smtClean="0">
                <a:latin typeface="Arial" pitchFamily="34" charset="0"/>
                <a:cs typeface="Arial" pitchFamily="34" charset="0"/>
              </a:rPr>
              <a:t>52% of all female faculty responses</a:t>
            </a:r>
            <a:endParaRPr lang="en-US" sz="2400" dirty="0">
              <a:latin typeface="Arial" pitchFamily="34" charset="0"/>
              <a:cs typeface="Arial" pitchFamily="34" charset="0"/>
            </a:endParaRPr>
          </a:p>
        </p:txBody>
      </p:sp>
      <p:graphicFrame>
        <p:nvGraphicFramePr>
          <p:cNvPr id="5" name="Chart 4"/>
          <p:cNvGraphicFramePr/>
          <p:nvPr/>
        </p:nvGraphicFramePr>
        <p:xfrm>
          <a:off x="0" y="838200"/>
          <a:ext cx="9144000" cy="46482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324600" y="5257800"/>
            <a:ext cx="2819400" cy="923330"/>
          </a:xfrm>
          <a:prstGeom prst="rect">
            <a:avLst/>
          </a:prstGeom>
          <a:noFill/>
        </p:spPr>
        <p:txBody>
          <a:bodyPr wrap="square" rtlCol="0">
            <a:spAutoFit/>
          </a:bodyPr>
          <a:lstStyle/>
          <a:p>
            <a:r>
              <a:rPr lang="en-US" dirty="0" smtClean="0">
                <a:latin typeface="Arial" pitchFamily="34" charset="0"/>
                <a:cs typeface="Arial" pitchFamily="34" charset="0"/>
              </a:rPr>
              <a:t>53 Responses from </a:t>
            </a:r>
            <a:br>
              <a:rPr lang="en-US" dirty="0" smtClean="0">
                <a:latin typeface="Arial" pitchFamily="34" charset="0"/>
                <a:cs typeface="Arial" pitchFamily="34" charset="0"/>
              </a:rPr>
            </a:br>
            <a:r>
              <a:rPr lang="en-US" dirty="0" smtClean="0">
                <a:latin typeface="Arial" pitchFamily="34" charset="0"/>
                <a:cs typeface="Arial" pitchFamily="34" charset="0"/>
              </a:rPr>
              <a:t>29 Faculty Members </a:t>
            </a:r>
            <a:br>
              <a:rPr lang="en-US" dirty="0" smtClean="0">
                <a:latin typeface="Arial" pitchFamily="34" charset="0"/>
                <a:cs typeface="Arial" pitchFamily="34" charset="0"/>
              </a:rPr>
            </a:br>
            <a:r>
              <a:rPr lang="en-US" dirty="0" smtClean="0">
                <a:latin typeface="Arial" pitchFamily="34" charset="0"/>
                <a:cs typeface="Arial" pitchFamily="34" charset="0"/>
              </a:rPr>
              <a:t>(12 males &amp; 17 females)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399"/>
          </a:xfrm>
          <a:solidFill>
            <a:schemeClr val="bg1">
              <a:lumMod val="95000"/>
            </a:schemeClr>
          </a:solidFill>
        </p:spPr>
        <p:txBody>
          <a:bodyPr>
            <a:normAutofit/>
          </a:bodyPr>
          <a:lstStyle/>
          <a:p>
            <a:r>
              <a:rPr lang="en-US" sz="2400" b="1" dirty="0" smtClean="0">
                <a:latin typeface="Arial" pitchFamily="34" charset="0"/>
                <a:cs typeface="Arial" pitchFamily="34" charset="0"/>
              </a:rPr>
              <a:t>4. The service my students completed was beneficial to Oklahoma City University.</a:t>
            </a:r>
            <a:r>
              <a:rPr lang="en-US" sz="2400" dirty="0" smtClean="0">
                <a:latin typeface="Arial" pitchFamily="34" charset="0"/>
                <a:cs typeface="Arial" pitchFamily="34" charset="0"/>
              </a:rPr>
              <a:t> </a:t>
            </a:r>
            <a:endParaRPr lang="en-US" sz="2400" dirty="0">
              <a:latin typeface="Arial" pitchFamily="34" charset="0"/>
              <a:cs typeface="Arial" pitchFamily="34" charset="0"/>
            </a:endParaRPr>
          </a:p>
        </p:txBody>
      </p:sp>
      <p:sp>
        <p:nvSpPr>
          <p:cNvPr id="7" name="TextBox 6"/>
          <p:cNvSpPr txBox="1"/>
          <p:nvPr/>
        </p:nvSpPr>
        <p:spPr>
          <a:xfrm>
            <a:off x="457200" y="5181600"/>
            <a:ext cx="5257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solidFill>
                  <a:srgbClr val="C00000"/>
                </a:solidFill>
                <a:latin typeface="Arial" pitchFamily="34" charset="0"/>
                <a:cs typeface="Arial" pitchFamily="34" charset="0"/>
              </a:rPr>
              <a:t>88% Agreed or Strongly Agreed:</a:t>
            </a:r>
          </a:p>
          <a:p>
            <a:r>
              <a:rPr lang="en-US" sz="2400" dirty="0" smtClean="0">
                <a:latin typeface="Arial" pitchFamily="34" charset="0"/>
                <a:cs typeface="Arial" pitchFamily="34" charset="0"/>
              </a:rPr>
              <a:t>39% of all male faculty responses</a:t>
            </a:r>
          </a:p>
          <a:p>
            <a:r>
              <a:rPr lang="en-US" sz="2400" dirty="0" smtClean="0">
                <a:latin typeface="Arial" pitchFamily="34" charset="0"/>
                <a:cs typeface="Arial" pitchFamily="34" charset="0"/>
              </a:rPr>
              <a:t>49% of all female faculty responses</a:t>
            </a:r>
            <a:endParaRPr lang="en-US" sz="2400" dirty="0">
              <a:latin typeface="Arial" pitchFamily="34" charset="0"/>
              <a:cs typeface="Arial" pitchFamily="34" charset="0"/>
            </a:endParaRPr>
          </a:p>
        </p:txBody>
      </p:sp>
      <p:graphicFrame>
        <p:nvGraphicFramePr>
          <p:cNvPr id="4" name="Chart 3"/>
          <p:cNvGraphicFramePr/>
          <p:nvPr/>
        </p:nvGraphicFramePr>
        <p:xfrm>
          <a:off x="0" y="838200"/>
          <a:ext cx="9144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324600" y="5257800"/>
            <a:ext cx="2819400" cy="923330"/>
          </a:xfrm>
          <a:prstGeom prst="rect">
            <a:avLst/>
          </a:prstGeom>
          <a:noFill/>
        </p:spPr>
        <p:txBody>
          <a:bodyPr wrap="square" rtlCol="0">
            <a:spAutoFit/>
          </a:bodyPr>
          <a:lstStyle/>
          <a:p>
            <a:r>
              <a:rPr lang="en-US" dirty="0" smtClean="0">
                <a:latin typeface="Arial" pitchFamily="34" charset="0"/>
                <a:cs typeface="Arial" pitchFamily="34" charset="0"/>
              </a:rPr>
              <a:t>53 Responses from </a:t>
            </a:r>
            <a:br>
              <a:rPr lang="en-US" dirty="0" smtClean="0">
                <a:latin typeface="Arial" pitchFamily="34" charset="0"/>
                <a:cs typeface="Arial" pitchFamily="34" charset="0"/>
              </a:rPr>
            </a:br>
            <a:r>
              <a:rPr lang="en-US" dirty="0" smtClean="0">
                <a:latin typeface="Arial" pitchFamily="34" charset="0"/>
                <a:cs typeface="Arial" pitchFamily="34" charset="0"/>
              </a:rPr>
              <a:t>29 Faculty Members </a:t>
            </a:r>
            <a:br>
              <a:rPr lang="en-US" dirty="0" smtClean="0">
                <a:latin typeface="Arial" pitchFamily="34" charset="0"/>
                <a:cs typeface="Arial" pitchFamily="34" charset="0"/>
              </a:rPr>
            </a:br>
            <a:r>
              <a:rPr lang="en-US" dirty="0" smtClean="0">
                <a:latin typeface="Arial" pitchFamily="34" charset="0"/>
                <a:cs typeface="Arial" pitchFamily="34" charset="0"/>
              </a:rPr>
              <a:t>(12 males &amp; 17 females)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399"/>
          </a:xfrm>
          <a:solidFill>
            <a:schemeClr val="bg1">
              <a:lumMod val="95000"/>
            </a:schemeClr>
          </a:solidFill>
        </p:spPr>
        <p:txBody>
          <a:bodyPr>
            <a:noAutofit/>
          </a:bodyPr>
          <a:lstStyle/>
          <a:p>
            <a:r>
              <a:rPr lang="en-US" sz="2800" b="1" dirty="0" smtClean="0">
                <a:latin typeface="Arial" pitchFamily="34" charset="0"/>
                <a:cs typeface="Arial" pitchFamily="34" charset="0"/>
              </a:rPr>
              <a:t>5. The service my students completed was beneficial to the community. </a:t>
            </a:r>
            <a:endParaRPr lang="en-US" sz="2800" dirty="0">
              <a:latin typeface="Arial" pitchFamily="34" charset="0"/>
              <a:cs typeface="Arial" pitchFamily="34" charset="0"/>
            </a:endParaRPr>
          </a:p>
        </p:txBody>
      </p:sp>
      <p:sp>
        <p:nvSpPr>
          <p:cNvPr id="7" name="TextBox 6"/>
          <p:cNvSpPr txBox="1"/>
          <p:nvPr/>
        </p:nvSpPr>
        <p:spPr>
          <a:xfrm>
            <a:off x="762000" y="5181600"/>
            <a:ext cx="5257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solidFill>
                  <a:srgbClr val="C00000"/>
                </a:solidFill>
                <a:latin typeface="Arial" pitchFamily="34" charset="0"/>
                <a:cs typeface="Arial" pitchFamily="34" charset="0"/>
              </a:rPr>
              <a:t>96% Agreed or Strongly Agreed:</a:t>
            </a:r>
          </a:p>
          <a:p>
            <a:r>
              <a:rPr lang="en-US" sz="2400" dirty="0" smtClean="0">
                <a:latin typeface="Arial" pitchFamily="34" charset="0"/>
                <a:cs typeface="Arial" pitchFamily="34" charset="0"/>
              </a:rPr>
              <a:t>42% of all male faculty responses</a:t>
            </a:r>
          </a:p>
          <a:p>
            <a:r>
              <a:rPr lang="en-US" sz="2400" dirty="0" smtClean="0">
                <a:latin typeface="Arial" pitchFamily="34" charset="0"/>
                <a:cs typeface="Arial" pitchFamily="34" charset="0"/>
              </a:rPr>
              <a:t>54% of all female faculty responses</a:t>
            </a:r>
            <a:endParaRPr lang="en-US" sz="2400" dirty="0">
              <a:latin typeface="Arial" pitchFamily="34" charset="0"/>
              <a:cs typeface="Arial" pitchFamily="34" charset="0"/>
            </a:endParaRPr>
          </a:p>
        </p:txBody>
      </p:sp>
      <p:graphicFrame>
        <p:nvGraphicFramePr>
          <p:cNvPr id="5" name="Chart 4"/>
          <p:cNvGraphicFramePr/>
          <p:nvPr/>
        </p:nvGraphicFramePr>
        <p:xfrm>
          <a:off x="0" y="914400"/>
          <a:ext cx="9144000" cy="47244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324600" y="5257800"/>
            <a:ext cx="2819400" cy="923330"/>
          </a:xfrm>
          <a:prstGeom prst="rect">
            <a:avLst/>
          </a:prstGeom>
          <a:noFill/>
        </p:spPr>
        <p:txBody>
          <a:bodyPr wrap="square" rtlCol="0">
            <a:spAutoFit/>
          </a:bodyPr>
          <a:lstStyle/>
          <a:p>
            <a:r>
              <a:rPr lang="en-US" dirty="0" smtClean="0">
                <a:latin typeface="Arial" pitchFamily="34" charset="0"/>
                <a:cs typeface="Arial" pitchFamily="34" charset="0"/>
              </a:rPr>
              <a:t>53 Responses from </a:t>
            </a:r>
            <a:br>
              <a:rPr lang="en-US" dirty="0" smtClean="0">
                <a:latin typeface="Arial" pitchFamily="34" charset="0"/>
                <a:cs typeface="Arial" pitchFamily="34" charset="0"/>
              </a:rPr>
            </a:br>
            <a:r>
              <a:rPr lang="en-US" dirty="0" smtClean="0">
                <a:latin typeface="Arial" pitchFamily="34" charset="0"/>
                <a:cs typeface="Arial" pitchFamily="34" charset="0"/>
              </a:rPr>
              <a:t>29 Faculty Members </a:t>
            </a:r>
            <a:br>
              <a:rPr lang="en-US" dirty="0" smtClean="0">
                <a:latin typeface="Arial" pitchFamily="34" charset="0"/>
                <a:cs typeface="Arial" pitchFamily="34" charset="0"/>
              </a:rPr>
            </a:br>
            <a:r>
              <a:rPr lang="en-US" dirty="0" smtClean="0">
                <a:latin typeface="Arial" pitchFamily="34" charset="0"/>
                <a:cs typeface="Arial" pitchFamily="34" charset="0"/>
              </a:rPr>
              <a:t>(12 males &amp; 17 females)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399"/>
          </a:xfrm>
          <a:solidFill>
            <a:schemeClr val="bg1">
              <a:lumMod val="95000"/>
            </a:schemeClr>
          </a:solidFill>
        </p:spPr>
        <p:txBody>
          <a:bodyPr>
            <a:noAutofit/>
          </a:bodyPr>
          <a:lstStyle/>
          <a:p>
            <a:r>
              <a:rPr lang="en-US" sz="2800" b="1" dirty="0" smtClean="0">
                <a:latin typeface="Arial" pitchFamily="34" charset="0"/>
                <a:cs typeface="Arial" pitchFamily="34" charset="0"/>
              </a:rPr>
              <a:t>6. The service my students competed interfered with their other academic responsibilities.</a:t>
            </a:r>
            <a:r>
              <a:rPr lang="en-US" sz="2800" dirty="0" smtClean="0">
                <a:latin typeface="Arial" pitchFamily="34" charset="0"/>
                <a:cs typeface="Arial" pitchFamily="34" charset="0"/>
              </a:rPr>
              <a:t> </a:t>
            </a:r>
            <a:endParaRPr lang="en-US" sz="2800" dirty="0">
              <a:latin typeface="Arial" pitchFamily="34" charset="0"/>
              <a:cs typeface="Arial" pitchFamily="34" charset="0"/>
            </a:endParaRPr>
          </a:p>
        </p:txBody>
      </p:sp>
      <p:sp>
        <p:nvSpPr>
          <p:cNvPr id="7" name="TextBox 6"/>
          <p:cNvSpPr txBox="1"/>
          <p:nvPr/>
        </p:nvSpPr>
        <p:spPr>
          <a:xfrm>
            <a:off x="0" y="5334000"/>
            <a:ext cx="4267200" cy="1107996"/>
          </a:xfrm>
          <a:prstGeom prst="rect">
            <a:avLst/>
          </a:prstGeom>
          <a:solidFill>
            <a:schemeClr val="accent1">
              <a:lumMod val="20000"/>
              <a:lumOff val="80000"/>
            </a:schemeClr>
          </a:solidFill>
          <a:ln>
            <a:solidFill>
              <a:schemeClr val="tx1"/>
            </a:solidFill>
          </a:ln>
        </p:spPr>
        <p:txBody>
          <a:bodyPr wrap="square" rtlCol="0">
            <a:spAutoFit/>
          </a:bodyPr>
          <a:lstStyle/>
          <a:p>
            <a:r>
              <a:rPr lang="en-US" sz="2200" dirty="0" smtClean="0">
                <a:solidFill>
                  <a:srgbClr val="C00000"/>
                </a:solidFill>
                <a:latin typeface="Arial" pitchFamily="34" charset="0"/>
                <a:cs typeface="Arial" pitchFamily="34" charset="0"/>
              </a:rPr>
              <a:t>27% Agreed or Strongly Agreed:</a:t>
            </a:r>
          </a:p>
          <a:p>
            <a:r>
              <a:rPr lang="en-US" sz="2200" dirty="0" smtClean="0">
                <a:latin typeface="Arial" pitchFamily="34" charset="0"/>
                <a:cs typeface="Arial" pitchFamily="34" charset="0"/>
              </a:rPr>
              <a:t>  6% of male faculty responses</a:t>
            </a:r>
          </a:p>
          <a:p>
            <a:r>
              <a:rPr lang="en-US" sz="2200" dirty="0" smtClean="0">
                <a:latin typeface="Arial" pitchFamily="34" charset="0"/>
                <a:cs typeface="Arial" pitchFamily="34" charset="0"/>
              </a:rPr>
              <a:t>21% of female faculty responses</a:t>
            </a:r>
            <a:endParaRPr lang="en-US" sz="2200" dirty="0">
              <a:latin typeface="Arial" pitchFamily="34" charset="0"/>
              <a:cs typeface="Arial" pitchFamily="34" charset="0"/>
            </a:endParaRPr>
          </a:p>
        </p:txBody>
      </p:sp>
      <p:graphicFrame>
        <p:nvGraphicFramePr>
          <p:cNvPr id="8" name="Chart 7"/>
          <p:cNvGraphicFramePr/>
          <p:nvPr/>
        </p:nvGraphicFramePr>
        <p:xfrm>
          <a:off x="0" y="914400"/>
          <a:ext cx="9144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4343400" y="5334000"/>
            <a:ext cx="4800600" cy="1092607"/>
          </a:xfrm>
          <a:prstGeom prst="rect">
            <a:avLst/>
          </a:prstGeom>
          <a:solidFill>
            <a:schemeClr val="accent1">
              <a:lumMod val="20000"/>
              <a:lumOff val="80000"/>
            </a:schemeClr>
          </a:solidFill>
          <a:ln>
            <a:solidFill>
              <a:schemeClr val="tx1"/>
            </a:solidFill>
          </a:ln>
        </p:spPr>
        <p:txBody>
          <a:bodyPr wrap="square" rtlCol="0">
            <a:spAutoFit/>
          </a:bodyPr>
          <a:lstStyle/>
          <a:p>
            <a:r>
              <a:rPr lang="en-US" sz="2100" dirty="0" smtClean="0">
                <a:solidFill>
                  <a:srgbClr val="C00000"/>
                </a:solidFill>
                <a:latin typeface="Arial" pitchFamily="34" charset="0"/>
                <a:cs typeface="Arial" pitchFamily="34" charset="0"/>
              </a:rPr>
              <a:t>60% Disagreed or Strongly Disagreed:</a:t>
            </a:r>
          </a:p>
          <a:p>
            <a:r>
              <a:rPr lang="en-US" sz="2200" dirty="0" smtClean="0">
                <a:latin typeface="Arial" pitchFamily="34" charset="0"/>
                <a:cs typeface="Arial" pitchFamily="34" charset="0"/>
              </a:rPr>
              <a:t>35% of male faculty responses</a:t>
            </a:r>
          </a:p>
          <a:p>
            <a:r>
              <a:rPr lang="en-US" sz="2200" dirty="0" smtClean="0">
                <a:latin typeface="Arial" pitchFamily="34" charset="0"/>
                <a:cs typeface="Arial" pitchFamily="34" charset="0"/>
              </a:rPr>
              <a:t>25% of female faculty responses</a:t>
            </a:r>
            <a:endParaRPr lang="en-US" sz="2200" dirty="0">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ln>
            <a:solidFill>
              <a:schemeClr val="tx1"/>
            </a:solidFill>
          </a:ln>
        </p:spPr>
        <p:txBody>
          <a:bodyPr>
            <a:noAutofit/>
          </a:bodyPr>
          <a:lstStyle/>
          <a:p>
            <a:r>
              <a:rPr lang="en-US" sz="2400" b="1" dirty="0" smtClean="0">
                <a:solidFill>
                  <a:srgbClr val="C00000"/>
                </a:solidFill>
                <a:latin typeface="Arial" pitchFamily="34" charset="0"/>
                <a:cs typeface="Arial" pitchFamily="34" charset="0"/>
              </a:rPr>
              <a:t>Student SL Survey:</a:t>
            </a:r>
            <a:r>
              <a:rPr lang="en-US" sz="2400" dirty="0" smtClean="0"/>
              <a:t/>
            </a:r>
            <a:br>
              <a:rPr lang="en-US" sz="2400" dirty="0" smtClean="0"/>
            </a:br>
            <a:r>
              <a:rPr lang="en-US" sz="2400" dirty="0" smtClean="0"/>
              <a:t>Pg 4 Sect 3 Q5: </a:t>
            </a:r>
            <a:r>
              <a:rPr lang="en-US" sz="2400" b="1" dirty="0" smtClean="0"/>
              <a:t>Compared to regular classes, I found that service-learning interfered with my other academic responsibilities.</a:t>
            </a:r>
            <a:endParaRPr lang="en-US" sz="2400" b="1" dirty="0"/>
          </a:p>
        </p:txBody>
      </p:sp>
      <p:sp>
        <p:nvSpPr>
          <p:cNvPr id="5" name="Rectangle 4"/>
          <p:cNvSpPr/>
          <p:nvPr/>
        </p:nvSpPr>
        <p:spPr>
          <a:xfrm>
            <a:off x="0" y="1219200"/>
            <a:ext cx="2743200" cy="4062651"/>
          </a:xfrm>
          <a:prstGeom prst="rect">
            <a:avLst/>
          </a:prstGeom>
        </p:spPr>
        <p:txBody>
          <a:bodyPr wrap="square">
            <a:spAutoFit/>
          </a:bodyPr>
          <a:lstStyle/>
          <a:p>
            <a:r>
              <a:rPr lang="en-US" sz="2400" dirty="0" smtClean="0">
                <a:solidFill>
                  <a:srgbClr val="C00000"/>
                </a:solidFill>
                <a:latin typeface="Arial" pitchFamily="34" charset="0"/>
                <a:cs typeface="Arial" pitchFamily="34" charset="0"/>
              </a:rPr>
              <a:t>Range- 1-5</a:t>
            </a:r>
          </a:p>
          <a:p>
            <a:r>
              <a:rPr lang="en-US" sz="2400" dirty="0" smtClean="0">
                <a:solidFill>
                  <a:srgbClr val="C00000"/>
                </a:solidFill>
                <a:latin typeface="Arial" pitchFamily="34" charset="0"/>
                <a:cs typeface="Arial" pitchFamily="34" charset="0"/>
              </a:rPr>
              <a:t>218 Respondents</a:t>
            </a:r>
          </a:p>
          <a:p>
            <a:endParaRPr lang="en-US" sz="2400" dirty="0" smtClean="0">
              <a:solidFill>
                <a:srgbClr val="C00000"/>
              </a:solidFill>
              <a:latin typeface="Arial" pitchFamily="34" charset="0"/>
              <a:cs typeface="Arial" pitchFamily="34" charset="0"/>
            </a:endParaRPr>
          </a:p>
          <a:p>
            <a:r>
              <a:rPr lang="en-US" sz="2400" dirty="0" smtClean="0">
                <a:latin typeface="Arial" pitchFamily="34" charset="0"/>
                <a:cs typeface="Arial" pitchFamily="34" charset="0"/>
              </a:rPr>
              <a:t>37% Agree </a:t>
            </a:r>
          </a:p>
          <a:p>
            <a:r>
              <a:rPr lang="en-US" sz="2400" dirty="0" smtClean="0">
                <a:latin typeface="Arial" pitchFamily="34" charset="0"/>
                <a:cs typeface="Arial" pitchFamily="34" charset="0"/>
              </a:rPr>
              <a:t>or Strongly </a:t>
            </a:r>
          </a:p>
          <a:p>
            <a:r>
              <a:rPr lang="en-US" sz="2400" dirty="0" smtClean="0">
                <a:latin typeface="Arial" pitchFamily="34" charset="0"/>
                <a:cs typeface="Arial" pitchFamily="34" charset="0"/>
              </a:rPr>
              <a:t>Agree</a:t>
            </a:r>
          </a:p>
          <a:p>
            <a:endParaRPr lang="en-US" sz="2400" dirty="0" smtClean="0">
              <a:solidFill>
                <a:srgbClr val="C00000"/>
              </a:solidFill>
              <a:latin typeface="Arial" pitchFamily="34" charset="0"/>
              <a:cs typeface="Arial" pitchFamily="34" charset="0"/>
            </a:endParaRPr>
          </a:p>
          <a:p>
            <a:r>
              <a:rPr lang="en-US" sz="2400" dirty="0" smtClean="0">
                <a:solidFill>
                  <a:srgbClr val="C00000"/>
                </a:solidFill>
                <a:latin typeface="Arial" pitchFamily="34" charset="0"/>
                <a:cs typeface="Arial" pitchFamily="34" charset="0"/>
              </a:rPr>
              <a:t>36% Disagree</a:t>
            </a:r>
          </a:p>
          <a:p>
            <a:r>
              <a:rPr lang="en-US" sz="2400" dirty="0" smtClean="0">
                <a:solidFill>
                  <a:srgbClr val="C00000"/>
                </a:solidFill>
                <a:latin typeface="Arial" pitchFamily="34" charset="0"/>
                <a:cs typeface="Arial" pitchFamily="34" charset="0"/>
              </a:rPr>
              <a:t>or Strongly </a:t>
            </a:r>
          </a:p>
          <a:p>
            <a:r>
              <a:rPr lang="en-US" sz="2400" dirty="0" smtClean="0">
                <a:solidFill>
                  <a:srgbClr val="C00000"/>
                </a:solidFill>
                <a:latin typeface="Arial" pitchFamily="34" charset="0"/>
                <a:cs typeface="Arial" pitchFamily="34" charset="0"/>
              </a:rPr>
              <a:t>Disagree</a:t>
            </a:r>
          </a:p>
          <a:p>
            <a:endParaRPr lang="en-US" dirty="0" smtClean="0"/>
          </a:p>
        </p:txBody>
      </p:sp>
      <p:graphicFrame>
        <p:nvGraphicFramePr>
          <p:cNvPr id="7" name="Content Placeholder 6"/>
          <p:cNvGraphicFramePr>
            <a:graphicFrameLocks noGrp="1"/>
          </p:cNvGraphicFramePr>
          <p:nvPr>
            <p:ph idx="1"/>
          </p:nvPr>
        </p:nvGraphicFramePr>
        <p:xfrm>
          <a:off x="0" y="1295399"/>
          <a:ext cx="9144000" cy="556260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399"/>
          </a:xfrm>
          <a:solidFill>
            <a:schemeClr val="bg1">
              <a:lumMod val="95000"/>
            </a:schemeClr>
          </a:solidFill>
        </p:spPr>
        <p:txBody>
          <a:bodyPr>
            <a:noAutofit/>
          </a:bodyPr>
          <a:lstStyle/>
          <a:p>
            <a:r>
              <a:rPr lang="en-US" sz="3200" b="1" dirty="0" smtClean="0"/>
              <a:t>7. Using service-learning required more of my time as a teacher.</a:t>
            </a:r>
            <a:r>
              <a:rPr lang="en-US" sz="3200" b="1" dirty="0" smtClean="0">
                <a:latin typeface="Arial" pitchFamily="34" charset="0"/>
                <a:cs typeface="Arial" pitchFamily="34" charset="0"/>
              </a:rPr>
              <a:t> </a:t>
            </a:r>
            <a:endParaRPr lang="en-US" sz="3200" dirty="0">
              <a:latin typeface="Arial" pitchFamily="34" charset="0"/>
              <a:cs typeface="Arial" pitchFamily="34" charset="0"/>
            </a:endParaRPr>
          </a:p>
        </p:txBody>
      </p:sp>
      <p:sp>
        <p:nvSpPr>
          <p:cNvPr id="7" name="TextBox 6"/>
          <p:cNvSpPr txBox="1"/>
          <p:nvPr/>
        </p:nvSpPr>
        <p:spPr>
          <a:xfrm>
            <a:off x="762000" y="5181600"/>
            <a:ext cx="5257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solidFill>
                  <a:srgbClr val="C00000"/>
                </a:solidFill>
                <a:latin typeface="Arial" pitchFamily="34" charset="0"/>
                <a:cs typeface="Arial" pitchFamily="34" charset="0"/>
              </a:rPr>
              <a:t>63% Agreed or Strongly Agreed:</a:t>
            </a:r>
          </a:p>
          <a:p>
            <a:r>
              <a:rPr lang="en-US" sz="2400" dirty="0" smtClean="0">
                <a:latin typeface="Arial" pitchFamily="34" charset="0"/>
                <a:cs typeface="Arial" pitchFamily="34" charset="0"/>
              </a:rPr>
              <a:t>17% of all male faculty responses</a:t>
            </a:r>
          </a:p>
          <a:p>
            <a:r>
              <a:rPr lang="en-US" sz="2400" dirty="0" smtClean="0">
                <a:latin typeface="Arial" pitchFamily="34" charset="0"/>
                <a:cs typeface="Arial" pitchFamily="34" charset="0"/>
              </a:rPr>
              <a:t>46% of all female faculty responses</a:t>
            </a:r>
            <a:endParaRPr lang="en-US" sz="2400" dirty="0">
              <a:latin typeface="Arial" pitchFamily="34" charset="0"/>
              <a:cs typeface="Arial" pitchFamily="34" charset="0"/>
            </a:endParaRPr>
          </a:p>
        </p:txBody>
      </p:sp>
      <p:sp>
        <p:nvSpPr>
          <p:cNvPr id="6" name="TextBox 5"/>
          <p:cNvSpPr txBox="1"/>
          <p:nvPr/>
        </p:nvSpPr>
        <p:spPr>
          <a:xfrm>
            <a:off x="6324600" y="5257800"/>
            <a:ext cx="2819400" cy="923330"/>
          </a:xfrm>
          <a:prstGeom prst="rect">
            <a:avLst/>
          </a:prstGeom>
          <a:noFill/>
        </p:spPr>
        <p:txBody>
          <a:bodyPr wrap="square" rtlCol="0">
            <a:spAutoFit/>
          </a:bodyPr>
          <a:lstStyle/>
          <a:p>
            <a:r>
              <a:rPr lang="en-US" dirty="0" smtClean="0">
                <a:latin typeface="Arial" pitchFamily="34" charset="0"/>
                <a:cs typeface="Arial" pitchFamily="34" charset="0"/>
              </a:rPr>
              <a:t>53 Responses from </a:t>
            </a:r>
            <a:br>
              <a:rPr lang="en-US" dirty="0" smtClean="0">
                <a:latin typeface="Arial" pitchFamily="34" charset="0"/>
                <a:cs typeface="Arial" pitchFamily="34" charset="0"/>
              </a:rPr>
            </a:br>
            <a:r>
              <a:rPr lang="en-US" dirty="0" smtClean="0">
                <a:latin typeface="Arial" pitchFamily="34" charset="0"/>
                <a:cs typeface="Arial" pitchFamily="34" charset="0"/>
              </a:rPr>
              <a:t>29 Faculty Members </a:t>
            </a:r>
            <a:br>
              <a:rPr lang="en-US" dirty="0" smtClean="0">
                <a:latin typeface="Arial" pitchFamily="34" charset="0"/>
                <a:cs typeface="Arial" pitchFamily="34" charset="0"/>
              </a:rPr>
            </a:br>
            <a:r>
              <a:rPr lang="en-US" dirty="0" smtClean="0">
                <a:latin typeface="Arial" pitchFamily="34" charset="0"/>
                <a:cs typeface="Arial" pitchFamily="34" charset="0"/>
              </a:rPr>
              <a:t>(12 males &amp; 17 females)</a:t>
            </a:r>
            <a:endParaRPr lang="en-US" dirty="0"/>
          </a:p>
        </p:txBody>
      </p:sp>
      <p:graphicFrame>
        <p:nvGraphicFramePr>
          <p:cNvPr id="8" name="Chart 7"/>
          <p:cNvGraphicFramePr/>
          <p:nvPr/>
        </p:nvGraphicFramePr>
        <p:xfrm>
          <a:off x="0" y="914400"/>
          <a:ext cx="91440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914399"/>
          </a:xfrm>
          <a:solidFill>
            <a:schemeClr val="bg1">
              <a:lumMod val="95000"/>
            </a:schemeClr>
          </a:solidFill>
        </p:spPr>
        <p:txBody>
          <a:bodyPr>
            <a:noAutofit/>
          </a:bodyPr>
          <a:lstStyle/>
          <a:p>
            <a:r>
              <a:rPr lang="en-US" sz="3200" b="1" dirty="0" smtClean="0">
                <a:latin typeface="Arial" pitchFamily="34" charset="0"/>
                <a:cs typeface="Arial" pitchFamily="34" charset="0"/>
              </a:rPr>
              <a:t>8. Using service-learning was worth the effort.</a:t>
            </a:r>
            <a:r>
              <a:rPr lang="en-US" sz="3200" dirty="0" smtClean="0">
                <a:latin typeface="Arial" pitchFamily="34" charset="0"/>
                <a:cs typeface="Arial" pitchFamily="34" charset="0"/>
              </a:rPr>
              <a:t> </a:t>
            </a:r>
            <a:endParaRPr lang="en-US" sz="3200" dirty="0">
              <a:latin typeface="Arial" pitchFamily="34" charset="0"/>
              <a:cs typeface="Arial" pitchFamily="34" charset="0"/>
            </a:endParaRPr>
          </a:p>
        </p:txBody>
      </p:sp>
      <p:sp>
        <p:nvSpPr>
          <p:cNvPr id="7" name="TextBox 6"/>
          <p:cNvSpPr txBox="1"/>
          <p:nvPr/>
        </p:nvSpPr>
        <p:spPr>
          <a:xfrm>
            <a:off x="762000" y="5181600"/>
            <a:ext cx="5257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solidFill>
                  <a:srgbClr val="C00000"/>
                </a:solidFill>
                <a:latin typeface="Arial" pitchFamily="34" charset="0"/>
                <a:cs typeface="Arial" pitchFamily="34" charset="0"/>
              </a:rPr>
              <a:t>91% Agreed or Strongly Agreed:</a:t>
            </a:r>
          </a:p>
          <a:p>
            <a:r>
              <a:rPr lang="en-US" sz="2400" dirty="0" smtClean="0">
                <a:latin typeface="Arial" pitchFamily="34" charset="0"/>
                <a:cs typeface="Arial" pitchFamily="34" charset="0"/>
              </a:rPr>
              <a:t>37% of all male faculty responses</a:t>
            </a:r>
          </a:p>
          <a:p>
            <a:r>
              <a:rPr lang="en-US" sz="2400" dirty="0" smtClean="0">
                <a:latin typeface="Arial" pitchFamily="34" charset="0"/>
                <a:cs typeface="Arial" pitchFamily="34" charset="0"/>
              </a:rPr>
              <a:t>54% of all female faculty responses</a:t>
            </a:r>
            <a:endParaRPr lang="en-US" sz="2400" dirty="0">
              <a:latin typeface="Arial" pitchFamily="34" charset="0"/>
              <a:cs typeface="Arial" pitchFamily="34" charset="0"/>
            </a:endParaRPr>
          </a:p>
        </p:txBody>
      </p:sp>
      <p:sp>
        <p:nvSpPr>
          <p:cNvPr id="6" name="TextBox 5"/>
          <p:cNvSpPr txBox="1"/>
          <p:nvPr/>
        </p:nvSpPr>
        <p:spPr>
          <a:xfrm>
            <a:off x="6324600" y="5257800"/>
            <a:ext cx="2819400" cy="923330"/>
          </a:xfrm>
          <a:prstGeom prst="rect">
            <a:avLst/>
          </a:prstGeom>
          <a:noFill/>
        </p:spPr>
        <p:txBody>
          <a:bodyPr wrap="square" rtlCol="0">
            <a:spAutoFit/>
          </a:bodyPr>
          <a:lstStyle/>
          <a:p>
            <a:r>
              <a:rPr lang="en-US" dirty="0" smtClean="0">
                <a:latin typeface="Arial" pitchFamily="34" charset="0"/>
                <a:cs typeface="Arial" pitchFamily="34" charset="0"/>
              </a:rPr>
              <a:t>53 Responses from </a:t>
            </a:r>
            <a:br>
              <a:rPr lang="en-US" dirty="0" smtClean="0">
                <a:latin typeface="Arial" pitchFamily="34" charset="0"/>
                <a:cs typeface="Arial" pitchFamily="34" charset="0"/>
              </a:rPr>
            </a:br>
            <a:r>
              <a:rPr lang="en-US" dirty="0" smtClean="0">
                <a:latin typeface="Arial" pitchFamily="34" charset="0"/>
                <a:cs typeface="Arial" pitchFamily="34" charset="0"/>
              </a:rPr>
              <a:t>29 Faculty Members </a:t>
            </a:r>
            <a:br>
              <a:rPr lang="en-US" dirty="0" smtClean="0">
                <a:latin typeface="Arial" pitchFamily="34" charset="0"/>
                <a:cs typeface="Arial" pitchFamily="34" charset="0"/>
              </a:rPr>
            </a:br>
            <a:r>
              <a:rPr lang="en-US" dirty="0" smtClean="0">
                <a:latin typeface="Arial" pitchFamily="34" charset="0"/>
                <a:cs typeface="Arial" pitchFamily="34" charset="0"/>
              </a:rPr>
              <a:t>(12 males &amp; 17 females)</a:t>
            </a:r>
            <a:endParaRPr lang="en-US" dirty="0"/>
          </a:p>
        </p:txBody>
      </p:sp>
      <p:graphicFrame>
        <p:nvGraphicFramePr>
          <p:cNvPr id="9" name="Chart 8"/>
          <p:cNvGraphicFramePr/>
          <p:nvPr/>
        </p:nvGraphicFramePr>
        <p:xfrm>
          <a:off x="0" y="914400"/>
          <a:ext cx="91440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0" y="0"/>
            <a:ext cx="9144000" cy="707886"/>
          </a:xfrm>
          <a:solidFill>
            <a:schemeClr val="bg1">
              <a:lumMod val="95000"/>
            </a:schemeClr>
          </a:solidFill>
          <a:ln>
            <a:solidFill>
              <a:schemeClr val="bg2"/>
            </a:solidFill>
          </a:ln>
        </p:spPr>
        <p:txBody>
          <a:bodyPr/>
          <a:lstStyle/>
          <a:p>
            <a:pPr algn="ctr" eaLnBrk="1" hangingPunct="1">
              <a:defRPr/>
            </a:pPr>
            <a:r>
              <a:rPr lang="en-US" sz="4000" b="1" dirty="0" smtClean="0">
                <a:solidFill>
                  <a:srgbClr val="002060"/>
                </a:solidFill>
                <a:effectLst/>
              </a:rPr>
              <a:t>What is Service-Learning?</a:t>
            </a:r>
          </a:p>
        </p:txBody>
      </p:sp>
      <p:sp>
        <p:nvSpPr>
          <p:cNvPr id="15363" name="Rectangle 3"/>
          <p:cNvSpPr>
            <a:spLocks noGrp="1" noChangeArrowheads="1"/>
          </p:cNvSpPr>
          <p:nvPr>
            <p:ph type="subTitle" idx="1"/>
          </p:nvPr>
        </p:nvSpPr>
        <p:spPr>
          <a:xfrm>
            <a:off x="152400" y="762000"/>
            <a:ext cx="8839200" cy="5715000"/>
          </a:xfrm>
          <a:solidFill>
            <a:schemeClr val="accent1">
              <a:lumMod val="20000"/>
              <a:lumOff val="80000"/>
            </a:schemeClr>
          </a:solidFill>
        </p:spPr>
        <p:txBody>
          <a:bodyPr/>
          <a:lstStyle/>
          <a:p>
            <a:pPr marL="0" lvl="1" indent="0" algn="l" eaLnBrk="1" hangingPunct="1">
              <a:buNone/>
              <a:defRPr/>
            </a:pPr>
            <a:r>
              <a:rPr lang="en-US" sz="3600" dirty="0" smtClean="0">
                <a:solidFill>
                  <a:schemeClr val="tx1"/>
                </a:solidFill>
                <a:effectLst/>
                <a:latin typeface="Arial" pitchFamily="34" charset="0"/>
                <a:cs typeface="Arial" pitchFamily="34" charset="0"/>
              </a:rPr>
              <a:t>Service learning is </a:t>
            </a:r>
            <a:r>
              <a:rPr lang="en-US" sz="3600" dirty="0" smtClean="0">
                <a:solidFill>
                  <a:srgbClr val="0070C0"/>
                </a:solidFill>
                <a:effectLst/>
                <a:latin typeface="Arial" pitchFamily="34" charset="0"/>
                <a:cs typeface="Arial" pitchFamily="34" charset="0"/>
              </a:rPr>
              <a:t>an educational methodology that integrates community service with academic instruction </a:t>
            </a:r>
            <a:r>
              <a:rPr lang="en-US" sz="3600" dirty="0" smtClean="0">
                <a:solidFill>
                  <a:schemeClr val="tx1"/>
                </a:solidFill>
                <a:effectLst/>
                <a:latin typeface="Arial" pitchFamily="34" charset="0"/>
                <a:cs typeface="Arial" pitchFamily="34" charset="0"/>
              </a:rPr>
              <a:t>as it focuses on critical, reflective thinking and civic engagement. Students participate in </a:t>
            </a:r>
            <a:r>
              <a:rPr lang="en-US" sz="3600" dirty="0" smtClean="0">
                <a:solidFill>
                  <a:srgbClr val="C00000"/>
                </a:solidFill>
                <a:effectLst/>
                <a:latin typeface="Arial" pitchFamily="34" charset="0"/>
                <a:cs typeface="Arial" pitchFamily="34" charset="0"/>
              </a:rPr>
              <a:t>organized community service that addresses community needs, while developing their academic skills, sense of civic responsibility, and commitment to the community. </a:t>
            </a:r>
            <a:r>
              <a:rPr lang="en-US" sz="2000" dirty="0" smtClean="0">
                <a:solidFill>
                  <a:schemeClr val="tx1"/>
                </a:solidFill>
                <a:effectLst/>
                <a:latin typeface="Arial" pitchFamily="34" charset="0"/>
                <a:cs typeface="Arial" pitchFamily="34" charset="0"/>
              </a:rPr>
              <a:t>-- </a:t>
            </a:r>
            <a:r>
              <a:rPr lang="en-US" sz="2000" i="1" dirty="0" smtClean="0">
                <a:solidFill>
                  <a:schemeClr val="tx1"/>
                </a:solidFill>
                <a:effectLst/>
              </a:rPr>
              <a:t>en.wikipedia.org/wiki/</a:t>
            </a:r>
            <a:r>
              <a:rPr lang="en-US" sz="2000" i="1" dirty="0" err="1" smtClean="0">
                <a:solidFill>
                  <a:schemeClr val="tx1"/>
                </a:solidFill>
                <a:effectLst/>
              </a:rPr>
              <a:t>Service_learning</a:t>
            </a:r>
            <a:r>
              <a:rPr lang="en-US" sz="2000" i="1" dirty="0" smtClean="0">
                <a:solidFill>
                  <a:schemeClr val="tx1"/>
                </a:solidFill>
                <a:effectLst/>
              </a:rPr>
              <a:t>, emphasis mine</a:t>
            </a:r>
            <a:endParaRPr lang="en-US" sz="2000" dirty="0" smtClean="0">
              <a:solidFill>
                <a:schemeClr val="tx1"/>
              </a:solidFill>
              <a:effectLst/>
            </a:endParaRPr>
          </a:p>
          <a:p>
            <a:pPr algn="l" eaLnBrk="1" hangingPunct="1">
              <a:defRPr/>
            </a:pPr>
            <a:endParaRPr lang="en-US" sz="3600" b="1" dirty="0" smtClean="0">
              <a:solidFill>
                <a:schemeClr val="bg2"/>
              </a:solidFill>
              <a:effectLst/>
              <a:latin typeface="Arial" pitchFamily="34" charset="0"/>
              <a:cs typeface="Arial" pitchFamily="34" charset="0"/>
            </a:endParaRPr>
          </a:p>
          <a:p>
            <a:pPr eaLnBrk="1" hangingPunct="1">
              <a:buFont typeface="Wingdings" pitchFamily="2" charset="2"/>
              <a:buChar char="Ø"/>
              <a:defRPr/>
            </a:pPr>
            <a:endParaRPr lang="en-US" sz="3600" dirty="0" smtClean="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4399"/>
          </a:xfrm>
          <a:solidFill>
            <a:schemeClr val="bg1">
              <a:lumMod val="95000"/>
            </a:schemeClr>
          </a:solidFill>
        </p:spPr>
        <p:txBody>
          <a:bodyPr>
            <a:noAutofit/>
          </a:bodyPr>
          <a:lstStyle/>
          <a:p>
            <a:r>
              <a:rPr lang="en-US" sz="3000" b="1" dirty="0" smtClean="0">
                <a:latin typeface="Arial" pitchFamily="34" charset="0"/>
                <a:cs typeface="Arial" pitchFamily="34" charset="0"/>
              </a:rPr>
              <a:t>9. I will use service-learning as a teaching strategy with future courses.</a:t>
            </a:r>
            <a:r>
              <a:rPr lang="en-US" sz="3000" dirty="0" smtClean="0">
                <a:latin typeface="Arial" pitchFamily="34" charset="0"/>
                <a:cs typeface="Arial" pitchFamily="34" charset="0"/>
              </a:rPr>
              <a:t> </a:t>
            </a:r>
            <a:endParaRPr lang="en-US" sz="3000" dirty="0">
              <a:latin typeface="Arial" pitchFamily="34" charset="0"/>
              <a:cs typeface="Arial" pitchFamily="34" charset="0"/>
            </a:endParaRPr>
          </a:p>
        </p:txBody>
      </p:sp>
      <p:sp>
        <p:nvSpPr>
          <p:cNvPr id="7" name="TextBox 6"/>
          <p:cNvSpPr txBox="1"/>
          <p:nvPr/>
        </p:nvSpPr>
        <p:spPr>
          <a:xfrm>
            <a:off x="762000" y="5181600"/>
            <a:ext cx="5257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solidFill>
                  <a:srgbClr val="C00000"/>
                </a:solidFill>
                <a:latin typeface="Arial" pitchFamily="34" charset="0"/>
                <a:cs typeface="Arial" pitchFamily="34" charset="0"/>
              </a:rPr>
              <a:t>85% Agreed or Strongly Agreed:</a:t>
            </a:r>
          </a:p>
          <a:p>
            <a:r>
              <a:rPr lang="en-US" sz="2400" dirty="0" smtClean="0">
                <a:latin typeface="Arial" pitchFamily="34" charset="0"/>
                <a:cs typeface="Arial" pitchFamily="34" charset="0"/>
              </a:rPr>
              <a:t>35% of all male faculty responses</a:t>
            </a:r>
          </a:p>
          <a:p>
            <a:r>
              <a:rPr lang="en-US" sz="2400" dirty="0" smtClean="0">
                <a:latin typeface="Arial" pitchFamily="34" charset="0"/>
                <a:cs typeface="Arial" pitchFamily="34" charset="0"/>
              </a:rPr>
              <a:t>50% of all female faculty responses</a:t>
            </a:r>
            <a:endParaRPr lang="en-US" sz="2400" dirty="0">
              <a:latin typeface="Arial" pitchFamily="34" charset="0"/>
              <a:cs typeface="Arial" pitchFamily="34" charset="0"/>
            </a:endParaRPr>
          </a:p>
        </p:txBody>
      </p:sp>
      <p:sp>
        <p:nvSpPr>
          <p:cNvPr id="6" name="TextBox 5"/>
          <p:cNvSpPr txBox="1"/>
          <p:nvPr/>
        </p:nvSpPr>
        <p:spPr>
          <a:xfrm>
            <a:off x="6324600" y="5257800"/>
            <a:ext cx="2819400" cy="923330"/>
          </a:xfrm>
          <a:prstGeom prst="rect">
            <a:avLst/>
          </a:prstGeom>
          <a:noFill/>
        </p:spPr>
        <p:txBody>
          <a:bodyPr wrap="square" rtlCol="0">
            <a:spAutoFit/>
          </a:bodyPr>
          <a:lstStyle/>
          <a:p>
            <a:r>
              <a:rPr lang="en-US" dirty="0" smtClean="0">
                <a:latin typeface="Arial" pitchFamily="34" charset="0"/>
                <a:cs typeface="Arial" pitchFamily="34" charset="0"/>
              </a:rPr>
              <a:t>53 Responses from </a:t>
            </a:r>
            <a:br>
              <a:rPr lang="en-US" dirty="0" smtClean="0">
                <a:latin typeface="Arial" pitchFamily="34" charset="0"/>
                <a:cs typeface="Arial" pitchFamily="34" charset="0"/>
              </a:rPr>
            </a:br>
            <a:r>
              <a:rPr lang="en-US" dirty="0" smtClean="0">
                <a:latin typeface="Arial" pitchFamily="34" charset="0"/>
                <a:cs typeface="Arial" pitchFamily="34" charset="0"/>
              </a:rPr>
              <a:t>29 Faculty Members </a:t>
            </a:r>
            <a:br>
              <a:rPr lang="en-US" dirty="0" smtClean="0">
                <a:latin typeface="Arial" pitchFamily="34" charset="0"/>
                <a:cs typeface="Arial" pitchFamily="34" charset="0"/>
              </a:rPr>
            </a:br>
            <a:r>
              <a:rPr lang="en-US" dirty="0" smtClean="0">
                <a:latin typeface="Arial" pitchFamily="34" charset="0"/>
                <a:cs typeface="Arial" pitchFamily="34" charset="0"/>
              </a:rPr>
              <a:t>(12 males &amp; 17 females)</a:t>
            </a:r>
            <a:endParaRPr lang="en-US" dirty="0"/>
          </a:p>
        </p:txBody>
      </p:sp>
      <p:graphicFrame>
        <p:nvGraphicFramePr>
          <p:cNvPr id="8" name="Chart 7"/>
          <p:cNvGraphicFramePr/>
          <p:nvPr/>
        </p:nvGraphicFramePr>
        <p:xfrm>
          <a:off x="0" y="990600"/>
          <a:ext cx="91440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4399"/>
          </a:xfrm>
          <a:solidFill>
            <a:schemeClr val="bg1">
              <a:lumMod val="95000"/>
            </a:schemeClr>
          </a:solidFill>
        </p:spPr>
        <p:txBody>
          <a:bodyPr>
            <a:noAutofit/>
          </a:bodyPr>
          <a:lstStyle/>
          <a:p>
            <a:r>
              <a:rPr lang="en-US" sz="3200" b="1" dirty="0" smtClean="0">
                <a:latin typeface="Arial" pitchFamily="34" charset="0"/>
                <a:cs typeface="Arial" pitchFamily="34" charset="0"/>
              </a:rPr>
              <a:t>10. Service-learning helps fulfill Oklahoma City University's mission.</a:t>
            </a:r>
            <a:r>
              <a:rPr lang="en-US" sz="3200" dirty="0" smtClean="0">
                <a:latin typeface="Arial" pitchFamily="34" charset="0"/>
                <a:cs typeface="Arial" pitchFamily="34" charset="0"/>
              </a:rPr>
              <a:t> </a:t>
            </a:r>
            <a:endParaRPr lang="en-US" sz="3000" dirty="0">
              <a:latin typeface="Arial" pitchFamily="34" charset="0"/>
              <a:cs typeface="Arial" pitchFamily="34" charset="0"/>
            </a:endParaRPr>
          </a:p>
        </p:txBody>
      </p:sp>
      <p:sp>
        <p:nvSpPr>
          <p:cNvPr id="7" name="TextBox 6"/>
          <p:cNvSpPr txBox="1"/>
          <p:nvPr/>
        </p:nvSpPr>
        <p:spPr>
          <a:xfrm>
            <a:off x="762000" y="5181600"/>
            <a:ext cx="5257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solidFill>
                  <a:srgbClr val="C00000"/>
                </a:solidFill>
                <a:latin typeface="Arial" pitchFamily="34" charset="0"/>
                <a:cs typeface="Arial" pitchFamily="34" charset="0"/>
              </a:rPr>
              <a:t>94% Agreed or Strongly Agreed:</a:t>
            </a:r>
          </a:p>
          <a:p>
            <a:r>
              <a:rPr lang="en-US" sz="2400" dirty="0" smtClean="0">
                <a:latin typeface="Arial" pitchFamily="34" charset="0"/>
                <a:cs typeface="Arial" pitchFamily="34" charset="0"/>
              </a:rPr>
              <a:t>37% of all male faculty responses</a:t>
            </a:r>
          </a:p>
          <a:p>
            <a:r>
              <a:rPr lang="en-US" sz="2400" dirty="0" smtClean="0">
                <a:latin typeface="Arial" pitchFamily="34" charset="0"/>
                <a:cs typeface="Arial" pitchFamily="34" charset="0"/>
              </a:rPr>
              <a:t>57% of all female faculty responses</a:t>
            </a:r>
            <a:endParaRPr lang="en-US" sz="2400" dirty="0">
              <a:latin typeface="Arial" pitchFamily="34" charset="0"/>
              <a:cs typeface="Arial" pitchFamily="34" charset="0"/>
            </a:endParaRPr>
          </a:p>
        </p:txBody>
      </p:sp>
      <p:sp>
        <p:nvSpPr>
          <p:cNvPr id="6" name="TextBox 5"/>
          <p:cNvSpPr txBox="1"/>
          <p:nvPr/>
        </p:nvSpPr>
        <p:spPr>
          <a:xfrm>
            <a:off x="6324600" y="5257800"/>
            <a:ext cx="2819400" cy="923330"/>
          </a:xfrm>
          <a:prstGeom prst="rect">
            <a:avLst/>
          </a:prstGeom>
          <a:noFill/>
        </p:spPr>
        <p:txBody>
          <a:bodyPr wrap="square" rtlCol="0">
            <a:spAutoFit/>
          </a:bodyPr>
          <a:lstStyle/>
          <a:p>
            <a:r>
              <a:rPr lang="en-US" dirty="0" smtClean="0">
                <a:latin typeface="Arial" pitchFamily="34" charset="0"/>
                <a:cs typeface="Arial" pitchFamily="34" charset="0"/>
              </a:rPr>
              <a:t>53 Responses from </a:t>
            </a:r>
            <a:br>
              <a:rPr lang="en-US" dirty="0" smtClean="0">
                <a:latin typeface="Arial" pitchFamily="34" charset="0"/>
                <a:cs typeface="Arial" pitchFamily="34" charset="0"/>
              </a:rPr>
            </a:br>
            <a:r>
              <a:rPr lang="en-US" dirty="0" smtClean="0">
                <a:latin typeface="Arial" pitchFamily="34" charset="0"/>
                <a:cs typeface="Arial" pitchFamily="34" charset="0"/>
              </a:rPr>
              <a:t>29 Faculty Members </a:t>
            </a:r>
            <a:br>
              <a:rPr lang="en-US" dirty="0" smtClean="0">
                <a:latin typeface="Arial" pitchFamily="34" charset="0"/>
                <a:cs typeface="Arial" pitchFamily="34" charset="0"/>
              </a:rPr>
            </a:br>
            <a:r>
              <a:rPr lang="en-US" dirty="0" smtClean="0">
                <a:latin typeface="Arial" pitchFamily="34" charset="0"/>
                <a:cs typeface="Arial" pitchFamily="34" charset="0"/>
              </a:rPr>
              <a:t>(12 males &amp; 17 females)</a:t>
            </a:r>
            <a:endParaRPr lang="en-US" dirty="0"/>
          </a:p>
        </p:txBody>
      </p:sp>
      <p:graphicFrame>
        <p:nvGraphicFramePr>
          <p:cNvPr id="10" name="Chart 9"/>
          <p:cNvGraphicFramePr/>
          <p:nvPr/>
        </p:nvGraphicFramePr>
        <p:xfrm>
          <a:off x="0" y="914400"/>
          <a:ext cx="9144000" cy="4267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4399"/>
          </a:xfrm>
          <a:solidFill>
            <a:schemeClr val="bg1">
              <a:lumMod val="95000"/>
            </a:schemeClr>
          </a:solidFill>
        </p:spPr>
        <p:txBody>
          <a:bodyPr>
            <a:noAutofit/>
          </a:bodyPr>
          <a:lstStyle/>
          <a:p>
            <a:r>
              <a:rPr lang="en-US" sz="3200" b="1" dirty="0" smtClean="0">
                <a:latin typeface="Arial" pitchFamily="34" charset="0"/>
                <a:cs typeface="Arial" pitchFamily="34" charset="0"/>
              </a:rPr>
              <a:t>11. There should be more courses offering service-learning at Oklahoma City University.</a:t>
            </a:r>
            <a:r>
              <a:rPr lang="en-US" sz="3200" dirty="0" smtClean="0">
                <a:latin typeface="Arial" pitchFamily="34" charset="0"/>
                <a:cs typeface="Arial" pitchFamily="34" charset="0"/>
              </a:rPr>
              <a:t> </a:t>
            </a:r>
            <a:endParaRPr lang="en-US" sz="3000" dirty="0">
              <a:latin typeface="Arial" pitchFamily="34" charset="0"/>
              <a:cs typeface="Arial" pitchFamily="34" charset="0"/>
            </a:endParaRPr>
          </a:p>
        </p:txBody>
      </p:sp>
      <p:sp>
        <p:nvSpPr>
          <p:cNvPr id="7" name="TextBox 6"/>
          <p:cNvSpPr txBox="1"/>
          <p:nvPr/>
        </p:nvSpPr>
        <p:spPr>
          <a:xfrm>
            <a:off x="762000" y="5181600"/>
            <a:ext cx="5257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solidFill>
                  <a:srgbClr val="C00000"/>
                </a:solidFill>
                <a:latin typeface="Arial" pitchFamily="34" charset="0"/>
                <a:cs typeface="Arial" pitchFamily="34" charset="0"/>
              </a:rPr>
              <a:t>64% Agreed or Strongly Agreed:</a:t>
            </a:r>
          </a:p>
          <a:p>
            <a:r>
              <a:rPr lang="en-US" sz="2400" dirty="0" smtClean="0">
                <a:latin typeface="Arial" pitchFamily="34" charset="0"/>
                <a:cs typeface="Arial" pitchFamily="34" charset="0"/>
              </a:rPr>
              <a:t>35% of all male faculty responses</a:t>
            </a:r>
          </a:p>
          <a:p>
            <a:r>
              <a:rPr lang="en-US" sz="2400" dirty="0" smtClean="0">
                <a:latin typeface="Arial" pitchFamily="34" charset="0"/>
                <a:cs typeface="Arial" pitchFamily="34" charset="0"/>
              </a:rPr>
              <a:t>29% of all female faculty responses</a:t>
            </a:r>
            <a:endParaRPr lang="en-US" sz="2400" dirty="0">
              <a:latin typeface="Arial" pitchFamily="34" charset="0"/>
              <a:cs typeface="Arial" pitchFamily="34" charset="0"/>
            </a:endParaRPr>
          </a:p>
        </p:txBody>
      </p:sp>
      <p:sp>
        <p:nvSpPr>
          <p:cNvPr id="6" name="TextBox 5"/>
          <p:cNvSpPr txBox="1"/>
          <p:nvPr/>
        </p:nvSpPr>
        <p:spPr>
          <a:xfrm>
            <a:off x="6324600" y="5257800"/>
            <a:ext cx="2819400" cy="923330"/>
          </a:xfrm>
          <a:prstGeom prst="rect">
            <a:avLst/>
          </a:prstGeom>
          <a:noFill/>
        </p:spPr>
        <p:txBody>
          <a:bodyPr wrap="square" rtlCol="0">
            <a:spAutoFit/>
          </a:bodyPr>
          <a:lstStyle/>
          <a:p>
            <a:r>
              <a:rPr lang="en-US" dirty="0" smtClean="0">
                <a:latin typeface="Arial" pitchFamily="34" charset="0"/>
                <a:cs typeface="Arial" pitchFamily="34" charset="0"/>
              </a:rPr>
              <a:t>53 Responses from </a:t>
            </a:r>
            <a:br>
              <a:rPr lang="en-US" dirty="0" smtClean="0">
                <a:latin typeface="Arial" pitchFamily="34" charset="0"/>
                <a:cs typeface="Arial" pitchFamily="34" charset="0"/>
              </a:rPr>
            </a:br>
            <a:r>
              <a:rPr lang="en-US" dirty="0" smtClean="0">
                <a:latin typeface="Arial" pitchFamily="34" charset="0"/>
                <a:cs typeface="Arial" pitchFamily="34" charset="0"/>
              </a:rPr>
              <a:t>29 Faculty Members </a:t>
            </a:r>
            <a:br>
              <a:rPr lang="en-US" dirty="0" smtClean="0">
                <a:latin typeface="Arial" pitchFamily="34" charset="0"/>
                <a:cs typeface="Arial" pitchFamily="34" charset="0"/>
              </a:rPr>
            </a:br>
            <a:r>
              <a:rPr lang="en-US" dirty="0" smtClean="0">
                <a:latin typeface="Arial" pitchFamily="34" charset="0"/>
                <a:cs typeface="Arial" pitchFamily="34" charset="0"/>
              </a:rPr>
              <a:t>(12 males &amp; 17 females)</a:t>
            </a:r>
            <a:endParaRPr lang="en-US" dirty="0"/>
          </a:p>
        </p:txBody>
      </p:sp>
      <p:graphicFrame>
        <p:nvGraphicFramePr>
          <p:cNvPr id="8" name="Chart 7"/>
          <p:cNvGraphicFramePr/>
          <p:nvPr/>
        </p:nvGraphicFramePr>
        <p:xfrm>
          <a:off x="0" y="990600"/>
          <a:ext cx="9144000" cy="4191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4399"/>
          </a:xfrm>
          <a:solidFill>
            <a:schemeClr val="bg1">
              <a:lumMod val="95000"/>
            </a:schemeClr>
          </a:solidFill>
        </p:spPr>
        <p:txBody>
          <a:bodyPr>
            <a:noAutofit/>
          </a:bodyPr>
          <a:lstStyle/>
          <a:p>
            <a:r>
              <a:rPr lang="en-US" sz="3000" b="1" dirty="0" smtClean="0">
                <a:latin typeface="Arial" pitchFamily="34" charset="0"/>
                <a:cs typeface="Arial" pitchFamily="34" charset="0"/>
              </a:rPr>
              <a:t>12. I am satisfied with the assistance I received with the mechanics of service-learning</a:t>
            </a:r>
            <a:endParaRPr lang="en-US" sz="3000" dirty="0">
              <a:latin typeface="Arial" pitchFamily="34" charset="0"/>
              <a:cs typeface="Arial" pitchFamily="34" charset="0"/>
            </a:endParaRPr>
          </a:p>
        </p:txBody>
      </p:sp>
      <p:sp>
        <p:nvSpPr>
          <p:cNvPr id="7" name="TextBox 6"/>
          <p:cNvSpPr txBox="1"/>
          <p:nvPr/>
        </p:nvSpPr>
        <p:spPr>
          <a:xfrm>
            <a:off x="762000" y="5181600"/>
            <a:ext cx="5257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solidFill>
                  <a:srgbClr val="C00000"/>
                </a:solidFill>
                <a:latin typeface="Arial" pitchFamily="34" charset="0"/>
                <a:cs typeface="Arial" pitchFamily="34" charset="0"/>
              </a:rPr>
              <a:t>69% Agreed or Strongly Agreed:</a:t>
            </a:r>
          </a:p>
          <a:p>
            <a:r>
              <a:rPr lang="en-US" sz="2400" dirty="0" smtClean="0">
                <a:latin typeface="Arial" pitchFamily="34" charset="0"/>
                <a:cs typeface="Arial" pitchFamily="34" charset="0"/>
              </a:rPr>
              <a:t>29% of all male faculty responses</a:t>
            </a:r>
          </a:p>
          <a:p>
            <a:r>
              <a:rPr lang="en-US" sz="2400" dirty="0" smtClean="0">
                <a:latin typeface="Arial" pitchFamily="34" charset="0"/>
                <a:cs typeface="Arial" pitchFamily="34" charset="0"/>
              </a:rPr>
              <a:t>40% of all female faculty responses</a:t>
            </a:r>
            <a:endParaRPr lang="en-US" sz="2400" dirty="0">
              <a:latin typeface="Arial" pitchFamily="34" charset="0"/>
              <a:cs typeface="Arial" pitchFamily="34" charset="0"/>
            </a:endParaRPr>
          </a:p>
        </p:txBody>
      </p:sp>
      <p:sp>
        <p:nvSpPr>
          <p:cNvPr id="6" name="TextBox 5"/>
          <p:cNvSpPr txBox="1"/>
          <p:nvPr/>
        </p:nvSpPr>
        <p:spPr>
          <a:xfrm>
            <a:off x="6324600" y="5257800"/>
            <a:ext cx="2819400" cy="923330"/>
          </a:xfrm>
          <a:prstGeom prst="rect">
            <a:avLst/>
          </a:prstGeom>
          <a:noFill/>
        </p:spPr>
        <p:txBody>
          <a:bodyPr wrap="square" rtlCol="0">
            <a:spAutoFit/>
          </a:bodyPr>
          <a:lstStyle/>
          <a:p>
            <a:r>
              <a:rPr lang="en-US" dirty="0" smtClean="0">
                <a:latin typeface="Arial" pitchFamily="34" charset="0"/>
                <a:cs typeface="Arial" pitchFamily="34" charset="0"/>
              </a:rPr>
              <a:t>53 Responses from </a:t>
            </a:r>
            <a:br>
              <a:rPr lang="en-US" dirty="0" smtClean="0">
                <a:latin typeface="Arial" pitchFamily="34" charset="0"/>
                <a:cs typeface="Arial" pitchFamily="34" charset="0"/>
              </a:rPr>
            </a:br>
            <a:r>
              <a:rPr lang="en-US" dirty="0" smtClean="0">
                <a:latin typeface="Arial" pitchFamily="34" charset="0"/>
                <a:cs typeface="Arial" pitchFamily="34" charset="0"/>
              </a:rPr>
              <a:t>29 Faculty Members </a:t>
            </a:r>
            <a:br>
              <a:rPr lang="en-US" dirty="0" smtClean="0">
                <a:latin typeface="Arial" pitchFamily="34" charset="0"/>
                <a:cs typeface="Arial" pitchFamily="34" charset="0"/>
              </a:rPr>
            </a:br>
            <a:r>
              <a:rPr lang="en-US" dirty="0" smtClean="0">
                <a:latin typeface="Arial" pitchFamily="34" charset="0"/>
                <a:cs typeface="Arial" pitchFamily="34" charset="0"/>
              </a:rPr>
              <a:t>(12 males &amp; 17 females)</a:t>
            </a:r>
            <a:endParaRPr lang="en-US" dirty="0"/>
          </a:p>
        </p:txBody>
      </p:sp>
      <p:graphicFrame>
        <p:nvGraphicFramePr>
          <p:cNvPr id="9" name="Chart 8"/>
          <p:cNvGraphicFramePr/>
          <p:nvPr/>
        </p:nvGraphicFramePr>
        <p:xfrm>
          <a:off x="0" y="914400"/>
          <a:ext cx="9144000" cy="4343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4399"/>
          </a:xfrm>
          <a:solidFill>
            <a:schemeClr val="bg1">
              <a:lumMod val="95000"/>
            </a:schemeClr>
          </a:solidFill>
        </p:spPr>
        <p:txBody>
          <a:bodyPr>
            <a:noAutofit/>
          </a:bodyPr>
          <a:lstStyle/>
          <a:p>
            <a:r>
              <a:rPr lang="en-US" sz="2400" b="1" dirty="0" smtClean="0">
                <a:latin typeface="Arial" pitchFamily="34" charset="0"/>
                <a:cs typeface="Arial" pitchFamily="34" charset="0"/>
              </a:rPr>
              <a:t>14. Teaching a course that incorporates service-learning has affected the following (Check all that apply)</a:t>
            </a:r>
            <a:endParaRPr lang="en-US" sz="2400" dirty="0">
              <a:latin typeface="Arial" pitchFamily="34" charset="0"/>
              <a:cs typeface="Arial" pitchFamily="34" charset="0"/>
            </a:endParaRPr>
          </a:p>
        </p:txBody>
      </p:sp>
      <p:sp>
        <p:nvSpPr>
          <p:cNvPr id="6" name="TextBox 5"/>
          <p:cNvSpPr txBox="1"/>
          <p:nvPr/>
        </p:nvSpPr>
        <p:spPr>
          <a:xfrm>
            <a:off x="6324600" y="5486400"/>
            <a:ext cx="2819400" cy="923330"/>
          </a:xfrm>
          <a:prstGeom prst="rect">
            <a:avLst/>
          </a:prstGeom>
          <a:noFill/>
        </p:spPr>
        <p:txBody>
          <a:bodyPr wrap="square" rtlCol="0">
            <a:spAutoFit/>
          </a:bodyPr>
          <a:lstStyle/>
          <a:p>
            <a:r>
              <a:rPr lang="en-US" dirty="0" smtClean="0">
                <a:latin typeface="Arial" pitchFamily="34" charset="0"/>
                <a:cs typeface="Arial" pitchFamily="34" charset="0"/>
              </a:rPr>
              <a:t>53 Responses from </a:t>
            </a:r>
            <a:br>
              <a:rPr lang="en-US" dirty="0" smtClean="0">
                <a:latin typeface="Arial" pitchFamily="34" charset="0"/>
                <a:cs typeface="Arial" pitchFamily="34" charset="0"/>
              </a:rPr>
            </a:br>
            <a:r>
              <a:rPr lang="en-US" dirty="0" smtClean="0">
                <a:latin typeface="Arial" pitchFamily="34" charset="0"/>
                <a:cs typeface="Arial" pitchFamily="34" charset="0"/>
              </a:rPr>
              <a:t>29 Faculty Members </a:t>
            </a:r>
            <a:br>
              <a:rPr lang="en-US" dirty="0" smtClean="0">
                <a:latin typeface="Arial" pitchFamily="34" charset="0"/>
                <a:cs typeface="Arial" pitchFamily="34" charset="0"/>
              </a:rPr>
            </a:br>
            <a:r>
              <a:rPr lang="en-US" dirty="0" smtClean="0">
                <a:latin typeface="Arial" pitchFamily="34" charset="0"/>
                <a:cs typeface="Arial" pitchFamily="34" charset="0"/>
              </a:rPr>
              <a:t>(12 males &amp; 17 females)</a:t>
            </a:r>
            <a:endParaRPr lang="en-US" dirty="0"/>
          </a:p>
        </p:txBody>
      </p:sp>
      <p:graphicFrame>
        <p:nvGraphicFramePr>
          <p:cNvPr id="8" name="Chart 7"/>
          <p:cNvGraphicFramePr/>
          <p:nvPr/>
        </p:nvGraphicFramePr>
        <p:xfrm>
          <a:off x="0" y="838200"/>
          <a:ext cx="93726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914399"/>
          </a:xfrm>
          <a:solidFill>
            <a:schemeClr val="bg1">
              <a:lumMod val="95000"/>
            </a:schemeClr>
          </a:solidFill>
        </p:spPr>
        <p:txBody>
          <a:bodyPr>
            <a:noAutofit/>
          </a:bodyPr>
          <a:lstStyle/>
          <a:p>
            <a:r>
              <a:rPr lang="en-US" sz="3000" b="1" dirty="0" smtClean="0">
                <a:latin typeface="Arial" pitchFamily="34" charset="0"/>
                <a:cs typeface="Arial" pitchFamily="34" charset="0"/>
              </a:rPr>
              <a:t>15. Have you taught this course as service-learning before? </a:t>
            </a:r>
            <a:endParaRPr lang="en-US" sz="3000" dirty="0">
              <a:latin typeface="Arial" pitchFamily="34" charset="0"/>
              <a:cs typeface="Arial" pitchFamily="34" charset="0"/>
            </a:endParaRPr>
          </a:p>
        </p:txBody>
      </p:sp>
      <p:sp>
        <p:nvSpPr>
          <p:cNvPr id="7" name="TextBox 6"/>
          <p:cNvSpPr txBox="1"/>
          <p:nvPr/>
        </p:nvSpPr>
        <p:spPr>
          <a:xfrm>
            <a:off x="762000" y="5486400"/>
            <a:ext cx="5257800" cy="1200329"/>
          </a:xfrm>
          <a:prstGeom prst="rect">
            <a:avLst/>
          </a:prstGeom>
          <a:solidFill>
            <a:schemeClr val="accent1">
              <a:lumMod val="20000"/>
              <a:lumOff val="80000"/>
            </a:schemeClr>
          </a:solidFill>
          <a:ln>
            <a:solidFill>
              <a:schemeClr val="tx1"/>
            </a:solidFill>
          </a:ln>
        </p:spPr>
        <p:txBody>
          <a:bodyPr wrap="square" rtlCol="0">
            <a:spAutoFit/>
          </a:bodyPr>
          <a:lstStyle/>
          <a:p>
            <a:r>
              <a:rPr lang="en-US" sz="2400" dirty="0" smtClean="0">
                <a:solidFill>
                  <a:srgbClr val="C00000"/>
                </a:solidFill>
                <a:latin typeface="Arial" pitchFamily="34" charset="0"/>
                <a:cs typeface="Arial" pitchFamily="34" charset="0"/>
              </a:rPr>
              <a:t>77% Yes:</a:t>
            </a:r>
          </a:p>
          <a:p>
            <a:r>
              <a:rPr lang="en-US" sz="2400" dirty="0" smtClean="0">
                <a:latin typeface="Arial" pitchFamily="34" charset="0"/>
                <a:cs typeface="Arial" pitchFamily="34" charset="0"/>
              </a:rPr>
              <a:t>35% of all male faculty responses</a:t>
            </a:r>
          </a:p>
          <a:p>
            <a:r>
              <a:rPr lang="en-US" sz="2400" dirty="0" smtClean="0">
                <a:latin typeface="Arial" pitchFamily="34" charset="0"/>
                <a:cs typeface="Arial" pitchFamily="34" charset="0"/>
              </a:rPr>
              <a:t>42% of all female faculty responses</a:t>
            </a:r>
            <a:endParaRPr lang="en-US" sz="2400" dirty="0">
              <a:latin typeface="Arial" pitchFamily="34" charset="0"/>
              <a:cs typeface="Arial" pitchFamily="34" charset="0"/>
            </a:endParaRPr>
          </a:p>
        </p:txBody>
      </p:sp>
      <p:sp>
        <p:nvSpPr>
          <p:cNvPr id="6" name="TextBox 5"/>
          <p:cNvSpPr txBox="1"/>
          <p:nvPr/>
        </p:nvSpPr>
        <p:spPr>
          <a:xfrm>
            <a:off x="6324600" y="5486400"/>
            <a:ext cx="2819400" cy="923330"/>
          </a:xfrm>
          <a:prstGeom prst="rect">
            <a:avLst/>
          </a:prstGeom>
          <a:noFill/>
        </p:spPr>
        <p:txBody>
          <a:bodyPr wrap="square" rtlCol="0">
            <a:spAutoFit/>
          </a:bodyPr>
          <a:lstStyle/>
          <a:p>
            <a:r>
              <a:rPr lang="en-US" dirty="0" smtClean="0">
                <a:latin typeface="Arial" pitchFamily="34" charset="0"/>
                <a:cs typeface="Arial" pitchFamily="34" charset="0"/>
              </a:rPr>
              <a:t>53 Responses from </a:t>
            </a:r>
            <a:br>
              <a:rPr lang="en-US" dirty="0" smtClean="0">
                <a:latin typeface="Arial" pitchFamily="34" charset="0"/>
                <a:cs typeface="Arial" pitchFamily="34" charset="0"/>
              </a:rPr>
            </a:br>
            <a:r>
              <a:rPr lang="en-US" dirty="0" smtClean="0">
                <a:latin typeface="Arial" pitchFamily="34" charset="0"/>
                <a:cs typeface="Arial" pitchFamily="34" charset="0"/>
              </a:rPr>
              <a:t>29 Faculty Members </a:t>
            </a:r>
            <a:br>
              <a:rPr lang="en-US" dirty="0" smtClean="0">
                <a:latin typeface="Arial" pitchFamily="34" charset="0"/>
                <a:cs typeface="Arial" pitchFamily="34" charset="0"/>
              </a:rPr>
            </a:br>
            <a:r>
              <a:rPr lang="en-US" dirty="0" smtClean="0">
                <a:latin typeface="Arial" pitchFamily="34" charset="0"/>
                <a:cs typeface="Arial" pitchFamily="34" charset="0"/>
              </a:rPr>
              <a:t>(12 males &amp; 17 females)</a:t>
            </a:r>
            <a:endParaRPr lang="en-US" dirty="0"/>
          </a:p>
        </p:txBody>
      </p:sp>
      <p:graphicFrame>
        <p:nvGraphicFramePr>
          <p:cNvPr id="10" name="Chart 9"/>
          <p:cNvGraphicFramePr/>
          <p:nvPr/>
        </p:nvGraphicFramePr>
        <p:xfrm>
          <a:off x="0" y="914400"/>
          <a:ext cx="9144000" cy="44958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1066800"/>
          </a:xfrm>
          <a:solidFill>
            <a:schemeClr val="bg1">
              <a:lumMod val="95000"/>
            </a:schemeClr>
          </a:solidFill>
          <a:ln>
            <a:solidFill>
              <a:schemeClr val="bg2"/>
            </a:solidFill>
          </a:ln>
        </p:spPr>
        <p:txBody>
          <a:bodyPr>
            <a:noAutofit/>
          </a:bodyPr>
          <a:lstStyle/>
          <a:p>
            <a:pPr defTabSz="512763"/>
            <a:r>
              <a:rPr lang="en-US" sz="3600" dirty="0" smtClean="0">
                <a:latin typeface="Arial" pitchFamily="34" charset="0"/>
                <a:cs typeface="Arial" pitchFamily="34" charset="0"/>
              </a:rPr>
              <a:t>Is There a Gender Gap </a:t>
            </a:r>
            <a:br>
              <a:rPr lang="en-US" sz="3600" dirty="0" smtClean="0">
                <a:latin typeface="Arial" pitchFamily="34" charset="0"/>
                <a:cs typeface="Arial" pitchFamily="34" charset="0"/>
              </a:rPr>
            </a:br>
            <a:r>
              <a:rPr lang="en-US" sz="3600" dirty="0" smtClean="0">
                <a:latin typeface="Arial" pitchFamily="34" charset="0"/>
                <a:cs typeface="Arial" pitchFamily="34" charset="0"/>
              </a:rPr>
              <a:t>in Service-Learning Faculty?</a:t>
            </a:r>
            <a:endParaRPr lang="en-US" sz="3600" b="1" dirty="0" smtClean="0">
              <a:effectLst/>
              <a:latin typeface="Arial" pitchFamily="34" charset="0"/>
              <a:cs typeface="Arial" pitchFamily="34" charset="0"/>
            </a:endParaRPr>
          </a:p>
        </p:txBody>
      </p:sp>
      <p:sp>
        <p:nvSpPr>
          <p:cNvPr id="5123" name="Rectangle 3"/>
          <p:cNvSpPr>
            <a:spLocks noGrp="1" noChangeArrowheads="1"/>
          </p:cNvSpPr>
          <p:nvPr>
            <p:ph type="subTitle" idx="1"/>
          </p:nvPr>
        </p:nvSpPr>
        <p:spPr>
          <a:xfrm>
            <a:off x="457200" y="1371600"/>
            <a:ext cx="8153400" cy="5029200"/>
          </a:xfrm>
          <a:solidFill>
            <a:schemeClr val="accent1">
              <a:lumMod val="20000"/>
              <a:lumOff val="80000"/>
            </a:schemeClr>
          </a:solidFill>
        </p:spPr>
        <p:txBody>
          <a:bodyPr>
            <a:normAutofit/>
          </a:bodyPr>
          <a:lstStyle/>
          <a:p>
            <a:pPr eaLnBrk="1" hangingPunct="1">
              <a:lnSpc>
                <a:spcPct val="80000"/>
              </a:lnSpc>
            </a:pPr>
            <a:r>
              <a:rPr lang="en-US" sz="3600" b="1" dirty="0" smtClean="0">
                <a:solidFill>
                  <a:srgbClr val="C00000"/>
                </a:solidFill>
                <a:effectLst/>
                <a:latin typeface="Arial" pitchFamily="34" charset="0"/>
                <a:cs typeface="Arial" pitchFamily="34" charset="0"/>
              </a:rPr>
              <a:t>Conclusion:</a:t>
            </a:r>
          </a:p>
          <a:p>
            <a:pPr eaLnBrk="1" hangingPunct="1">
              <a:lnSpc>
                <a:spcPct val="80000"/>
              </a:lnSpc>
            </a:pPr>
            <a:r>
              <a:rPr lang="en-US" sz="3600" dirty="0" smtClean="0">
                <a:solidFill>
                  <a:schemeClr val="accent4">
                    <a:lumMod val="10000"/>
                  </a:schemeClr>
                </a:solidFill>
                <a:effectLst/>
                <a:latin typeface="Arial" pitchFamily="34" charset="0"/>
                <a:cs typeface="Arial" pitchFamily="34" charset="0"/>
              </a:rPr>
              <a:t>Female faculty members are more likely to offer service-learning courses and to teach such courses repeatedly. </a:t>
            </a:r>
          </a:p>
          <a:p>
            <a:pPr eaLnBrk="1" hangingPunct="1">
              <a:lnSpc>
                <a:spcPct val="80000"/>
              </a:lnSpc>
            </a:pPr>
            <a:endParaRPr lang="en-US" sz="3600" dirty="0" smtClean="0">
              <a:solidFill>
                <a:schemeClr val="accent4">
                  <a:lumMod val="10000"/>
                </a:schemeClr>
              </a:solidFill>
              <a:latin typeface="Arial" pitchFamily="34" charset="0"/>
              <a:cs typeface="Arial" pitchFamily="34" charset="0"/>
            </a:endParaRPr>
          </a:p>
          <a:p>
            <a:pPr eaLnBrk="1" hangingPunct="1">
              <a:lnSpc>
                <a:spcPct val="80000"/>
              </a:lnSpc>
            </a:pPr>
            <a:r>
              <a:rPr lang="en-US" sz="3600" dirty="0" smtClean="0">
                <a:solidFill>
                  <a:srgbClr val="C00000"/>
                </a:solidFill>
                <a:latin typeface="Arial" pitchFamily="34" charset="0"/>
                <a:cs typeface="Arial" pitchFamily="34" charset="0"/>
              </a:rPr>
              <a:t>Is this true across the country, or is this a local or regional issue?</a:t>
            </a:r>
            <a:endParaRPr lang="en-US" sz="3600" dirty="0" smtClean="0">
              <a:solidFill>
                <a:srgbClr val="C00000"/>
              </a:solidFill>
              <a:effectLst/>
              <a:latin typeface="Arial" pitchFamily="34" charset="0"/>
              <a:cs typeface="Arial" pitchFamily="34" charset="0"/>
            </a:endParaRPr>
          </a:p>
          <a:p>
            <a:pPr eaLnBrk="1" hangingPunct="1">
              <a:lnSpc>
                <a:spcPct val="80000"/>
              </a:lnSpc>
            </a:pPr>
            <a:endParaRPr lang="en-US" sz="3600" dirty="0" smtClean="0">
              <a:solidFill>
                <a:schemeClr val="accent4">
                  <a:lumMod val="10000"/>
                </a:schemeClr>
              </a:solidFill>
              <a:effectLst/>
              <a:latin typeface="Arial" pitchFamily="34" charset="0"/>
              <a:cs typeface="Arial" pitchFamily="34" charset="0"/>
            </a:endParaRPr>
          </a:p>
          <a:p>
            <a:pPr eaLnBrk="1" hangingPunct="1">
              <a:lnSpc>
                <a:spcPct val="80000"/>
              </a:lnSpc>
            </a:pPr>
            <a:r>
              <a:rPr lang="en-US" sz="3600" dirty="0" smtClean="0">
                <a:solidFill>
                  <a:schemeClr val="accent4">
                    <a:lumMod val="10000"/>
                  </a:schemeClr>
                </a:solidFill>
                <a:effectLst/>
                <a:latin typeface="Arial" pitchFamily="34" charset="0"/>
                <a:cs typeface="Arial" pitchFamily="34" charset="0"/>
              </a:rPr>
              <a:t>Possible Explanations?</a:t>
            </a:r>
            <a:endParaRPr lang="en-US" sz="3600" dirty="0" smtClean="0">
              <a:solidFill>
                <a:srgbClr val="C00000"/>
              </a:solidFill>
              <a:effectLst/>
              <a:latin typeface="Arial" pitchFamily="34" charset="0"/>
              <a:cs typeface="Arial" pitchFamily="34" charset="0"/>
            </a:endParaRPr>
          </a:p>
          <a:p>
            <a:pPr eaLnBrk="1" hangingPunct="1">
              <a:lnSpc>
                <a:spcPct val="80000"/>
              </a:lnSpc>
            </a:pPr>
            <a:endParaRPr lang="en-US" sz="2400" dirty="0" smtClean="0">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Effect transition="in" filter="fade">
                                      <p:cBhvr>
                                        <p:cTn id="7" dur="2000"/>
                                        <p:tgtEl>
                                          <p:spTgt spid="512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20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990600"/>
          </a:xfrm>
          <a:solidFill>
            <a:schemeClr val="bg1">
              <a:lumMod val="95000"/>
            </a:schemeClr>
          </a:solidFill>
          <a:ln>
            <a:solidFill>
              <a:schemeClr val="bg2"/>
            </a:solidFill>
          </a:ln>
        </p:spPr>
        <p:txBody>
          <a:bodyPr>
            <a:normAutofit fontScale="90000"/>
          </a:bodyPr>
          <a:lstStyle/>
          <a:p>
            <a:pPr>
              <a:defRPr/>
            </a:pPr>
            <a:r>
              <a:rPr lang="en-US" sz="3600" dirty="0" smtClean="0">
                <a:latin typeface="Arial" pitchFamily="34" charset="0"/>
                <a:cs typeface="Arial" pitchFamily="34" charset="0"/>
              </a:rPr>
              <a:t>Is There a Gender Gap </a:t>
            </a:r>
            <a:br>
              <a:rPr lang="en-US" sz="3600" dirty="0" smtClean="0">
                <a:latin typeface="Arial" pitchFamily="34" charset="0"/>
                <a:cs typeface="Arial" pitchFamily="34" charset="0"/>
              </a:rPr>
            </a:br>
            <a:r>
              <a:rPr lang="en-US" sz="3600" dirty="0" smtClean="0">
                <a:latin typeface="Arial" pitchFamily="34" charset="0"/>
                <a:cs typeface="Arial" pitchFamily="34" charset="0"/>
              </a:rPr>
              <a:t>in Service-Learning Faculty?</a:t>
            </a:r>
            <a:endParaRPr lang="en-US" sz="3600" b="1" dirty="0" smtClean="0">
              <a:effectLst/>
              <a:latin typeface="Arial" pitchFamily="34" charset="0"/>
              <a:cs typeface="Arial" pitchFamily="34" charset="0"/>
            </a:endParaRPr>
          </a:p>
        </p:txBody>
      </p:sp>
      <p:sp>
        <p:nvSpPr>
          <p:cNvPr id="5123" name="Rectangle 3"/>
          <p:cNvSpPr>
            <a:spLocks noGrp="1" noChangeArrowheads="1"/>
          </p:cNvSpPr>
          <p:nvPr>
            <p:ph type="subTitle" idx="1"/>
          </p:nvPr>
        </p:nvSpPr>
        <p:spPr>
          <a:xfrm>
            <a:off x="0" y="1066800"/>
            <a:ext cx="9144000" cy="5562600"/>
          </a:xfrm>
          <a:solidFill>
            <a:schemeClr val="accent1">
              <a:lumMod val="20000"/>
              <a:lumOff val="80000"/>
            </a:schemeClr>
          </a:solidFill>
        </p:spPr>
        <p:txBody>
          <a:bodyPr>
            <a:normAutofit/>
          </a:bodyPr>
          <a:lstStyle/>
          <a:p>
            <a:pPr eaLnBrk="1" hangingPunct="1">
              <a:lnSpc>
                <a:spcPct val="80000"/>
              </a:lnSpc>
            </a:pPr>
            <a:r>
              <a:rPr lang="en-US" sz="3600" dirty="0" smtClean="0">
                <a:solidFill>
                  <a:srgbClr val="C00000"/>
                </a:solidFill>
                <a:effectLst/>
                <a:latin typeface="Arial" pitchFamily="34" charset="0"/>
                <a:cs typeface="Arial" pitchFamily="34" charset="0"/>
              </a:rPr>
              <a:t>Possible Hypotheses</a:t>
            </a:r>
          </a:p>
          <a:p>
            <a:pPr marL="457200" indent="-457200" algn="l" eaLnBrk="1" hangingPunct="1">
              <a:lnSpc>
                <a:spcPct val="80000"/>
              </a:lnSpc>
            </a:pPr>
            <a:r>
              <a:rPr lang="en-US" sz="2400" dirty="0" smtClean="0">
                <a:solidFill>
                  <a:schemeClr val="accent4">
                    <a:lumMod val="10000"/>
                  </a:schemeClr>
                </a:solidFill>
                <a:effectLst/>
                <a:latin typeface="Arial" pitchFamily="34" charset="0"/>
                <a:cs typeface="Arial" pitchFamily="34" charset="0"/>
              </a:rPr>
              <a:t>1.	Female faculty members may have different teaching styles that favor service-learning. </a:t>
            </a:r>
          </a:p>
          <a:p>
            <a:pPr marL="457200" indent="-457200" algn="l" eaLnBrk="1" hangingPunct="1">
              <a:lnSpc>
                <a:spcPct val="80000"/>
              </a:lnSpc>
              <a:buAutoNum type="arabicPeriod"/>
            </a:pPr>
            <a:endParaRPr lang="en-US" sz="2400" dirty="0" smtClean="0">
              <a:solidFill>
                <a:schemeClr val="accent4">
                  <a:lumMod val="10000"/>
                </a:schemeClr>
              </a:solidFill>
              <a:effectLst/>
              <a:latin typeface="Arial" pitchFamily="34" charset="0"/>
              <a:cs typeface="Arial" pitchFamily="34" charset="0"/>
            </a:endParaRPr>
          </a:p>
          <a:p>
            <a:pPr marL="457200" indent="-457200" algn="l" eaLnBrk="1" hangingPunct="1">
              <a:lnSpc>
                <a:spcPct val="80000"/>
              </a:lnSpc>
            </a:pPr>
            <a:r>
              <a:rPr lang="en-US" sz="2400" dirty="0" smtClean="0">
                <a:solidFill>
                  <a:schemeClr val="accent4">
                    <a:lumMod val="10000"/>
                  </a:schemeClr>
                </a:solidFill>
                <a:effectLst/>
                <a:latin typeface="Arial" pitchFamily="34" charset="0"/>
                <a:cs typeface="Arial" pitchFamily="34" charset="0"/>
              </a:rPr>
              <a:t>2.	Female faculty members may be more open to newer and more engaging teaching practices.</a:t>
            </a:r>
          </a:p>
          <a:p>
            <a:pPr marL="457200" indent="-457200" algn="l" eaLnBrk="1" hangingPunct="1">
              <a:lnSpc>
                <a:spcPct val="80000"/>
              </a:lnSpc>
            </a:pPr>
            <a:endParaRPr lang="en-US" sz="2400" dirty="0" smtClean="0">
              <a:solidFill>
                <a:schemeClr val="accent4">
                  <a:lumMod val="10000"/>
                </a:schemeClr>
              </a:solidFill>
              <a:effectLst/>
              <a:latin typeface="Arial" pitchFamily="34" charset="0"/>
              <a:cs typeface="Arial" pitchFamily="34" charset="0"/>
            </a:endParaRPr>
          </a:p>
          <a:p>
            <a:pPr marL="457200" indent="-457200" algn="l" eaLnBrk="1" hangingPunct="1">
              <a:lnSpc>
                <a:spcPct val="80000"/>
              </a:lnSpc>
            </a:pPr>
            <a:r>
              <a:rPr lang="en-US" sz="2400" dirty="0" smtClean="0">
                <a:solidFill>
                  <a:schemeClr val="accent4">
                    <a:lumMod val="10000"/>
                  </a:schemeClr>
                </a:solidFill>
                <a:effectLst/>
                <a:latin typeface="Arial" pitchFamily="34" charset="0"/>
                <a:cs typeface="Arial" pitchFamily="34" charset="0"/>
              </a:rPr>
              <a:t>3.	Female faculty members teach courses that are more conducive to service-learning.</a:t>
            </a:r>
          </a:p>
          <a:p>
            <a:pPr marL="457200" indent="-457200" algn="l" eaLnBrk="1" hangingPunct="1">
              <a:lnSpc>
                <a:spcPct val="80000"/>
              </a:lnSpc>
            </a:pPr>
            <a:endParaRPr lang="en-US" sz="2400" dirty="0" smtClean="0">
              <a:solidFill>
                <a:schemeClr val="accent4">
                  <a:lumMod val="10000"/>
                </a:schemeClr>
              </a:solidFill>
              <a:effectLst/>
              <a:latin typeface="Arial" pitchFamily="34" charset="0"/>
              <a:cs typeface="Arial" pitchFamily="34" charset="0"/>
            </a:endParaRPr>
          </a:p>
          <a:p>
            <a:pPr marL="457200" indent="-457200" algn="l" eaLnBrk="1" hangingPunct="1">
              <a:lnSpc>
                <a:spcPct val="80000"/>
              </a:lnSpc>
            </a:pPr>
            <a:r>
              <a:rPr lang="en-US" sz="2400" dirty="0" smtClean="0">
                <a:solidFill>
                  <a:schemeClr val="accent4">
                    <a:lumMod val="10000"/>
                  </a:schemeClr>
                </a:solidFill>
                <a:effectLst/>
                <a:latin typeface="Arial" pitchFamily="34" charset="0"/>
                <a:cs typeface="Arial" pitchFamily="34" charset="0"/>
              </a:rPr>
              <a:t>4.	If psychologist Carol Gilligan is correct, women are more likely to have an “ethic of care” based on relationships, community and service. In contrast, men, have an “ethic of justice” that is based on more impersonal and abstract principles. </a:t>
            </a:r>
            <a:r>
              <a:rPr lang="en-US" sz="1800" dirty="0" smtClean="0">
                <a:solidFill>
                  <a:schemeClr val="tx1"/>
                </a:solidFill>
                <a:effectLst/>
                <a:latin typeface="Arial" pitchFamily="34" charset="0"/>
                <a:cs typeface="Arial" pitchFamily="34" charset="0"/>
              </a:rPr>
              <a:t>(</a:t>
            </a:r>
            <a:r>
              <a:rPr lang="en-US" sz="1800" i="1" dirty="0" smtClean="0">
                <a:solidFill>
                  <a:schemeClr val="tx1"/>
                </a:solidFill>
                <a:effectLst/>
                <a:latin typeface="Arial" pitchFamily="34" charset="0"/>
                <a:cs typeface="Arial" pitchFamily="34" charset="0"/>
              </a:rPr>
              <a:t>In a Different Voice: Psychological Theory and Women's Development</a:t>
            </a:r>
            <a:r>
              <a:rPr lang="en-US" sz="1800" dirty="0" smtClean="0">
                <a:solidFill>
                  <a:schemeClr val="tx1"/>
                </a:solidFill>
                <a:effectLst/>
                <a:latin typeface="Arial" pitchFamily="34" charset="0"/>
                <a:cs typeface="Arial" pitchFamily="34" charset="0"/>
              </a:rPr>
              <a:t>, 1982, 1993)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Effect transition="in" filter="fade">
                                      <p:cBhvr>
                                        <p:cTn id="7" dur="2000"/>
                                        <p:tgtEl>
                                          <p:spTgt spid="512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3" end="3"/>
                                            </p:txEl>
                                          </p:spTgt>
                                        </p:tgtEl>
                                        <p:attrNameLst>
                                          <p:attrName>style.visibility</p:attrName>
                                        </p:attrNameLst>
                                      </p:cBhvr>
                                      <p:to>
                                        <p:strVal val="visible"/>
                                      </p:to>
                                    </p:set>
                                    <p:animEffect transition="in" filter="fade">
                                      <p:cBhvr>
                                        <p:cTn id="22" dur="2000"/>
                                        <p:tgtEl>
                                          <p:spTgt spid="512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2000"/>
                                        <p:tgtEl>
                                          <p:spTgt spid="51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7" end="7"/>
                                            </p:txEl>
                                          </p:spTgt>
                                        </p:tgtEl>
                                        <p:attrNameLst>
                                          <p:attrName>style.visibility</p:attrName>
                                        </p:attrNameLst>
                                      </p:cBhvr>
                                      <p:to>
                                        <p:strVal val="visible"/>
                                      </p:to>
                                    </p:set>
                                    <p:animEffect transition="in" filter="fade">
                                      <p:cBhvr>
                                        <p:cTn id="32" dur="20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533400"/>
          </a:xfrm>
          <a:solidFill>
            <a:schemeClr val="bg1">
              <a:lumMod val="95000"/>
            </a:schemeClr>
          </a:solidFill>
          <a:ln>
            <a:solidFill>
              <a:schemeClr val="bg2"/>
            </a:solidFill>
          </a:ln>
        </p:spPr>
        <p:txBody>
          <a:bodyPr>
            <a:normAutofit fontScale="90000"/>
          </a:bodyPr>
          <a:lstStyle/>
          <a:p>
            <a:pPr algn="ctr" eaLnBrk="1" hangingPunct="1">
              <a:defRPr/>
            </a:pPr>
            <a:r>
              <a:rPr lang="en-US" sz="3600" b="1" dirty="0" smtClean="0">
                <a:effectLst/>
              </a:rPr>
              <a:t>23 Academic Units with SL Courses (2002-09)</a:t>
            </a:r>
          </a:p>
        </p:txBody>
      </p:sp>
      <p:sp>
        <p:nvSpPr>
          <p:cNvPr id="16387" name="Rectangle 3"/>
          <p:cNvSpPr>
            <a:spLocks noGrp="1" noChangeArrowheads="1"/>
          </p:cNvSpPr>
          <p:nvPr>
            <p:ph sz="half" idx="1"/>
          </p:nvPr>
        </p:nvSpPr>
        <p:spPr>
          <a:xfrm>
            <a:off x="152400" y="533400"/>
            <a:ext cx="4419600" cy="6324600"/>
          </a:xfrm>
          <a:solidFill>
            <a:schemeClr val="accent1">
              <a:lumMod val="20000"/>
              <a:lumOff val="80000"/>
            </a:schemeClr>
          </a:solidFill>
        </p:spPr>
        <p:txBody>
          <a:bodyPr>
            <a:normAutofit fontScale="77500" lnSpcReduction="20000"/>
          </a:bodyPr>
          <a:lstStyle/>
          <a:p>
            <a:pPr marL="346075" indent="-346075" algn="l" eaLnBrk="1" hangingPunct="1">
              <a:buNone/>
              <a:defRPr/>
            </a:pPr>
            <a:r>
              <a:rPr lang="en-US" sz="2400" u="sng" dirty="0" smtClean="0">
                <a:solidFill>
                  <a:schemeClr val="tx2">
                    <a:lumMod val="50000"/>
                  </a:schemeClr>
                </a:solidFill>
                <a:latin typeface="Arial" pitchFamily="34" charset="0"/>
                <a:cs typeface="Arial" pitchFamily="34" charset="0"/>
              </a:rPr>
              <a:t>Male Faculty (26 courses, M/F)</a:t>
            </a:r>
          </a:p>
          <a:p>
            <a:pPr marL="346075" indent="-346075" algn="l" eaLnBrk="1" hangingPunct="1">
              <a:buNone/>
              <a:defRPr/>
            </a:pPr>
            <a:endParaRPr lang="en-US" sz="2400" u="sng" dirty="0" smtClean="0">
              <a:solidFill>
                <a:schemeClr val="tx2">
                  <a:lumMod val="50000"/>
                </a:schemeClr>
              </a:solidFill>
              <a:effectLst/>
              <a:latin typeface="Arial" pitchFamily="34" charset="0"/>
              <a:cs typeface="Arial" pitchFamily="34" charset="0"/>
            </a:endParaRPr>
          </a:p>
          <a:p>
            <a:pPr marL="346075" indent="-346075" algn="l" eaLnBrk="1" hangingPunct="1">
              <a:defRPr/>
            </a:pPr>
            <a:r>
              <a:rPr lang="en-US" sz="2400" dirty="0" smtClean="0">
                <a:solidFill>
                  <a:schemeClr val="tx2">
                    <a:lumMod val="50000"/>
                  </a:schemeClr>
                </a:solidFill>
                <a:effectLst/>
                <a:latin typeface="Arial" pitchFamily="34" charset="0"/>
                <a:cs typeface="Arial" pitchFamily="34" charset="0"/>
              </a:rPr>
              <a:t>Art (2, 2/2)</a:t>
            </a:r>
          </a:p>
          <a:p>
            <a:pPr marL="346075" indent="-346075" algn="l" eaLnBrk="1" hangingPunct="1">
              <a:defRPr/>
            </a:pPr>
            <a:r>
              <a:rPr lang="en-US" sz="2400" b="1" dirty="0" smtClean="0">
                <a:solidFill>
                  <a:schemeClr val="tx2">
                    <a:lumMod val="50000"/>
                  </a:schemeClr>
                </a:solidFill>
                <a:latin typeface="Arial" pitchFamily="34" charset="0"/>
                <a:cs typeface="Arial" pitchFamily="34" charset="0"/>
              </a:rPr>
              <a:t>Biology</a:t>
            </a:r>
            <a:r>
              <a:rPr lang="en-US" sz="2400" dirty="0" smtClean="0">
                <a:solidFill>
                  <a:schemeClr val="tx2">
                    <a:lumMod val="50000"/>
                  </a:schemeClr>
                </a:solidFill>
                <a:latin typeface="Arial" pitchFamily="34" charset="0"/>
                <a:cs typeface="Arial" pitchFamily="34" charset="0"/>
              </a:rPr>
              <a:t> (3, 4/3)</a:t>
            </a:r>
            <a:endParaRPr lang="en-US" sz="2400" dirty="0" smtClean="0">
              <a:solidFill>
                <a:schemeClr val="tx2">
                  <a:lumMod val="50000"/>
                </a:schemeClr>
              </a:solidFill>
              <a:effectLst/>
              <a:latin typeface="Arial" pitchFamily="34" charset="0"/>
              <a:cs typeface="Arial" pitchFamily="34" charset="0"/>
            </a:endParaRPr>
          </a:p>
          <a:p>
            <a:pPr marL="346075" indent="-346075" algn="l" eaLnBrk="1" hangingPunct="1">
              <a:defRPr/>
            </a:pPr>
            <a:r>
              <a:rPr lang="en-US" sz="2400" dirty="0" smtClean="0">
                <a:solidFill>
                  <a:schemeClr val="tx2">
                    <a:lumMod val="50000"/>
                  </a:schemeClr>
                </a:solidFill>
                <a:effectLst/>
                <a:latin typeface="Arial" pitchFamily="34" charset="0"/>
                <a:cs typeface="Arial" pitchFamily="34" charset="0"/>
              </a:rPr>
              <a:t>Chemistry (1, 2/0)</a:t>
            </a:r>
          </a:p>
          <a:p>
            <a:pPr marL="346075" indent="-346075" algn="l" eaLnBrk="1" hangingPunct="1">
              <a:defRPr/>
            </a:pPr>
            <a:r>
              <a:rPr lang="en-US" sz="2400" b="1" dirty="0" smtClean="0">
                <a:solidFill>
                  <a:schemeClr val="tx2">
                    <a:lumMod val="50000"/>
                  </a:schemeClr>
                </a:solidFill>
                <a:effectLst/>
                <a:latin typeface="Arial" pitchFamily="34" charset="0"/>
                <a:cs typeface="Arial" pitchFamily="34" charset="0"/>
              </a:rPr>
              <a:t>Economics</a:t>
            </a:r>
            <a:r>
              <a:rPr lang="en-US" sz="2400" dirty="0" smtClean="0">
                <a:solidFill>
                  <a:schemeClr val="tx2">
                    <a:lumMod val="50000"/>
                  </a:schemeClr>
                </a:solidFill>
                <a:effectLst/>
                <a:latin typeface="Arial" pitchFamily="34" charset="0"/>
                <a:cs typeface="Arial" pitchFamily="34" charset="0"/>
              </a:rPr>
              <a:t> (2, 3/1)</a:t>
            </a:r>
          </a:p>
          <a:p>
            <a:pPr marL="346075" indent="-346075" algn="l" eaLnBrk="1" hangingPunct="1">
              <a:defRPr/>
            </a:pPr>
            <a:r>
              <a:rPr lang="en-US" sz="2400" b="1" dirty="0" smtClean="0">
                <a:solidFill>
                  <a:schemeClr val="tx2">
                    <a:lumMod val="50000"/>
                  </a:schemeClr>
                </a:solidFill>
                <a:effectLst/>
                <a:latin typeface="Arial" pitchFamily="34" charset="0"/>
                <a:cs typeface="Arial" pitchFamily="34" charset="0"/>
              </a:rPr>
              <a:t>Education</a:t>
            </a:r>
            <a:r>
              <a:rPr lang="en-US" sz="2400" dirty="0" smtClean="0">
                <a:solidFill>
                  <a:schemeClr val="tx2">
                    <a:lumMod val="50000"/>
                  </a:schemeClr>
                </a:solidFill>
                <a:effectLst/>
                <a:latin typeface="Arial" pitchFamily="34" charset="0"/>
                <a:cs typeface="Arial" pitchFamily="34" charset="0"/>
              </a:rPr>
              <a:t> (1, 4/1)</a:t>
            </a:r>
          </a:p>
          <a:p>
            <a:pPr marL="346075" indent="-346075" algn="l" eaLnBrk="1" hangingPunct="1">
              <a:defRPr/>
            </a:pPr>
            <a:r>
              <a:rPr lang="en-US" sz="2400" b="1" dirty="0" smtClean="0">
                <a:solidFill>
                  <a:schemeClr val="tx2">
                    <a:lumMod val="50000"/>
                  </a:schemeClr>
                </a:solidFill>
                <a:effectLst/>
                <a:latin typeface="Arial" pitchFamily="34" charset="0"/>
                <a:cs typeface="Arial" pitchFamily="34" charset="0"/>
              </a:rPr>
              <a:t>English</a:t>
            </a:r>
            <a:r>
              <a:rPr lang="en-US" sz="2400" dirty="0" smtClean="0">
                <a:solidFill>
                  <a:schemeClr val="tx2">
                    <a:lumMod val="50000"/>
                  </a:schemeClr>
                </a:solidFill>
                <a:effectLst/>
                <a:latin typeface="Arial" pitchFamily="34" charset="0"/>
                <a:cs typeface="Arial" pitchFamily="34" charset="0"/>
              </a:rPr>
              <a:t> (2, 3/7)</a:t>
            </a:r>
          </a:p>
          <a:p>
            <a:pPr marL="346075" indent="-346075" algn="l" eaLnBrk="1" hangingPunct="1">
              <a:defRPr/>
            </a:pPr>
            <a:r>
              <a:rPr lang="en-US" sz="2400" b="1" dirty="0" smtClean="0">
                <a:solidFill>
                  <a:schemeClr val="tx2">
                    <a:lumMod val="50000"/>
                  </a:schemeClr>
                </a:solidFill>
                <a:latin typeface="Arial" pitchFamily="34" charset="0"/>
                <a:cs typeface="Arial" pitchFamily="34" charset="0"/>
              </a:rPr>
              <a:t>Justice Studies/Sociology </a:t>
            </a:r>
            <a:r>
              <a:rPr lang="en-US" sz="2400" dirty="0" smtClean="0">
                <a:solidFill>
                  <a:schemeClr val="tx2">
                    <a:lumMod val="50000"/>
                  </a:schemeClr>
                </a:solidFill>
                <a:latin typeface="Arial" pitchFamily="34" charset="0"/>
                <a:cs typeface="Arial" pitchFamily="34" charset="0"/>
              </a:rPr>
              <a:t>(1,1/2)</a:t>
            </a:r>
            <a:endParaRPr lang="en-US" sz="2400" dirty="0" smtClean="0">
              <a:solidFill>
                <a:schemeClr val="tx2">
                  <a:lumMod val="50000"/>
                </a:schemeClr>
              </a:solidFill>
              <a:effectLst/>
              <a:latin typeface="Arial" pitchFamily="34" charset="0"/>
              <a:cs typeface="Arial" pitchFamily="34" charset="0"/>
            </a:endParaRPr>
          </a:p>
          <a:p>
            <a:pPr marL="346075" indent="-346075" algn="l" eaLnBrk="1" hangingPunct="1">
              <a:defRPr/>
            </a:pPr>
            <a:r>
              <a:rPr lang="en-US" sz="2400" dirty="0" smtClean="0">
                <a:solidFill>
                  <a:schemeClr val="tx2">
                    <a:lumMod val="50000"/>
                  </a:schemeClr>
                </a:solidFill>
                <a:effectLst/>
                <a:latin typeface="Arial" pitchFamily="34" charset="0"/>
                <a:cs typeface="Arial" pitchFamily="34" charset="0"/>
              </a:rPr>
              <a:t>Kinesiology (2, 1/2)</a:t>
            </a:r>
          </a:p>
          <a:p>
            <a:pPr marL="346075" indent="-346075" algn="l" eaLnBrk="1" hangingPunct="1">
              <a:defRPr/>
            </a:pPr>
            <a:r>
              <a:rPr lang="en-US" sz="2400" b="1" dirty="0" smtClean="0">
                <a:solidFill>
                  <a:schemeClr val="tx2">
                    <a:lumMod val="50000"/>
                  </a:schemeClr>
                </a:solidFill>
                <a:latin typeface="Arial" pitchFamily="34" charset="0"/>
                <a:cs typeface="Arial" pitchFamily="34" charset="0"/>
              </a:rPr>
              <a:t>Philosophy</a:t>
            </a:r>
            <a:r>
              <a:rPr lang="en-US" sz="2400" dirty="0" smtClean="0">
                <a:solidFill>
                  <a:schemeClr val="tx2">
                    <a:lumMod val="50000"/>
                  </a:schemeClr>
                </a:solidFill>
                <a:latin typeface="Arial" pitchFamily="34" charset="0"/>
                <a:cs typeface="Arial" pitchFamily="34" charset="0"/>
              </a:rPr>
              <a:t> (1, 4/0)</a:t>
            </a:r>
          </a:p>
          <a:p>
            <a:pPr marL="346075" indent="-346075" algn="l" eaLnBrk="1" hangingPunct="1">
              <a:defRPr/>
            </a:pPr>
            <a:r>
              <a:rPr lang="en-US" sz="2400" b="1" dirty="0" smtClean="0">
                <a:solidFill>
                  <a:schemeClr val="tx2">
                    <a:lumMod val="50000"/>
                  </a:schemeClr>
                </a:solidFill>
                <a:latin typeface="Arial" pitchFamily="34" charset="0"/>
                <a:cs typeface="Arial" pitchFamily="34" charset="0"/>
              </a:rPr>
              <a:t>Psychology</a:t>
            </a:r>
            <a:r>
              <a:rPr lang="en-US" sz="2400" dirty="0" smtClean="0">
                <a:solidFill>
                  <a:schemeClr val="tx2">
                    <a:lumMod val="50000"/>
                  </a:schemeClr>
                </a:solidFill>
                <a:latin typeface="Arial" pitchFamily="34" charset="0"/>
                <a:cs typeface="Arial" pitchFamily="34" charset="0"/>
              </a:rPr>
              <a:t> (3, 2/2)</a:t>
            </a:r>
          </a:p>
          <a:p>
            <a:pPr marL="346075" indent="-346075" algn="l" eaLnBrk="1" hangingPunct="1">
              <a:defRPr/>
            </a:pPr>
            <a:r>
              <a:rPr lang="en-US" sz="2400" b="1" dirty="0" smtClean="0">
                <a:solidFill>
                  <a:schemeClr val="tx2">
                    <a:lumMod val="50000"/>
                  </a:schemeClr>
                </a:solidFill>
                <a:effectLst/>
                <a:latin typeface="Arial" pitchFamily="34" charset="0"/>
                <a:cs typeface="Arial" pitchFamily="34" charset="0"/>
              </a:rPr>
              <a:t>Religion</a:t>
            </a:r>
            <a:r>
              <a:rPr lang="en-US" sz="2400" dirty="0" smtClean="0">
                <a:solidFill>
                  <a:schemeClr val="tx2">
                    <a:lumMod val="50000"/>
                  </a:schemeClr>
                </a:solidFill>
                <a:effectLst/>
                <a:latin typeface="Arial" pitchFamily="34" charset="0"/>
                <a:cs typeface="Arial" pitchFamily="34" charset="0"/>
              </a:rPr>
              <a:t> (5, 2/2)</a:t>
            </a:r>
          </a:p>
          <a:p>
            <a:pPr marL="346075" indent="-346075" algn="l" eaLnBrk="1" hangingPunct="1">
              <a:defRPr/>
            </a:pPr>
            <a:r>
              <a:rPr lang="en-US" sz="2400" b="1" dirty="0" smtClean="0">
                <a:solidFill>
                  <a:schemeClr val="tx2">
                    <a:lumMod val="50000"/>
                  </a:schemeClr>
                </a:solidFill>
                <a:latin typeface="Arial" pitchFamily="34" charset="0"/>
                <a:cs typeface="Arial" pitchFamily="34" charset="0"/>
              </a:rPr>
              <a:t>Spanish</a:t>
            </a:r>
            <a:r>
              <a:rPr lang="en-US" sz="2400" dirty="0" smtClean="0">
                <a:solidFill>
                  <a:schemeClr val="tx2">
                    <a:lumMod val="50000"/>
                  </a:schemeClr>
                </a:solidFill>
                <a:latin typeface="Arial" pitchFamily="34" charset="0"/>
                <a:cs typeface="Arial" pitchFamily="34" charset="0"/>
              </a:rPr>
              <a:t> (2,1/1)</a:t>
            </a:r>
            <a:endParaRPr lang="en-US" sz="2400" dirty="0" smtClean="0">
              <a:solidFill>
                <a:schemeClr val="tx2">
                  <a:lumMod val="50000"/>
                </a:schemeClr>
              </a:solidFill>
              <a:effectLst/>
              <a:latin typeface="Arial" pitchFamily="34" charset="0"/>
              <a:cs typeface="Arial" pitchFamily="34" charset="0"/>
            </a:endParaRPr>
          </a:p>
          <a:p>
            <a:pPr marL="346075" indent="-346075" algn="l" eaLnBrk="1" hangingPunct="1">
              <a:defRPr/>
            </a:pPr>
            <a:r>
              <a:rPr lang="en-US" sz="2400" b="1" dirty="0" smtClean="0">
                <a:solidFill>
                  <a:schemeClr val="tx2">
                    <a:lumMod val="50000"/>
                  </a:schemeClr>
                </a:solidFill>
                <a:latin typeface="Arial" pitchFamily="34" charset="0"/>
                <a:cs typeface="Arial" pitchFamily="34" charset="0"/>
              </a:rPr>
              <a:t>Theatre</a:t>
            </a:r>
            <a:r>
              <a:rPr lang="en-US" sz="2400" dirty="0" smtClean="0">
                <a:solidFill>
                  <a:schemeClr val="tx2">
                    <a:lumMod val="50000"/>
                  </a:schemeClr>
                </a:solidFill>
                <a:latin typeface="Arial" pitchFamily="34" charset="0"/>
                <a:cs typeface="Arial" pitchFamily="34" charset="0"/>
              </a:rPr>
              <a:t> (1, 2/2)</a:t>
            </a:r>
          </a:p>
          <a:p>
            <a:pPr marL="346075" indent="-346075" algn="l" eaLnBrk="1" hangingPunct="1">
              <a:buNone/>
              <a:defRPr/>
            </a:pPr>
            <a:endParaRPr lang="en-US" sz="2400" dirty="0" smtClean="0">
              <a:solidFill>
                <a:schemeClr val="tx2">
                  <a:lumMod val="50000"/>
                </a:schemeClr>
              </a:solidFill>
              <a:latin typeface="Arial" pitchFamily="34" charset="0"/>
              <a:cs typeface="Arial" pitchFamily="34" charset="0"/>
            </a:endParaRPr>
          </a:p>
          <a:p>
            <a:pPr marL="346075" indent="-346075" algn="l" eaLnBrk="1" hangingPunct="1">
              <a:buNone/>
              <a:defRPr/>
            </a:pPr>
            <a:r>
              <a:rPr lang="en-US" sz="2400" dirty="0" smtClean="0">
                <a:solidFill>
                  <a:schemeClr val="tx2">
                    <a:lumMod val="50000"/>
                  </a:schemeClr>
                </a:solidFill>
                <a:effectLst/>
                <a:latin typeface="Arial" pitchFamily="34" charset="0"/>
                <a:cs typeface="Arial" pitchFamily="34" charset="0"/>
              </a:rPr>
              <a:t>	</a:t>
            </a:r>
            <a:r>
              <a:rPr lang="en-US" sz="2400" dirty="0" smtClean="0">
                <a:solidFill>
                  <a:schemeClr val="tx2">
                    <a:lumMod val="50000"/>
                  </a:schemeClr>
                </a:solidFill>
                <a:latin typeface="Arial" pitchFamily="34" charset="0"/>
                <a:cs typeface="Arial" pitchFamily="34" charset="0"/>
              </a:rPr>
              <a:t>T</a:t>
            </a:r>
            <a:r>
              <a:rPr lang="en-US" sz="2400" dirty="0" smtClean="0">
                <a:solidFill>
                  <a:schemeClr val="tx2">
                    <a:lumMod val="50000"/>
                  </a:schemeClr>
                </a:solidFill>
                <a:effectLst/>
                <a:latin typeface="Arial" pitchFamily="34" charset="0"/>
                <a:cs typeface="Arial" pitchFamily="34" charset="0"/>
              </a:rPr>
              <a:t>otal: 13 departments</a:t>
            </a:r>
          </a:p>
          <a:p>
            <a:pPr marL="346075" indent="-346075" algn="l" eaLnBrk="1" hangingPunct="1">
              <a:buNone/>
              <a:defRPr/>
            </a:pPr>
            <a:r>
              <a:rPr lang="en-US" sz="2400" dirty="0" smtClean="0">
                <a:solidFill>
                  <a:schemeClr val="tx2">
                    <a:lumMod val="50000"/>
                  </a:schemeClr>
                </a:solidFill>
                <a:latin typeface="Arial" pitchFamily="34" charset="0"/>
                <a:cs typeface="Arial" pitchFamily="34" charset="0"/>
              </a:rPr>
              <a:t>	</a:t>
            </a:r>
          </a:p>
          <a:p>
            <a:pPr marL="346075" indent="-346075" algn="l" eaLnBrk="1" hangingPunct="1">
              <a:buNone/>
              <a:defRPr/>
            </a:pPr>
            <a:r>
              <a:rPr lang="en-US" sz="2400" dirty="0" smtClean="0">
                <a:solidFill>
                  <a:schemeClr val="tx2">
                    <a:lumMod val="50000"/>
                  </a:schemeClr>
                </a:solidFill>
                <a:latin typeface="Arial" pitchFamily="34" charset="0"/>
                <a:cs typeface="Arial" pitchFamily="34" charset="0"/>
              </a:rPr>
              <a:t>	</a:t>
            </a:r>
            <a:r>
              <a:rPr lang="en-US" sz="2400" b="1" dirty="0" smtClean="0">
                <a:solidFill>
                  <a:schemeClr val="tx2">
                    <a:lumMod val="50000"/>
                  </a:schemeClr>
                </a:solidFill>
                <a:latin typeface="Arial" pitchFamily="34" charset="0"/>
                <a:cs typeface="Arial" pitchFamily="34" charset="0"/>
              </a:rPr>
              <a:t>10 departments with both male and female SL faculty</a:t>
            </a:r>
            <a:endParaRPr lang="en-US" sz="2400" b="1" dirty="0" smtClean="0">
              <a:solidFill>
                <a:schemeClr val="tx2">
                  <a:lumMod val="50000"/>
                </a:schemeClr>
              </a:solidFill>
              <a:effectLst/>
              <a:latin typeface="Arial" pitchFamily="34" charset="0"/>
              <a:cs typeface="Arial" pitchFamily="34" charset="0"/>
            </a:endParaRPr>
          </a:p>
        </p:txBody>
      </p:sp>
      <p:sp>
        <p:nvSpPr>
          <p:cNvPr id="4" name="Content Placeholder 3"/>
          <p:cNvSpPr>
            <a:spLocks noGrp="1"/>
          </p:cNvSpPr>
          <p:nvPr>
            <p:ph sz="half" idx="2"/>
          </p:nvPr>
        </p:nvSpPr>
        <p:spPr>
          <a:xfrm>
            <a:off x="4724400" y="533400"/>
            <a:ext cx="4419600" cy="6324600"/>
          </a:xfrm>
          <a:solidFill>
            <a:schemeClr val="accent1">
              <a:lumMod val="20000"/>
              <a:lumOff val="80000"/>
            </a:schemeClr>
          </a:solidFill>
        </p:spPr>
        <p:txBody>
          <a:bodyPr>
            <a:normAutofit fontScale="77500" lnSpcReduction="20000"/>
          </a:bodyPr>
          <a:lstStyle/>
          <a:p>
            <a:pPr eaLnBrk="1" hangingPunct="1">
              <a:buNone/>
              <a:defRPr/>
            </a:pPr>
            <a:r>
              <a:rPr lang="en-US" sz="2400" u="sng" dirty="0" smtClean="0">
                <a:solidFill>
                  <a:srgbClr val="C00000"/>
                </a:solidFill>
                <a:latin typeface="Arial" pitchFamily="34" charset="0"/>
                <a:cs typeface="Arial" pitchFamily="34" charset="0"/>
              </a:rPr>
              <a:t>Female Faculty (58 courses, M/F)</a:t>
            </a:r>
          </a:p>
          <a:p>
            <a:pPr eaLnBrk="1" hangingPunct="1">
              <a:buNone/>
              <a:defRPr/>
            </a:pPr>
            <a:endParaRPr lang="en-US" sz="2400" u="sng" dirty="0" smtClean="0">
              <a:solidFill>
                <a:srgbClr val="C00000"/>
              </a:solidFill>
              <a:effectLst/>
              <a:latin typeface="Arial" pitchFamily="34" charset="0"/>
              <a:cs typeface="Arial" pitchFamily="34" charset="0"/>
            </a:endParaRPr>
          </a:p>
          <a:p>
            <a:pPr eaLnBrk="1" hangingPunct="1">
              <a:defRPr/>
            </a:pPr>
            <a:r>
              <a:rPr lang="en-US" sz="2400" dirty="0" smtClean="0">
                <a:solidFill>
                  <a:srgbClr val="C00000"/>
                </a:solidFill>
                <a:latin typeface="Arial" pitchFamily="34" charset="0"/>
                <a:cs typeface="Arial" pitchFamily="34" charset="0"/>
              </a:rPr>
              <a:t>Accounting (4, 2/3)</a:t>
            </a:r>
            <a:endParaRPr lang="en-US" sz="2400" dirty="0" smtClean="0">
              <a:solidFill>
                <a:srgbClr val="C00000"/>
              </a:solidFill>
              <a:effectLst/>
              <a:latin typeface="Arial" pitchFamily="34" charset="0"/>
              <a:cs typeface="Arial" pitchFamily="34" charset="0"/>
            </a:endParaRPr>
          </a:p>
          <a:p>
            <a:pPr eaLnBrk="1" hangingPunct="1">
              <a:defRPr/>
            </a:pPr>
            <a:r>
              <a:rPr lang="en-US" sz="2400" b="1" dirty="0" smtClean="0">
                <a:solidFill>
                  <a:srgbClr val="C00000"/>
                </a:solidFill>
                <a:latin typeface="Arial" pitchFamily="34" charset="0"/>
                <a:cs typeface="Arial" pitchFamily="34" charset="0"/>
              </a:rPr>
              <a:t>Biology</a:t>
            </a:r>
            <a:r>
              <a:rPr lang="en-US" sz="2400" dirty="0" smtClean="0">
                <a:solidFill>
                  <a:srgbClr val="C00000"/>
                </a:solidFill>
                <a:latin typeface="Arial" pitchFamily="34" charset="0"/>
                <a:cs typeface="Arial" pitchFamily="34" charset="0"/>
              </a:rPr>
              <a:t> (4, 4/3)</a:t>
            </a:r>
          </a:p>
          <a:p>
            <a:pPr eaLnBrk="1" hangingPunct="1">
              <a:defRPr/>
            </a:pPr>
            <a:r>
              <a:rPr lang="en-US" sz="2400" dirty="0" smtClean="0">
                <a:solidFill>
                  <a:srgbClr val="C00000"/>
                </a:solidFill>
                <a:effectLst/>
                <a:latin typeface="Arial" pitchFamily="34" charset="0"/>
                <a:cs typeface="Arial" pitchFamily="34" charset="0"/>
              </a:rPr>
              <a:t>Computer Science (1,7/1)</a:t>
            </a:r>
          </a:p>
          <a:p>
            <a:pPr eaLnBrk="1" hangingPunct="1">
              <a:defRPr/>
            </a:pPr>
            <a:r>
              <a:rPr lang="en-US" sz="2400" dirty="0" smtClean="0">
                <a:solidFill>
                  <a:srgbClr val="C00000"/>
                </a:solidFill>
                <a:latin typeface="Arial" pitchFamily="34" charset="0"/>
                <a:cs typeface="Arial" pitchFamily="34" charset="0"/>
              </a:rPr>
              <a:t>Dance (4, 2/8)</a:t>
            </a:r>
          </a:p>
          <a:p>
            <a:pPr eaLnBrk="1" hangingPunct="1">
              <a:defRPr/>
            </a:pPr>
            <a:r>
              <a:rPr lang="en-US" sz="2400" dirty="0" smtClean="0">
                <a:solidFill>
                  <a:srgbClr val="C00000"/>
                </a:solidFill>
                <a:effectLst/>
                <a:latin typeface="Arial" pitchFamily="34" charset="0"/>
                <a:cs typeface="Arial" pitchFamily="34" charset="0"/>
              </a:rPr>
              <a:t>Dance Management (2, 0/2)</a:t>
            </a:r>
          </a:p>
          <a:p>
            <a:pPr eaLnBrk="1" hangingPunct="1">
              <a:defRPr/>
            </a:pPr>
            <a:r>
              <a:rPr lang="en-US" sz="2400" b="1" dirty="0" smtClean="0">
                <a:solidFill>
                  <a:srgbClr val="C00000"/>
                </a:solidFill>
                <a:latin typeface="Arial" pitchFamily="34" charset="0"/>
                <a:cs typeface="Arial" pitchFamily="34" charset="0"/>
              </a:rPr>
              <a:t>Economics</a:t>
            </a:r>
            <a:r>
              <a:rPr lang="en-US" sz="2400" dirty="0" smtClean="0">
                <a:solidFill>
                  <a:srgbClr val="C00000"/>
                </a:solidFill>
                <a:latin typeface="Arial" pitchFamily="34" charset="0"/>
                <a:cs typeface="Arial" pitchFamily="34" charset="0"/>
              </a:rPr>
              <a:t> (2, 3/1)</a:t>
            </a:r>
          </a:p>
          <a:p>
            <a:pPr eaLnBrk="1" hangingPunct="1">
              <a:defRPr/>
            </a:pPr>
            <a:r>
              <a:rPr lang="en-US" sz="2400" b="1" dirty="0" smtClean="0">
                <a:solidFill>
                  <a:srgbClr val="C00000"/>
                </a:solidFill>
                <a:effectLst/>
                <a:latin typeface="Arial" pitchFamily="34" charset="0"/>
                <a:cs typeface="Arial" pitchFamily="34" charset="0"/>
              </a:rPr>
              <a:t>Education</a:t>
            </a:r>
            <a:r>
              <a:rPr lang="en-US" sz="2400" dirty="0" smtClean="0">
                <a:solidFill>
                  <a:srgbClr val="C00000"/>
                </a:solidFill>
                <a:effectLst/>
                <a:latin typeface="Arial" pitchFamily="34" charset="0"/>
                <a:cs typeface="Arial" pitchFamily="34" charset="0"/>
              </a:rPr>
              <a:t> (3, 4/1)</a:t>
            </a:r>
          </a:p>
          <a:p>
            <a:pPr eaLnBrk="1" hangingPunct="1">
              <a:defRPr/>
            </a:pPr>
            <a:r>
              <a:rPr lang="en-US" sz="2400" b="1" dirty="0" smtClean="0">
                <a:solidFill>
                  <a:srgbClr val="C00000"/>
                </a:solidFill>
                <a:latin typeface="Arial" pitchFamily="34" charset="0"/>
                <a:cs typeface="Arial" pitchFamily="34" charset="0"/>
              </a:rPr>
              <a:t>English</a:t>
            </a:r>
            <a:r>
              <a:rPr lang="en-US" sz="2400" dirty="0" smtClean="0">
                <a:solidFill>
                  <a:srgbClr val="C00000"/>
                </a:solidFill>
                <a:latin typeface="Arial" pitchFamily="34" charset="0"/>
                <a:cs typeface="Arial" pitchFamily="34" charset="0"/>
              </a:rPr>
              <a:t> (8, 3/7)</a:t>
            </a:r>
          </a:p>
          <a:p>
            <a:pPr eaLnBrk="1" hangingPunct="1">
              <a:defRPr/>
            </a:pPr>
            <a:r>
              <a:rPr lang="en-US" sz="2400" dirty="0" smtClean="0">
                <a:solidFill>
                  <a:srgbClr val="C00000"/>
                </a:solidFill>
                <a:effectLst/>
                <a:latin typeface="Arial" pitchFamily="34" charset="0"/>
                <a:cs typeface="Arial" pitchFamily="34" charset="0"/>
              </a:rPr>
              <a:t>History (1, 2/2)</a:t>
            </a:r>
          </a:p>
          <a:p>
            <a:pPr eaLnBrk="1" hangingPunct="1">
              <a:defRPr/>
            </a:pPr>
            <a:r>
              <a:rPr lang="en-US" sz="2400" b="1" dirty="0" smtClean="0">
                <a:solidFill>
                  <a:srgbClr val="C00000"/>
                </a:solidFill>
                <a:latin typeface="Arial" pitchFamily="34" charset="0"/>
                <a:cs typeface="Arial" pitchFamily="34" charset="0"/>
              </a:rPr>
              <a:t>Justice Studies/Sociology </a:t>
            </a:r>
            <a:r>
              <a:rPr lang="en-US" sz="2400" dirty="0" smtClean="0">
                <a:solidFill>
                  <a:srgbClr val="C00000"/>
                </a:solidFill>
                <a:latin typeface="Arial" pitchFamily="34" charset="0"/>
                <a:cs typeface="Arial" pitchFamily="34" charset="0"/>
              </a:rPr>
              <a:t>(4, 1/2)</a:t>
            </a:r>
            <a:endParaRPr lang="en-US" sz="2400" dirty="0" smtClean="0">
              <a:solidFill>
                <a:srgbClr val="C00000"/>
              </a:solidFill>
              <a:effectLst/>
              <a:latin typeface="Arial" pitchFamily="34" charset="0"/>
              <a:cs typeface="Arial" pitchFamily="34" charset="0"/>
            </a:endParaRPr>
          </a:p>
          <a:p>
            <a:pPr eaLnBrk="1" hangingPunct="1">
              <a:defRPr/>
            </a:pPr>
            <a:r>
              <a:rPr lang="en-US" sz="2400" dirty="0" smtClean="0">
                <a:solidFill>
                  <a:srgbClr val="C00000"/>
                </a:solidFill>
                <a:latin typeface="Arial" pitchFamily="34" charset="0"/>
                <a:cs typeface="Arial" pitchFamily="34" charset="0"/>
              </a:rPr>
              <a:t>Mass Communications (2, 1/3)</a:t>
            </a:r>
            <a:endParaRPr lang="en-US" sz="2400" dirty="0" smtClean="0">
              <a:solidFill>
                <a:srgbClr val="C00000"/>
              </a:solidFill>
              <a:effectLst/>
              <a:latin typeface="Arial" pitchFamily="34" charset="0"/>
              <a:cs typeface="Arial" pitchFamily="34" charset="0"/>
            </a:endParaRPr>
          </a:p>
          <a:p>
            <a:pPr eaLnBrk="1" hangingPunct="1">
              <a:defRPr/>
            </a:pPr>
            <a:r>
              <a:rPr lang="en-US" sz="2400" dirty="0" smtClean="0">
                <a:solidFill>
                  <a:srgbClr val="C00000"/>
                </a:solidFill>
                <a:latin typeface="Arial" pitchFamily="34" charset="0"/>
                <a:cs typeface="Arial" pitchFamily="34" charset="0"/>
              </a:rPr>
              <a:t>Management (3, 3/2)</a:t>
            </a:r>
          </a:p>
          <a:p>
            <a:pPr eaLnBrk="1" hangingPunct="1">
              <a:defRPr/>
            </a:pPr>
            <a:r>
              <a:rPr lang="en-US" sz="2400" dirty="0" smtClean="0">
                <a:solidFill>
                  <a:srgbClr val="C00000"/>
                </a:solidFill>
                <a:effectLst/>
                <a:latin typeface="Arial" pitchFamily="34" charset="0"/>
                <a:cs typeface="Arial" pitchFamily="34" charset="0"/>
              </a:rPr>
              <a:t>Nursing (6, 0/15)</a:t>
            </a:r>
          </a:p>
          <a:p>
            <a:pPr eaLnBrk="1" hangingPunct="1">
              <a:defRPr/>
            </a:pPr>
            <a:r>
              <a:rPr lang="en-US" sz="2400" b="1" dirty="0" smtClean="0">
                <a:solidFill>
                  <a:srgbClr val="C00000"/>
                </a:solidFill>
                <a:latin typeface="Arial" pitchFamily="34" charset="0"/>
                <a:cs typeface="Arial" pitchFamily="34" charset="0"/>
              </a:rPr>
              <a:t>Philosophy</a:t>
            </a:r>
            <a:r>
              <a:rPr lang="en-US" sz="2400" dirty="0" smtClean="0">
                <a:solidFill>
                  <a:srgbClr val="C00000"/>
                </a:solidFill>
                <a:latin typeface="Arial" pitchFamily="34" charset="0"/>
                <a:cs typeface="Arial" pitchFamily="34" charset="0"/>
              </a:rPr>
              <a:t> (1, 4/0)</a:t>
            </a:r>
            <a:endParaRPr lang="en-US" sz="2400" dirty="0" smtClean="0">
              <a:solidFill>
                <a:srgbClr val="C00000"/>
              </a:solidFill>
              <a:effectLst/>
              <a:latin typeface="Arial" pitchFamily="34" charset="0"/>
              <a:cs typeface="Arial" pitchFamily="34" charset="0"/>
            </a:endParaRPr>
          </a:p>
          <a:p>
            <a:pPr eaLnBrk="1" hangingPunct="1">
              <a:defRPr/>
            </a:pPr>
            <a:r>
              <a:rPr lang="en-US" sz="2400" b="1" dirty="0" smtClean="0">
                <a:solidFill>
                  <a:srgbClr val="C00000"/>
                </a:solidFill>
                <a:effectLst/>
                <a:latin typeface="Arial" pitchFamily="34" charset="0"/>
                <a:cs typeface="Arial" pitchFamily="34" charset="0"/>
              </a:rPr>
              <a:t>Psychology</a:t>
            </a:r>
            <a:r>
              <a:rPr lang="en-US" sz="2400" dirty="0" smtClean="0">
                <a:solidFill>
                  <a:srgbClr val="C00000"/>
                </a:solidFill>
                <a:effectLst/>
                <a:latin typeface="Arial" pitchFamily="34" charset="0"/>
                <a:cs typeface="Arial" pitchFamily="34" charset="0"/>
              </a:rPr>
              <a:t> (2, 2/2)</a:t>
            </a:r>
          </a:p>
          <a:p>
            <a:pPr eaLnBrk="1" hangingPunct="1">
              <a:defRPr/>
            </a:pPr>
            <a:r>
              <a:rPr lang="en-US" sz="2400" b="1" dirty="0" smtClean="0">
                <a:solidFill>
                  <a:srgbClr val="C00000"/>
                </a:solidFill>
                <a:effectLst/>
                <a:latin typeface="Arial" pitchFamily="34" charset="0"/>
                <a:cs typeface="Arial" pitchFamily="34" charset="0"/>
              </a:rPr>
              <a:t>Religion</a:t>
            </a:r>
            <a:r>
              <a:rPr lang="en-US" sz="2400" dirty="0" smtClean="0">
                <a:solidFill>
                  <a:srgbClr val="C00000"/>
                </a:solidFill>
                <a:effectLst/>
                <a:latin typeface="Arial" pitchFamily="34" charset="0"/>
                <a:cs typeface="Arial" pitchFamily="34" charset="0"/>
              </a:rPr>
              <a:t> (2, 2/2)</a:t>
            </a:r>
          </a:p>
          <a:p>
            <a:r>
              <a:rPr lang="en-US" sz="2400" b="1" dirty="0" smtClean="0">
                <a:solidFill>
                  <a:srgbClr val="C00000"/>
                </a:solidFill>
                <a:effectLst/>
                <a:latin typeface="Arial" pitchFamily="34" charset="0"/>
                <a:cs typeface="Arial" pitchFamily="34" charset="0"/>
              </a:rPr>
              <a:t>Spanish</a:t>
            </a:r>
            <a:r>
              <a:rPr lang="en-US" sz="2400" dirty="0" smtClean="0">
                <a:solidFill>
                  <a:srgbClr val="C00000"/>
                </a:solidFill>
                <a:effectLst/>
                <a:latin typeface="Arial" pitchFamily="34" charset="0"/>
                <a:cs typeface="Arial" pitchFamily="34" charset="0"/>
              </a:rPr>
              <a:t> (6, 1/1)</a:t>
            </a:r>
          </a:p>
          <a:p>
            <a:r>
              <a:rPr lang="en-US" sz="2400" b="1" dirty="0" smtClean="0">
                <a:solidFill>
                  <a:srgbClr val="C00000"/>
                </a:solidFill>
                <a:effectLst/>
                <a:latin typeface="Arial" pitchFamily="34" charset="0"/>
                <a:cs typeface="Arial" pitchFamily="34" charset="0"/>
              </a:rPr>
              <a:t>Theatre</a:t>
            </a:r>
            <a:r>
              <a:rPr lang="en-US" sz="2400" dirty="0" smtClean="0">
                <a:solidFill>
                  <a:srgbClr val="C00000"/>
                </a:solidFill>
                <a:effectLst/>
                <a:latin typeface="Arial" pitchFamily="34" charset="0"/>
                <a:cs typeface="Arial" pitchFamily="34" charset="0"/>
              </a:rPr>
              <a:t> (3, 2/2)</a:t>
            </a:r>
          </a:p>
          <a:p>
            <a:pPr>
              <a:buNone/>
            </a:pPr>
            <a:r>
              <a:rPr lang="en-US" sz="2400" dirty="0" smtClean="0">
                <a:solidFill>
                  <a:srgbClr val="C00000"/>
                </a:solidFill>
                <a:latin typeface="Arial" pitchFamily="34" charset="0"/>
                <a:cs typeface="Arial" pitchFamily="34" charset="0"/>
              </a:rPr>
              <a:t>	Total: 18 departments</a:t>
            </a:r>
          </a:p>
        </p:txBody>
      </p:sp>
    </p:spTree>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990599"/>
          </a:xfrm>
          <a:solidFill>
            <a:schemeClr val="bg1">
              <a:lumMod val="95000"/>
            </a:schemeClr>
          </a:solidFill>
          <a:ln>
            <a:solidFill>
              <a:schemeClr val="bg2"/>
            </a:solidFill>
          </a:ln>
        </p:spPr>
        <p:txBody>
          <a:bodyPr>
            <a:normAutofit fontScale="90000"/>
          </a:bodyPr>
          <a:lstStyle/>
          <a:p>
            <a:pPr>
              <a:defRPr/>
            </a:pPr>
            <a:r>
              <a:rPr lang="en-US" sz="3600" dirty="0" smtClean="0">
                <a:latin typeface="Arial" pitchFamily="34" charset="0"/>
                <a:cs typeface="Arial" pitchFamily="34" charset="0"/>
              </a:rPr>
              <a:t>Is There a Gender Gap </a:t>
            </a:r>
            <a:br>
              <a:rPr lang="en-US" sz="3600" dirty="0" smtClean="0">
                <a:latin typeface="Arial" pitchFamily="34" charset="0"/>
                <a:cs typeface="Arial" pitchFamily="34" charset="0"/>
              </a:rPr>
            </a:br>
            <a:r>
              <a:rPr lang="en-US" sz="3600" dirty="0" smtClean="0">
                <a:latin typeface="Arial" pitchFamily="34" charset="0"/>
                <a:cs typeface="Arial" pitchFamily="34" charset="0"/>
              </a:rPr>
              <a:t>in Service-Learning Faculty?</a:t>
            </a:r>
            <a:endParaRPr lang="en-US" sz="3600" b="1" dirty="0" smtClean="0">
              <a:effectLst/>
              <a:latin typeface="Arial" pitchFamily="34" charset="0"/>
              <a:cs typeface="Arial" pitchFamily="34" charset="0"/>
            </a:endParaRPr>
          </a:p>
        </p:txBody>
      </p:sp>
      <p:sp>
        <p:nvSpPr>
          <p:cNvPr id="5123" name="Rectangle 3"/>
          <p:cNvSpPr>
            <a:spLocks noGrp="1" noChangeArrowheads="1"/>
          </p:cNvSpPr>
          <p:nvPr>
            <p:ph type="subTitle" idx="1"/>
          </p:nvPr>
        </p:nvSpPr>
        <p:spPr>
          <a:xfrm>
            <a:off x="0" y="1066800"/>
            <a:ext cx="9144000" cy="5791200"/>
          </a:xfrm>
          <a:solidFill>
            <a:schemeClr val="accent1">
              <a:lumMod val="20000"/>
              <a:lumOff val="80000"/>
            </a:schemeClr>
          </a:solidFill>
        </p:spPr>
        <p:txBody>
          <a:bodyPr>
            <a:normAutofit/>
          </a:bodyPr>
          <a:lstStyle/>
          <a:p>
            <a:pPr eaLnBrk="1" hangingPunct="1">
              <a:lnSpc>
                <a:spcPct val="80000"/>
              </a:lnSpc>
            </a:pPr>
            <a:r>
              <a:rPr lang="en-US" dirty="0" smtClean="0">
                <a:solidFill>
                  <a:srgbClr val="C00000"/>
                </a:solidFill>
                <a:effectLst/>
                <a:latin typeface="Arial" pitchFamily="34" charset="0"/>
                <a:cs typeface="Arial" pitchFamily="34" charset="0"/>
              </a:rPr>
              <a:t>Future research:</a:t>
            </a:r>
          </a:p>
          <a:p>
            <a:pPr eaLnBrk="1" hangingPunct="1">
              <a:lnSpc>
                <a:spcPct val="80000"/>
              </a:lnSpc>
            </a:pPr>
            <a:endParaRPr lang="en-US" dirty="0" smtClean="0">
              <a:solidFill>
                <a:srgbClr val="C00000"/>
              </a:solidFill>
              <a:effectLst/>
              <a:latin typeface="Arial" pitchFamily="34" charset="0"/>
              <a:cs typeface="Arial" pitchFamily="34" charset="0"/>
            </a:endParaRPr>
          </a:p>
          <a:p>
            <a:pPr marL="514350" indent="-514350" algn="l" eaLnBrk="1" hangingPunct="1">
              <a:lnSpc>
                <a:spcPct val="80000"/>
              </a:lnSpc>
              <a:buAutoNum type="arabicPeriod"/>
              <a:tabLst>
                <a:tab pos="577850" algn="l"/>
              </a:tabLst>
            </a:pPr>
            <a:r>
              <a:rPr lang="en-US" dirty="0" smtClean="0">
                <a:solidFill>
                  <a:schemeClr val="tx1"/>
                </a:solidFill>
                <a:latin typeface="Arial" pitchFamily="34" charset="0"/>
                <a:cs typeface="Arial" pitchFamily="34" charset="0"/>
              </a:rPr>
              <a:t>What is the percentage of male and female faculty in each of these departments?</a:t>
            </a:r>
          </a:p>
          <a:p>
            <a:pPr marL="514350" indent="-514350" algn="l" eaLnBrk="1" hangingPunct="1">
              <a:lnSpc>
                <a:spcPct val="80000"/>
              </a:lnSpc>
              <a:buAutoNum type="arabicPeriod"/>
              <a:tabLst>
                <a:tab pos="577850" algn="l"/>
              </a:tabLst>
            </a:pPr>
            <a:endParaRPr lang="en-US" dirty="0" smtClean="0">
              <a:solidFill>
                <a:schemeClr val="tx1"/>
              </a:solidFill>
              <a:effectLst/>
              <a:latin typeface="Arial" pitchFamily="34" charset="0"/>
              <a:cs typeface="Arial" pitchFamily="34" charset="0"/>
            </a:endParaRPr>
          </a:p>
          <a:p>
            <a:pPr marL="514350" indent="-514350" algn="l" eaLnBrk="1" hangingPunct="1">
              <a:lnSpc>
                <a:spcPct val="80000"/>
              </a:lnSpc>
              <a:buAutoNum type="arabicPeriod"/>
              <a:tabLst>
                <a:tab pos="577850" algn="l"/>
              </a:tabLst>
            </a:pPr>
            <a:r>
              <a:rPr lang="en-US" dirty="0" smtClean="0">
                <a:solidFill>
                  <a:schemeClr val="tx1"/>
                </a:solidFill>
                <a:latin typeface="Arial" pitchFamily="34" charset="0"/>
                <a:cs typeface="Arial" pitchFamily="34" charset="0"/>
              </a:rPr>
              <a:t>Is there a gender gap in our student evaluations of SL</a:t>
            </a:r>
          </a:p>
          <a:p>
            <a:pPr marL="514350" indent="-514350" algn="l" eaLnBrk="1" hangingPunct="1">
              <a:lnSpc>
                <a:spcPct val="80000"/>
              </a:lnSpc>
              <a:buAutoNum type="arabicPeriod"/>
              <a:tabLst>
                <a:tab pos="577850" algn="l"/>
              </a:tabLst>
            </a:pPr>
            <a:endParaRPr lang="en-US" dirty="0" smtClean="0">
              <a:solidFill>
                <a:schemeClr val="tx1"/>
              </a:solidFill>
              <a:effectLst/>
              <a:latin typeface="Arial" pitchFamily="34" charset="0"/>
              <a:cs typeface="Arial" pitchFamily="34" charset="0"/>
            </a:endParaRPr>
          </a:p>
          <a:p>
            <a:pPr marL="514350" indent="-514350" algn="l" eaLnBrk="1" hangingPunct="1">
              <a:lnSpc>
                <a:spcPct val="80000"/>
              </a:lnSpc>
              <a:buAutoNum type="arabicPeriod"/>
              <a:tabLst>
                <a:tab pos="577850" algn="l"/>
              </a:tabLst>
            </a:pPr>
            <a:r>
              <a:rPr lang="en-US" dirty="0" smtClean="0">
                <a:solidFill>
                  <a:schemeClr val="tx1"/>
                </a:solidFill>
                <a:latin typeface="Arial" pitchFamily="34" charset="0"/>
                <a:cs typeface="Arial" pitchFamily="34" charset="0"/>
              </a:rPr>
              <a:t>How might focus groups, in depth interviews, etc., further reveal or explain this gap.</a:t>
            </a:r>
            <a:endParaRPr lang="en-US" dirty="0" smtClean="0">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Effect transition="in" filter="fade">
                                      <p:cBhvr>
                                        <p:cTn id="7" dur="2000"/>
                                        <p:tgtEl>
                                          <p:spTgt spid="512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20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fade">
                                      <p:cBhvr>
                                        <p:cTn id="27" dur="2000"/>
                                        <p:tgtEl>
                                          <p:spTgt spid="51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8119" name="Rectangle 7"/>
          <p:cNvSpPr>
            <a:spLocks noChangeArrowheads="1"/>
          </p:cNvSpPr>
          <p:nvPr/>
        </p:nvSpPr>
        <p:spPr bwMode="auto">
          <a:xfrm>
            <a:off x="152400" y="1981201"/>
            <a:ext cx="8839200" cy="4431983"/>
          </a:xfrm>
          <a:prstGeom prst="rect">
            <a:avLst/>
          </a:prstGeom>
          <a:solidFill>
            <a:schemeClr val="accent1">
              <a:lumMod val="20000"/>
              <a:lumOff val="80000"/>
            </a:schemeClr>
          </a:solidFill>
          <a:ln w="9525">
            <a:noFill/>
            <a:miter lim="800000"/>
            <a:headEnd/>
            <a:tailEnd/>
          </a:ln>
        </p:spPr>
        <p:txBody>
          <a:bodyPr wrap="square">
            <a:spAutoFit/>
          </a:bodyPr>
          <a:lstStyle/>
          <a:p>
            <a:pPr algn="ctr">
              <a:buNone/>
            </a:pPr>
            <a:r>
              <a:rPr lang="en-US" sz="3600" b="0" dirty="0" smtClean="0">
                <a:solidFill>
                  <a:srgbClr val="C00000"/>
                </a:solidFill>
                <a:effectLst/>
                <a:latin typeface="Arial" pitchFamily="34" charset="0"/>
                <a:cs typeface="Arial" pitchFamily="34" charset="0"/>
              </a:rPr>
              <a:t>Service-Learning</a:t>
            </a:r>
          </a:p>
          <a:p>
            <a:pPr algn="ctr">
              <a:buNone/>
            </a:pPr>
            <a:endParaRPr lang="en-US" sz="3600" b="0" dirty="0" smtClean="0">
              <a:solidFill>
                <a:srgbClr val="C00000"/>
              </a:solidFill>
              <a:effectLst/>
              <a:latin typeface="Arial" pitchFamily="34" charset="0"/>
              <a:cs typeface="Arial" pitchFamily="34" charset="0"/>
            </a:endParaRPr>
          </a:p>
          <a:p>
            <a:pPr algn="ctr">
              <a:buNone/>
            </a:pPr>
            <a:r>
              <a:rPr lang="en-US" sz="2400" b="0" u="sng" dirty="0" smtClean="0">
                <a:solidFill>
                  <a:srgbClr val="002060"/>
                </a:solidFill>
                <a:effectLst/>
                <a:latin typeface="Arial" pitchFamily="34" charset="0"/>
                <a:cs typeface="Arial" pitchFamily="34" charset="0"/>
              </a:rPr>
              <a:t>Volunteerism</a:t>
            </a:r>
            <a:r>
              <a:rPr lang="en-US" sz="2400" b="0" dirty="0" smtClean="0">
                <a:solidFill>
                  <a:srgbClr val="002060"/>
                </a:solidFill>
                <a:effectLst/>
                <a:latin typeface="Arial" pitchFamily="34" charset="0"/>
                <a:cs typeface="Arial" pitchFamily="34" charset="0"/>
              </a:rPr>
              <a:t> primarily benefits the community</a:t>
            </a:r>
          </a:p>
          <a:p>
            <a:pPr algn="ctr">
              <a:buNone/>
            </a:pPr>
            <a:r>
              <a:rPr lang="en-US" sz="2400" b="0" u="sng" dirty="0" smtClean="0">
                <a:solidFill>
                  <a:srgbClr val="002060"/>
                </a:solidFill>
                <a:effectLst/>
                <a:latin typeface="Arial" pitchFamily="34" charset="0"/>
                <a:cs typeface="Arial" pitchFamily="34" charset="0"/>
              </a:rPr>
              <a:t>Internships</a:t>
            </a:r>
            <a:r>
              <a:rPr lang="en-US" sz="2400" b="0" dirty="0" smtClean="0">
                <a:solidFill>
                  <a:srgbClr val="002060"/>
                </a:solidFill>
                <a:effectLst/>
                <a:latin typeface="Arial" pitchFamily="34" charset="0"/>
                <a:cs typeface="Arial" pitchFamily="34" charset="0"/>
              </a:rPr>
              <a:t> primarily benefits the student</a:t>
            </a:r>
          </a:p>
          <a:p>
            <a:pPr>
              <a:buNone/>
            </a:pPr>
            <a:endParaRPr lang="en-US" dirty="0" smtClean="0">
              <a:solidFill>
                <a:srgbClr val="002060"/>
              </a:solidFill>
              <a:effectLst/>
              <a:latin typeface="Arial" pitchFamily="34" charset="0"/>
              <a:cs typeface="Arial" pitchFamily="34" charset="0"/>
            </a:endParaRPr>
          </a:p>
          <a:p>
            <a:pPr>
              <a:buNone/>
            </a:pPr>
            <a:r>
              <a:rPr lang="en-US" sz="3600" b="0" dirty="0" smtClean="0">
                <a:solidFill>
                  <a:srgbClr val="C00000"/>
                </a:solidFill>
                <a:effectLst/>
                <a:latin typeface="Arial" pitchFamily="34" charset="0"/>
                <a:cs typeface="Arial" pitchFamily="34" charset="0"/>
              </a:rPr>
              <a:t>Service-learning combines service to the community with academic learning in order to benefit both society and the student.</a:t>
            </a:r>
          </a:p>
        </p:txBody>
      </p:sp>
      <p:sp>
        <p:nvSpPr>
          <p:cNvPr id="218114" name="Rectangle 2"/>
          <p:cNvSpPr>
            <a:spLocks noGrp="1" noChangeArrowheads="1"/>
          </p:cNvSpPr>
          <p:nvPr>
            <p:ph type="title"/>
          </p:nvPr>
        </p:nvSpPr>
        <p:spPr>
          <a:xfrm>
            <a:off x="0" y="0"/>
            <a:ext cx="9144000" cy="762000"/>
          </a:xfrm>
          <a:solidFill>
            <a:schemeClr val="bg1">
              <a:lumMod val="95000"/>
            </a:schemeClr>
          </a:solidFill>
          <a:ln>
            <a:solidFill>
              <a:schemeClr val="bg2"/>
            </a:solidFill>
          </a:ln>
        </p:spPr>
        <p:txBody>
          <a:bodyPr/>
          <a:lstStyle/>
          <a:p>
            <a:pPr algn="ctr" eaLnBrk="1" hangingPunct="1"/>
            <a:r>
              <a:rPr lang="en-US" sz="3200" b="1" dirty="0" smtClean="0">
                <a:effectLst/>
              </a:rPr>
              <a:t>What is Service-Learning?</a:t>
            </a:r>
          </a:p>
        </p:txBody>
      </p:sp>
      <p:sp>
        <p:nvSpPr>
          <p:cNvPr id="218115" name="Rectangle 3"/>
          <p:cNvSpPr>
            <a:spLocks noGrp="1" noChangeArrowheads="1"/>
          </p:cNvSpPr>
          <p:nvPr>
            <p:ph type="body" idx="1"/>
          </p:nvPr>
        </p:nvSpPr>
        <p:spPr>
          <a:xfrm>
            <a:off x="0" y="762000"/>
            <a:ext cx="9144000" cy="1219200"/>
          </a:xfrm>
          <a:solidFill>
            <a:schemeClr val="accent3">
              <a:lumMod val="20000"/>
              <a:lumOff val="80000"/>
            </a:schemeClr>
          </a:solidFill>
        </p:spPr>
        <p:txBody>
          <a:bodyPr/>
          <a:lstStyle/>
          <a:p>
            <a:pPr marL="403225" indent="-403225" defTabSz="225425" eaLnBrk="1" hangingPunct="1">
              <a:buFont typeface="Wingdings" pitchFamily="2" charset="2"/>
              <a:buNone/>
            </a:pPr>
            <a:r>
              <a:rPr lang="en-US" dirty="0" smtClean="0">
                <a:effectLst/>
              </a:rPr>
              <a:t>Volunteerism</a:t>
            </a:r>
            <a:r>
              <a:rPr lang="en-US" sz="2800" dirty="0" smtClean="0">
                <a:effectLst/>
              </a:rPr>
              <a:t>	</a:t>
            </a:r>
            <a:r>
              <a:rPr lang="en-US" sz="2800" dirty="0" smtClean="0">
                <a:solidFill>
                  <a:srgbClr val="002060"/>
                </a:solidFill>
                <a:effectLst/>
              </a:rPr>
              <a:t>																			 </a:t>
            </a:r>
            <a:r>
              <a:rPr lang="en-US" sz="2800" dirty="0" smtClean="0">
                <a:effectLst/>
              </a:rPr>
              <a:t>      </a:t>
            </a:r>
            <a:r>
              <a:rPr lang="en-US" dirty="0" smtClean="0">
                <a:effectLst/>
              </a:rPr>
              <a:t>Internships</a:t>
            </a:r>
          </a:p>
        </p:txBody>
      </p:sp>
      <p:sp>
        <p:nvSpPr>
          <p:cNvPr id="218118" name="AutoShape 6"/>
          <p:cNvSpPr>
            <a:spLocks noChangeArrowheads="1"/>
          </p:cNvSpPr>
          <p:nvPr/>
        </p:nvSpPr>
        <p:spPr bwMode="auto">
          <a:xfrm>
            <a:off x="0" y="1524000"/>
            <a:ext cx="9144000" cy="304800"/>
          </a:xfrm>
          <a:prstGeom prst="leftRightArrow">
            <a:avLst>
              <a:gd name="adj1" fmla="val 50000"/>
              <a:gd name="adj2" fmla="val 188056"/>
            </a:avLst>
          </a:prstGeom>
          <a:solidFill>
            <a:schemeClr val="accent1"/>
          </a:solidFill>
          <a:ln w="9525">
            <a:solidFill>
              <a:schemeClr val="tx1"/>
            </a:solidFill>
            <a:miter lim="800000"/>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
        <p:nvSpPr>
          <p:cNvPr id="218120" name="AutoShape 8"/>
          <p:cNvSpPr>
            <a:spLocks noChangeArrowheads="1"/>
          </p:cNvSpPr>
          <p:nvPr/>
        </p:nvSpPr>
        <p:spPr bwMode="auto">
          <a:xfrm>
            <a:off x="4343400" y="1524000"/>
            <a:ext cx="381000" cy="381000"/>
          </a:xfrm>
          <a:prstGeom prst="flowChartOr">
            <a:avLst/>
          </a:prstGeom>
          <a:solidFill>
            <a:schemeClr val="accent1"/>
          </a:solidFill>
          <a:ln w="9525">
            <a:solidFill>
              <a:schemeClr val="tx1"/>
            </a:solidFill>
            <a:round/>
            <a:headEnd/>
            <a:tailEnd/>
          </a:ln>
          <a:effectLst/>
        </p:spPr>
        <p:txBody>
          <a:bodyPr wrap="none" anchor="ctr"/>
          <a:lstStyle/>
          <a:p>
            <a:pPr>
              <a:defRPr/>
            </a:pPr>
            <a:endParaRPr lang="en-US" dirty="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8114"/>
                                        </p:tgtEl>
                                        <p:attrNameLst>
                                          <p:attrName>style.visibility</p:attrName>
                                        </p:attrNameLst>
                                      </p:cBhvr>
                                      <p:to>
                                        <p:strVal val="visible"/>
                                      </p:to>
                                    </p:set>
                                    <p:animEffect transition="in" filter="fade">
                                      <p:cBhvr>
                                        <p:cTn id="7" dur="2000"/>
                                        <p:tgtEl>
                                          <p:spTgt spid="218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8115">
                                            <p:bg/>
                                          </p:spTgt>
                                        </p:tgtEl>
                                        <p:attrNameLst>
                                          <p:attrName>style.visibility</p:attrName>
                                        </p:attrNameLst>
                                      </p:cBhvr>
                                      <p:to>
                                        <p:strVal val="visible"/>
                                      </p:to>
                                    </p:set>
                                    <p:animEffect transition="in" filter="fade">
                                      <p:cBhvr>
                                        <p:cTn id="12" dur="2000"/>
                                        <p:tgtEl>
                                          <p:spTgt spid="218115">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8115">
                                            <p:txEl>
                                              <p:pRg st="0" end="0"/>
                                            </p:txEl>
                                          </p:spTgt>
                                        </p:tgtEl>
                                        <p:attrNameLst>
                                          <p:attrName>style.visibility</p:attrName>
                                        </p:attrNameLst>
                                      </p:cBhvr>
                                      <p:to>
                                        <p:strVal val="visible"/>
                                      </p:to>
                                    </p:set>
                                    <p:animEffect transition="in" filter="fade">
                                      <p:cBhvr>
                                        <p:cTn id="17" dur="2000"/>
                                        <p:tgtEl>
                                          <p:spTgt spid="2181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218119"/>
                                        </p:tgtEl>
                                        <p:attrNameLst>
                                          <p:attrName>style.visibility</p:attrName>
                                        </p:attrNameLst>
                                      </p:cBhvr>
                                      <p:to>
                                        <p:strVal val="visible"/>
                                      </p:to>
                                    </p:set>
                                    <p:anim calcmode="lin" valueType="num">
                                      <p:cBhvr>
                                        <p:cTn id="22" dur="1000" fill="hold"/>
                                        <p:tgtEl>
                                          <p:spTgt spid="218119"/>
                                        </p:tgtEl>
                                        <p:attrNameLst>
                                          <p:attrName>ppt_w</p:attrName>
                                        </p:attrNameLst>
                                      </p:cBhvr>
                                      <p:tavLst>
                                        <p:tav tm="0">
                                          <p:val>
                                            <p:strVal val="#ppt_w*0.70"/>
                                          </p:val>
                                        </p:tav>
                                        <p:tav tm="100000">
                                          <p:val>
                                            <p:strVal val="#ppt_w"/>
                                          </p:val>
                                        </p:tav>
                                      </p:tavLst>
                                    </p:anim>
                                    <p:anim calcmode="lin" valueType="num">
                                      <p:cBhvr>
                                        <p:cTn id="23" dur="1000" fill="hold"/>
                                        <p:tgtEl>
                                          <p:spTgt spid="218119"/>
                                        </p:tgtEl>
                                        <p:attrNameLst>
                                          <p:attrName>ppt_h</p:attrName>
                                        </p:attrNameLst>
                                      </p:cBhvr>
                                      <p:tavLst>
                                        <p:tav tm="0">
                                          <p:val>
                                            <p:strVal val="#ppt_h"/>
                                          </p:val>
                                        </p:tav>
                                        <p:tav tm="100000">
                                          <p:val>
                                            <p:strVal val="#ppt_h"/>
                                          </p:val>
                                        </p:tav>
                                      </p:tavLst>
                                    </p:anim>
                                    <p:animEffect transition="in" filter="fade">
                                      <p:cBhvr>
                                        <p:cTn id="24" dur="1000"/>
                                        <p:tgtEl>
                                          <p:spTgt spid="218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9" grpId="0" animBg="1"/>
      <p:bldP spid="218114" grpId="0" animBg="1"/>
      <p:bldP spid="218115" grpId="0" build="p"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990599"/>
          </a:xfrm>
          <a:solidFill>
            <a:schemeClr val="bg1">
              <a:lumMod val="95000"/>
            </a:schemeClr>
          </a:solidFill>
          <a:ln>
            <a:solidFill>
              <a:schemeClr val="bg2"/>
            </a:solidFill>
          </a:ln>
        </p:spPr>
        <p:txBody>
          <a:bodyPr>
            <a:normAutofit fontScale="90000"/>
          </a:bodyPr>
          <a:lstStyle/>
          <a:p>
            <a:pPr>
              <a:defRPr/>
            </a:pPr>
            <a:r>
              <a:rPr lang="en-US" sz="3600" dirty="0" smtClean="0">
                <a:latin typeface="Arial" pitchFamily="34" charset="0"/>
                <a:cs typeface="Arial" pitchFamily="34" charset="0"/>
              </a:rPr>
              <a:t>Is There a Gender Gap </a:t>
            </a:r>
            <a:br>
              <a:rPr lang="en-US" sz="3600" dirty="0" smtClean="0">
                <a:latin typeface="Arial" pitchFamily="34" charset="0"/>
                <a:cs typeface="Arial" pitchFamily="34" charset="0"/>
              </a:rPr>
            </a:br>
            <a:r>
              <a:rPr lang="en-US" sz="3600" dirty="0" smtClean="0">
                <a:latin typeface="Arial" pitchFamily="34" charset="0"/>
                <a:cs typeface="Arial" pitchFamily="34" charset="0"/>
              </a:rPr>
              <a:t>in Service-Learning Faculty?</a:t>
            </a:r>
            <a:endParaRPr lang="en-US" sz="3600" b="1" dirty="0" smtClean="0">
              <a:effectLst/>
              <a:latin typeface="Arial" pitchFamily="34" charset="0"/>
              <a:cs typeface="Arial" pitchFamily="34" charset="0"/>
            </a:endParaRPr>
          </a:p>
        </p:txBody>
      </p:sp>
      <p:sp>
        <p:nvSpPr>
          <p:cNvPr id="5123" name="Rectangle 3"/>
          <p:cNvSpPr>
            <a:spLocks noGrp="1" noChangeArrowheads="1"/>
          </p:cNvSpPr>
          <p:nvPr>
            <p:ph type="subTitle" idx="1"/>
          </p:nvPr>
        </p:nvSpPr>
        <p:spPr>
          <a:xfrm>
            <a:off x="0" y="1219200"/>
            <a:ext cx="9144000" cy="4876800"/>
          </a:xfrm>
          <a:solidFill>
            <a:schemeClr val="accent1">
              <a:lumMod val="20000"/>
              <a:lumOff val="80000"/>
            </a:schemeClr>
          </a:solidFill>
        </p:spPr>
        <p:txBody>
          <a:bodyPr>
            <a:normAutofit/>
          </a:bodyPr>
          <a:lstStyle/>
          <a:p>
            <a:pPr eaLnBrk="1" hangingPunct="1">
              <a:lnSpc>
                <a:spcPct val="80000"/>
              </a:lnSpc>
            </a:pPr>
            <a:r>
              <a:rPr lang="en-US" sz="3600" dirty="0" smtClean="0">
                <a:solidFill>
                  <a:srgbClr val="C00000"/>
                </a:solidFill>
                <a:latin typeface="Arial" pitchFamily="34" charset="0"/>
                <a:cs typeface="Arial" pitchFamily="34" charset="0"/>
              </a:rPr>
              <a:t>Some of My Questions</a:t>
            </a:r>
            <a:endParaRPr lang="en-US" sz="3600" dirty="0" smtClean="0">
              <a:solidFill>
                <a:srgbClr val="C00000"/>
              </a:solidFill>
              <a:effectLst/>
              <a:latin typeface="Arial" pitchFamily="34" charset="0"/>
              <a:cs typeface="Arial" pitchFamily="34" charset="0"/>
            </a:endParaRPr>
          </a:p>
          <a:p>
            <a:pPr marL="457200" indent="-457200" algn="l" eaLnBrk="1" hangingPunct="1">
              <a:lnSpc>
                <a:spcPct val="80000"/>
              </a:lnSpc>
            </a:pPr>
            <a:endParaRPr lang="en-US" sz="2400" dirty="0" smtClean="0">
              <a:solidFill>
                <a:schemeClr val="accent4">
                  <a:lumMod val="10000"/>
                </a:schemeClr>
              </a:solidFill>
              <a:effectLst/>
              <a:latin typeface="Arial" pitchFamily="34" charset="0"/>
              <a:cs typeface="Arial" pitchFamily="34" charset="0"/>
            </a:endParaRPr>
          </a:p>
          <a:p>
            <a:pPr marL="457200" indent="-457200" algn="l" eaLnBrk="1" hangingPunct="1">
              <a:lnSpc>
                <a:spcPct val="80000"/>
              </a:lnSpc>
              <a:buAutoNum type="arabicPeriod"/>
            </a:pPr>
            <a:r>
              <a:rPr lang="en-US" sz="2800" dirty="0" smtClean="0">
                <a:solidFill>
                  <a:schemeClr val="accent4">
                    <a:lumMod val="10000"/>
                  </a:schemeClr>
                </a:solidFill>
                <a:effectLst/>
                <a:latin typeface="Arial" pitchFamily="34" charset="0"/>
                <a:cs typeface="Arial" pitchFamily="34" charset="0"/>
              </a:rPr>
              <a:t>How else might I analyze the data?</a:t>
            </a:r>
          </a:p>
          <a:p>
            <a:pPr marL="457200" indent="-457200" algn="l" eaLnBrk="1" hangingPunct="1">
              <a:lnSpc>
                <a:spcPct val="80000"/>
              </a:lnSpc>
              <a:buAutoNum type="arabicPeriod"/>
            </a:pPr>
            <a:endParaRPr lang="en-US" sz="2800" dirty="0" smtClean="0">
              <a:solidFill>
                <a:schemeClr val="accent4">
                  <a:lumMod val="10000"/>
                </a:schemeClr>
              </a:solidFill>
              <a:effectLst/>
              <a:latin typeface="Arial" pitchFamily="34" charset="0"/>
              <a:cs typeface="Arial" pitchFamily="34" charset="0"/>
            </a:endParaRPr>
          </a:p>
          <a:p>
            <a:pPr marL="457200" indent="-457200" algn="l" eaLnBrk="1" hangingPunct="1">
              <a:lnSpc>
                <a:spcPct val="80000"/>
              </a:lnSpc>
              <a:buAutoNum type="arabicPeriod"/>
            </a:pPr>
            <a:r>
              <a:rPr lang="en-US" sz="2800" dirty="0" smtClean="0">
                <a:solidFill>
                  <a:schemeClr val="accent4">
                    <a:lumMod val="10000"/>
                  </a:schemeClr>
                </a:solidFill>
                <a:latin typeface="Arial" pitchFamily="34" charset="0"/>
                <a:cs typeface="Arial" pitchFamily="34" charset="0"/>
              </a:rPr>
              <a:t>How do I obtain similar data from other universities?</a:t>
            </a:r>
          </a:p>
          <a:p>
            <a:pPr marL="457200" indent="-457200" algn="l" eaLnBrk="1" hangingPunct="1">
              <a:lnSpc>
                <a:spcPct val="80000"/>
              </a:lnSpc>
              <a:buAutoNum type="arabicPeriod"/>
            </a:pPr>
            <a:endParaRPr lang="en-US" sz="2800" dirty="0" smtClean="0">
              <a:solidFill>
                <a:schemeClr val="accent4">
                  <a:lumMod val="10000"/>
                </a:schemeClr>
              </a:solidFill>
              <a:latin typeface="Arial" pitchFamily="34" charset="0"/>
              <a:cs typeface="Arial" pitchFamily="34" charset="0"/>
            </a:endParaRPr>
          </a:p>
          <a:p>
            <a:pPr marL="514350" indent="-514350" algn="l" eaLnBrk="1" hangingPunct="1">
              <a:lnSpc>
                <a:spcPct val="80000"/>
              </a:lnSpc>
              <a:buAutoNum type="arabicPeriod" startAt="3"/>
            </a:pPr>
            <a:r>
              <a:rPr lang="en-US" sz="2800" dirty="0" smtClean="0">
                <a:solidFill>
                  <a:schemeClr val="accent4">
                    <a:lumMod val="10000"/>
                  </a:schemeClr>
                </a:solidFill>
                <a:effectLst/>
                <a:latin typeface="Arial" pitchFamily="34" charset="0"/>
                <a:cs typeface="Arial" pitchFamily="34" charset="0"/>
              </a:rPr>
              <a:t>How do I actually obtain evidence for any of my four hypotheses? (i.e., include questions about teaching styles in faculty survey)</a:t>
            </a:r>
          </a:p>
          <a:p>
            <a:pPr marL="514350" indent="-514350" algn="l" eaLnBrk="1" hangingPunct="1">
              <a:lnSpc>
                <a:spcPct val="80000"/>
              </a:lnSpc>
              <a:buAutoNum type="arabicPeriod" startAt="3"/>
            </a:pPr>
            <a:endParaRPr lang="en-US" sz="2800" dirty="0" smtClean="0">
              <a:solidFill>
                <a:schemeClr val="accent4">
                  <a:lumMod val="10000"/>
                </a:schemeClr>
              </a:solidFill>
              <a:latin typeface="Arial" pitchFamily="34" charset="0"/>
              <a:cs typeface="Arial" pitchFamily="34" charset="0"/>
            </a:endParaRPr>
          </a:p>
          <a:p>
            <a:pPr marL="514350" indent="-514350" algn="l" eaLnBrk="1" hangingPunct="1">
              <a:lnSpc>
                <a:spcPct val="80000"/>
              </a:lnSpc>
              <a:buAutoNum type="arabicPeriod" startAt="3"/>
            </a:pPr>
            <a:r>
              <a:rPr lang="en-US" sz="2800" dirty="0" smtClean="0">
                <a:solidFill>
                  <a:schemeClr val="accent4">
                    <a:lumMod val="10000"/>
                  </a:schemeClr>
                </a:solidFill>
                <a:effectLst/>
                <a:latin typeface="Arial" pitchFamily="34" charset="0"/>
                <a:cs typeface="Arial" pitchFamily="34" charset="0"/>
              </a:rPr>
              <a:t>What am I missing?</a:t>
            </a:r>
            <a:endParaRPr lang="en-US" sz="2800" dirty="0" smtClean="0">
              <a:solidFill>
                <a:srgbClr val="C00000"/>
              </a:solidFill>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bg/>
                                          </p:spTgt>
                                        </p:tgtEl>
                                        <p:attrNameLst>
                                          <p:attrName>style.visibility</p:attrName>
                                        </p:attrNameLst>
                                      </p:cBhvr>
                                      <p:to>
                                        <p:strVal val="visible"/>
                                      </p:to>
                                    </p:set>
                                    <p:animEffect transition="in" filter="fade">
                                      <p:cBhvr>
                                        <p:cTn id="7" dur="2000"/>
                                        <p:tgtEl>
                                          <p:spTgt spid="512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2" end="2"/>
                                            </p:txEl>
                                          </p:spTgt>
                                        </p:tgtEl>
                                        <p:attrNameLst>
                                          <p:attrName>style.visibility</p:attrName>
                                        </p:attrNameLst>
                                      </p:cBhvr>
                                      <p:to>
                                        <p:strVal val="visible"/>
                                      </p:to>
                                    </p:set>
                                    <p:animEffect transition="in" filter="fade">
                                      <p:cBhvr>
                                        <p:cTn id="17" dur="2000"/>
                                        <p:tgtEl>
                                          <p:spTgt spid="512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20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fade">
                                      <p:cBhvr>
                                        <p:cTn id="27" dur="2000"/>
                                        <p:tgtEl>
                                          <p:spTgt spid="51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8" end="8"/>
                                            </p:txEl>
                                          </p:spTgt>
                                        </p:tgtEl>
                                        <p:attrNameLst>
                                          <p:attrName>style.visibility</p:attrName>
                                        </p:attrNameLst>
                                      </p:cBhvr>
                                      <p:to>
                                        <p:strVal val="visible"/>
                                      </p:to>
                                    </p:set>
                                    <p:animEffect transition="in" filter="fade">
                                      <p:cBhvr>
                                        <p:cTn id="32" dur="20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
            <a:ext cx="9144000" cy="646331"/>
          </a:xfrm>
          <a:prstGeom prst="rect">
            <a:avLst/>
          </a:prstGeom>
          <a:solidFill>
            <a:schemeClr val="bg1">
              <a:lumMod val="95000"/>
            </a:schemeClr>
          </a:solidFill>
        </p:spPr>
        <p:txBody>
          <a:bodyPr wrap="square" rtlCol="0">
            <a:spAutoFit/>
          </a:bodyPr>
          <a:lstStyle/>
          <a:p>
            <a:pPr algn="ctr" defTabSz="512763"/>
            <a:r>
              <a:rPr lang="en-US" sz="3600" dirty="0" smtClean="0">
                <a:solidFill>
                  <a:srgbClr val="C00000"/>
                </a:solidFill>
                <a:latin typeface="Arial" pitchFamily="34" charset="0"/>
                <a:cs typeface="Arial" pitchFamily="34" charset="0"/>
              </a:rPr>
              <a:t>Questions &amp; Comments</a:t>
            </a:r>
          </a:p>
        </p:txBody>
      </p:sp>
      <p:sp>
        <p:nvSpPr>
          <p:cNvPr id="5" name="TextBox 4"/>
          <p:cNvSpPr txBox="1"/>
          <p:nvPr/>
        </p:nvSpPr>
        <p:spPr>
          <a:xfrm>
            <a:off x="685800" y="1066800"/>
            <a:ext cx="6934200" cy="3754874"/>
          </a:xfrm>
          <a:prstGeom prst="rect">
            <a:avLst/>
          </a:prstGeom>
          <a:solidFill>
            <a:schemeClr val="accent1">
              <a:lumMod val="20000"/>
              <a:lumOff val="80000"/>
            </a:schemeClr>
          </a:solidFill>
        </p:spPr>
        <p:txBody>
          <a:bodyPr wrap="square" rtlCol="0">
            <a:spAutoFit/>
          </a:bodyPr>
          <a:lstStyle/>
          <a:p>
            <a:r>
              <a:rPr lang="en-US" sz="2200" dirty="0" smtClean="0">
                <a:latin typeface="Arial" pitchFamily="34" charset="0"/>
                <a:cs typeface="Arial" pitchFamily="34" charset="0"/>
              </a:rPr>
              <a:t>Dann J. May</a:t>
            </a:r>
          </a:p>
          <a:p>
            <a:r>
              <a:rPr lang="en-US" sz="2200" dirty="0" smtClean="0">
                <a:latin typeface="Arial" pitchFamily="34" charset="0"/>
                <a:cs typeface="Arial" pitchFamily="34" charset="0"/>
              </a:rPr>
              <a:t>Adjunct Professor of Religion and</a:t>
            </a:r>
          </a:p>
          <a:p>
            <a:r>
              <a:rPr lang="en-US" sz="2200" dirty="0" smtClean="0">
                <a:latin typeface="Arial" pitchFamily="34" charset="0"/>
                <a:cs typeface="Arial" pitchFamily="34" charset="0"/>
              </a:rPr>
              <a:t>Director for the Vivian Wimberly Center </a:t>
            </a:r>
          </a:p>
          <a:p>
            <a:r>
              <a:rPr lang="en-US" sz="2200" dirty="0" smtClean="0">
                <a:latin typeface="Arial" pitchFamily="34" charset="0"/>
                <a:cs typeface="Arial" pitchFamily="34" charset="0"/>
              </a:rPr>
              <a:t>for Ethics and Servant Leadership </a:t>
            </a:r>
          </a:p>
          <a:p>
            <a:r>
              <a:rPr lang="en-US" sz="2200" dirty="0" smtClean="0">
                <a:latin typeface="Arial" pitchFamily="34" charset="0"/>
                <a:cs typeface="Arial" pitchFamily="34" charset="0"/>
              </a:rPr>
              <a:t>Wimberly School of Religion</a:t>
            </a:r>
          </a:p>
          <a:p>
            <a:r>
              <a:rPr lang="en-US" sz="2200" dirty="0" smtClean="0">
                <a:latin typeface="Arial" pitchFamily="34" charset="0"/>
                <a:cs typeface="Arial" pitchFamily="34" charset="0"/>
              </a:rPr>
              <a:t>Oklahoma City University</a:t>
            </a:r>
          </a:p>
          <a:p>
            <a:r>
              <a:rPr lang="en-US" sz="2200" dirty="0" smtClean="0">
                <a:latin typeface="Arial" pitchFamily="34" charset="0"/>
                <a:cs typeface="Arial" pitchFamily="34" charset="0"/>
              </a:rPr>
              <a:t>2501 N. Blackwelder</a:t>
            </a:r>
          </a:p>
          <a:p>
            <a:r>
              <a:rPr lang="en-US" sz="2200" dirty="0" smtClean="0">
                <a:latin typeface="Arial" pitchFamily="34" charset="0"/>
                <a:cs typeface="Arial" pitchFamily="34" charset="0"/>
              </a:rPr>
              <a:t>Oklahoma City, OK 73106-1493</a:t>
            </a:r>
          </a:p>
          <a:p>
            <a:r>
              <a:rPr lang="en-US" sz="2200" dirty="0" smtClean="0">
                <a:latin typeface="Arial" pitchFamily="34" charset="0"/>
                <a:cs typeface="Arial" pitchFamily="34" charset="0"/>
              </a:rPr>
              <a:t>(405) 208-5175, </a:t>
            </a:r>
            <a:r>
              <a:rPr lang="en-US" sz="2200" u="sng" dirty="0" smtClean="0">
                <a:latin typeface="Arial" pitchFamily="34" charset="0"/>
                <a:cs typeface="Arial" pitchFamily="34" charset="0"/>
                <a:hlinkClick r:id="rId3"/>
              </a:rPr>
              <a:t>dmay@okcu.edu</a:t>
            </a:r>
            <a:r>
              <a:rPr lang="en-US" sz="2200" dirty="0" smtClean="0">
                <a:latin typeface="Arial" pitchFamily="34" charset="0"/>
                <a:cs typeface="Arial" pitchFamily="34" charset="0"/>
              </a:rPr>
              <a:t>, </a:t>
            </a:r>
          </a:p>
          <a:p>
            <a:r>
              <a:rPr lang="en-CA" sz="2200" u="sng" dirty="0" smtClean="0">
                <a:latin typeface="Arial" pitchFamily="34" charset="0"/>
                <a:cs typeface="Arial" pitchFamily="34" charset="0"/>
                <a:hlinkClick r:id="rId4"/>
              </a:rPr>
              <a:t>http://www.okcu.edu</a:t>
            </a:r>
            <a:endParaRPr lang="en-US" sz="2200" dirty="0" smtClean="0">
              <a:latin typeface="Arial" pitchFamily="34" charset="0"/>
              <a:cs typeface="Arial" pitchFamily="34" charset="0"/>
            </a:endParaRPr>
          </a:p>
          <a:p>
            <a:endParaRPr lang="en-US" dirty="0"/>
          </a:p>
        </p:txBody>
      </p:sp>
      <p:pic>
        <p:nvPicPr>
          <p:cNvPr id="1026" name="Picture 2"/>
          <p:cNvPicPr>
            <a:picLocks noChangeAspect="1" noChangeArrowheads="1"/>
          </p:cNvPicPr>
          <p:nvPr/>
        </p:nvPicPr>
        <p:blipFill>
          <a:blip r:embed="rId5"/>
          <a:srcRect/>
          <a:stretch>
            <a:fillRect/>
          </a:stretch>
        </p:blipFill>
        <p:spPr bwMode="auto">
          <a:xfrm>
            <a:off x="5486400" y="2438400"/>
            <a:ext cx="2976008" cy="3967067"/>
          </a:xfrm>
          <a:prstGeom prst="rect">
            <a:avLst/>
          </a:prstGeom>
          <a:noFill/>
          <a:ln w="9525">
            <a:noFill/>
            <a:miter lim="800000"/>
            <a:headEnd/>
            <a:tailEnd/>
          </a:ln>
        </p:spPr>
      </p:pic>
      <p:sp>
        <p:nvSpPr>
          <p:cNvPr id="6" name="TextBox 5"/>
          <p:cNvSpPr txBox="1"/>
          <p:nvPr/>
        </p:nvSpPr>
        <p:spPr>
          <a:xfrm>
            <a:off x="2209800" y="5791200"/>
            <a:ext cx="3200400" cy="646331"/>
          </a:xfrm>
          <a:prstGeom prst="rect">
            <a:avLst/>
          </a:prstGeom>
          <a:solidFill>
            <a:schemeClr val="accent3">
              <a:lumMod val="20000"/>
              <a:lumOff val="80000"/>
            </a:schemeClr>
          </a:solidFill>
        </p:spPr>
        <p:txBody>
          <a:bodyPr wrap="square" rtlCol="0">
            <a:spAutoFit/>
          </a:bodyPr>
          <a:lstStyle/>
          <a:p>
            <a:pPr algn="ctr"/>
            <a:r>
              <a:rPr lang="en-US" dirty="0" smtClean="0"/>
              <a:t>Dann with newborn baby goat on his 11 acre homestead.</a:t>
            </a:r>
            <a:endParaRPr lang="en-US"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0"/>
            <a:ext cx="9144000" cy="707886"/>
          </a:xfrm>
          <a:solidFill>
            <a:schemeClr val="bg1">
              <a:lumMod val="95000"/>
            </a:schemeClr>
          </a:solidFill>
          <a:ln>
            <a:solidFill>
              <a:schemeClr val="bg2"/>
            </a:solidFill>
          </a:ln>
        </p:spPr>
        <p:txBody>
          <a:bodyPr/>
          <a:lstStyle/>
          <a:p>
            <a:pPr algn="ctr" eaLnBrk="1" hangingPunct="1">
              <a:defRPr/>
            </a:pPr>
            <a:r>
              <a:rPr lang="en-US" sz="4000" dirty="0" smtClean="0">
                <a:effectLst/>
              </a:rPr>
              <a:t>Service-Learning Research at OCU</a:t>
            </a:r>
          </a:p>
        </p:txBody>
      </p:sp>
      <p:sp>
        <p:nvSpPr>
          <p:cNvPr id="5123" name="Rectangle 3"/>
          <p:cNvSpPr>
            <a:spLocks noGrp="1" noChangeArrowheads="1"/>
          </p:cNvSpPr>
          <p:nvPr>
            <p:ph type="subTitle" idx="1"/>
          </p:nvPr>
        </p:nvSpPr>
        <p:spPr>
          <a:xfrm>
            <a:off x="0" y="685800"/>
            <a:ext cx="9144000" cy="6172200"/>
          </a:xfrm>
          <a:solidFill>
            <a:schemeClr val="accent1">
              <a:lumMod val="20000"/>
              <a:lumOff val="80000"/>
            </a:schemeClr>
          </a:solidFill>
        </p:spPr>
        <p:txBody>
          <a:bodyPr/>
          <a:lstStyle/>
          <a:p>
            <a:pPr eaLnBrk="1" hangingPunct="1">
              <a:lnSpc>
                <a:spcPct val="80000"/>
              </a:lnSpc>
            </a:pPr>
            <a:r>
              <a:rPr lang="en-US" sz="3600" dirty="0" smtClean="0">
                <a:solidFill>
                  <a:srgbClr val="C00000"/>
                </a:solidFill>
                <a:effectLst/>
              </a:rPr>
              <a:t>Part I: </a:t>
            </a:r>
            <a:r>
              <a:rPr lang="en-US" sz="3600" dirty="0" smtClean="0">
                <a:solidFill>
                  <a:schemeClr val="accent4">
                    <a:lumMod val="10000"/>
                  </a:schemeClr>
                </a:solidFill>
                <a:effectLst/>
              </a:rPr>
              <a:t>Overview and General Comments</a:t>
            </a:r>
          </a:p>
          <a:p>
            <a:pPr eaLnBrk="1" hangingPunct="1">
              <a:lnSpc>
                <a:spcPct val="80000"/>
              </a:lnSpc>
            </a:pPr>
            <a:endParaRPr lang="en-US" sz="2400" dirty="0" smtClean="0">
              <a:effectLst/>
            </a:endParaRPr>
          </a:p>
        </p:txBody>
      </p:sp>
      <p:pic>
        <p:nvPicPr>
          <p:cNvPr id="4" name="Picture 2"/>
          <p:cNvPicPr>
            <a:picLocks noChangeAspect="1" noChangeArrowheads="1"/>
          </p:cNvPicPr>
          <p:nvPr/>
        </p:nvPicPr>
        <p:blipFill>
          <a:blip r:embed="rId3"/>
          <a:srcRect/>
          <a:stretch>
            <a:fillRect/>
          </a:stretch>
        </p:blipFill>
        <p:spPr bwMode="auto">
          <a:xfrm>
            <a:off x="685800" y="1524000"/>
            <a:ext cx="7797799" cy="4386263"/>
          </a:xfrm>
          <a:prstGeom prst="rect">
            <a:avLst/>
          </a:prstGeom>
          <a:noFill/>
          <a:ln w="9525">
            <a:noFill/>
            <a:miter lim="800000"/>
            <a:headEnd/>
            <a:tailEnd/>
          </a:ln>
        </p:spPr>
      </p:pic>
      <p:sp>
        <p:nvSpPr>
          <p:cNvPr id="5" name="TextBox 4"/>
          <p:cNvSpPr txBox="1"/>
          <p:nvPr/>
        </p:nvSpPr>
        <p:spPr>
          <a:xfrm>
            <a:off x="0" y="6096000"/>
            <a:ext cx="9144000" cy="369332"/>
          </a:xfrm>
          <a:prstGeom prst="rect">
            <a:avLst/>
          </a:prstGeom>
          <a:noFill/>
        </p:spPr>
        <p:txBody>
          <a:bodyPr wrap="square" rtlCol="0">
            <a:spAutoFit/>
          </a:bodyPr>
          <a:lstStyle/>
          <a:p>
            <a:pPr algn="ctr">
              <a:buNone/>
            </a:pPr>
            <a:r>
              <a:rPr lang="en-US" dirty="0" smtClean="0">
                <a:solidFill>
                  <a:srgbClr val="C00000"/>
                </a:solidFill>
                <a:effectLst/>
                <a:latin typeface="Arial" pitchFamily="34" charset="0"/>
                <a:cs typeface="Arial" pitchFamily="34" charset="0"/>
              </a:rPr>
              <a:t>Service-learning religion students at the OK Buddhist Conference, Fall 2007</a:t>
            </a:r>
            <a:endParaRPr lang="en-US" dirty="0">
              <a:solidFill>
                <a:srgbClr val="C00000"/>
              </a:solidFill>
              <a:effectLst/>
              <a:latin typeface="Arial" pitchFamily="34" charset="0"/>
              <a:cs typeface="Arial"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838200"/>
          </a:xfrm>
          <a:solidFill>
            <a:schemeClr val="bg1">
              <a:lumMod val="95000"/>
            </a:schemeClr>
          </a:solidFill>
          <a:ln>
            <a:solidFill>
              <a:schemeClr val="bg2"/>
            </a:solidFill>
          </a:ln>
        </p:spPr>
        <p:txBody>
          <a:bodyPr/>
          <a:lstStyle/>
          <a:p>
            <a:pPr algn="ctr" eaLnBrk="1" hangingPunct="1">
              <a:defRPr/>
            </a:pPr>
            <a:r>
              <a:rPr lang="en-US" sz="4400" dirty="0" smtClean="0">
                <a:effectLst/>
              </a:rPr>
              <a:t>Service-Learning at OCU</a:t>
            </a:r>
          </a:p>
        </p:txBody>
      </p:sp>
      <p:sp>
        <p:nvSpPr>
          <p:cNvPr id="16387" name="Rectangle 3"/>
          <p:cNvSpPr>
            <a:spLocks noGrp="1" noChangeArrowheads="1"/>
          </p:cNvSpPr>
          <p:nvPr>
            <p:ph type="subTitle" idx="1"/>
          </p:nvPr>
        </p:nvSpPr>
        <p:spPr>
          <a:xfrm>
            <a:off x="0" y="838200"/>
            <a:ext cx="9144000" cy="1828800"/>
          </a:xfrm>
          <a:solidFill>
            <a:schemeClr val="accent1">
              <a:lumMod val="20000"/>
              <a:lumOff val="80000"/>
            </a:schemeClr>
          </a:solidFill>
        </p:spPr>
        <p:txBody>
          <a:bodyPr/>
          <a:lstStyle/>
          <a:p>
            <a:pPr marL="53975" indent="-53975" algn="l" eaLnBrk="1" hangingPunct="1">
              <a:defRPr/>
            </a:pPr>
            <a:r>
              <a:rPr lang="en-US" sz="3600" dirty="0" smtClean="0">
                <a:solidFill>
                  <a:schemeClr val="accent1">
                    <a:lumMod val="10000"/>
                  </a:schemeClr>
                </a:solidFill>
                <a:effectLst/>
              </a:rPr>
              <a:t>Since the inception of the service-learning (SL) program in the 2002 </a:t>
            </a:r>
            <a:r>
              <a:rPr lang="en-US" sz="3600" dirty="0" smtClean="0">
                <a:solidFill>
                  <a:schemeClr val="accent1">
                    <a:lumMod val="10000"/>
                  </a:schemeClr>
                </a:solidFill>
              </a:rPr>
              <a:t>spring</a:t>
            </a:r>
            <a:r>
              <a:rPr lang="en-US" sz="3600" dirty="0" smtClean="0">
                <a:solidFill>
                  <a:schemeClr val="accent1">
                    <a:lumMod val="10000"/>
                  </a:schemeClr>
                </a:solidFill>
                <a:effectLst/>
              </a:rPr>
              <a:t> semester, OCU has offered </a:t>
            </a:r>
            <a:r>
              <a:rPr lang="en-US" sz="3600" dirty="0" smtClean="0">
                <a:solidFill>
                  <a:srgbClr val="C00000"/>
                </a:solidFill>
                <a:effectLst/>
              </a:rPr>
              <a:t>179 service-learning courses</a:t>
            </a:r>
            <a:r>
              <a:rPr lang="en-US" sz="3600" dirty="0" smtClean="0">
                <a:solidFill>
                  <a:schemeClr val="tx1"/>
                </a:solidFill>
                <a:effectLst/>
              </a:rPr>
              <a:t>.</a:t>
            </a:r>
          </a:p>
          <a:p>
            <a:pPr marL="609600" indent="-609600" algn="l" eaLnBrk="1" hangingPunct="1">
              <a:defRPr/>
            </a:pPr>
            <a:endParaRPr lang="en-US" dirty="0" smtClean="0"/>
          </a:p>
          <a:p>
            <a:pPr marL="609600" indent="-609600" eaLnBrk="1" hangingPunct="1">
              <a:buFont typeface="Wingdings" pitchFamily="2" charset="2"/>
              <a:buChar char="Ø"/>
              <a:defRPr/>
            </a:pPr>
            <a:endParaRPr lang="en-US" dirty="0" smtClean="0"/>
          </a:p>
        </p:txBody>
      </p:sp>
      <p:sp>
        <p:nvSpPr>
          <p:cNvPr id="4100" name="Rectangle 4"/>
          <p:cNvSpPr>
            <a:spLocks noChangeArrowheads="1"/>
          </p:cNvSpPr>
          <p:nvPr/>
        </p:nvSpPr>
        <p:spPr bwMode="auto">
          <a:xfrm>
            <a:off x="0" y="762000"/>
            <a:ext cx="9144000" cy="461665"/>
          </a:xfrm>
          <a:prstGeom prst="rect">
            <a:avLst/>
          </a:prstGeom>
          <a:noFill/>
          <a:ln w="9525">
            <a:noFill/>
            <a:miter lim="800000"/>
            <a:headEnd/>
            <a:tailEnd/>
          </a:ln>
        </p:spPr>
        <p:txBody>
          <a:bodyPr wrap="square">
            <a:spAutoFit/>
          </a:bodyPr>
          <a:lstStyle/>
          <a:p>
            <a:pPr>
              <a:defRPr/>
            </a:pPr>
            <a:endParaRPr lang="en-US" sz="2400" dirty="0"/>
          </a:p>
        </p:txBody>
      </p:sp>
      <p:pic>
        <p:nvPicPr>
          <p:cNvPr id="1026" name="Picture 2"/>
          <p:cNvPicPr>
            <a:picLocks noChangeAspect="1" noChangeArrowheads="1"/>
          </p:cNvPicPr>
          <p:nvPr/>
        </p:nvPicPr>
        <p:blipFill>
          <a:blip r:embed="rId3"/>
          <a:srcRect/>
          <a:stretch>
            <a:fillRect/>
          </a:stretch>
        </p:blipFill>
        <p:spPr bwMode="auto">
          <a:xfrm>
            <a:off x="2423522" y="2667000"/>
            <a:ext cx="6292418" cy="3938588"/>
          </a:xfrm>
          <a:prstGeom prst="rect">
            <a:avLst/>
          </a:prstGeom>
          <a:noFill/>
          <a:ln w="9525">
            <a:noFill/>
            <a:miter lim="800000"/>
            <a:headEnd/>
            <a:tailEnd/>
          </a:ln>
          <a:effectLst/>
        </p:spPr>
      </p:pic>
      <p:sp>
        <p:nvSpPr>
          <p:cNvPr id="7" name="Rectangle 6"/>
          <p:cNvSpPr/>
          <p:nvPr/>
        </p:nvSpPr>
        <p:spPr>
          <a:xfrm>
            <a:off x="152400" y="3733800"/>
            <a:ext cx="2209800" cy="1631216"/>
          </a:xfrm>
          <a:prstGeom prst="rect">
            <a:avLst/>
          </a:prstGeom>
        </p:spPr>
        <p:txBody>
          <a:bodyPr wrap="square">
            <a:spAutoFit/>
          </a:bodyPr>
          <a:lstStyle/>
          <a:p>
            <a:pPr marL="609600" indent="-609600" algn="ctr" eaLnBrk="1" hangingPunct="1">
              <a:buNone/>
              <a:defRPr/>
            </a:pPr>
            <a:r>
              <a:rPr lang="en-US" sz="2000" dirty="0" smtClean="0">
                <a:solidFill>
                  <a:srgbClr val="C00000"/>
                </a:solidFill>
                <a:effectLst/>
                <a:latin typeface="Arial" pitchFamily="34" charset="0"/>
                <a:cs typeface="Arial" pitchFamily="34" charset="0"/>
              </a:rPr>
              <a:t>Service-learning </a:t>
            </a:r>
          </a:p>
          <a:p>
            <a:pPr marL="609600" indent="-609600" algn="ctr" eaLnBrk="1" hangingPunct="1">
              <a:buNone/>
              <a:defRPr/>
            </a:pPr>
            <a:r>
              <a:rPr lang="en-US" sz="2000" dirty="0" smtClean="0">
                <a:solidFill>
                  <a:srgbClr val="C00000"/>
                </a:solidFill>
                <a:effectLst/>
                <a:latin typeface="Arial" pitchFamily="34" charset="0"/>
                <a:cs typeface="Arial" pitchFamily="34" charset="0"/>
              </a:rPr>
              <a:t>students at </a:t>
            </a:r>
          </a:p>
          <a:p>
            <a:pPr marL="609600" indent="-609600" algn="ctr" eaLnBrk="1" hangingPunct="1">
              <a:buNone/>
              <a:defRPr/>
            </a:pPr>
            <a:r>
              <a:rPr lang="en-US" sz="2000" dirty="0" smtClean="0">
                <a:solidFill>
                  <a:srgbClr val="C00000"/>
                </a:solidFill>
                <a:effectLst/>
                <a:latin typeface="Arial" pitchFamily="34" charset="0"/>
                <a:cs typeface="Arial" pitchFamily="34" charset="0"/>
              </a:rPr>
              <a:t>the Buddha Mind </a:t>
            </a:r>
          </a:p>
          <a:p>
            <a:pPr marL="609600" indent="-609600" algn="ctr" eaLnBrk="1" hangingPunct="1">
              <a:buNone/>
              <a:defRPr/>
            </a:pPr>
            <a:r>
              <a:rPr lang="en-US" sz="2000" dirty="0" smtClean="0">
                <a:solidFill>
                  <a:srgbClr val="C00000"/>
                </a:solidFill>
                <a:effectLst/>
                <a:latin typeface="Arial" pitchFamily="34" charset="0"/>
                <a:cs typeface="Arial" pitchFamily="34" charset="0"/>
              </a:rPr>
              <a:t>Monastery, </a:t>
            </a:r>
          </a:p>
          <a:p>
            <a:pPr marL="609600" indent="-609600" algn="ctr" eaLnBrk="1" hangingPunct="1">
              <a:buNone/>
              <a:defRPr/>
            </a:pPr>
            <a:r>
              <a:rPr lang="en-US" sz="2000" dirty="0" smtClean="0">
                <a:solidFill>
                  <a:srgbClr val="C00000"/>
                </a:solidFill>
                <a:effectLst/>
                <a:latin typeface="Arial" pitchFamily="34" charset="0"/>
                <a:cs typeface="Arial" pitchFamily="34" charset="0"/>
              </a:rPr>
              <a:t>Spring 2008</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0" y="0"/>
            <a:ext cx="9144000" cy="708025"/>
          </a:xfrm>
          <a:solidFill>
            <a:schemeClr val="bg1">
              <a:lumMod val="95000"/>
            </a:schemeClr>
          </a:solidFill>
          <a:ln>
            <a:solidFill>
              <a:schemeClr val="bg2"/>
            </a:solidFill>
          </a:ln>
        </p:spPr>
        <p:txBody>
          <a:bodyPr/>
          <a:lstStyle/>
          <a:p>
            <a:pPr algn="ctr" eaLnBrk="1" hangingPunct="1">
              <a:defRPr/>
            </a:pPr>
            <a:r>
              <a:rPr lang="en-US" sz="4000" dirty="0" smtClean="0">
                <a:effectLst/>
                <a:latin typeface="Arial" pitchFamily="34" charset="0"/>
                <a:cs typeface="Arial" pitchFamily="34" charset="0"/>
              </a:rPr>
              <a:t>Service-Learning at OCU</a:t>
            </a:r>
          </a:p>
        </p:txBody>
      </p:sp>
      <p:sp>
        <p:nvSpPr>
          <p:cNvPr id="16387" name="Rectangle 3"/>
          <p:cNvSpPr>
            <a:spLocks noGrp="1" noChangeArrowheads="1"/>
          </p:cNvSpPr>
          <p:nvPr>
            <p:ph type="subTitle" idx="1"/>
          </p:nvPr>
        </p:nvSpPr>
        <p:spPr>
          <a:xfrm>
            <a:off x="0" y="685800"/>
            <a:ext cx="9144000" cy="6172200"/>
          </a:xfrm>
          <a:solidFill>
            <a:schemeClr val="accent1">
              <a:lumMod val="20000"/>
              <a:lumOff val="80000"/>
            </a:schemeClr>
          </a:solidFill>
        </p:spPr>
        <p:txBody>
          <a:bodyPr/>
          <a:lstStyle/>
          <a:p>
            <a:pPr marL="609600" indent="-609600" algn="l" eaLnBrk="1" hangingPunct="1">
              <a:defRPr/>
            </a:pPr>
            <a:r>
              <a:rPr lang="en-US" dirty="0" smtClean="0">
                <a:solidFill>
                  <a:srgbClr val="C00000"/>
                </a:solidFill>
                <a:effectLst/>
              </a:rPr>
              <a:t>Starting in fall 2003</a:t>
            </a:r>
            <a:r>
              <a:rPr lang="en-US" dirty="0" smtClean="0">
                <a:solidFill>
                  <a:schemeClr val="tx1"/>
                </a:solidFill>
                <a:effectLst/>
              </a:rPr>
              <a:t>, a SL course was made part of the general education requirement for all undergraduates. </a:t>
            </a:r>
          </a:p>
          <a:p>
            <a:pPr marL="609600" indent="-609600" algn="l" eaLnBrk="1" hangingPunct="1">
              <a:defRPr/>
            </a:pPr>
            <a:endParaRPr lang="en-US" dirty="0" smtClean="0">
              <a:solidFill>
                <a:schemeClr val="tx1"/>
              </a:solidFill>
              <a:effectLst/>
            </a:endParaRPr>
          </a:p>
          <a:p>
            <a:pPr marL="609600" indent="-609600" algn="l" eaLnBrk="1" hangingPunct="1">
              <a:defRPr/>
            </a:pPr>
            <a:r>
              <a:rPr lang="en-US" dirty="0" smtClean="0">
                <a:solidFill>
                  <a:schemeClr val="tx1"/>
                </a:solidFill>
                <a:effectLst/>
              </a:rPr>
              <a:t>	</a:t>
            </a:r>
            <a:r>
              <a:rPr lang="en-US" dirty="0" smtClean="0">
                <a:solidFill>
                  <a:srgbClr val="C00000"/>
                </a:solidFill>
                <a:effectLst/>
              </a:rPr>
              <a:t>OCU was the first in OK </a:t>
            </a:r>
            <a:r>
              <a:rPr lang="en-US" dirty="0" smtClean="0">
                <a:solidFill>
                  <a:schemeClr val="tx1"/>
                </a:solidFill>
                <a:effectLst/>
              </a:rPr>
              <a:t>to have this requirement. </a:t>
            </a:r>
          </a:p>
          <a:p>
            <a:pPr marL="609600" indent="-609600" algn="l" eaLnBrk="1" hangingPunct="1">
              <a:defRPr/>
            </a:pPr>
            <a:endParaRPr lang="en-US" dirty="0" smtClean="0">
              <a:solidFill>
                <a:schemeClr val="tx1"/>
              </a:solidFill>
            </a:endParaRPr>
          </a:p>
          <a:p>
            <a:pPr marL="609600" indent="-609600" algn="l">
              <a:defRPr/>
            </a:pPr>
            <a:r>
              <a:rPr lang="en-US" dirty="0" smtClean="0">
                <a:solidFill>
                  <a:schemeClr val="tx1"/>
                </a:solidFill>
              </a:rPr>
              <a:t>Full-time faculty who submit proposals for new SL courses are eligible for </a:t>
            </a:r>
            <a:r>
              <a:rPr lang="en-US" dirty="0" smtClean="0">
                <a:solidFill>
                  <a:srgbClr val="C00000"/>
                </a:solidFill>
              </a:rPr>
              <a:t>stipends ranging from $500-$2000</a:t>
            </a:r>
            <a:r>
              <a:rPr lang="en-US" dirty="0" smtClean="0">
                <a:solidFill>
                  <a:schemeClr val="tx1"/>
                </a:solidFill>
              </a:rPr>
              <a:t>.</a:t>
            </a:r>
          </a:p>
          <a:p>
            <a:pPr marL="609600" indent="-609600" algn="l" eaLnBrk="1" hangingPunct="1">
              <a:defRPr/>
            </a:pPr>
            <a:endParaRPr lang="en-US" dirty="0" smtClean="0">
              <a:solidFill>
                <a:schemeClr val="tx1"/>
              </a:solidFill>
              <a:effectLst/>
            </a:endParaRPr>
          </a:p>
          <a:p>
            <a:pPr marL="609600" indent="-609600" algn="l" eaLnBrk="1" hangingPunct="1">
              <a:defRPr/>
            </a:pPr>
            <a:endParaRPr lang="en-US" dirty="0" smtClean="0">
              <a:solidFill>
                <a:schemeClr val="accent4">
                  <a:lumMod val="10000"/>
                </a:schemeClr>
              </a:solidFill>
              <a:effectLst/>
            </a:endParaRPr>
          </a:p>
          <a:p>
            <a:pPr marL="609600" indent="-609600" algn="l" eaLnBrk="1" hangingPunct="1">
              <a:defRPr/>
            </a:pPr>
            <a:endParaRPr lang="en-US" dirty="0" smtClean="0">
              <a:solidFill>
                <a:schemeClr val="accent4">
                  <a:lumMod val="10000"/>
                </a:schemeClr>
              </a:solidFill>
              <a:effectLst/>
            </a:endParaRPr>
          </a:p>
        </p:txBody>
      </p:sp>
      <p:sp>
        <p:nvSpPr>
          <p:cNvPr id="4100" name="Rectangle 4"/>
          <p:cNvSpPr>
            <a:spLocks noChangeArrowheads="1"/>
          </p:cNvSpPr>
          <p:nvPr/>
        </p:nvSpPr>
        <p:spPr bwMode="auto">
          <a:xfrm>
            <a:off x="0" y="1066800"/>
            <a:ext cx="9144000" cy="461963"/>
          </a:xfrm>
          <a:prstGeom prst="rect">
            <a:avLst/>
          </a:prstGeom>
          <a:noFill/>
          <a:ln w="9525">
            <a:noFill/>
            <a:miter lim="800000"/>
            <a:headEnd/>
            <a:tailEnd/>
          </a:ln>
        </p:spPr>
        <p:txBody>
          <a:bodyPr>
            <a:spAutoFit/>
          </a:bodyPr>
          <a:lstStyle/>
          <a:p>
            <a:pPr>
              <a:defRPr/>
            </a:pPr>
            <a:endParaRPr lang="en-US" sz="24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387">
                                            <p:bg/>
                                          </p:spTgt>
                                        </p:tgtEl>
                                        <p:attrNameLst>
                                          <p:attrName>style.visibility</p:attrName>
                                        </p:attrNameLst>
                                      </p:cBhvr>
                                      <p:to>
                                        <p:strVal val="visible"/>
                                      </p:to>
                                    </p:set>
                                    <p:animEffect transition="in" filter="fade">
                                      <p:cBhvr>
                                        <p:cTn id="7" dur="2000"/>
                                        <p:tgtEl>
                                          <p:spTgt spid="1638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387">
                                            <p:txEl>
                                              <p:pRg st="0" end="0"/>
                                            </p:txEl>
                                          </p:spTgt>
                                        </p:tgtEl>
                                        <p:attrNameLst>
                                          <p:attrName>style.visibility</p:attrName>
                                        </p:attrNameLst>
                                      </p:cBhvr>
                                      <p:to>
                                        <p:strVal val="visible"/>
                                      </p:to>
                                    </p:set>
                                    <p:animEffect transition="in" filter="fade">
                                      <p:cBhvr>
                                        <p:cTn id="12" dur="2000"/>
                                        <p:tgtEl>
                                          <p:spTgt spid="163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fade">
                                      <p:cBhvr>
                                        <p:cTn id="17" dur="20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387">
                                            <p:txEl>
                                              <p:pRg st="4" end="4"/>
                                            </p:txEl>
                                          </p:spTgt>
                                        </p:tgtEl>
                                        <p:attrNameLst>
                                          <p:attrName>style.visibility</p:attrName>
                                        </p:attrNameLst>
                                      </p:cBhvr>
                                      <p:to>
                                        <p:strVal val="visible"/>
                                      </p:to>
                                    </p:set>
                                    <p:animEffect transition="in" filter="fade">
                                      <p:cBhvr>
                                        <p:cTn id="22" dur="2000"/>
                                        <p:tgtEl>
                                          <p:spTgt spid="1638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E1E8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E1E8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E1E8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1431</TotalTime>
  <Words>3423</Words>
  <Application>Microsoft Office PowerPoint</Application>
  <PresentationFormat>On-screen Show (4:3)</PresentationFormat>
  <Paragraphs>762</Paragraphs>
  <Slides>61</Slides>
  <Notes>59</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Slide 1</vt:lpstr>
      <vt:lpstr>Slide 2</vt:lpstr>
      <vt:lpstr>Outline</vt:lpstr>
      <vt:lpstr>My SoTL Research Questions</vt:lpstr>
      <vt:lpstr>What is Service-Learning?</vt:lpstr>
      <vt:lpstr>What is Service-Learning?</vt:lpstr>
      <vt:lpstr>Service-Learning Research at OCU</vt:lpstr>
      <vt:lpstr>Service-Learning at OCU</vt:lpstr>
      <vt:lpstr>Service-Learning at OCU</vt:lpstr>
      <vt:lpstr>Service-Learning at OCU</vt:lpstr>
      <vt:lpstr>Service-Learning at OCU</vt:lpstr>
      <vt:lpstr>Page from SL Master Course List</vt:lpstr>
      <vt:lpstr>Faculty SL Survey</vt:lpstr>
      <vt:lpstr>Service-Learning at OCU: Fall 08–Spring 09</vt:lpstr>
      <vt:lpstr>Service-Learning at OCU: Spring 02–Fall 09</vt:lpstr>
      <vt:lpstr>Service-Learning at OCU Since Fall 2002</vt:lpstr>
      <vt:lpstr>Service-Learning at OCU Since Fall 2002</vt:lpstr>
      <vt:lpstr>23 Academic Units with SL Courses</vt:lpstr>
      <vt:lpstr>Service-Learning at OCU Since Fall 2002</vt:lpstr>
      <vt:lpstr>Service-Learning at OCU Since Fall 2002</vt:lpstr>
      <vt:lpstr>Student Reflection: The Unexpected Things Students’ Learn and Experience</vt:lpstr>
      <vt:lpstr>Service-Learning Gender Differences at OCU (since fall 2002)</vt:lpstr>
      <vt:lpstr>Service-Learning Gender Differences at OCU (F2008-S2009)</vt:lpstr>
      <vt:lpstr>Service-Learning Gender Differences at OCU (since fall 2002)</vt:lpstr>
      <vt:lpstr>Service-Learning Gender Differences at OCU (since fall 2002)</vt:lpstr>
      <vt:lpstr>Service-Learning Gender Differences at OCU (since fall 2002)</vt:lpstr>
      <vt:lpstr>Service-Learning Gender Differences at OCU (since fall 2002)</vt:lpstr>
      <vt:lpstr>Service-Learning Gender Differences at OCU (since fall 2002)</vt:lpstr>
      <vt:lpstr>Service-Learning Gender Differences at OCU (since fall 2002)</vt:lpstr>
      <vt:lpstr>Part II: Survey of Service-Learning Faculty Fall 2008 – Spring 2009</vt:lpstr>
      <vt:lpstr>Select the course department abbreviation for your service-learning course.</vt:lpstr>
      <vt:lpstr>Semester Service-Learning Course was Taught</vt:lpstr>
      <vt:lpstr>What were your top reasons for deciding to teach a course using service-learning as a teaching method?</vt:lpstr>
      <vt:lpstr>On average, how many hours did each student serve? </vt:lpstr>
      <vt:lpstr>Service-Learning Survey: Faculty Comments</vt:lpstr>
      <vt:lpstr>Service-Learning Faculty Comments</vt:lpstr>
      <vt:lpstr>Faculty Responses to the SL Survey: Gender Differences</vt:lpstr>
      <vt:lpstr>53 Responses to the SL Survey: Gender Differences</vt:lpstr>
      <vt:lpstr>Faculty Responses to the SL Survey: Gender Differences</vt:lpstr>
      <vt:lpstr>Faculty Responses to the SL Survey: Gender Differences</vt:lpstr>
      <vt:lpstr>1. Service-learning enhanced my ability to communicate the core competencies of the subject matter I teach.</vt:lpstr>
      <vt:lpstr>2. The service-learning project helped my students see the relevance of the course subject matter. </vt:lpstr>
      <vt:lpstr>3. The service-learning aspect of this course helped my students see how the subject matter they learned can be applied to everyday life.</vt:lpstr>
      <vt:lpstr>4. The service my students completed was beneficial to Oklahoma City University. </vt:lpstr>
      <vt:lpstr>5. The service my students completed was beneficial to the community. </vt:lpstr>
      <vt:lpstr>6. The service my students competed interfered with their other academic responsibilities. </vt:lpstr>
      <vt:lpstr>Student SL Survey: Pg 4 Sect 3 Q5: Compared to regular classes, I found that service-learning interfered with my other academic responsibilities.</vt:lpstr>
      <vt:lpstr>7. Using service-learning required more of my time as a teacher. </vt:lpstr>
      <vt:lpstr>8. Using service-learning was worth the effort. </vt:lpstr>
      <vt:lpstr>9. I will use service-learning as a teaching strategy with future courses. </vt:lpstr>
      <vt:lpstr>10. Service-learning helps fulfill Oklahoma City University's mission. </vt:lpstr>
      <vt:lpstr>11. There should be more courses offering service-learning at Oklahoma City University. </vt:lpstr>
      <vt:lpstr>12. I am satisfied with the assistance I received with the mechanics of service-learning</vt:lpstr>
      <vt:lpstr>14. Teaching a course that incorporates service-learning has affected the following (Check all that apply)</vt:lpstr>
      <vt:lpstr>15. Have you taught this course as service-learning before? </vt:lpstr>
      <vt:lpstr>Is There a Gender Gap  in Service-Learning Faculty?</vt:lpstr>
      <vt:lpstr>Is There a Gender Gap  in Service-Learning Faculty?</vt:lpstr>
      <vt:lpstr>23 Academic Units with SL Courses (2002-09)</vt:lpstr>
      <vt:lpstr>Is There a Gender Gap  in Service-Learning Faculty?</vt:lpstr>
      <vt:lpstr>Is There a Gender Gap  in Service-Learning Faculty?</vt:lpstr>
      <vt:lpstr>Slide 61</vt:lpstr>
    </vt:vector>
  </TitlesOfParts>
  <Company>Oklahoma City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Service-learning enhanced my ability to communicate the core competencies of the subject matter I... </dc:title>
  <dc:creator>dmay</dc:creator>
  <cp:lastModifiedBy>dmay</cp:lastModifiedBy>
  <cp:revision>170</cp:revision>
  <dcterms:created xsi:type="dcterms:W3CDTF">2009-05-20T20:50:59Z</dcterms:created>
  <dcterms:modified xsi:type="dcterms:W3CDTF">2009-06-09T15:46:38Z</dcterms:modified>
</cp:coreProperties>
</file>