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9" r:id="rId14"/>
    <p:sldId id="274" r:id="rId15"/>
    <p:sldId id="268" r:id="rId16"/>
    <p:sldId id="275" r:id="rId17"/>
    <p:sldId id="276" r:id="rId18"/>
    <p:sldId id="270"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4" d="100"/>
          <a:sy n="104" d="100"/>
        </p:scale>
        <p:origin x="-174"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571369A2-382D-402C-8411-5311C6BC2455}" type="datetimeFigureOut">
              <a:rPr lang="en-US" smtClean="0"/>
              <a:pPr/>
              <a:t>6/3/2009</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02F788D3-257C-4C28-80CA-5307DFE4D2BF}" type="slidenum">
              <a:rPr lang="en-US" smtClean="0"/>
              <a:pPr/>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71369A2-382D-402C-8411-5311C6BC2455}" type="datetimeFigureOut">
              <a:rPr lang="en-US" smtClean="0"/>
              <a:pPr/>
              <a:t>6/3/2009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F788D3-257C-4C28-80CA-5307DFE4D2BF}"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02F788D3-257C-4C28-80CA-5307DFE4D2BF}" type="slidenum">
              <a:rPr lang="en-US" smtClean="0"/>
              <a:pPr/>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71369A2-382D-402C-8411-5311C6BC2455}" type="datetimeFigureOut">
              <a:rPr lang="en-US" smtClean="0"/>
              <a:pPr/>
              <a:t>6/3/2009</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571369A2-382D-402C-8411-5311C6BC2455}" type="datetimeFigureOut">
              <a:rPr lang="en-US" smtClean="0"/>
              <a:pPr/>
              <a:t>6/3/2009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02F788D3-257C-4C28-80CA-5307DFE4D2BF}" type="slidenum">
              <a:rPr lang="en-US" smtClean="0"/>
              <a:pPr/>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571369A2-382D-402C-8411-5311C6BC2455}" type="datetimeFigureOut">
              <a:rPr lang="en-US" smtClean="0"/>
              <a:pPr/>
              <a:t>6/3/2009</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02F788D3-257C-4C28-80CA-5307DFE4D2BF}" type="slidenum">
              <a:rPr lang="en-US" smtClean="0"/>
              <a:pPr/>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571369A2-382D-402C-8411-5311C6BC2455}" type="datetimeFigureOut">
              <a:rPr lang="en-US" smtClean="0"/>
              <a:pPr/>
              <a:t>6/3/2009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2F788D3-257C-4C28-80CA-5307DFE4D2BF}" type="slidenum">
              <a:rPr lang="en-US" smtClean="0"/>
              <a:pPr/>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571369A2-382D-402C-8411-5311C6BC2455}" type="datetimeFigureOut">
              <a:rPr lang="en-US" smtClean="0"/>
              <a:pPr/>
              <a:t>6/3/2009</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02F788D3-257C-4C28-80CA-5307DFE4D2BF}" type="slidenum">
              <a:rPr lang="en-US" smtClean="0"/>
              <a:pPr/>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571369A2-382D-402C-8411-5311C6BC2455}" type="datetimeFigureOut">
              <a:rPr lang="en-US" smtClean="0"/>
              <a:pPr/>
              <a:t>6/3/2009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02F788D3-257C-4C28-80CA-5307DFE4D2B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571369A2-382D-402C-8411-5311C6BC2455}" type="datetimeFigureOut">
              <a:rPr lang="en-US" smtClean="0"/>
              <a:pPr/>
              <a:t>6/3/2009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02F788D3-257C-4C28-80CA-5307DFE4D2B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02F788D3-257C-4C28-80CA-5307DFE4D2BF}" type="slidenum">
              <a:rPr lang="en-US" smtClean="0"/>
              <a:pPr/>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571369A2-382D-402C-8411-5311C6BC2455}" type="datetimeFigureOut">
              <a:rPr lang="en-US" smtClean="0"/>
              <a:pPr/>
              <a:t>6/3/2009</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02F788D3-257C-4C28-80CA-5307DFE4D2BF}" type="slidenum">
              <a:rPr lang="en-US" smtClean="0"/>
              <a:pPr/>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571369A2-382D-402C-8411-5311C6BC2455}" type="datetimeFigureOut">
              <a:rPr lang="en-US" smtClean="0"/>
              <a:pPr/>
              <a:t>6/3/2009</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571369A2-382D-402C-8411-5311C6BC2455}" type="datetimeFigureOut">
              <a:rPr lang="en-US" smtClean="0"/>
              <a:pPr/>
              <a:t>6/3/2009</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02F788D3-257C-4C28-80CA-5307DFE4D2BF}" type="slidenum">
              <a:rPr lang="en-US" smtClean="0"/>
              <a:pPr/>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www.servicelearning.org/page/index.php?detailed=251"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95400" y="3657600"/>
            <a:ext cx="6858000" cy="1981200"/>
          </a:xfrm>
        </p:spPr>
        <p:txBody>
          <a:bodyPr>
            <a:normAutofit/>
          </a:bodyPr>
          <a:lstStyle/>
          <a:p>
            <a:r>
              <a:rPr lang="en-US" dirty="0" smtClean="0"/>
              <a:t>Presented by </a:t>
            </a:r>
            <a:br>
              <a:rPr lang="en-US" dirty="0" smtClean="0"/>
            </a:br>
            <a:r>
              <a:rPr lang="en-US" b="1" dirty="0" smtClean="0"/>
              <a:t>Joy Doll, OTD, OTR/L  </a:t>
            </a:r>
            <a:br>
              <a:rPr lang="en-US" b="1" dirty="0" smtClean="0"/>
            </a:br>
            <a:r>
              <a:rPr lang="en-US" b="1" dirty="0" smtClean="0"/>
              <a:t>Kathy Flecky, OTD, OTR/L</a:t>
            </a:r>
            <a:r>
              <a:rPr lang="en-US" dirty="0" smtClean="0"/>
              <a:t/>
            </a:r>
            <a:br>
              <a:rPr lang="en-US" dirty="0" smtClean="0"/>
            </a:br>
            <a:r>
              <a:rPr lang="en-US" dirty="0" smtClean="0"/>
              <a:t>Creighton University</a:t>
            </a:r>
            <a:br>
              <a:rPr lang="en-US" dirty="0" smtClean="0"/>
            </a:br>
            <a:r>
              <a:rPr lang="en-US" dirty="0" smtClean="0"/>
              <a:t>Department of Occupational Therapy</a:t>
            </a:r>
            <a:br>
              <a:rPr lang="en-US" dirty="0" smtClean="0"/>
            </a:br>
            <a:r>
              <a:rPr lang="en-US" dirty="0" smtClean="0"/>
              <a:t>CASTL Presentation 2009</a:t>
            </a:r>
            <a:br>
              <a:rPr lang="en-US" dirty="0" smtClean="0"/>
            </a:br>
            <a:r>
              <a:rPr lang="en-US" dirty="0" smtClean="0"/>
              <a:t>Omaha, NE</a:t>
            </a:r>
          </a:p>
        </p:txBody>
      </p:sp>
      <p:sp>
        <p:nvSpPr>
          <p:cNvPr id="2" name="Title 1"/>
          <p:cNvSpPr>
            <a:spLocks noGrp="1"/>
          </p:cNvSpPr>
          <p:nvPr>
            <p:ph type="ctrTitle"/>
          </p:nvPr>
        </p:nvSpPr>
        <p:spPr>
          <a:xfrm>
            <a:off x="304800" y="381000"/>
            <a:ext cx="8610600" cy="2362200"/>
          </a:xfrm>
        </p:spPr>
        <p:txBody>
          <a:bodyPr>
            <a:normAutofit fontScale="90000"/>
          </a:bodyPr>
          <a:lstStyle/>
          <a:p>
            <a:r>
              <a:rPr lang="en-US" sz="3600" dirty="0" smtClean="0"/>
              <a:t>The Community as Classroom: </a:t>
            </a:r>
            <a:br>
              <a:rPr lang="en-US" sz="3600" dirty="0" smtClean="0"/>
            </a:br>
            <a:r>
              <a:rPr lang="en-US" sz="3600" dirty="0" smtClean="0"/>
              <a:t>Exploring the Possibility of Community Learning in Distance Occupational Therapy Education</a:t>
            </a:r>
            <a:r>
              <a:rPr lang="en-US" sz="3600" i="1" dirty="0" smtClean="0"/>
              <a:t> </a:t>
            </a:r>
            <a:r>
              <a:rPr lang="en-US" dirty="0" smtClean="0"/>
              <a:t/>
            </a:r>
            <a:br>
              <a:rPr lang="en-US" dirty="0" smtClean="0"/>
            </a:b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Success! </a:t>
            </a:r>
            <a:endParaRPr lang="en-US" dirty="0"/>
          </a:p>
        </p:txBody>
      </p:sp>
      <p:sp>
        <p:nvSpPr>
          <p:cNvPr id="3" name="Content Placeholder 2"/>
          <p:cNvSpPr>
            <a:spLocks noGrp="1"/>
          </p:cNvSpPr>
          <p:nvPr>
            <p:ph sz="quarter" idx="1"/>
          </p:nvPr>
        </p:nvSpPr>
        <p:spPr>
          <a:xfrm>
            <a:off x="685800" y="1524000"/>
            <a:ext cx="7315200" cy="4495801"/>
          </a:xfrm>
        </p:spPr>
        <p:txBody>
          <a:bodyPr>
            <a:normAutofit fontScale="55000" lnSpcReduction="20000"/>
          </a:bodyPr>
          <a:lstStyle/>
          <a:p>
            <a:r>
              <a:rPr lang="en-US" sz="2900" dirty="0" smtClean="0"/>
              <a:t>Previous research project: A mixed method design gathering quantitative and qualitative  information from students, community partners, faculty and administrators.</a:t>
            </a:r>
          </a:p>
          <a:p>
            <a:pPr defTabSz="4703763">
              <a:spcBef>
                <a:spcPct val="50000"/>
              </a:spcBef>
              <a:buNone/>
              <a:tabLst>
                <a:tab pos="533400" algn="l"/>
                <a:tab pos="800100" algn="l"/>
              </a:tabLst>
            </a:pPr>
            <a:r>
              <a:rPr lang="en-US" sz="2900" u="sng" dirty="0" smtClean="0">
                <a:latin typeface="Times New Roman" pitchFamily="18" charset="0"/>
              </a:rPr>
              <a:t>Students</a:t>
            </a:r>
            <a:r>
              <a:rPr lang="en-US" sz="2900" dirty="0" smtClean="0">
                <a:latin typeface="Times New Roman" pitchFamily="18" charset="0"/>
              </a:rPr>
              <a:t>:</a:t>
            </a:r>
          </a:p>
          <a:p>
            <a:pPr defTabSz="4703763">
              <a:spcBef>
                <a:spcPct val="50000"/>
              </a:spcBef>
              <a:tabLst>
                <a:tab pos="533400" algn="l"/>
                <a:tab pos="800100" algn="l"/>
              </a:tabLst>
            </a:pPr>
            <a:r>
              <a:rPr lang="en-US" sz="2900" dirty="0" smtClean="0">
                <a:latin typeface="Times New Roman" pitchFamily="18" charset="0"/>
              </a:rPr>
              <a:t>34 Entry-Level Occupational Therapy Doctorate (EOTD)  campus-based first year students</a:t>
            </a:r>
          </a:p>
          <a:p>
            <a:pPr defTabSz="4703763">
              <a:spcBef>
                <a:spcPct val="50000"/>
              </a:spcBef>
              <a:tabLst>
                <a:tab pos="533400" algn="l"/>
                <a:tab pos="800100" algn="l"/>
              </a:tabLst>
            </a:pPr>
            <a:r>
              <a:rPr lang="en-US" sz="2900" dirty="0" smtClean="0">
                <a:latin typeface="Times New Roman" pitchFamily="18" charset="0"/>
              </a:rPr>
              <a:t>Participated in service-learning experiences as part of coursework in 2 occupational therapy courses over 2 consecutive semesters.</a:t>
            </a:r>
          </a:p>
          <a:p>
            <a:pPr defTabSz="4703763">
              <a:spcBef>
                <a:spcPct val="50000"/>
              </a:spcBef>
              <a:buNone/>
              <a:tabLst>
                <a:tab pos="533400" algn="l"/>
                <a:tab pos="800100" algn="l"/>
              </a:tabLst>
            </a:pPr>
            <a:r>
              <a:rPr lang="en-US" sz="2900" u="sng" dirty="0" smtClean="0">
                <a:latin typeface="Times New Roman" pitchFamily="18" charset="0"/>
              </a:rPr>
              <a:t>Community Partners:</a:t>
            </a:r>
          </a:p>
          <a:p>
            <a:pPr defTabSz="4703763">
              <a:spcBef>
                <a:spcPct val="50000"/>
              </a:spcBef>
              <a:tabLst>
                <a:tab pos="533400" algn="l"/>
                <a:tab pos="800100" algn="l"/>
              </a:tabLst>
            </a:pPr>
            <a:r>
              <a:rPr lang="en-US" sz="2900" dirty="0" smtClean="0">
                <a:latin typeface="Times New Roman" pitchFamily="18" charset="0"/>
              </a:rPr>
              <a:t>13 community partners that were recruited based on interest</a:t>
            </a:r>
          </a:p>
          <a:p>
            <a:pPr defTabSz="4703763">
              <a:spcBef>
                <a:spcPct val="50000"/>
              </a:spcBef>
              <a:tabLst>
                <a:tab pos="533400" algn="l"/>
                <a:tab pos="800100" algn="l"/>
              </a:tabLst>
            </a:pPr>
            <a:r>
              <a:rPr lang="en-US" sz="2900" dirty="0" smtClean="0">
                <a:latin typeface="Times New Roman" pitchFamily="18" charset="0"/>
              </a:rPr>
              <a:t>Partners expressed a desire to team with students and faculty for service learning projects aimed to meet community needs.</a:t>
            </a:r>
          </a:p>
          <a:p>
            <a:pPr defTabSz="4703763">
              <a:spcBef>
                <a:spcPct val="50000"/>
              </a:spcBef>
              <a:buNone/>
              <a:tabLst>
                <a:tab pos="533400" algn="l"/>
                <a:tab pos="800100" algn="l"/>
              </a:tabLst>
            </a:pPr>
            <a:r>
              <a:rPr lang="en-US" sz="2900" u="sng" dirty="0" smtClean="0">
                <a:latin typeface="Times New Roman" pitchFamily="18" charset="0"/>
              </a:rPr>
              <a:t>Faculty &amp; Administrators: </a:t>
            </a:r>
          </a:p>
          <a:p>
            <a:pPr defTabSz="4703763">
              <a:spcBef>
                <a:spcPct val="50000"/>
              </a:spcBef>
              <a:buNone/>
              <a:tabLst>
                <a:tab pos="533400" algn="l"/>
                <a:tab pos="800100" algn="l"/>
              </a:tabLst>
            </a:pPr>
            <a:r>
              <a:rPr lang="en-US" sz="2900" dirty="0" smtClean="0">
                <a:latin typeface="Times New Roman" pitchFamily="18" charset="0"/>
              </a:rPr>
              <a:t>2 faculty instructors of record and 1 administrator </a:t>
            </a:r>
          </a:p>
          <a:p>
            <a:pPr defTabSz="4703763">
              <a:spcBef>
                <a:spcPct val="50000"/>
              </a:spcBef>
              <a:buNone/>
              <a:tabLst>
                <a:tab pos="533400" algn="l"/>
                <a:tab pos="800100" algn="l"/>
              </a:tabLst>
            </a:pPr>
            <a:endParaRPr lang="en-US" u="sng" dirty="0" smtClean="0">
              <a:latin typeface="Times New Roman" pitchFamily="18" charset="0"/>
            </a:endParaRPr>
          </a:p>
          <a:p>
            <a:pPr lvl="1">
              <a:buNone/>
            </a:pPr>
            <a:r>
              <a:rPr lang="en-US" dirty="0" smtClean="0"/>
              <a:t>Doll, Flecky &amp; Kochenower (2009)</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Results</a:t>
            </a:r>
            <a:endParaRPr lang="en-US" dirty="0"/>
          </a:p>
        </p:txBody>
      </p:sp>
      <p:sp>
        <p:nvSpPr>
          <p:cNvPr id="3" name="Content Placeholder 2"/>
          <p:cNvSpPr>
            <a:spLocks noGrp="1"/>
          </p:cNvSpPr>
          <p:nvPr>
            <p:ph sz="quarter" idx="1"/>
          </p:nvPr>
        </p:nvSpPr>
        <p:spPr/>
        <p:txBody>
          <a:bodyPr>
            <a:normAutofit lnSpcReduction="10000"/>
          </a:bodyPr>
          <a:lstStyle/>
          <a:p>
            <a:pPr defTabSz="4703763">
              <a:spcBef>
                <a:spcPct val="50000"/>
              </a:spcBef>
              <a:buFontTx/>
              <a:buChar char="•"/>
              <a:tabLst>
                <a:tab pos="457200" algn="l"/>
              </a:tabLst>
            </a:pPr>
            <a:r>
              <a:rPr lang="en-US" dirty="0" smtClean="0">
                <a:latin typeface="Times New Roman" pitchFamily="18" charset="0"/>
              </a:rPr>
              <a:t>Service-learning can have a positive influence on students’ impression about interacting with community </a:t>
            </a:r>
          </a:p>
          <a:p>
            <a:pPr defTabSz="4703763">
              <a:spcBef>
                <a:spcPct val="50000"/>
              </a:spcBef>
              <a:buFontTx/>
              <a:buChar char="•"/>
              <a:tabLst>
                <a:tab pos="457200" algn="l"/>
              </a:tabLst>
            </a:pPr>
            <a:r>
              <a:rPr lang="en-US" dirty="0" smtClean="0">
                <a:latin typeface="Times New Roman" pitchFamily="18" charset="0"/>
              </a:rPr>
              <a:t>Students think positively about service-learning and engaging in the community </a:t>
            </a:r>
          </a:p>
          <a:p>
            <a:pPr defTabSz="4703763">
              <a:spcBef>
                <a:spcPct val="50000"/>
              </a:spcBef>
              <a:buFontTx/>
              <a:buChar char="•"/>
              <a:tabLst>
                <a:tab pos="457200" algn="l"/>
              </a:tabLst>
            </a:pPr>
            <a:r>
              <a:rPr lang="en-US" dirty="0" smtClean="0">
                <a:latin typeface="Times New Roman" pitchFamily="18" charset="0"/>
              </a:rPr>
              <a:t>Interacting within the community provides many opportunities for students to apply the skills taught in a classroom to real life situations </a:t>
            </a:r>
          </a:p>
          <a:p>
            <a:pPr defTabSz="4703763">
              <a:spcBef>
                <a:spcPct val="50000"/>
              </a:spcBef>
              <a:buFontTx/>
              <a:buChar char="•"/>
              <a:tabLst>
                <a:tab pos="457200" algn="l"/>
              </a:tabLst>
            </a:pPr>
            <a:r>
              <a:rPr lang="en-US" dirty="0" smtClean="0">
                <a:latin typeface="Times New Roman" pitchFamily="18" charset="0"/>
              </a:rPr>
              <a:t>Using the community as a classroom can provide endless opportunities toward producing competent and skillful practitioners </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Initial Results</a:t>
            </a:r>
            <a:endParaRPr lang="en-US" dirty="0"/>
          </a:p>
        </p:txBody>
      </p:sp>
      <p:grpSp>
        <p:nvGrpSpPr>
          <p:cNvPr id="5" name="Diagram 49"/>
          <p:cNvGrpSpPr>
            <a:grpSpLocks noChangeAspect="1"/>
          </p:cNvGrpSpPr>
          <p:nvPr/>
        </p:nvGrpSpPr>
        <p:grpSpPr bwMode="auto">
          <a:xfrm>
            <a:off x="1677405" y="1150663"/>
            <a:ext cx="6095165" cy="5020115"/>
            <a:chOff x="12420" y="12453"/>
            <a:chExt cx="2918" cy="2619"/>
          </a:xfrm>
        </p:grpSpPr>
        <p:sp>
          <p:nvSpPr>
            <p:cNvPr id="6" name="_s1028"/>
            <p:cNvSpPr>
              <a:spLocks noChangeShapeType="1"/>
            </p:cNvSpPr>
            <p:nvPr/>
          </p:nvSpPr>
          <p:spPr bwMode="auto">
            <a:xfrm flipH="1" flipV="1">
              <a:off x="13175" y="13610"/>
              <a:ext cx="324" cy="105"/>
            </a:xfrm>
            <a:prstGeom prst="line">
              <a:avLst/>
            </a:prstGeom>
            <a:noFill/>
            <a:ln w="28575">
              <a:solidFill>
                <a:schemeClr val="tx1"/>
              </a:solidFill>
              <a:round/>
              <a:headEnd/>
              <a:tailEnd/>
            </a:ln>
          </p:spPr>
          <p:txBody>
            <a:bodyPr vert="horz" wrap="square" lIns="0" tIns="0" rIns="0" bIns="0" numCol="1" anchor="ctr" anchorCtr="0" compatLnSpc="1">
              <a:prstTxWarp prst="textNoShape">
                <a:avLst/>
              </a:prstTxWarp>
            </a:bodyPr>
            <a:lstStyle/>
            <a:p>
              <a:endParaRPr lang="en-US"/>
            </a:p>
          </p:txBody>
        </p:sp>
        <p:sp>
          <p:nvSpPr>
            <p:cNvPr id="7" name="_s1029"/>
            <p:cNvSpPr>
              <a:spLocks noChangeArrowheads="1"/>
            </p:cNvSpPr>
            <p:nvPr/>
          </p:nvSpPr>
          <p:spPr bwMode="auto">
            <a:xfrm>
              <a:off x="12420" y="13161"/>
              <a:ext cx="771" cy="759"/>
            </a:xfrm>
            <a:prstGeom prst="ellipse">
              <a:avLst/>
            </a:prstGeom>
            <a:solidFill>
              <a:schemeClr val="folHlink">
                <a:alpha val="50000"/>
              </a:schemeClr>
            </a:solidFill>
            <a:ln w="57150">
              <a:solidFill>
                <a:schemeClr val="folHlink"/>
              </a:solidFill>
              <a:round/>
              <a:headEnd/>
              <a:tailEnd/>
            </a:ln>
          </p:spPr>
          <p:txBody>
            <a:bodyPr vert="horz" wrap="none" lIns="0" tIns="0" rIns="0" bIns="0" numCol="1" anchor="ctr" anchorCtr="0" compatLnSpc="1">
              <a:prstTxWarp prst="textNoShape">
                <a:avLst/>
              </a:prstTxWarp>
            </a:bodyPr>
            <a:lstStyle/>
            <a:p>
              <a:pPr marL="0" marR="0" lvl="0" indent="0" algn="ctr" defTabSz="4703763"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Times New Roman" pitchFamily="18" charset="0"/>
                </a:rPr>
                <a:t>Students </a:t>
              </a:r>
            </a:p>
            <a:p>
              <a:pPr marL="0" marR="0" lvl="0" indent="0" algn="ctr" defTabSz="4703763"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Times New Roman" pitchFamily="18" charset="0"/>
                </a:rPr>
                <a:t>were very</a:t>
              </a:r>
            </a:p>
            <a:p>
              <a:pPr marL="0" marR="0" lvl="0" indent="0" algn="ctr" defTabSz="4703763"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Times New Roman" pitchFamily="18" charset="0"/>
                </a:rPr>
                <a:t> responsive </a:t>
              </a:r>
            </a:p>
            <a:p>
              <a:pPr marL="0" marR="0" lvl="0" indent="0" algn="ctr" defTabSz="4703763"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Times New Roman" pitchFamily="18" charset="0"/>
                </a:rPr>
                <a:t>and easy to </a:t>
              </a:r>
            </a:p>
            <a:p>
              <a:pPr marL="0" marR="0" lvl="0" indent="0" algn="ctr" defTabSz="4703763"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Times New Roman" pitchFamily="18" charset="0"/>
                </a:rPr>
                <a:t>work with</a:t>
              </a:r>
            </a:p>
          </p:txBody>
        </p:sp>
        <p:sp>
          <p:nvSpPr>
            <p:cNvPr id="8" name="_s1030"/>
            <p:cNvSpPr>
              <a:spLocks noChangeShapeType="1"/>
            </p:cNvSpPr>
            <p:nvPr/>
          </p:nvSpPr>
          <p:spPr bwMode="auto">
            <a:xfrm flipH="1">
              <a:off x="13423" y="14097"/>
              <a:ext cx="200" cy="276"/>
            </a:xfrm>
            <a:prstGeom prst="line">
              <a:avLst/>
            </a:prstGeom>
            <a:noFill/>
            <a:ln w="28575">
              <a:solidFill>
                <a:schemeClr val="tx1"/>
              </a:solidFill>
              <a:round/>
              <a:headEnd/>
              <a:tailEnd/>
            </a:ln>
          </p:spPr>
          <p:txBody>
            <a:bodyPr vert="horz" wrap="square" lIns="0" tIns="0" rIns="0" bIns="0" numCol="1" anchor="ctr" anchorCtr="0" compatLnSpc="1">
              <a:prstTxWarp prst="textNoShape">
                <a:avLst/>
              </a:prstTxWarp>
            </a:bodyPr>
            <a:lstStyle/>
            <a:p>
              <a:endParaRPr lang="en-US"/>
            </a:p>
          </p:txBody>
        </p:sp>
        <p:sp>
          <p:nvSpPr>
            <p:cNvPr id="9" name="_s1031"/>
            <p:cNvSpPr>
              <a:spLocks noChangeArrowheads="1"/>
            </p:cNvSpPr>
            <p:nvPr/>
          </p:nvSpPr>
          <p:spPr bwMode="auto">
            <a:xfrm>
              <a:off x="12675" y="14079"/>
              <a:ext cx="939" cy="923"/>
            </a:xfrm>
            <a:prstGeom prst="ellipse">
              <a:avLst/>
            </a:prstGeom>
            <a:solidFill>
              <a:schemeClr val="accent1">
                <a:alpha val="50000"/>
              </a:schemeClr>
            </a:solidFill>
            <a:ln w="57150">
              <a:solidFill>
                <a:schemeClr val="accent1"/>
              </a:solidFill>
              <a:round/>
              <a:headEnd/>
              <a:tailEnd/>
            </a:ln>
          </p:spPr>
          <p:txBody>
            <a:bodyPr vert="horz" wrap="none" lIns="0" tIns="0" rIns="0" bIns="0" numCol="1" anchor="ctr" anchorCtr="0" compatLnSpc="1">
              <a:prstTxWarp prst="textNoShape">
                <a:avLst/>
              </a:prstTxWarp>
            </a:bodyPr>
            <a:lstStyle/>
            <a:p>
              <a:pPr marL="0" marR="0" lvl="0" indent="0" algn="ctr" defTabSz="4703763"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Times New Roman" pitchFamily="18" charset="0"/>
                </a:rPr>
                <a:t>Partners </a:t>
              </a:r>
            </a:p>
            <a:p>
              <a:pPr marL="0" marR="0" lvl="0" indent="0" algn="ctr" defTabSz="4703763"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Times New Roman" pitchFamily="18" charset="0"/>
                </a:rPr>
                <a:t>expressed </a:t>
              </a:r>
            </a:p>
            <a:p>
              <a:pPr marL="0" marR="0" lvl="0" indent="0" algn="ctr" defTabSz="4703763"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Times New Roman" pitchFamily="18" charset="0"/>
                </a:rPr>
                <a:t>overwhelming </a:t>
              </a:r>
            </a:p>
            <a:p>
              <a:pPr marL="0" marR="0" lvl="0" indent="0" algn="ctr" defTabSz="4703763"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Times New Roman" pitchFamily="18" charset="0"/>
                </a:rPr>
                <a:t>desire for </a:t>
              </a:r>
            </a:p>
            <a:p>
              <a:pPr marL="0" marR="0" lvl="0" indent="0" algn="ctr" defTabSz="4703763"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Times New Roman" pitchFamily="18" charset="0"/>
                </a:rPr>
                <a:t>return of</a:t>
              </a:r>
            </a:p>
            <a:p>
              <a:pPr marL="0" marR="0" lvl="0" indent="0" algn="ctr" defTabSz="4703763"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Times New Roman" pitchFamily="18" charset="0"/>
                </a:rPr>
                <a:t> students</a:t>
              </a:r>
            </a:p>
          </p:txBody>
        </p:sp>
        <p:sp>
          <p:nvSpPr>
            <p:cNvPr id="10" name="_s1032"/>
            <p:cNvSpPr>
              <a:spLocks noChangeShapeType="1"/>
            </p:cNvSpPr>
            <p:nvPr/>
          </p:nvSpPr>
          <p:spPr bwMode="auto">
            <a:xfrm>
              <a:off x="14025" y="14097"/>
              <a:ext cx="201" cy="276"/>
            </a:xfrm>
            <a:prstGeom prst="line">
              <a:avLst/>
            </a:prstGeom>
            <a:noFill/>
            <a:ln w="28575">
              <a:solidFill>
                <a:schemeClr val="tx1"/>
              </a:solidFill>
              <a:round/>
              <a:headEnd/>
              <a:tailEnd/>
            </a:ln>
          </p:spPr>
          <p:txBody>
            <a:bodyPr vert="horz" wrap="square" lIns="0" tIns="0" rIns="0" bIns="0" numCol="1" anchor="ctr" anchorCtr="0" compatLnSpc="1">
              <a:prstTxWarp prst="textNoShape">
                <a:avLst/>
              </a:prstTxWarp>
            </a:bodyPr>
            <a:lstStyle/>
            <a:p>
              <a:endParaRPr lang="en-US"/>
            </a:p>
          </p:txBody>
        </p:sp>
        <p:sp>
          <p:nvSpPr>
            <p:cNvPr id="11" name="_s1033"/>
            <p:cNvSpPr>
              <a:spLocks noChangeArrowheads="1"/>
            </p:cNvSpPr>
            <p:nvPr/>
          </p:nvSpPr>
          <p:spPr bwMode="auto">
            <a:xfrm>
              <a:off x="14025" y="14158"/>
              <a:ext cx="876" cy="914"/>
            </a:xfrm>
            <a:prstGeom prst="ellipse">
              <a:avLst/>
            </a:prstGeom>
            <a:solidFill>
              <a:schemeClr val="accent2">
                <a:alpha val="50000"/>
              </a:schemeClr>
            </a:solidFill>
            <a:ln w="57150">
              <a:solidFill>
                <a:schemeClr val="accent2"/>
              </a:solidFill>
              <a:round/>
              <a:headEnd/>
              <a:tailEnd/>
            </a:ln>
          </p:spPr>
          <p:txBody>
            <a:bodyPr vert="horz" wrap="none" lIns="0" tIns="0" rIns="0" bIns="0" numCol="1" anchor="ctr" anchorCtr="0" compatLnSpc="1">
              <a:prstTxWarp prst="textNoShape">
                <a:avLst/>
              </a:prstTxWarp>
            </a:bodyPr>
            <a:lstStyle/>
            <a:p>
              <a:pPr marL="0" marR="0" lvl="0" indent="0" algn="ctr" defTabSz="4703763"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Times New Roman" pitchFamily="18" charset="0"/>
                </a:rPr>
                <a:t>Student </a:t>
              </a:r>
            </a:p>
            <a:p>
              <a:pPr marL="0" marR="0" lvl="0" indent="0" algn="ctr" defTabSz="4703763"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Times New Roman" pitchFamily="18" charset="0"/>
                </a:rPr>
                <a:t>involvement </a:t>
              </a:r>
            </a:p>
            <a:p>
              <a:pPr marL="0" marR="0" lvl="0" indent="0" algn="ctr" defTabSz="4703763"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Times New Roman" pitchFamily="18" charset="0"/>
                </a:rPr>
                <a:t>aided in </a:t>
              </a:r>
            </a:p>
            <a:p>
              <a:pPr marL="0" marR="0" lvl="0" indent="0" algn="ctr" defTabSz="4703763"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Times New Roman" pitchFamily="18" charset="0"/>
                </a:rPr>
                <a:t>educating </a:t>
              </a:r>
            </a:p>
            <a:p>
              <a:pPr marL="0" marR="0" lvl="0" indent="0" algn="ctr" defTabSz="4703763"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Times New Roman" pitchFamily="18" charset="0"/>
                </a:rPr>
                <a:t>community</a:t>
              </a:r>
            </a:p>
          </p:txBody>
        </p:sp>
        <p:sp>
          <p:nvSpPr>
            <p:cNvPr id="12" name="_s1034"/>
            <p:cNvSpPr>
              <a:spLocks noChangeShapeType="1"/>
            </p:cNvSpPr>
            <p:nvPr/>
          </p:nvSpPr>
          <p:spPr bwMode="auto">
            <a:xfrm flipV="1">
              <a:off x="14149" y="13609"/>
              <a:ext cx="325" cy="106"/>
            </a:xfrm>
            <a:prstGeom prst="line">
              <a:avLst/>
            </a:prstGeom>
            <a:noFill/>
            <a:ln w="28575">
              <a:solidFill>
                <a:schemeClr val="tx1"/>
              </a:solidFill>
              <a:round/>
              <a:headEnd/>
              <a:tailEnd/>
            </a:ln>
          </p:spPr>
          <p:txBody>
            <a:bodyPr vert="horz" wrap="square" lIns="0" tIns="0" rIns="0" bIns="0" numCol="1" anchor="ctr" anchorCtr="0" compatLnSpc="1">
              <a:prstTxWarp prst="textNoShape">
                <a:avLst/>
              </a:prstTxWarp>
            </a:bodyPr>
            <a:lstStyle/>
            <a:p>
              <a:endParaRPr lang="en-US"/>
            </a:p>
          </p:txBody>
        </p:sp>
        <p:sp>
          <p:nvSpPr>
            <p:cNvPr id="13" name="_s1035"/>
            <p:cNvSpPr>
              <a:spLocks noChangeArrowheads="1"/>
            </p:cNvSpPr>
            <p:nvPr/>
          </p:nvSpPr>
          <p:spPr bwMode="auto">
            <a:xfrm>
              <a:off x="14457" y="13161"/>
              <a:ext cx="881" cy="878"/>
            </a:xfrm>
            <a:prstGeom prst="ellipse">
              <a:avLst/>
            </a:prstGeom>
            <a:solidFill>
              <a:schemeClr val="bg2">
                <a:alpha val="50000"/>
              </a:schemeClr>
            </a:solidFill>
            <a:ln w="57150">
              <a:solidFill>
                <a:schemeClr val="bg2"/>
              </a:solidFill>
              <a:round/>
              <a:headEnd/>
              <a:tailEnd/>
            </a:ln>
          </p:spPr>
          <p:txBody>
            <a:bodyPr vert="horz" wrap="none" lIns="0" tIns="0" rIns="0" bIns="0" numCol="1" anchor="ctr" anchorCtr="0" compatLnSpc="1">
              <a:prstTxWarp prst="textNoShape">
                <a:avLst/>
              </a:prstTxWarp>
            </a:bodyPr>
            <a:lstStyle/>
            <a:p>
              <a:pPr marL="0" marR="0" lvl="0" indent="0" algn="ctr" defTabSz="4703763"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Times New Roman" pitchFamily="18" charset="0"/>
                </a:rPr>
                <a:t>Students’ </a:t>
              </a:r>
            </a:p>
            <a:p>
              <a:pPr marL="0" marR="0" lvl="0" indent="0" algn="ctr" defTabSz="4703763"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Times New Roman" pitchFamily="18" charset="0"/>
                </a:rPr>
                <a:t>service was</a:t>
              </a:r>
            </a:p>
            <a:p>
              <a:pPr marL="0" marR="0" lvl="0" indent="0" algn="ctr" defTabSz="4703763"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Times New Roman" pitchFamily="18" charset="0"/>
                </a:rPr>
                <a:t> fulfilling a real</a:t>
              </a:r>
            </a:p>
            <a:p>
              <a:pPr marL="0" marR="0" lvl="0" indent="0" algn="ctr" defTabSz="4703763"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Times New Roman" pitchFamily="18" charset="0"/>
                </a:rPr>
                <a:t> need in the </a:t>
              </a:r>
            </a:p>
            <a:p>
              <a:pPr marL="0" marR="0" lvl="0" indent="0" algn="ctr" defTabSz="4703763"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Times New Roman" pitchFamily="18" charset="0"/>
                </a:rPr>
                <a:t>community</a:t>
              </a:r>
            </a:p>
          </p:txBody>
        </p:sp>
        <p:sp>
          <p:nvSpPr>
            <p:cNvPr id="14" name="_s1036"/>
            <p:cNvSpPr>
              <a:spLocks noChangeShapeType="1"/>
            </p:cNvSpPr>
            <p:nvPr/>
          </p:nvSpPr>
          <p:spPr bwMode="auto">
            <a:xfrm flipV="1">
              <a:off x="13824" y="13137"/>
              <a:ext cx="0" cy="342"/>
            </a:xfrm>
            <a:prstGeom prst="line">
              <a:avLst/>
            </a:prstGeom>
            <a:noFill/>
            <a:ln w="28575">
              <a:solidFill>
                <a:schemeClr val="tx1"/>
              </a:solidFill>
              <a:round/>
              <a:headEnd/>
              <a:tailEnd/>
            </a:ln>
          </p:spPr>
          <p:txBody>
            <a:bodyPr vert="horz" wrap="square" lIns="0" tIns="0" rIns="0" bIns="0" numCol="1" anchor="ctr" anchorCtr="0" compatLnSpc="1">
              <a:prstTxWarp prst="textNoShape">
                <a:avLst/>
              </a:prstTxWarp>
            </a:bodyPr>
            <a:lstStyle/>
            <a:p>
              <a:endParaRPr lang="en-US"/>
            </a:p>
          </p:txBody>
        </p:sp>
        <p:sp>
          <p:nvSpPr>
            <p:cNvPr id="15" name="_s1037"/>
            <p:cNvSpPr>
              <a:spLocks noChangeArrowheads="1"/>
            </p:cNvSpPr>
            <p:nvPr/>
          </p:nvSpPr>
          <p:spPr bwMode="auto">
            <a:xfrm>
              <a:off x="13404" y="12453"/>
              <a:ext cx="762" cy="751"/>
            </a:xfrm>
            <a:prstGeom prst="ellipse">
              <a:avLst/>
            </a:prstGeom>
            <a:solidFill>
              <a:schemeClr val="hlink">
                <a:alpha val="50000"/>
              </a:schemeClr>
            </a:solidFill>
            <a:ln w="57150">
              <a:solidFill>
                <a:schemeClr val="hlink"/>
              </a:solidFill>
              <a:round/>
              <a:headEnd/>
              <a:tailEnd/>
            </a:ln>
          </p:spPr>
          <p:txBody>
            <a:bodyPr vert="horz" wrap="none" lIns="0" tIns="0" rIns="0" bIns="0" numCol="1" anchor="ctr" anchorCtr="0" compatLnSpc="1">
              <a:prstTxWarp prst="textNoShape">
                <a:avLst/>
              </a:prstTxWarp>
            </a:bodyPr>
            <a:lstStyle/>
            <a:p>
              <a:pPr marL="0" marR="0" lvl="0" indent="0" algn="ctr" defTabSz="4703763"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Times New Roman" pitchFamily="18" charset="0"/>
                </a:rPr>
                <a:t>Students </a:t>
              </a:r>
            </a:p>
            <a:p>
              <a:pPr marL="0" marR="0" lvl="0" indent="0" algn="ctr" defTabSz="4703763"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Times New Roman" pitchFamily="18" charset="0"/>
                </a:rPr>
                <a:t>were positive</a:t>
              </a:r>
            </a:p>
            <a:p>
              <a:pPr marL="0" marR="0" lvl="0" indent="0" algn="ctr" defTabSz="4703763"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Times New Roman" pitchFamily="18" charset="0"/>
                </a:rPr>
                <a:t> role models for </a:t>
              </a:r>
            </a:p>
            <a:p>
              <a:pPr marL="0" marR="0" lvl="0" indent="0" algn="ctr" defTabSz="4703763"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Times New Roman" pitchFamily="18" charset="0"/>
                </a:rPr>
                <a:t>community</a:t>
              </a:r>
            </a:p>
          </p:txBody>
        </p:sp>
        <p:sp>
          <p:nvSpPr>
            <p:cNvPr id="16" name="_s1038"/>
            <p:cNvSpPr>
              <a:spLocks noChangeArrowheads="1"/>
            </p:cNvSpPr>
            <p:nvPr/>
          </p:nvSpPr>
          <p:spPr bwMode="auto">
            <a:xfrm>
              <a:off x="13441" y="13479"/>
              <a:ext cx="803" cy="684"/>
            </a:xfrm>
            <a:prstGeom prst="ellipse">
              <a:avLst/>
            </a:prstGeom>
            <a:solidFill>
              <a:schemeClr val="bg1">
                <a:alpha val="50000"/>
              </a:schemeClr>
            </a:solidFill>
            <a:ln w="57150">
              <a:solidFill>
                <a:schemeClr val="tx1"/>
              </a:solidFill>
              <a:round/>
              <a:headEnd/>
              <a:tailEnd/>
            </a:ln>
          </p:spPr>
          <p:txBody>
            <a:bodyPr vert="horz" wrap="none" lIns="0" tIns="0" rIns="0" bIns="0" numCol="1" anchor="ctr" anchorCtr="0" compatLnSpc="1">
              <a:prstTxWarp prst="textNoShape">
                <a:avLst/>
              </a:prstTxWarp>
            </a:bodyPr>
            <a:lstStyle/>
            <a:p>
              <a:pPr marL="0" marR="0" lvl="0" indent="0" algn="ctr" defTabSz="4703763" rtl="0" eaLnBrk="1" fontAlgn="base" latinLnBrk="0" hangingPunct="1">
                <a:lnSpc>
                  <a:spcPct val="100000"/>
                </a:lnSpc>
                <a:spcBef>
                  <a:spcPct val="0"/>
                </a:spcBef>
                <a:spcAft>
                  <a:spcPct val="0"/>
                </a:spcAft>
                <a:buClrTx/>
                <a:buSzTx/>
                <a:buFontTx/>
                <a:buNone/>
                <a:tabLst/>
              </a:pPr>
              <a:r>
                <a:rPr kumimoji="0" lang="en-US" b="1" i="0" u="none" strike="noStrike" cap="none" normalizeH="0" baseline="0" dirty="0" smtClean="0">
                  <a:ln>
                    <a:noFill/>
                  </a:ln>
                  <a:solidFill>
                    <a:schemeClr val="tx1"/>
                  </a:solidFill>
                  <a:effectLst/>
                  <a:latin typeface="Times New Roman" pitchFamily="18" charset="0"/>
                </a:rPr>
                <a:t>THEMES</a:t>
              </a:r>
            </a:p>
          </p:txBody>
        </p:sp>
      </p:gr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Toolkit</a:t>
            </a:r>
            <a:endParaRPr lang="en-US" dirty="0"/>
          </a:p>
        </p:txBody>
      </p:sp>
      <p:sp>
        <p:nvSpPr>
          <p:cNvPr id="4" name="Content Placeholder 3"/>
          <p:cNvSpPr>
            <a:spLocks noGrp="1"/>
          </p:cNvSpPr>
          <p:nvPr>
            <p:ph sz="quarter" idx="1"/>
          </p:nvPr>
        </p:nvSpPr>
        <p:spPr>
          <a:xfrm>
            <a:off x="762000" y="1371600"/>
            <a:ext cx="7239000" cy="5334000"/>
          </a:xfrm>
        </p:spPr>
        <p:txBody>
          <a:bodyPr>
            <a:noAutofit/>
          </a:bodyPr>
          <a:lstStyle/>
          <a:p>
            <a:r>
              <a:rPr lang="en-US" sz="1800" dirty="0" smtClean="0"/>
              <a:t>Introduction</a:t>
            </a:r>
          </a:p>
          <a:p>
            <a:r>
              <a:rPr lang="en-US" sz="1800" dirty="0" smtClean="0"/>
              <a:t>Community Documents</a:t>
            </a:r>
            <a:br>
              <a:rPr lang="en-US" sz="1800" dirty="0" smtClean="0"/>
            </a:br>
            <a:r>
              <a:rPr lang="en-US" sz="1800" dirty="0" smtClean="0"/>
              <a:t>	Community Assessment #1</a:t>
            </a:r>
            <a:br>
              <a:rPr lang="en-US" sz="1800" dirty="0" smtClean="0"/>
            </a:br>
            <a:r>
              <a:rPr lang="en-US" sz="1800" dirty="0" smtClean="0"/>
              <a:t>              Community Assessment #2 (for schools) </a:t>
            </a:r>
            <a:br>
              <a:rPr lang="en-US" sz="1800" dirty="0" smtClean="0"/>
            </a:br>
            <a:r>
              <a:rPr lang="en-US" sz="1800" dirty="0" smtClean="0"/>
              <a:t>	Memorandum of Understanding (MOU)</a:t>
            </a:r>
            <a:br>
              <a:rPr lang="en-US" sz="1800" dirty="0" smtClean="0"/>
            </a:br>
            <a:r>
              <a:rPr lang="en-US" sz="1800" dirty="0" smtClean="0"/>
              <a:t>            Health Outreach Program Contract</a:t>
            </a:r>
            <a:br>
              <a:rPr lang="en-US" sz="1800" dirty="0" smtClean="0"/>
            </a:br>
            <a:r>
              <a:rPr lang="en-US" sz="1800" dirty="0" smtClean="0"/>
              <a:t>	Health Fair Evaluation </a:t>
            </a:r>
            <a:br>
              <a:rPr lang="en-US" sz="1800" dirty="0" smtClean="0"/>
            </a:br>
            <a:r>
              <a:rPr lang="en-US" sz="1800" dirty="0" smtClean="0"/>
              <a:t>	Release Form</a:t>
            </a:r>
          </a:p>
          <a:p>
            <a:r>
              <a:rPr lang="en-US" sz="1800" dirty="0" smtClean="0"/>
              <a:t>Classroom Documents </a:t>
            </a:r>
            <a:br>
              <a:rPr lang="en-US" sz="1800" dirty="0" smtClean="0"/>
            </a:br>
            <a:r>
              <a:rPr lang="en-US" sz="1800" dirty="0" smtClean="0"/>
              <a:t>	Community Justification Assignment (Campus students)</a:t>
            </a:r>
            <a:br>
              <a:rPr lang="en-US" sz="1800" dirty="0" smtClean="0"/>
            </a:br>
            <a:r>
              <a:rPr lang="en-US" sz="1800" dirty="0" smtClean="0"/>
              <a:t>	Community Justification Assignment (Distance students)</a:t>
            </a:r>
            <a:br>
              <a:rPr lang="en-US" sz="1800" dirty="0" smtClean="0"/>
            </a:br>
            <a:r>
              <a:rPr lang="en-US" sz="1800" dirty="0" smtClean="0"/>
              <a:t>              Reflection Questions</a:t>
            </a:r>
            <a:br>
              <a:rPr lang="en-US" sz="1800" dirty="0" smtClean="0"/>
            </a:br>
            <a:r>
              <a:rPr lang="en-US" sz="1800" dirty="0" smtClean="0"/>
              <a:t>              Reflection In-Class Activity</a:t>
            </a:r>
            <a:br>
              <a:rPr lang="en-US" sz="1800" dirty="0" smtClean="0"/>
            </a:br>
            <a:r>
              <a:rPr lang="en-US" sz="1800" dirty="0" smtClean="0"/>
              <a:t>              Reflection Grading Rubric</a:t>
            </a:r>
            <a:br>
              <a:rPr lang="en-US" sz="1800" dirty="0" smtClean="0"/>
            </a:br>
            <a:r>
              <a:rPr lang="en-US" sz="1800" dirty="0" smtClean="0"/>
              <a:t>	Student Service Learning Pre-Survey</a:t>
            </a:r>
            <a:br>
              <a:rPr lang="en-US" sz="1800" dirty="0" smtClean="0"/>
            </a:br>
            <a:r>
              <a:rPr lang="en-US" sz="1800" dirty="0" smtClean="0"/>
              <a:t>	Student Supply Request Form</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Toolkit</a:t>
            </a:r>
            <a:endParaRPr lang="en-US" dirty="0"/>
          </a:p>
        </p:txBody>
      </p:sp>
      <p:sp>
        <p:nvSpPr>
          <p:cNvPr id="4" name="Content Placeholder 3"/>
          <p:cNvSpPr>
            <a:spLocks noGrp="1"/>
          </p:cNvSpPr>
          <p:nvPr>
            <p:ph sz="quarter" idx="1"/>
          </p:nvPr>
        </p:nvSpPr>
        <p:spPr>
          <a:xfrm>
            <a:off x="762000" y="1371600"/>
            <a:ext cx="7239000" cy="5334000"/>
          </a:xfrm>
        </p:spPr>
        <p:txBody>
          <a:bodyPr>
            <a:noAutofit/>
          </a:bodyPr>
          <a:lstStyle/>
          <a:p>
            <a:r>
              <a:rPr lang="en-US" sz="1800" dirty="0" smtClean="0"/>
              <a:t>Faculty Documents</a:t>
            </a:r>
            <a:br>
              <a:rPr lang="en-US" sz="1800" dirty="0" smtClean="0"/>
            </a:br>
            <a:r>
              <a:rPr lang="en-US" sz="1800" dirty="0" smtClean="0"/>
              <a:t>	Faculty Survey </a:t>
            </a:r>
            <a:br>
              <a:rPr lang="en-US" sz="1800" dirty="0" smtClean="0"/>
            </a:br>
            <a:r>
              <a:rPr lang="en-US" sz="1800" dirty="0" smtClean="0"/>
              <a:t>              Program </a:t>
            </a:r>
            <a:r>
              <a:rPr lang="en-US" sz="1800" dirty="0" err="1" smtClean="0"/>
              <a:t>PrePlanning</a:t>
            </a:r>
            <a:r>
              <a:rPr lang="en-US" sz="1800" dirty="0" smtClean="0"/>
              <a:t> Worksheet</a:t>
            </a:r>
            <a:br>
              <a:rPr lang="en-US" sz="1800" dirty="0" smtClean="0"/>
            </a:br>
            <a:r>
              <a:rPr lang="en-US" sz="1800" dirty="0" smtClean="0"/>
              <a:t>	Program Planning Worksheet</a:t>
            </a:r>
            <a:br>
              <a:rPr lang="en-US" sz="1800" dirty="0" smtClean="0"/>
            </a:br>
            <a:r>
              <a:rPr lang="en-US" sz="1800" dirty="0" smtClean="0"/>
              <a:t>	Program Development Worksheet </a:t>
            </a:r>
            <a:br>
              <a:rPr lang="en-US" sz="1800" dirty="0" smtClean="0"/>
            </a:br>
            <a:r>
              <a:rPr lang="en-US" sz="1800" dirty="0" smtClean="0"/>
              <a:t>              Program Analysis Worksheet </a:t>
            </a:r>
            <a:br>
              <a:rPr lang="en-US" sz="1800" dirty="0" smtClean="0"/>
            </a:br>
            <a:r>
              <a:rPr lang="en-US" sz="1800" dirty="0" smtClean="0"/>
              <a:t>	SWOT Analysis Worksheet </a:t>
            </a:r>
            <a:br>
              <a:rPr lang="en-US" sz="1800" dirty="0" smtClean="0"/>
            </a:br>
            <a:r>
              <a:rPr lang="en-US" sz="1800" dirty="0" smtClean="0"/>
              <a:t>	Identifying Community Capacity </a:t>
            </a:r>
            <a:br>
              <a:rPr lang="en-US" sz="1800" dirty="0" smtClean="0"/>
            </a:br>
            <a:r>
              <a:rPr lang="en-US" sz="1800" dirty="0" smtClean="0"/>
              <a:t>	What is Service? Presentation</a:t>
            </a:r>
            <a:br>
              <a:rPr lang="en-US" sz="1800" dirty="0" smtClean="0"/>
            </a:br>
            <a:r>
              <a:rPr lang="en-US" sz="1800" dirty="0" smtClean="0"/>
              <a:t>	Faculty Service Learning Request 	Form</a:t>
            </a:r>
          </a:p>
          <a:p>
            <a:r>
              <a:rPr lang="en-US" sz="1800" dirty="0" smtClean="0"/>
              <a:t>Research Documents</a:t>
            </a:r>
            <a:br>
              <a:rPr lang="en-US" sz="1800" dirty="0" smtClean="0"/>
            </a:br>
            <a:r>
              <a:rPr lang="en-US" sz="1800" dirty="0" smtClean="0"/>
              <a:t>	Research Protocol </a:t>
            </a:r>
          </a:p>
          <a:p>
            <a:pPr>
              <a:buNone/>
            </a:pPr>
            <a:r>
              <a:rPr lang="en-US" sz="1800" dirty="0" smtClean="0"/>
              <a:t>		Survey Forms</a:t>
            </a:r>
          </a:p>
          <a:p>
            <a:pPr>
              <a:buNone/>
            </a:pPr>
            <a:r>
              <a:rPr lang="en-US" sz="1800" dirty="0" smtClean="0"/>
              <a:t>		Focus Group Forms</a:t>
            </a:r>
          </a:p>
          <a:p>
            <a:pPr>
              <a:buNone/>
            </a:pPr>
            <a:endParaRPr lang="en-US" sz="1800" dirty="0" smtClean="0"/>
          </a:p>
          <a:p>
            <a:endParaRPr lang="en-US" sz="1100" dirty="0" smtClean="0"/>
          </a:p>
          <a:p>
            <a:pPr lvl="3">
              <a:buNone/>
            </a:pPr>
            <a:r>
              <a:rPr lang="en-US" sz="1100" dirty="0" smtClean="0"/>
              <a:t>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Now, we know it works…</a:t>
            </a:r>
            <a:endParaRPr lang="en-US" dirty="0"/>
          </a:p>
        </p:txBody>
      </p:sp>
      <p:sp>
        <p:nvSpPr>
          <p:cNvPr id="4" name="Content Placeholder 3"/>
          <p:cNvSpPr>
            <a:spLocks noGrp="1"/>
          </p:cNvSpPr>
          <p:nvPr>
            <p:ph sz="quarter" idx="1"/>
          </p:nvPr>
        </p:nvSpPr>
        <p:spPr/>
        <p:txBody>
          <a:bodyPr>
            <a:normAutofit/>
          </a:bodyPr>
          <a:lstStyle/>
          <a:p>
            <a:r>
              <a:rPr lang="en-US" dirty="0" smtClean="0"/>
              <a:t>But how does service-learning translate at a distance?</a:t>
            </a:r>
          </a:p>
          <a:p>
            <a:r>
              <a:rPr lang="en-US" dirty="0" smtClean="0"/>
              <a:t>We </a:t>
            </a:r>
            <a:r>
              <a:rPr lang="en-US" dirty="0" smtClean="0"/>
              <a:t>need your help!</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Literature Review</a:t>
            </a:r>
            <a:endParaRPr lang="en-US" dirty="0"/>
          </a:p>
        </p:txBody>
      </p:sp>
      <p:sp>
        <p:nvSpPr>
          <p:cNvPr id="3" name="Content Placeholder 2"/>
          <p:cNvSpPr>
            <a:spLocks noGrp="1"/>
          </p:cNvSpPr>
          <p:nvPr>
            <p:ph sz="quarter" idx="1"/>
          </p:nvPr>
        </p:nvSpPr>
        <p:spPr/>
        <p:txBody>
          <a:bodyPr>
            <a:normAutofit/>
          </a:bodyPr>
          <a:lstStyle/>
          <a:p>
            <a:r>
              <a:rPr lang="en-US" i="1" dirty="0" smtClean="0"/>
              <a:t>Most of the literature discusses use of technology for reflection</a:t>
            </a:r>
          </a:p>
          <a:p>
            <a:r>
              <a:rPr lang="en-US" i="1" dirty="0" smtClean="0"/>
              <a:t>Models of distance education with in-person service </a:t>
            </a:r>
          </a:p>
          <a:p>
            <a:r>
              <a:rPr lang="en-US" i="1" dirty="0" smtClean="0"/>
              <a:t>Students set up own service learning (J Lee, personal communication, June 2, 2009)</a:t>
            </a:r>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Literature Review Cont’d</a:t>
            </a:r>
            <a:endParaRPr lang="en-US" dirty="0"/>
          </a:p>
        </p:txBody>
      </p:sp>
      <p:sp>
        <p:nvSpPr>
          <p:cNvPr id="3" name="Content Placeholder 2"/>
          <p:cNvSpPr>
            <a:spLocks noGrp="1"/>
          </p:cNvSpPr>
          <p:nvPr>
            <p:ph sz="quarter" idx="1"/>
          </p:nvPr>
        </p:nvSpPr>
        <p:spPr/>
        <p:txBody>
          <a:bodyPr>
            <a:normAutofit fontScale="85000" lnSpcReduction="20000"/>
          </a:bodyPr>
          <a:lstStyle/>
          <a:p>
            <a:r>
              <a:rPr lang="en-US" i="1" dirty="0" smtClean="0"/>
              <a:t>Burton, E. (2003). </a:t>
            </a:r>
            <a:r>
              <a:rPr lang="en-US" dirty="0" smtClean="0"/>
              <a:t>Distance Learning and Service-Learning in the Accelerated Format. </a:t>
            </a:r>
            <a:r>
              <a:rPr lang="en-US" i="1" dirty="0" smtClean="0"/>
              <a:t>New Directions for Adult and Continuing Education</a:t>
            </a:r>
            <a:r>
              <a:rPr lang="en-US" dirty="0" smtClean="0"/>
              <a:t>, </a:t>
            </a:r>
            <a:r>
              <a:rPr lang="en-US" i="1" dirty="0" smtClean="0"/>
              <a:t>97</a:t>
            </a:r>
            <a:r>
              <a:rPr lang="en-US" dirty="0" smtClean="0"/>
              <a:t>, 63-71. </a:t>
            </a:r>
          </a:p>
          <a:p>
            <a:pPr lvl="1"/>
            <a:r>
              <a:rPr lang="en-US" i="1" dirty="0" smtClean="0"/>
              <a:t>Distance prep – international service </a:t>
            </a:r>
          </a:p>
          <a:p>
            <a:r>
              <a:rPr lang="en-US" dirty="0" smtClean="0"/>
              <a:t>James-</a:t>
            </a:r>
            <a:r>
              <a:rPr lang="en-US" dirty="0" err="1" smtClean="0"/>
              <a:t>Deramo</a:t>
            </a:r>
            <a:r>
              <a:rPr lang="en-US" dirty="0" smtClean="0"/>
              <a:t> </a:t>
            </a:r>
            <a:r>
              <a:rPr lang="en-US" dirty="0" smtClean="0"/>
              <a:t>M, </a:t>
            </a:r>
            <a:r>
              <a:rPr lang="en-US" dirty="0" err="1" smtClean="0"/>
              <a:t>Macedo</a:t>
            </a:r>
            <a:r>
              <a:rPr lang="en-US" dirty="0" smtClean="0"/>
              <a:t> P. </a:t>
            </a:r>
            <a:r>
              <a:rPr lang="en-US" i="1" dirty="0" smtClean="0"/>
              <a:t>Distance and Service Learning in the Sciences: Augmenting the Science Curriculum of Rural Schools through Online Mentoring and Electronic Communication. </a:t>
            </a:r>
            <a:r>
              <a:rPr lang="en-US" dirty="0" smtClean="0"/>
              <a:t>Retrieved online at: </a:t>
            </a:r>
            <a:r>
              <a:rPr lang="en-US" dirty="0" smtClean="0">
                <a:hlinkClick r:id="rId2"/>
              </a:rPr>
              <a:t>http://www.servicelearning.org/page/index.php?detailed=251</a:t>
            </a:r>
            <a:r>
              <a:rPr lang="en-US" dirty="0" smtClean="0"/>
              <a:t> </a:t>
            </a:r>
          </a:p>
          <a:p>
            <a:r>
              <a:rPr lang="en-US" i="1" dirty="0" smtClean="0"/>
              <a:t>Lorenzetti, J. P. (2007). How to: Incorporate service-learning into your distance education course. </a:t>
            </a:r>
          </a:p>
          <a:p>
            <a:r>
              <a:rPr lang="en-US" i="1" dirty="0" smtClean="0"/>
              <a:t>Perkins, G., </a:t>
            </a:r>
            <a:r>
              <a:rPr lang="en-US" i="1" dirty="0" err="1" smtClean="0"/>
              <a:t>Pichon</a:t>
            </a:r>
            <a:r>
              <a:rPr lang="en-US" i="1" dirty="0" smtClean="0"/>
              <a:t>, H. &amp; Williamson, M. (2009). Incorporating service-learning into distance education</a:t>
            </a:r>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sz="quarter" idx="1"/>
          </p:nvPr>
        </p:nvSpPr>
        <p:spPr/>
        <p:txBody>
          <a:bodyPr>
            <a:normAutofit fontScale="77500" lnSpcReduction="20000"/>
          </a:bodyPr>
          <a:lstStyle/>
          <a:p>
            <a:r>
              <a:rPr lang="en-US" dirty="0" smtClean="0"/>
              <a:t>Doll, J., Flecky, K., &amp; </a:t>
            </a:r>
            <a:r>
              <a:rPr lang="en-US" dirty="0" err="1" smtClean="0"/>
              <a:t>Kowenower</a:t>
            </a:r>
            <a:r>
              <a:rPr lang="en-US" dirty="0" smtClean="0"/>
              <a:t>, J. (April, 2009). The community as classroom: Assessing the impact of service-learning in occupational therapy education. American Occupational Therapy Association Annual Meeting, Houston, </a:t>
            </a:r>
            <a:r>
              <a:rPr lang="en-US" dirty="0" err="1" smtClean="0"/>
              <a:t>Tx</a:t>
            </a:r>
            <a:endParaRPr lang="en-US" dirty="0" smtClean="0"/>
          </a:p>
          <a:p>
            <a:r>
              <a:rPr lang="en-US" dirty="0" err="1" smtClean="0"/>
              <a:t>Eyler</a:t>
            </a:r>
            <a:r>
              <a:rPr lang="en-US" dirty="0" smtClean="0"/>
              <a:t>, J., &amp; D.E. Giles, J. (1999). </a:t>
            </a:r>
            <a:r>
              <a:rPr lang="en-US" i="1" dirty="0" smtClean="0"/>
              <a:t>Where’s the learning in service-learning? </a:t>
            </a:r>
            <a:r>
              <a:rPr lang="en-US" dirty="0" smtClean="0"/>
              <a:t> San Francisco: </a:t>
            </a:r>
            <a:r>
              <a:rPr lang="en-US" dirty="0" err="1" smtClean="0"/>
              <a:t>Jossey</a:t>
            </a:r>
            <a:r>
              <a:rPr lang="en-US" dirty="0" smtClean="0"/>
              <a:t> Bass.</a:t>
            </a:r>
          </a:p>
          <a:p>
            <a:r>
              <a:rPr lang="en-US" dirty="0" smtClean="0"/>
              <a:t> Lorenzetti, J. P. (October, 15, 2007). How to: Incorporate service learning into your distance education course. </a:t>
            </a:r>
            <a:r>
              <a:rPr lang="en-US" i="1" dirty="0" smtClean="0"/>
              <a:t>Distance Education Report. </a:t>
            </a:r>
          </a:p>
          <a:p>
            <a:r>
              <a:rPr lang="en-US" dirty="0" smtClean="0"/>
              <a:t>Perkins, G., </a:t>
            </a:r>
            <a:r>
              <a:rPr lang="en-US" dirty="0" err="1" smtClean="0"/>
              <a:t>Pichons</a:t>
            </a:r>
            <a:r>
              <a:rPr lang="en-US" dirty="0" smtClean="0"/>
              <a:t>, H., &amp; Williamson, M. (2009). Incorporating service learning into distance education. (Abstract). In C. Crawford et al. (Eds.), </a:t>
            </a:r>
            <a:r>
              <a:rPr lang="en-US" i="1" dirty="0" smtClean="0"/>
              <a:t>Proceedings of Society for Information Technology and Teacher Education International Conference 2009. </a:t>
            </a:r>
            <a:r>
              <a:rPr lang="en-US" dirty="0" smtClean="0"/>
              <a:t>(pp. 2071-2076). Chesapeake, VA: AACE.</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Welcome!</a:t>
            </a:r>
            <a:endParaRPr lang="en-US" dirty="0"/>
          </a:p>
        </p:txBody>
      </p:sp>
      <p:sp>
        <p:nvSpPr>
          <p:cNvPr id="3" name="Content Placeholder 2"/>
          <p:cNvSpPr>
            <a:spLocks noGrp="1"/>
          </p:cNvSpPr>
          <p:nvPr>
            <p:ph sz="quarter" idx="1"/>
          </p:nvPr>
        </p:nvSpPr>
        <p:spPr/>
        <p:txBody>
          <a:bodyPr/>
          <a:lstStyle/>
          <a:p>
            <a:r>
              <a:rPr lang="en-US" dirty="0" smtClean="0"/>
              <a:t>Research question</a:t>
            </a:r>
          </a:p>
          <a:p>
            <a:r>
              <a:rPr lang="en-US" dirty="0" smtClean="0"/>
              <a:t>Program overview</a:t>
            </a:r>
          </a:p>
          <a:p>
            <a:r>
              <a:rPr lang="en-US" dirty="0" smtClean="0"/>
              <a:t>What is service learning? </a:t>
            </a:r>
          </a:p>
          <a:p>
            <a:r>
              <a:rPr lang="en-US" dirty="0" smtClean="0"/>
              <a:t>Success with service learning</a:t>
            </a:r>
          </a:p>
          <a:p>
            <a:r>
              <a:rPr lang="en-US" dirty="0" smtClean="0"/>
              <a:t>Next steps </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Questions</a:t>
            </a:r>
            <a:endParaRPr lang="en-US" dirty="0"/>
          </a:p>
        </p:txBody>
      </p:sp>
      <p:sp>
        <p:nvSpPr>
          <p:cNvPr id="3" name="Content Placeholder 2"/>
          <p:cNvSpPr>
            <a:spLocks noGrp="1"/>
          </p:cNvSpPr>
          <p:nvPr>
            <p:ph sz="quarter" idx="1"/>
          </p:nvPr>
        </p:nvSpPr>
        <p:spPr/>
        <p:txBody>
          <a:bodyPr>
            <a:normAutofit fontScale="92500"/>
          </a:bodyPr>
          <a:lstStyle/>
          <a:p>
            <a:pPr lvl="0"/>
            <a:r>
              <a:rPr lang="en-US" dirty="0" smtClean="0"/>
              <a:t>How can a service learning toolkit aid in development and maintenance of community partnerships both in local and distance service learning?</a:t>
            </a:r>
          </a:p>
          <a:p>
            <a:pPr lvl="0"/>
            <a:r>
              <a:rPr lang="en-US" dirty="0" smtClean="0"/>
              <a:t>What impact do service-learning experiences (as part of occupational therapy coursework) have on distance students and distance community partners? </a:t>
            </a:r>
          </a:p>
          <a:p>
            <a:pPr lvl="0"/>
            <a:r>
              <a:rPr lang="en-US" dirty="0" smtClean="0"/>
              <a:t>What do distance students learn from service-learning experiences? </a:t>
            </a:r>
          </a:p>
          <a:p>
            <a:pPr lvl="0"/>
            <a:r>
              <a:rPr lang="en-US" dirty="0" smtClean="0"/>
              <a:t>What do distance community partners report about engaging with occupational therapy students to meet community needs?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457200" y="457200"/>
            <a:ext cx="8229600" cy="1143000"/>
          </a:xfrm>
          <a:prstGeom prst="rect">
            <a:avLst/>
          </a:prstGeom>
        </p:spPr>
        <p:txBody>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4400" b="0" i="0" u="none" strike="noStrike" kern="1200" cap="none" spc="200" normalizeH="0" baseline="0" noProof="0" smtClean="0">
                <a:ln>
                  <a:noFill/>
                </a:ln>
                <a:solidFill>
                  <a:schemeClr val="tx1">
                    <a:lumMod val="65000"/>
                    <a:lumOff val="35000"/>
                  </a:schemeClr>
                </a:solidFill>
                <a:effectLst/>
                <a:uLnTx/>
                <a:uFillTx/>
                <a:latin typeface="+mj-lt"/>
                <a:ea typeface="+mj-ea"/>
                <a:cs typeface="+mj-cs"/>
              </a:rPr>
              <a:t>Occupational Therapy Program</a:t>
            </a:r>
            <a:endParaRPr kumimoji="0" lang="en-US" sz="4400" b="0" i="0" u="none" strike="noStrike" kern="1200" cap="none" spc="200" normalizeH="0" baseline="0" noProof="0" dirty="0">
              <a:ln>
                <a:noFill/>
              </a:ln>
              <a:solidFill>
                <a:schemeClr val="tx1">
                  <a:lumMod val="65000"/>
                  <a:lumOff val="35000"/>
                </a:schemeClr>
              </a:solidFill>
              <a:effectLst/>
              <a:uLnTx/>
              <a:uFillTx/>
              <a:latin typeface="+mj-lt"/>
              <a:ea typeface="+mj-ea"/>
              <a:cs typeface="+mj-cs"/>
            </a:endParaRPr>
          </a:p>
        </p:txBody>
      </p:sp>
      <p:sp>
        <p:nvSpPr>
          <p:cNvPr id="5" name="Content Placeholder 2"/>
          <p:cNvSpPr txBox="1">
            <a:spLocks/>
          </p:cNvSpPr>
          <p:nvPr/>
        </p:nvSpPr>
        <p:spPr>
          <a:xfrm>
            <a:off x="457200" y="1905000"/>
            <a:ext cx="8229600" cy="4389120"/>
          </a:xfrm>
          <a:prstGeom prst="rect">
            <a:avLst/>
          </a:prstGeom>
        </p:spPr>
        <p:txBody>
          <a:bodyPr>
            <a:normAutofit/>
          </a:bodyPr>
          <a:lstStyle/>
          <a:p>
            <a:pPr marL="341313" marR="0" lvl="0" indent="-341313" algn="l" defTabSz="914400" rtl="0" eaLnBrk="1" fontAlgn="auto" latinLnBrk="0" hangingPunct="1">
              <a:lnSpc>
                <a:spcPct val="100000"/>
              </a:lnSpc>
              <a:spcBef>
                <a:spcPts val="1500"/>
              </a:spcBef>
              <a:spcAft>
                <a:spcPts val="0"/>
              </a:spcAft>
              <a:buClrTx/>
              <a:buSzPct val="80000"/>
              <a:buFont typeface="Wingdings" pitchFamily="2" charset="2"/>
              <a:buChar char=""/>
              <a:tabLst/>
              <a:defRPr/>
            </a:pPr>
            <a:r>
              <a:rPr kumimoji="0" lang="en-US" sz="2200" b="0" i="0" u="none" strike="noStrike" kern="1200" cap="none" spc="100" normalizeH="0" baseline="0" noProof="0" dirty="0" smtClean="0">
                <a:ln>
                  <a:noFill/>
                </a:ln>
                <a:solidFill>
                  <a:schemeClr val="tx1">
                    <a:lumMod val="75000"/>
                    <a:lumOff val="25000"/>
                  </a:schemeClr>
                </a:solidFill>
                <a:effectLst>
                  <a:innerShdw blurRad="50800">
                    <a:schemeClr val="bg1"/>
                  </a:innerShdw>
                </a:effectLst>
                <a:uLnTx/>
                <a:uFillTx/>
                <a:latin typeface="+mn-lt"/>
                <a:ea typeface="+mn-ea"/>
                <a:cs typeface="+mn-cs"/>
              </a:rPr>
              <a:t>The mission of Creighton's Department of Occupational Therapy is to educate ethical practitioners, engage in scholarship dedicated to the pursuit of truth, serve the profession, and offer occupational therapy expertise to local and global communities. </a:t>
            </a:r>
          </a:p>
          <a:p>
            <a:pPr marL="341313" marR="0" lvl="0" indent="-341313" algn="l" defTabSz="914400" rtl="0" eaLnBrk="1" fontAlgn="auto" latinLnBrk="0" hangingPunct="1">
              <a:lnSpc>
                <a:spcPct val="100000"/>
              </a:lnSpc>
              <a:spcBef>
                <a:spcPts val="1500"/>
              </a:spcBef>
              <a:spcAft>
                <a:spcPts val="0"/>
              </a:spcAft>
              <a:buClrTx/>
              <a:buSzPct val="80000"/>
              <a:buFont typeface="Wingdings" pitchFamily="2" charset="2"/>
              <a:buChar char=""/>
              <a:tabLst/>
              <a:defRPr/>
            </a:pPr>
            <a:r>
              <a:rPr kumimoji="0" lang="en-US" sz="2200" b="0" i="0" u="none" strike="noStrike" kern="1200" cap="none" spc="100" normalizeH="0" baseline="0" noProof="0" dirty="0" smtClean="0">
                <a:ln>
                  <a:noFill/>
                </a:ln>
                <a:solidFill>
                  <a:schemeClr val="tx1">
                    <a:lumMod val="75000"/>
                    <a:lumOff val="25000"/>
                  </a:schemeClr>
                </a:solidFill>
                <a:effectLst>
                  <a:innerShdw blurRad="50800">
                    <a:schemeClr val="bg1"/>
                  </a:innerShdw>
                </a:effectLst>
                <a:uLnTx/>
                <a:uFillTx/>
                <a:latin typeface="+mn-lt"/>
                <a:ea typeface="+mn-ea"/>
                <a:cs typeface="+mn-cs"/>
              </a:rPr>
              <a:t>Creighton occupational therapy graduates will be </a:t>
            </a:r>
            <a:r>
              <a:rPr kumimoji="0" lang="en-US" sz="2200" b="1" i="0" u="none" strike="noStrike" kern="1200" cap="none" spc="100" normalizeH="0" baseline="0" noProof="0" dirty="0" smtClean="0">
                <a:ln>
                  <a:noFill/>
                </a:ln>
                <a:solidFill>
                  <a:schemeClr val="tx2"/>
                </a:solidFill>
                <a:effectLst>
                  <a:innerShdw blurRad="50800">
                    <a:schemeClr val="bg1"/>
                  </a:innerShdw>
                </a:effectLst>
                <a:uLnTx/>
                <a:uFillTx/>
                <a:latin typeface="+mn-lt"/>
                <a:ea typeface="+mn-ea"/>
                <a:cs typeface="+mn-cs"/>
              </a:rPr>
              <a:t>creative, holistic, reflective, and committed to life-long learning</a:t>
            </a:r>
            <a:r>
              <a:rPr kumimoji="0" lang="en-US" sz="2200" b="0" i="0" u="none" strike="noStrike" kern="1200" cap="none" spc="100" normalizeH="0" baseline="0" noProof="0" dirty="0" smtClean="0">
                <a:ln>
                  <a:noFill/>
                </a:ln>
                <a:solidFill>
                  <a:schemeClr val="tx1">
                    <a:lumMod val="75000"/>
                    <a:lumOff val="25000"/>
                  </a:schemeClr>
                </a:solidFill>
                <a:effectLst>
                  <a:innerShdw blurRad="50800">
                    <a:schemeClr val="bg1"/>
                  </a:innerShdw>
                </a:effectLst>
                <a:uLnTx/>
                <a:uFillTx/>
                <a:latin typeface="+mn-lt"/>
                <a:ea typeface="+mn-ea"/>
                <a:cs typeface="+mn-cs"/>
              </a:rPr>
              <a: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Curricular Model</a:t>
            </a:r>
            <a:endParaRPr lang="en-US" dirty="0"/>
          </a:p>
        </p:txBody>
      </p:sp>
      <p:pic>
        <p:nvPicPr>
          <p:cNvPr id="3" name="Content Placeholder 8"/>
          <p:cNvPicPr>
            <a:picLocks/>
          </p:cNvPicPr>
          <p:nvPr/>
        </p:nvPicPr>
        <p:blipFill>
          <a:blip r:embed="rId2"/>
          <a:stretch>
            <a:fillRect/>
          </a:stretch>
        </p:blipFill>
        <p:spPr bwMode="auto">
          <a:xfrm>
            <a:off x="1178143" y="1935163"/>
            <a:ext cx="6787713" cy="4389437"/>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381000" y="228600"/>
            <a:ext cx="8229600" cy="1143000"/>
          </a:xfrm>
          <a:prstGeom prst="rect">
            <a:avLst/>
          </a:prstGeom>
        </p:spPr>
        <p:txBody>
          <a:bodyPr>
            <a:normAutofit fontScale="67500" lnSpcReduction="200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4400" b="0" i="0" u="none" strike="noStrike" kern="1200" cap="none" spc="200" normalizeH="0" baseline="0" noProof="0" dirty="0" smtClean="0">
                <a:ln>
                  <a:noFill/>
                </a:ln>
                <a:solidFill>
                  <a:schemeClr val="tx1">
                    <a:lumMod val="65000"/>
                    <a:lumOff val="35000"/>
                  </a:schemeClr>
                </a:solidFill>
                <a:effectLst/>
                <a:uLnTx/>
                <a:uFillTx/>
                <a:latin typeface="+mj-lt"/>
                <a:ea typeface="+mj-ea"/>
                <a:cs typeface="+mj-cs"/>
              </a:rPr>
              <a:t>Creighton University (CU)-University of Alaska Anchorage (UAA) Connection</a:t>
            </a:r>
            <a:endParaRPr kumimoji="0" lang="en-US" sz="4400" b="0" i="0" u="none" strike="noStrike" kern="1200" cap="none" spc="200" normalizeH="0" baseline="0" noProof="0" dirty="0">
              <a:ln>
                <a:noFill/>
              </a:ln>
              <a:solidFill>
                <a:schemeClr val="tx1">
                  <a:lumMod val="65000"/>
                  <a:lumOff val="35000"/>
                </a:schemeClr>
              </a:solidFill>
              <a:effectLst/>
              <a:uLnTx/>
              <a:uFillTx/>
              <a:latin typeface="+mj-lt"/>
              <a:ea typeface="+mj-ea"/>
              <a:cs typeface="+mj-cs"/>
            </a:endParaRPr>
          </a:p>
        </p:txBody>
      </p:sp>
      <p:sp>
        <p:nvSpPr>
          <p:cNvPr id="4" name="Content Placeholder 2"/>
          <p:cNvSpPr txBox="1">
            <a:spLocks/>
          </p:cNvSpPr>
          <p:nvPr/>
        </p:nvSpPr>
        <p:spPr>
          <a:xfrm>
            <a:off x="381000" y="1219200"/>
            <a:ext cx="8229600" cy="4389120"/>
          </a:xfrm>
          <a:prstGeom prst="rect">
            <a:avLst/>
          </a:prstGeom>
        </p:spPr>
        <p:txBody>
          <a:bodyPr>
            <a:normAutofit/>
          </a:bodyPr>
          <a:lstStyle/>
          <a:p>
            <a:pPr marL="341313" marR="0" lvl="0" indent="-341313" algn="l" defTabSz="914400" rtl="0" eaLnBrk="1" fontAlgn="auto" latinLnBrk="0" hangingPunct="1">
              <a:lnSpc>
                <a:spcPct val="100000"/>
              </a:lnSpc>
              <a:spcBef>
                <a:spcPts val="1500"/>
              </a:spcBef>
              <a:spcAft>
                <a:spcPts val="0"/>
              </a:spcAft>
              <a:buClrTx/>
              <a:buSzPct val="80000"/>
              <a:buFont typeface="Wingdings" pitchFamily="2" charset="2"/>
              <a:buChar char=""/>
              <a:tabLst/>
              <a:defRPr/>
            </a:pPr>
            <a:r>
              <a:rPr kumimoji="0" lang="en-US" sz="2200" b="0" i="0" u="none" strike="noStrike" kern="1200" cap="none" spc="100" normalizeH="0" baseline="0" noProof="0" dirty="0" smtClean="0">
                <a:ln>
                  <a:noFill/>
                </a:ln>
                <a:solidFill>
                  <a:schemeClr val="tx1">
                    <a:lumMod val="75000"/>
                    <a:lumOff val="25000"/>
                  </a:schemeClr>
                </a:solidFill>
                <a:effectLst>
                  <a:innerShdw blurRad="50800">
                    <a:schemeClr val="bg1"/>
                  </a:innerShdw>
                </a:effectLst>
                <a:uLnTx/>
                <a:uFillTx/>
                <a:latin typeface="+mn-lt"/>
                <a:ea typeface="+mn-ea"/>
                <a:cs typeface="+mn-cs"/>
              </a:rPr>
              <a:t>2005: UAA contacted Dr. Alfred Bracciano </a:t>
            </a:r>
          </a:p>
          <a:p>
            <a:pPr marL="341313" marR="0" lvl="0" indent="-341313" algn="l" defTabSz="914400" rtl="0" eaLnBrk="1" fontAlgn="auto" latinLnBrk="0" hangingPunct="1">
              <a:lnSpc>
                <a:spcPct val="100000"/>
              </a:lnSpc>
              <a:spcBef>
                <a:spcPts val="1500"/>
              </a:spcBef>
              <a:spcAft>
                <a:spcPts val="0"/>
              </a:spcAft>
              <a:buClrTx/>
              <a:buSzPct val="80000"/>
              <a:tabLst/>
              <a:defRPr/>
            </a:pPr>
            <a:r>
              <a:rPr kumimoji="0" lang="en-US" sz="2200" b="0" i="0" u="none" strike="noStrike" kern="1200" cap="none" spc="100" normalizeH="0" baseline="0" noProof="0" dirty="0" smtClean="0">
                <a:ln>
                  <a:noFill/>
                </a:ln>
                <a:solidFill>
                  <a:schemeClr val="tx1">
                    <a:lumMod val="75000"/>
                    <a:lumOff val="25000"/>
                  </a:schemeClr>
                </a:solidFill>
                <a:effectLst>
                  <a:innerShdw blurRad="50800">
                    <a:schemeClr val="bg1"/>
                  </a:innerShdw>
                </a:effectLst>
                <a:uLnTx/>
                <a:uFillTx/>
                <a:latin typeface="+mn-lt"/>
                <a:ea typeface="+mn-ea"/>
                <a:cs typeface="+mn-cs"/>
              </a:rPr>
              <a:t>(CU faculty member) to determine feasibility </a:t>
            </a:r>
          </a:p>
          <a:p>
            <a:pPr marL="341313" marR="0" lvl="0" indent="-341313" algn="l" defTabSz="914400" rtl="0" eaLnBrk="1" fontAlgn="auto" latinLnBrk="0" hangingPunct="1">
              <a:lnSpc>
                <a:spcPct val="100000"/>
              </a:lnSpc>
              <a:spcBef>
                <a:spcPts val="1500"/>
              </a:spcBef>
              <a:spcAft>
                <a:spcPts val="0"/>
              </a:spcAft>
              <a:buClrTx/>
              <a:buSzPct val="80000"/>
              <a:tabLst/>
              <a:defRPr/>
            </a:pPr>
            <a:r>
              <a:rPr kumimoji="0" lang="en-US" sz="2200" b="0" i="0" u="none" strike="noStrike" kern="1200" cap="none" spc="100" normalizeH="0" baseline="0" noProof="0" dirty="0" smtClean="0">
                <a:ln>
                  <a:noFill/>
                </a:ln>
                <a:solidFill>
                  <a:schemeClr val="tx1">
                    <a:lumMod val="75000"/>
                    <a:lumOff val="25000"/>
                  </a:schemeClr>
                </a:solidFill>
                <a:effectLst>
                  <a:innerShdw blurRad="50800">
                    <a:schemeClr val="bg1"/>
                  </a:innerShdw>
                </a:effectLst>
                <a:uLnTx/>
                <a:uFillTx/>
                <a:latin typeface="+mn-lt"/>
                <a:ea typeface="+mn-ea"/>
                <a:cs typeface="+mn-cs"/>
              </a:rPr>
              <a:t>of starting an OT program </a:t>
            </a:r>
          </a:p>
          <a:p>
            <a:pPr marL="682625" marR="0" lvl="1" indent="-341313" algn="l" defTabSz="914400" rtl="0" eaLnBrk="1" fontAlgn="auto" latinLnBrk="0" hangingPunct="1">
              <a:lnSpc>
                <a:spcPct val="100000"/>
              </a:lnSpc>
              <a:spcBef>
                <a:spcPts val="1500"/>
              </a:spcBef>
              <a:spcAft>
                <a:spcPts val="0"/>
              </a:spcAft>
              <a:buClrTx/>
              <a:buSzPct val="80000"/>
              <a:buFont typeface="Wingdings" pitchFamily="2" charset="2"/>
              <a:buChar char=""/>
              <a:tabLst/>
              <a:defRPr/>
            </a:pPr>
            <a:r>
              <a:rPr kumimoji="0" lang="en-US" sz="1800" b="0" i="0" u="none" strike="noStrike" kern="1200" cap="none" spc="100" normalizeH="0" baseline="0" noProof="0" dirty="0" smtClean="0">
                <a:ln>
                  <a:noFill/>
                </a:ln>
                <a:solidFill>
                  <a:schemeClr val="tx1">
                    <a:lumMod val="75000"/>
                    <a:lumOff val="25000"/>
                  </a:schemeClr>
                </a:solidFill>
                <a:effectLst>
                  <a:innerShdw blurRad="50800">
                    <a:schemeClr val="bg1"/>
                  </a:innerShdw>
                </a:effectLst>
                <a:uLnTx/>
                <a:uFillTx/>
                <a:latin typeface="+mn-lt"/>
                <a:ea typeface="+mn-ea"/>
                <a:cs typeface="+mn-cs"/>
              </a:rPr>
              <a:t>Result of feasibility study was that starting a new program was cost prohibitive</a:t>
            </a:r>
          </a:p>
          <a:p>
            <a:pPr marL="682625" marR="0" lvl="1" indent="-341313" algn="l" defTabSz="914400" rtl="0" eaLnBrk="1" fontAlgn="auto" latinLnBrk="0" hangingPunct="1">
              <a:lnSpc>
                <a:spcPct val="100000"/>
              </a:lnSpc>
              <a:spcBef>
                <a:spcPts val="1500"/>
              </a:spcBef>
              <a:spcAft>
                <a:spcPts val="0"/>
              </a:spcAft>
              <a:buClrTx/>
              <a:buSzPct val="80000"/>
              <a:buFont typeface="Wingdings" pitchFamily="2" charset="2"/>
              <a:buChar char=""/>
              <a:tabLst/>
              <a:defRPr/>
            </a:pPr>
            <a:r>
              <a:rPr kumimoji="0" lang="en-US" sz="1800" b="0" i="0" u="none" strike="noStrike" kern="1200" cap="none" spc="100" normalizeH="0" baseline="0" noProof="0" dirty="0" smtClean="0">
                <a:ln>
                  <a:noFill/>
                </a:ln>
                <a:solidFill>
                  <a:schemeClr val="tx1">
                    <a:lumMod val="75000"/>
                    <a:lumOff val="25000"/>
                  </a:schemeClr>
                </a:solidFill>
                <a:effectLst>
                  <a:innerShdw blurRad="50800">
                    <a:schemeClr val="bg1"/>
                  </a:innerShdw>
                </a:effectLst>
                <a:uLnTx/>
                <a:uFillTx/>
                <a:latin typeface="+mn-lt"/>
                <a:ea typeface="+mn-ea"/>
                <a:cs typeface="+mn-cs"/>
              </a:rPr>
              <a:t>After a series of discussions and visits, a contract was developed for CU to deliver a program in a distance format</a:t>
            </a:r>
          </a:p>
          <a:p>
            <a:pPr marL="341313" marR="0" lvl="0" indent="-341313" algn="l" defTabSz="914400" rtl="0" eaLnBrk="1" fontAlgn="auto" latinLnBrk="0" hangingPunct="1">
              <a:lnSpc>
                <a:spcPct val="100000"/>
              </a:lnSpc>
              <a:spcBef>
                <a:spcPts val="1500"/>
              </a:spcBef>
              <a:spcAft>
                <a:spcPts val="0"/>
              </a:spcAft>
              <a:buClrTx/>
              <a:buSzPct val="80000"/>
              <a:buFont typeface="Wingdings" pitchFamily="2" charset="2"/>
              <a:buChar char=""/>
              <a:tabLst/>
              <a:defRPr/>
            </a:pPr>
            <a:r>
              <a:rPr kumimoji="0" lang="en-US" sz="2200" b="0" i="0" u="none" strike="noStrike" kern="1200" cap="none" spc="100" normalizeH="0" baseline="0" noProof="0" dirty="0" smtClean="0">
                <a:ln>
                  <a:noFill/>
                </a:ln>
                <a:solidFill>
                  <a:schemeClr val="tx1">
                    <a:lumMod val="75000"/>
                    <a:lumOff val="25000"/>
                  </a:schemeClr>
                </a:solidFill>
                <a:effectLst>
                  <a:innerShdw blurRad="50800">
                    <a:schemeClr val="bg1"/>
                  </a:innerShdw>
                </a:effectLst>
                <a:uLnTx/>
                <a:uFillTx/>
                <a:latin typeface="+mn-lt"/>
                <a:ea typeface="+mn-ea"/>
                <a:cs typeface="+mn-cs"/>
              </a:rPr>
              <a:t>Fall 2008: First cohort of students (Class of 2011) began pilot program</a:t>
            </a:r>
          </a:p>
        </p:txBody>
      </p:sp>
      <p:pic>
        <p:nvPicPr>
          <p:cNvPr id="5" name="Picture 4" descr="bracciano.jpg"/>
          <p:cNvPicPr>
            <a:picLocks noChangeAspect="1"/>
          </p:cNvPicPr>
          <p:nvPr/>
        </p:nvPicPr>
        <p:blipFill>
          <a:blip r:embed="rId2" cstate="print"/>
          <a:srcRect l="18200" t="15625" r="22651" b="37500"/>
          <a:stretch>
            <a:fillRect/>
          </a:stretch>
        </p:blipFill>
        <p:spPr>
          <a:xfrm>
            <a:off x="7620000" y="1219200"/>
            <a:ext cx="990600" cy="1143000"/>
          </a:xfrm>
          <a:prstGeom prst="rect">
            <a:avLst/>
          </a:prstGeom>
        </p:spPr>
      </p:pic>
      <p:sp>
        <p:nvSpPr>
          <p:cNvPr id="6" name="TextBox 5"/>
          <p:cNvSpPr txBox="1"/>
          <p:nvPr/>
        </p:nvSpPr>
        <p:spPr>
          <a:xfrm>
            <a:off x="304800" y="5562600"/>
            <a:ext cx="8534400" cy="923330"/>
          </a:xfrm>
          <a:prstGeom prst="rect">
            <a:avLst/>
          </a:prstGeom>
          <a:noFill/>
        </p:spPr>
        <p:txBody>
          <a:bodyPr wrap="square" rtlCol="0">
            <a:spAutoFit/>
          </a:bodyPr>
          <a:lstStyle/>
          <a:p>
            <a:r>
              <a:rPr lang="en-US" dirty="0" smtClean="0"/>
              <a:t>Source: Jensen, L. (2009). </a:t>
            </a:r>
            <a:r>
              <a:rPr lang="en-US" i="1" dirty="0" smtClean="0"/>
              <a:t>Fieldwork Education: How do I sign up</a:t>
            </a:r>
            <a:r>
              <a:rPr lang="en-US" dirty="0" smtClean="0"/>
              <a:t>? Presented at the Alaska Occupational Therapy Association Spring Conference. Anchorage, Alaska. </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704088"/>
            <a:ext cx="8229600" cy="1143000"/>
          </a:xfrm>
          <a:prstGeom prst="rect">
            <a:avLst/>
          </a:prstGeom>
        </p:spPr>
        <p:txBody>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4400" b="0" i="0" u="none" strike="noStrike" kern="1200" cap="none" spc="200" normalizeH="0" baseline="0" noProof="0" smtClean="0">
                <a:ln>
                  <a:noFill/>
                </a:ln>
                <a:solidFill>
                  <a:schemeClr val="tx1">
                    <a:lumMod val="65000"/>
                    <a:lumOff val="35000"/>
                  </a:schemeClr>
                </a:solidFill>
                <a:effectLst/>
                <a:uLnTx/>
                <a:uFillTx/>
                <a:latin typeface="+mj-lt"/>
                <a:ea typeface="+mj-ea"/>
                <a:cs typeface="+mj-cs"/>
              </a:rPr>
              <a:t>CU Distance OT Program</a:t>
            </a:r>
            <a:endParaRPr kumimoji="0" lang="en-US" sz="4400" b="0" i="0" u="none" strike="noStrike" kern="1200" cap="none" spc="200" normalizeH="0" baseline="0" noProof="0" dirty="0">
              <a:ln>
                <a:noFill/>
              </a:ln>
              <a:solidFill>
                <a:schemeClr val="tx1">
                  <a:lumMod val="65000"/>
                  <a:lumOff val="35000"/>
                </a:schemeClr>
              </a:solidFill>
              <a:effectLst/>
              <a:uLnTx/>
              <a:uFillTx/>
              <a:latin typeface="+mj-lt"/>
              <a:ea typeface="+mj-ea"/>
              <a:cs typeface="+mj-cs"/>
            </a:endParaRPr>
          </a:p>
        </p:txBody>
      </p:sp>
      <p:sp>
        <p:nvSpPr>
          <p:cNvPr id="3" name="Content Placeholder 2"/>
          <p:cNvSpPr txBox="1">
            <a:spLocks/>
          </p:cNvSpPr>
          <p:nvPr/>
        </p:nvSpPr>
        <p:spPr>
          <a:xfrm>
            <a:off x="457200" y="1920085"/>
            <a:ext cx="8001000" cy="4434840"/>
          </a:xfrm>
          <a:prstGeom prst="rect">
            <a:avLst/>
          </a:prstGeom>
        </p:spPr>
        <p:txBody>
          <a:bodyPr>
            <a:normAutofit/>
          </a:bodyPr>
          <a:lstStyle/>
          <a:p>
            <a:pPr marL="341313" marR="0" lvl="0" indent="-341313" algn="l" defTabSz="914400" rtl="0" eaLnBrk="1" fontAlgn="auto" latinLnBrk="0" hangingPunct="1">
              <a:lnSpc>
                <a:spcPct val="100000"/>
              </a:lnSpc>
              <a:spcBef>
                <a:spcPts val="1500"/>
              </a:spcBef>
              <a:spcAft>
                <a:spcPts val="0"/>
              </a:spcAft>
              <a:buClrTx/>
              <a:buSzPct val="80000"/>
              <a:buFont typeface="Wingdings" pitchFamily="2" charset="2"/>
              <a:buChar char=""/>
              <a:tabLst/>
              <a:defRPr/>
            </a:pPr>
            <a:r>
              <a:rPr kumimoji="0" lang="en-US" sz="2200" b="0" i="0" u="none" strike="noStrike" kern="1200" cap="none" spc="100" normalizeH="0" baseline="0" noProof="0" dirty="0" smtClean="0">
                <a:ln>
                  <a:noFill/>
                </a:ln>
                <a:solidFill>
                  <a:schemeClr val="tx1">
                    <a:lumMod val="75000"/>
                    <a:lumOff val="25000"/>
                  </a:schemeClr>
                </a:solidFill>
                <a:effectLst>
                  <a:innerShdw blurRad="50800">
                    <a:schemeClr val="bg1"/>
                  </a:innerShdw>
                </a:effectLst>
                <a:uLnTx/>
                <a:uFillTx/>
                <a:latin typeface="+mn-lt"/>
                <a:ea typeface="+mn-ea"/>
                <a:cs typeface="+mn-cs"/>
              </a:rPr>
              <a:t>Purpose of pilot program is to help meet the health needs of Alaska (mission-driven)</a:t>
            </a:r>
          </a:p>
          <a:p>
            <a:pPr marL="341313" marR="0" lvl="0" indent="-341313" algn="l" defTabSz="914400" rtl="0" eaLnBrk="1" fontAlgn="auto" latinLnBrk="0" hangingPunct="1">
              <a:lnSpc>
                <a:spcPct val="100000"/>
              </a:lnSpc>
              <a:spcBef>
                <a:spcPts val="1500"/>
              </a:spcBef>
              <a:spcAft>
                <a:spcPts val="0"/>
              </a:spcAft>
              <a:buClrTx/>
              <a:buSzPct val="80000"/>
              <a:buFont typeface="Wingdings" pitchFamily="2" charset="2"/>
              <a:buChar char=""/>
              <a:tabLst/>
              <a:defRPr/>
            </a:pPr>
            <a:r>
              <a:rPr kumimoji="0" lang="en-US" sz="2200" b="0" i="0" u="none" strike="noStrike" kern="1200" cap="none" spc="100" normalizeH="0" baseline="0" noProof="0" dirty="0" smtClean="0">
                <a:ln>
                  <a:noFill/>
                </a:ln>
                <a:solidFill>
                  <a:schemeClr val="tx1">
                    <a:lumMod val="75000"/>
                    <a:lumOff val="25000"/>
                  </a:schemeClr>
                </a:solidFill>
                <a:effectLst>
                  <a:innerShdw blurRad="50800">
                    <a:schemeClr val="bg1"/>
                  </a:innerShdw>
                </a:effectLst>
                <a:uLnTx/>
                <a:uFillTx/>
                <a:latin typeface="+mn-lt"/>
                <a:ea typeface="+mn-ea"/>
                <a:cs typeface="+mn-cs"/>
              </a:rPr>
              <a:t>Educating OTs in the state helps ensure they stay in the state of Alaska to practice</a:t>
            </a:r>
          </a:p>
          <a:p>
            <a:pPr marL="341313" marR="0" lvl="0" indent="-341313" algn="l" defTabSz="914400" rtl="0" eaLnBrk="1" fontAlgn="auto" latinLnBrk="0" hangingPunct="1">
              <a:lnSpc>
                <a:spcPct val="100000"/>
              </a:lnSpc>
              <a:spcBef>
                <a:spcPts val="1500"/>
              </a:spcBef>
              <a:spcAft>
                <a:spcPts val="0"/>
              </a:spcAft>
              <a:buClrTx/>
              <a:buSzPct val="80000"/>
              <a:buFont typeface="Wingdings" pitchFamily="2" charset="2"/>
              <a:buChar char=""/>
              <a:tabLst/>
              <a:defRPr/>
            </a:pPr>
            <a:r>
              <a:rPr kumimoji="0" lang="en-US" sz="2200" b="0" i="0" u="none" strike="noStrike" kern="1200" cap="none" spc="100" normalizeH="0" baseline="0" noProof="0" dirty="0" smtClean="0">
                <a:ln>
                  <a:noFill/>
                </a:ln>
                <a:solidFill>
                  <a:schemeClr val="tx1">
                    <a:lumMod val="75000"/>
                    <a:lumOff val="25000"/>
                  </a:schemeClr>
                </a:solidFill>
                <a:effectLst>
                  <a:innerShdw blurRad="50800">
                    <a:schemeClr val="bg1"/>
                  </a:innerShdw>
                </a:effectLst>
                <a:uLnTx/>
                <a:uFillTx/>
                <a:latin typeface="+mn-lt"/>
                <a:ea typeface="+mn-ea"/>
                <a:cs typeface="+mn-cs"/>
              </a:rPr>
              <a:t>This should ultimately lessen the shortage of OTs so that a largely rural, underserved, aging population can be served </a:t>
            </a:r>
            <a:endParaRPr kumimoji="0" lang="en-US" sz="2200" b="0" i="0" u="none" strike="noStrike" kern="1200" cap="none" spc="100" normalizeH="0" baseline="0" noProof="0" dirty="0">
              <a:ln>
                <a:noFill/>
              </a:ln>
              <a:solidFill>
                <a:schemeClr val="tx1">
                  <a:lumMod val="75000"/>
                  <a:lumOff val="25000"/>
                </a:schemeClr>
              </a:solidFill>
              <a:effectLst>
                <a:innerShdw blurRad="50800">
                  <a:schemeClr val="bg1"/>
                </a:innerShdw>
              </a:effectLst>
              <a:uLnTx/>
              <a:uFillTx/>
              <a:latin typeface="+mn-lt"/>
              <a:ea typeface="+mn-ea"/>
              <a:cs typeface="+mn-cs"/>
            </a:endParaRPr>
          </a:p>
        </p:txBody>
      </p:sp>
      <p:sp>
        <p:nvSpPr>
          <p:cNvPr id="5" name="TextBox 4"/>
          <p:cNvSpPr txBox="1"/>
          <p:nvPr/>
        </p:nvSpPr>
        <p:spPr>
          <a:xfrm>
            <a:off x="228600" y="5562600"/>
            <a:ext cx="8610600" cy="923330"/>
          </a:xfrm>
          <a:prstGeom prst="rect">
            <a:avLst/>
          </a:prstGeom>
          <a:noFill/>
        </p:spPr>
        <p:txBody>
          <a:bodyPr wrap="square" rtlCol="0">
            <a:spAutoFit/>
          </a:bodyPr>
          <a:lstStyle/>
          <a:p>
            <a:r>
              <a:rPr lang="en-US" dirty="0" smtClean="0"/>
              <a:t>Source: Jensen, L. (2009). </a:t>
            </a:r>
            <a:r>
              <a:rPr lang="en-US" i="1" dirty="0" smtClean="0"/>
              <a:t>Fieldwork Education: How do I sign up?</a:t>
            </a:r>
            <a:r>
              <a:rPr lang="en-US" dirty="0" smtClean="0"/>
              <a:t> Presented at the Alaska Occupational Therapy Association Spring Conference. Anchorage, Alaska. </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704088"/>
            <a:ext cx="8229600" cy="1143000"/>
          </a:xfrm>
          <a:prstGeom prst="rect">
            <a:avLst/>
          </a:prstGeom>
        </p:spPr>
        <p:txBody>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4400" b="0" i="0" u="none" strike="noStrike" kern="1200" cap="none" spc="200" normalizeH="0" baseline="0" noProof="0" dirty="0" smtClean="0">
                <a:ln>
                  <a:noFill/>
                </a:ln>
                <a:solidFill>
                  <a:schemeClr val="tx1">
                    <a:lumMod val="65000"/>
                    <a:lumOff val="35000"/>
                  </a:schemeClr>
                </a:solidFill>
                <a:effectLst/>
                <a:uLnTx/>
                <a:uFillTx/>
                <a:latin typeface="+mj-lt"/>
                <a:ea typeface="+mj-ea"/>
                <a:cs typeface="+mj-cs"/>
              </a:rPr>
              <a:t>CU Distance OT Program </a:t>
            </a:r>
            <a:endParaRPr kumimoji="0" lang="en-US" sz="4400" b="0" i="0" u="none" strike="noStrike" kern="1200" cap="none" spc="200" normalizeH="0" baseline="0" noProof="0" dirty="0">
              <a:ln>
                <a:noFill/>
              </a:ln>
              <a:solidFill>
                <a:schemeClr val="tx1">
                  <a:lumMod val="65000"/>
                  <a:lumOff val="35000"/>
                </a:schemeClr>
              </a:solidFill>
              <a:effectLst/>
              <a:uLnTx/>
              <a:uFillTx/>
              <a:latin typeface="+mj-lt"/>
              <a:ea typeface="+mj-ea"/>
              <a:cs typeface="+mj-cs"/>
            </a:endParaRPr>
          </a:p>
        </p:txBody>
      </p:sp>
      <p:sp>
        <p:nvSpPr>
          <p:cNvPr id="3" name="Content Placeholder 2"/>
          <p:cNvSpPr txBox="1">
            <a:spLocks/>
          </p:cNvSpPr>
          <p:nvPr/>
        </p:nvSpPr>
        <p:spPr>
          <a:xfrm>
            <a:off x="457200" y="1600200"/>
            <a:ext cx="8229600" cy="4389120"/>
          </a:xfrm>
          <a:prstGeom prst="rect">
            <a:avLst/>
          </a:prstGeom>
        </p:spPr>
        <p:txBody>
          <a:bodyPr/>
          <a:lstStyle/>
          <a:p>
            <a:pPr marL="341313" marR="0" lvl="0" indent="-341313" algn="l" defTabSz="914400" rtl="0" eaLnBrk="1" fontAlgn="auto" latinLnBrk="0" hangingPunct="1">
              <a:lnSpc>
                <a:spcPct val="100000"/>
              </a:lnSpc>
              <a:spcBef>
                <a:spcPts val="1500"/>
              </a:spcBef>
              <a:spcAft>
                <a:spcPts val="0"/>
              </a:spcAft>
              <a:buClrTx/>
              <a:buSzPct val="80000"/>
              <a:buFont typeface="Wingdings" pitchFamily="2" charset="2"/>
              <a:buChar char=""/>
              <a:tabLst/>
              <a:defRPr/>
            </a:pPr>
            <a:r>
              <a:rPr kumimoji="0" lang="en-US" sz="2200" b="0" i="0" u="none" strike="noStrike" kern="1200" cap="none" spc="100" normalizeH="0" baseline="0" noProof="0" dirty="0" smtClean="0">
                <a:ln>
                  <a:noFill/>
                </a:ln>
                <a:solidFill>
                  <a:schemeClr val="tx1">
                    <a:lumMod val="75000"/>
                    <a:lumOff val="25000"/>
                  </a:schemeClr>
                </a:solidFill>
                <a:effectLst>
                  <a:innerShdw blurRad="50800">
                    <a:schemeClr val="bg1"/>
                  </a:innerShdw>
                </a:effectLst>
                <a:uLnTx/>
                <a:uFillTx/>
                <a:latin typeface="+mn-lt"/>
                <a:ea typeface="+mn-ea"/>
                <a:cs typeface="+mn-cs"/>
              </a:rPr>
              <a:t>Students in distance program will be Creighton University students</a:t>
            </a:r>
          </a:p>
          <a:p>
            <a:pPr marL="341313" marR="0" lvl="0" indent="-341313" algn="l" defTabSz="914400" rtl="0" eaLnBrk="1" fontAlgn="auto" latinLnBrk="0" hangingPunct="1">
              <a:lnSpc>
                <a:spcPct val="100000"/>
              </a:lnSpc>
              <a:spcBef>
                <a:spcPts val="1500"/>
              </a:spcBef>
              <a:spcAft>
                <a:spcPts val="0"/>
              </a:spcAft>
              <a:buClrTx/>
              <a:buSzPct val="80000"/>
              <a:buFont typeface="Wingdings" pitchFamily="2" charset="2"/>
              <a:buChar char=""/>
              <a:tabLst/>
              <a:defRPr/>
            </a:pPr>
            <a:r>
              <a:rPr kumimoji="0" lang="en-US" sz="2200" b="0" i="0" u="none" strike="noStrike" kern="1200" cap="none" spc="100" normalizeH="0" baseline="0" noProof="0" dirty="0" smtClean="0">
                <a:ln>
                  <a:noFill/>
                </a:ln>
                <a:solidFill>
                  <a:schemeClr val="tx1">
                    <a:lumMod val="75000"/>
                    <a:lumOff val="25000"/>
                  </a:schemeClr>
                </a:solidFill>
                <a:effectLst>
                  <a:innerShdw blurRad="50800">
                    <a:schemeClr val="bg1"/>
                  </a:innerShdw>
                </a:effectLst>
                <a:uLnTx/>
                <a:uFillTx/>
                <a:latin typeface="+mn-lt"/>
                <a:ea typeface="+mn-ea"/>
                <a:cs typeface="+mn-cs"/>
              </a:rPr>
              <a:t>Program will admit ~10 students from Alaska per year for 3 years (pilot program) </a:t>
            </a:r>
          </a:p>
          <a:p>
            <a:pPr marL="341313" marR="0" lvl="0" indent="-341313" algn="l" defTabSz="914400" rtl="0" eaLnBrk="1" fontAlgn="auto" latinLnBrk="0" hangingPunct="1">
              <a:lnSpc>
                <a:spcPct val="100000"/>
              </a:lnSpc>
              <a:spcBef>
                <a:spcPts val="1500"/>
              </a:spcBef>
              <a:spcAft>
                <a:spcPts val="0"/>
              </a:spcAft>
              <a:buClrTx/>
              <a:buSzPct val="80000"/>
              <a:buFont typeface="Wingdings" pitchFamily="2" charset="2"/>
              <a:buChar char=""/>
              <a:tabLst/>
              <a:defRPr/>
            </a:pPr>
            <a:r>
              <a:rPr kumimoji="0" lang="en-US" sz="2200" b="0" i="0" u="none" strike="noStrike" kern="1200" cap="none" spc="100" normalizeH="0" baseline="0" noProof="0" dirty="0" smtClean="0">
                <a:ln>
                  <a:noFill/>
                </a:ln>
                <a:solidFill>
                  <a:schemeClr val="tx1">
                    <a:lumMod val="75000"/>
                    <a:lumOff val="25000"/>
                  </a:schemeClr>
                </a:solidFill>
                <a:effectLst>
                  <a:innerShdw blurRad="50800">
                    <a:schemeClr val="bg1"/>
                  </a:innerShdw>
                </a:effectLst>
                <a:uLnTx/>
                <a:uFillTx/>
                <a:latin typeface="+mn-lt"/>
                <a:ea typeface="+mn-ea"/>
                <a:cs typeface="+mn-cs"/>
              </a:rPr>
              <a:t>Program delivery</a:t>
            </a:r>
          </a:p>
          <a:p>
            <a:pPr marL="682625" marR="0" lvl="1" indent="-341313" algn="l" defTabSz="914400" rtl="0" eaLnBrk="1" fontAlgn="auto" latinLnBrk="0" hangingPunct="1">
              <a:lnSpc>
                <a:spcPct val="100000"/>
              </a:lnSpc>
              <a:spcBef>
                <a:spcPts val="1500"/>
              </a:spcBef>
              <a:spcAft>
                <a:spcPts val="0"/>
              </a:spcAft>
              <a:buClrTx/>
              <a:buSzPct val="80000"/>
              <a:buFont typeface="Wingdings" pitchFamily="2" charset="2"/>
              <a:buChar char=""/>
              <a:tabLst/>
              <a:defRPr/>
            </a:pPr>
            <a:r>
              <a:rPr kumimoji="0" lang="en-US" sz="1800" b="0" i="0" u="none" strike="noStrike" kern="1200" cap="none" spc="100" normalizeH="0" baseline="0" noProof="0" dirty="0" smtClean="0">
                <a:ln>
                  <a:noFill/>
                </a:ln>
                <a:solidFill>
                  <a:schemeClr val="tx1">
                    <a:lumMod val="75000"/>
                    <a:lumOff val="25000"/>
                  </a:schemeClr>
                </a:solidFill>
                <a:effectLst>
                  <a:innerShdw blurRad="50800">
                    <a:schemeClr val="bg1"/>
                  </a:innerShdw>
                </a:effectLst>
                <a:uLnTx/>
                <a:uFillTx/>
                <a:latin typeface="+mn-lt"/>
                <a:ea typeface="+mn-ea"/>
                <a:cs typeface="+mn-cs"/>
              </a:rPr>
              <a:t>Didactic courses will be taught in a distance (i.e. online) format (synchronous or asynchronous)</a:t>
            </a:r>
          </a:p>
          <a:p>
            <a:pPr marL="682625" marR="0" lvl="1" indent="-341313" algn="l" defTabSz="914400" rtl="0" eaLnBrk="1" fontAlgn="auto" latinLnBrk="0" hangingPunct="1">
              <a:lnSpc>
                <a:spcPct val="100000"/>
              </a:lnSpc>
              <a:spcBef>
                <a:spcPts val="1500"/>
              </a:spcBef>
              <a:spcAft>
                <a:spcPts val="0"/>
              </a:spcAft>
              <a:buClrTx/>
              <a:buSzPct val="80000"/>
              <a:buFont typeface="Wingdings" pitchFamily="2" charset="2"/>
              <a:buChar char=""/>
              <a:tabLst/>
              <a:defRPr/>
            </a:pPr>
            <a:r>
              <a:rPr kumimoji="0" lang="en-US" sz="1800" b="0" i="0" u="none" strike="noStrike" kern="1200" cap="none" spc="100" normalizeH="0" baseline="0" noProof="0" dirty="0" smtClean="0">
                <a:ln>
                  <a:noFill/>
                </a:ln>
                <a:solidFill>
                  <a:schemeClr val="tx1">
                    <a:lumMod val="75000"/>
                    <a:lumOff val="25000"/>
                  </a:schemeClr>
                </a:solidFill>
                <a:effectLst>
                  <a:innerShdw blurRad="50800">
                    <a:schemeClr val="bg1"/>
                  </a:innerShdw>
                </a:effectLst>
                <a:uLnTx/>
                <a:uFillTx/>
                <a:latin typeface="+mn-lt"/>
                <a:ea typeface="+mn-ea"/>
                <a:cs typeface="+mn-cs"/>
              </a:rPr>
              <a:t>Lab courses will be taught by OTs practicing in the state of Alaska who will be hired as CU adjunct faculty</a:t>
            </a:r>
          </a:p>
          <a:p>
            <a:pPr marL="682625" marR="0" lvl="1" indent="-341313" algn="l" defTabSz="914400" rtl="0" eaLnBrk="1" fontAlgn="auto" latinLnBrk="0" hangingPunct="1">
              <a:lnSpc>
                <a:spcPct val="100000"/>
              </a:lnSpc>
              <a:spcBef>
                <a:spcPts val="1500"/>
              </a:spcBef>
              <a:spcAft>
                <a:spcPts val="0"/>
              </a:spcAft>
              <a:buClrTx/>
              <a:buSzPct val="80000"/>
              <a:buFont typeface="Wingdings" pitchFamily="2" charset="2"/>
              <a:buChar char=""/>
              <a:tabLst/>
              <a:defRPr/>
            </a:pPr>
            <a:r>
              <a:rPr kumimoji="0" lang="en-US" sz="1800" b="0" i="0" u="none" strike="noStrike" kern="1200" cap="none" spc="100" normalizeH="0" baseline="0" noProof="0" dirty="0" smtClean="0">
                <a:ln>
                  <a:noFill/>
                </a:ln>
                <a:solidFill>
                  <a:schemeClr val="tx1">
                    <a:lumMod val="75000"/>
                    <a:lumOff val="25000"/>
                  </a:schemeClr>
                </a:solidFill>
                <a:effectLst>
                  <a:innerShdw blurRad="50800">
                    <a:schemeClr val="bg1"/>
                  </a:innerShdw>
                </a:effectLst>
                <a:uLnTx/>
                <a:uFillTx/>
                <a:latin typeface="+mn-lt"/>
                <a:ea typeface="+mn-ea"/>
                <a:cs typeface="+mn-cs"/>
              </a:rPr>
              <a:t>Fieldwork will be completed in the state of Alaska</a:t>
            </a:r>
            <a:endParaRPr kumimoji="0" lang="en-US" sz="1800" b="0" i="0" u="none" strike="noStrike" kern="1200" cap="none" spc="100" normalizeH="0" baseline="0" noProof="0" dirty="0">
              <a:ln>
                <a:noFill/>
              </a:ln>
              <a:solidFill>
                <a:schemeClr val="tx1">
                  <a:lumMod val="75000"/>
                  <a:lumOff val="25000"/>
                </a:schemeClr>
              </a:solidFill>
              <a:effectLst>
                <a:innerShdw blurRad="50800">
                  <a:schemeClr val="bg1"/>
                </a:innerShdw>
              </a:effectLst>
              <a:uLnTx/>
              <a:uFillTx/>
              <a:latin typeface="+mn-lt"/>
              <a:ea typeface="+mn-ea"/>
              <a:cs typeface="+mn-cs"/>
            </a:endParaRPr>
          </a:p>
        </p:txBody>
      </p:sp>
      <p:sp>
        <p:nvSpPr>
          <p:cNvPr id="4" name="TextBox 3"/>
          <p:cNvSpPr txBox="1"/>
          <p:nvPr/>
        </p:nvSpPr>
        <p:spPr>
          <a:xfrm>
            <a:off x="228600" y="5715000"/>
            <a:ext cx="8610600" cy="923330"/>
          </a:xfrm>
          <a:prstGeom prst="rect">
            <a:avLst/>
          </a:prstGeom>
          <a:noFill/>
        </p:spPr>
        <p:txBody>
          <a:bodyPr wrap="square" rtlCol="0">
            <a:spAutoFit/>
          </a:bodyPr>
          <a:lstStyle/>
          <a:p>
            <a:r>
              <a:rPr lang="en-US" dirty="0" smtClean="0"/>
              <a:t>Source: Jensen, L. (2009). </a:t>
            </a:r>
            <a:r>
              <a:rPr lang="en-US" i="1" dirty="0" smtClean="0"/>
              <a:t>Fieldwork Education: How do I sign up? </a:t>
            </a:r>
            <a:r>
              <a:rPr lang="en-US" dirty="0" smtClean="0"/>
              <a:t>Presented at the Alaska Occupational Therapy Association Spring Conference. Anchorage, Alaska. </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Service Learning</a:t>
            </a:r>
            <a:endParaRPr lang="en-US" dirty="0"/>
          </a:p>
        </p:txBody>
      </p:sp>
      <p:sp>
        <p:nvSpPr>
          <p:cNvPr id="3" name="Content Placeholder 2"/>
          <p:cNvSpPr>
            <a:spLocks noGrp="1"/>
          </p:cNvSpPr>
          <p:nvPr>
            <p:ph sz="quarter" idx="1"/>
          </p:nvPr>
        </p:nvSpPr>
        <p:spPr>
          <a:xfrm>
            <a:off x="685800" y="1981200"/>
            <a:ext cx="7315200" cy="4038601"/>
          </a:xfrm>
        </p:spPr>
        <p:txBody>
          <a:bodyPr>
            <a:normAutofit fontScale="92500" lnSpcReduction="10000"/>
          </a:bodyPr>
          <a:lstStyle/>
          <a:p>
            <a:r>
              <a:rPr lang="en-US" b="1" dirty="0" smtClean="0"/>
              <a:t>Service-learning is a form of experiential education where learning occurs through a cycle of action and reflection as students work with others through a process of applying what they are learning to community problems and, at the same time, reflecting upon their experience as they seek to achieve real objectives for the community and deeper understanding and skills for themselves. </a:t>
            </a:r>
          </a:p>
          <a:p>
            <a:r>
              <a:rPr lang="en-US" dirty="0" err="1" smtClean="0"/>
              <a:t>Eyler</a:t>
            </a:r>
            <a:r>
              <a:rPr lang="en-US" dirty="0" smtClean="0"/>
              <a:t>, J., &amp; D.E. Giles, J. (1999). </a:t>
            </a:r>
          </a:p>
          <a:p>
            <a:endParaRPr lang="en-US"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156</TotalTime>
  <Words>1112</Words>
  <Application>Microsoft Office PowerPoint</Application>
  <PresentationFormat>On-screen Show (4:3)</PresentationFormat>
  <Paragraphs>115</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Civic</vt:lpstr>
      <vt:lpstr>The Community as Classroom:  Exploring the Possibility of Community Learning in Distance Occupational Therapy Education  </vt:lpstr>
      <vt:lpstr>Welcome!</vt:lpstr>
      <vt:lpstr>Research Questions</vt:lpstr>
      <vt:lpstr>Slide 4</vt:lpstr>
      <vt:lpstr>Curricular Model</vt:lpstr>
      <vt:lpstr>Slide 6</vt:lpstr>
      <vt:lpstr>Slide 7</vt:lpstr>
      <vt:lpstr>Slide 8</vt:lpstr>
      <vt:lpstr>Service Learning</vt:lpstr>
      <vt:lpstr>Success! </vt:lpstr>
      <vt:lpstr>Results</vt:lpstr>
      <vt:lpstr>Initial Results</vt:lpstr>
      <vt:lpstr>Toolkit</vt:lpstr>
      <vt:lpstr>Toolkit</vt:lpstr>
      <vt:lpstr>Now, we know it works…</vt:lpstr>
      <vt:lpstr>Literature Review</vt:lpstr>
      <vt:lpstr>Literature Review Cont’d</vt:lpstr>
      <vt:lpstr>References</vt:lpstr>
    </vt:vector>
  </TitlesOfParts>
  <Company>SPAHP - Creighton University Medical Center</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Community as Classroom:  Exploring the Possibility of Community Learning in Distance Occupational Therapy Education  </dc:title>
  <dc:creator>jvo03840</dc:creator>
  <cp:lastModifiedBy>jvo03840</cp:lastModifiedBy>
  <cp:revision>26</cp:revision>
  <dcterms:created xsi:type="dcterms:W3CDTF">2009-05-22T19:54:52Z</dcterms:created>
  <dcterms:modified xsi:type="dcterms:W3CDTF">2009-06-03T18:56:41Z</dcterms:modified>
</cp:coreProperties>
</file>