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mc:PreserveAttributes="mv:*" mc:Ignorable="mv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68580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theme/theme2.xml" Type="http://schemas.openxmlformats.org/officeDocument/2006/relationships/theme" Id="rId1"/><Relationship Target="slides/slide8.xml" Type="http://schemas.openxmlformats.org/officeDocument/2006/relationships/slide" Id="rId13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1143225"/>
            <a:ext cy="3429000" cx="4572225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2" name="Shape 1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lang="en"/>
              <a:t>http://cobacourses.creighton.edu/prog/cert.htm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48" name="Shape 1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9" name="Shape 14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0" name="Shape 1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54" name="Shape 1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5" name="Shape 15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60" name="Shape 1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61" name="Shape 161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62" name="Shape 1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8" name="Shape 10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5" name="Shape 11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2" name="Shape 1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8" name="Shape 1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9" name="Shape 129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0" name="Shape 13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4" name="Shape 1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5" name="Shape 135"/>
          <p:cNvSpPr/>
          <p:nvPr>
            <p:ph idx="2" type="sldImg"/>
          </p:nvPr>
        </p:nvSpPr>
        <p:spPr>
          <a:xfrm>
            <a:off y="685800" x="1143225"/>
            <a:ext cy="3429000" cx="4572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</p:spPr>
      </p:sp>
      <p:sp>
        <p:nvSpPr>
          <p:cNvPr id="136" name="Shape 1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/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" type="title">
  <p:cSld name="title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 txBox="1"/>
          <p:nvPr>
            <p:ph type="ctrTitle"/>
          </p:nvPr>
        </p:nvSpPr>
        <p:spPr>
          <a:xfrm>
            <a:off y="1461141" x="1997075"/>
            <a:ext cy="1470000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3048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1" cap="none" baseline="0" sz="4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" type="subTitle"/>
          </p:nvPr>
        </p:nvSpPr>
        <p:spPr>
          <a:xfrm>
            <a:off y="3002402" x="1997075"/>
            <a:ext cy="1162499" cx="64007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03200" marL="0">
              <a:spcBef>
                <a:spcPts val="0"/>
              </a:spcBef>
              <a:buClr>
                <a:srgbClr val="FFFFFF"/>
              </a:buClr>
              <a:buSzPct val="100000"/>
              <a:buFont typeface="Arial"/>
              <a:buNone/>
              <a:defRPr strike="noStrike" u="none" b="0" cap="none" baseline="0" sz="3200" i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5" name="Shape 15"/>
          <p:cNvSpPr/>
          <p:nvPr/>
        </p:nvSpPr>
        <p:spPr>
          <a:xfrm>
            <a:off y="0" x="0"/>
            <a:ext cy="6858000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6" name="Shape 16"/>
          <p:cNvSpPr/>
          <p:nvPr/>
        </p:nvSpPr>
        <p:spPr>
          <a:xfrm>
            <a:off y="0" x="3175"/>
            <a:ext cy="8128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7" name="Shape 17"/>
          <p:cNvSpPr/>
          <p:nvPr/>
        </p:nvSpPr>
        <p:spPr>
          <a:xfrm>
            <a:off y="2555875" x="3175"/>
            <a:ext cy="815975" cx="635000"/>
          </a:xfrm>
          <a:custGeom>
            <a:pathLst>
              <a:path w="400" extrusionOk="0" h="514">
                <a:moveTo>
                  <a:pt y="0" x="400"/>
                </a:moveTo>
                <a:lnTo>
                  <a:pt y="0" x="0"/>
                </a:lnTo>
                <a:lnTo>
                  <a:pt y="514" x="0"/>
                </a:lnTo>
                <a:lnTo>
                  <a:pt y="514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8" name="Shape 18"/>
          <p:cNvSpPr/>
          <p:nvPr/>
        </p:nvSpPr>
        <p:spPr>
          <a:xfrm>
            <a:off y="1743075" x="3175"/>
            <a:ext cy="8128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9" name="Shape 19"/>
          <p:cNvSpPr/>
          <p:nvPr/>
        </p:nvSpPr>
        <p:spPr>
          <a:xfrm>
            <a:off y="1743075" x="152400"/>
            <a:ext cy="8128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0" name="Shape 20"/>
          <p:cNvSpPr/>
          <p:nvPr/>
        </p:nvSpPr>
        <p:spPr>
          <a:xfrm>
            <a:off y="4302125" x="152400"/>
            <a:ext cy="812800" cx="1317625"/>
          </a:xfrm>
          <a:custGeom>
            <a:pathLst>
              <a:path w="830" extrusionOk="0" h="512">
                <a:moveTo>
                  <a:pt y="0" x="830"/>
                </a:moveTo>
                <a:lnTo>
                  <a:pt y="0" x="398"/>
                </a:ln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1" name="Shape 21"/>
          <p:cNvSpPr/>
          <p:nvPr/>
        </p:nvSpPr>
        <p:spPr>
          <a:xfrm>
            <a:off y="3486150" x="152400"/>
            <a:ext cy="815975" cx="1317625"/>
          </a:xfrm>
          <a:custGeom>
            <a:pathLst>
              <a:path w="830" extrusionOk="0" h="514">
                <a:moveTo>
                  <a:pt y="0" x="432"/>
                </a:moveTo>
                <a:lnTo>
                  <a:pt y="0" x="0"/>
                </a:lnTo>
                <a:lnTo>
                  <a:pt y="514" x="398"/>
                </a:lnTo>
                <a:lnTo>
                  <a:pt y="514" x="830"/>
                </a:lnTo>
                <a:lnTo>
                  <a:pt y="0" x="432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2" name="Shape 22"/>
          <p:cNvSpPr/>
          <p:nvPr/>
        </p:nvSpPr>
        <p:spPr>
          <a:xfrm>
            <a:off y="3486150" x="984250"/>
            <a:ext cy="815975" cx="1322387"/>
          </a:xfrm>
          <a:custGeom>
            <a:pathLst>
              <a:path w="833" extrusionOk="0" h="514">
                <a:moveTo>
                  <a:pt y="514" x="399"/>
                </a:moveTo>
                <a:lnTo>
                  <a:pt y="514" x="833"/>
                </a:lnTo>
                <a:lnTo>
                  <a:pt y="0" x="435"/>
                </a:lnTo>
                <a:lnTo>
                  <a:pt y="0" x="0"/>
                </a:lnTo>
                <a:lnTo>
                  <a:pt y="514" x="399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3" name="Shape 23"/>
          <p:cNvSpPr/>
          <p:nvPr/>
        </p:nvSpPr>
        <p:spPr>
          <a:xfrm>
            <a:off y="3486150" x="3175"/>
            <a:ext cy="815975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4" name="Shape 24"/>
          <p:cNvSpPr/>
          <p:nvPr/>
        </p:nvSpPr>
        <p:spPr>
          <a:xfrm>
            <a:off y="6045200" x="984250"/>
            <a:ext cy="812800" cx="1322387"/>
          </a:xfrm>
          <a:custGeom>
            <a:pathLst>
              <a:path w="833" extrusionOk="0" h="512">
                <a:moveTo>
                  <a:pt y="0" x="399"/>
                </a:moveTo>
                <a:lnTo>
                  <a:pt y="512" x="0"/>
                </a:ln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5" name="Shape 25"/>
          <p:cNvSpPr/>
          <p:nvPr/>
        </p:nvSpPr>
        <p:spPr>
          <a:xfrm>
            <a:off y="5232400" x="984250"/>
            <a:ext cy="812800" cx="1322387"/>
          </a:xfrm>
          <a:custGeom>
            <a:pathLst>
              <a:path w="833" extrusionOk="0" h="512">
                <a:moveTo>
                  <a:pt y="0" x="435"/>
                </a:moveTo>
                <a:lnTo>
                  <a:pt y="0" x="0"/>
                </a:lnTo>
                <a:lnTo>
                  <a:pt y="512" x="399"/>
                </a:lnTo>
                <a:lnTo>
                  <a:pt y="512" x="833"/>
                </a:lnTo>
                <a:lnTo>
                  <a:pt y="0" x="435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6" name="Shape 26"/>
          <p:cNvSpPr/>
          <p:nvPr/>
        </p:nvSpPr>
        <p:spPr>
          <a:xfrm>
            <a:off y="5232400" x="1820863"/>
            <a:ext cy="812800" cx="1317625"/>
          </a:xfrm>
          <a:custGeom>
            <a:pathLst>
              <a:path w="830" extrusionOk="0" h="512">
                <a:moveTo>
                  <a:pt y="0" x="434"/>
                </a:moveTo>
                <a:lnTo>
                  <a:pt y="0" x="0"/>
                </a:lnTo>
                <a:lnTo>
                  <a:pt y="512" x="398"/>
                </a:lnTo>
                <a:lnTo>
                  <a:pt y="512" x="830"/>
                </a:lnTo>
                <a:lnTo>
                  <a:pt y="0" x="434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7" name="Shape 27"/>
          <p:cNvSpPr/>
          <p:nvPr/>
        </p:nvSpPr>
        <p:spPr>
          <a:xfrm>
            <a:off y="812800" x="3175"/>
            <a:ext cy="8128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8" name="Shape 28"/>
          <p:cNvSpPr/>
          <p:nvPr/>
        </p:nvSpPr>
        <p:spPr>
          <a:xfrm>
            <a:off y="2555875" x="152400"/>
            <a:ext cy="815975" cx="1317625"/>
          </a:xfrm>
          <a:custGeom>
            <a:pathLst>
              <a:path w="830" extrusionOk="0" h="514">
                <a:moveTo>
                  <a:pt y="514" x="0"/>
                </a:moveTo>
                <a:lnTo>
                  <a:pt y="514" x="432"/>
                </a:lnTo>
                <a:lnTo>
                  <a:pt y="0" x="830"/>
                </a:lnTo>
                <a:lnTo>
                  <a:pt y="0" x="398"/>
                </a:lnTo>
                <a:lnTo>
                  <a:pt y="514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29" name="Shape 29"/>
          <p:cNvSpPr/>
          <p:nvPr/>
        </p:nvSpPr>
        <p:spPr>
          <a:xfrm>
            <a:off y="4302125" x="984250"/>
            <a:ext cy="812800" cx="1322387"/>
          </a:xfrm>
          <a:custGeom>
            <a:pathLst>
              <a:path w="833" extrusionOk="0" h="512">
                <a:moveTo>
                  <a:pt y="512" x="0"/>
                </a:moveTo>
                <a:lnTo>
                  <a:pt y="512" x="435"/>
                </a:lnTo>
                <a:lnTo>
                  <a:pt y="0" x="833"/>
                </a:lnTo>
                <a:lnTo>
                  <a:pt y="0" x="399"/>
                </a:lnTo>
                <a:lnTo>
                  <a:pt y="512" x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0" name="Shape 30"/>
          <p:cNvSpPr/>
          <p:nvPr/>
        </p:nvSpPr>
        <p:spPr>
          <a:xfrm>
            <a:off y="4302125" x="3175"/>
            <a:ext cy="8128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1" name="Shape 31"/>
          <p:cNvSpPr/>
          <p:nvPr/>
        </p:nvSpPr>
        <p:spPr>
          <a:xfrm>
            <a:off y="6045200" x="1820863"/>
            <a:ext cy="8128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4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2" name="Shape 32"/>
          <p:cNvSpPr/>
          <p:nvPr/>
        </p:nvSpPr>
        <p:spPr>
          <a:xfrm>
            <a:off y="6045200" x="152400"/>
            <a:ext cy="8128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3" name="Shape 33"/>
          <p:cNvSpPr/>
          <p:nvPr/>
        </p:nvSpPr>
        <p:spPr>
          <a:xfrm>
            <a:off y="6045200" x="3175"/>
            <a:ext cy="8128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4" name="Shape 34"/>
          <p:cNvSpPr/>
          <p:nvPr/>
        </p:nvSpPr>
        <p:spPr>
          <a:xfrm>
            <a:off y="5232400" x="3175"/>
            <a:ext cy="8128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5" name="Shape 35"/>
          <p:cNvSpPr/>
          <p:nvPr/>
        </p:nvSpPr>
        <p:spPr>
          <a:xfrm>
            <a:off y="5232400" x="152400"/>
            <a:ext cy="8128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6" name="Shape 36"/>
          <p:cNvSpPr/>
          <p:nvPr/>
        </p:nvSpPr>
        <p:spPr>
          <a:xfrm>
            <a:off y="0" x="7415211"/>
            <a:ext cy="816301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7" name="Shape 37"/>
          <p:cNvSpPr/>
          <p:nvPr/>
        </p:nvSpPr>
        <p:spPr>
          <a:xfrm>
            <a:off y="1746911" x="8397875"/>
            <a:ext cy="813611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8" name="Shape 38"/>
          <p:cNvSpPr/>
          <p:nvPr/>
        </p:nvSpPr>
        <p:spPr>
          <a:xfrm>
            <a:off y="2560524" x="8397875"/>
            <a:ext cy="813611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39" name="Shape 39"/>
          <p:cNvSpPr/>
          <p:nvPr/>
        </p:nvSpPr>
        <p:spPr>
          <a:xfrm>
            <a:off y="2689" x="8397875"/>
            <a:ext cy="813611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0" name="Shape 40"/>
          <p:cNvSpPr/>
          <p:nvPr/>
        </p:nvSpPr>
        <p:spPr>
          <a:xfrm>
            <a:off y="816300" x="8397875"/>
            <a:ext cy="809578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1" name="Shape 41"/>
          <p:cNvSpPr/>
          <p:nvPr/>
        </p:nvSpPr>
        <p:spPr>
          <a:xfrm>
            <a:off y="816300" x="7415211"/>
            <a:ext cy="813611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x" type="tx">
  <p:cSld name="tx"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rtl="0">
              <a:buNone/>
              <a:defRPr sz="3600"/>
            </a:lvl1pPr>
            <a:lvl2pPr rtl="0">
              <a:buNone/>
              <a:defRPr sz="3600"/>
            </a:lvl2pPr>
            <a:lvl3pPr rtl="0">
              <a:buNone/>
              <a:defRPr sz="3600"/>
            </a:lvl3pPr>
            <a:lvl4pPr rtl="0">
              <a:buNone/>
              <a:defRPr sz="3600"/>
            </a:lvl4pPr>
            <a:lvl5pPr rtl="0">
              <a:buNone/>
              <a:defRPr sz="3600"/>
            </a:lvl5pPr>
            <a:lvl6pPr rtl="0">
              <a:buNone/>
              <a:defRPr sz="3600"/>
            </a:lvl6pPr>
            <a:lvl7pPr rtl="0">
              <a:buNone/>
              <a:defRPr sz="3600"/>
            </a:lvl7pPr>
            <a:lvl8pPr rtl="0">
              <a:buNone/>
              <a:defRPr sz="3600"/>
            </a:lvl8pPr>
            <a:lvl9pPr rtl="0">
              <a:buNone/>
              <a:defRPr sz="36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z="3200">
                <a:solidFill>
                  <a:schemeClr val="lt1"/>
                </a:solidFill>
              </a:defRPr>
            </a:lvl1pPr>
            <a:lvl2pPr algn="l" rtl="0" indent="-285750" marL="74295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z="2800">
                <a:solidFill>
                  <a:schemeClr val="lt1"/>
                </a:solidFill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z="2400">
                <a:solidFill>
                  <a:schemeClr val="lt1"/>
                </a:solidFill>
              </a:defRPr>
            </a:lvl3pPr>
            <a:lvl4pPr algn="l" rtl="0" indent="-228600" marL="160020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4pPr>
            <a:lvl5pPr algn="l" rtl="0" indent="-228600" marL="205740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z="2000">
                <a:solidFill>
                  <a:schemeClr val="lt1"/>
                </a:solidFill>
              </a:defRPr>
            </a:lvl5pPr>
            <a:lvl6pPr algn="l" rtl="0" indent="-228600" marL="251460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z="2000">
                <a:solidFill>
                  <a:schemeClr val="lt1"/>
                </a:solidFill>
              </a:defRPr>
            </a:lvl6pPr>
            <a:lvl7pPr algn="l" rtl="0" indent="-228600" marL="297180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z="2000">
                <a:solidFill>
                  <a:schemeClr val="lt1"/>
                </a:solidFill>
              </a:defRPr>
            </a:lvl7pPr>
            <a:lvl8pPr algn="l" rtl="0" indent="-228600" marL="342900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baseline="0" sz="2000">
                <a:solidFill>
                  <a:schemeClr val="lt1"/>
                </a:solidFill>
              </a:defRPr>
            </a:lvl8pPr>
            <a:lvl9pPr algn="l" rtl="0" indent="-228600" marL="388620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baseline="0" sz="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/>
          <p:nvPr/>
        </p:nvSpPr>
        <p:spPr>
          <a:xfrm>
            <a:off y="0" x="7415211"/>
            <a:ext cy="816301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6" name="Shape 46"/>
          <p:cNvSpPr/>
          <p:nvPr/>
        </p:nvSpPr>
        <p:spPr>
          <a:xfrm>
            <a:off y="1746911" x="8397875"/>
            <a:ext cy="813611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7" name="Shape 47"/>
          <p:cNvSpPr/>
          <p:nvPr/>
        </p:nvSpPr>
        <p:spPr>
          <a:xfrm>
            <a:off y="2560524" x="8397875"/>
            <a:ext cy="813611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48" name="Shape 48"/>
          <p:cNvSpPr/>
          <p:nvPr/>
        </p:nvSpPr>
        <p:spPr>
          <a:xfrm>
            <a:off y="816300" x="7415211"/>
            <a:ext cy="813611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woColTx" type="twoColTx">
  <p:cSld name="twoColTx"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1600200" x="457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y="1600200" x="4648200"/>
            <a:ext cy="4840199" cx="4038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rtl="0">
              <a:buNone/>
              <a:defRPr sz="2800"/>
            </a:lvl1pPr>
            <a:lvl2pPr rtl="0">
              <a:buNone/>
              <a:defRPr sz="2400"/>
            </a:lvl2pPr>
            <a:lvl3pPr rtl="0">
              <a:buNone/>
              <a:defRPr sz="2000"/>
            </a:lvl3pPr>
            <a:lvl4pPr rtl="0">
              <a:buNone/>
              <a:defRPr sz="1800"/>
            </a:lvl4pPr>
            <a:lvl5pPr rtl="0">
              <a:buNone/>
              <a:defRPr sz="1800"/>
            </a:lvl5pPr>
            <a:lvl6pPr rtl="0">
              <a:buNone/>
              <a:defRPr sz="1800"/>
            </a:lvl6pPr>
            <a:lvl7pPr rtl="0">
              <a:buNone/>
              <a:defRPr sz="1800"/>
            </a:lvl7pPr>
            <a:lvl8pPr rtl="0">
              <a:buNone/>
              <a:defRPr sz="1800"/>
            </a:lvl8pPr>
            <a:lvl9pPr rtl="0">
              <a:buNone/>
              <a:defRPr sz="1800"/>
            </a:lvl9pPr>
          </a:lstStyle>
          <a:p/>
        </p:txBody>
      </p:sp>
      <p:sp>
        <p:nvSpPr>
          <p:cNvPr id="53" name="Shape 53"/>
          <p:cNvSpPr/>
          <p:nvPr/>
        </p:nvSpPr>
        <p:spPr>
          <a:xfrm>
            <a:off y="0" x="7415211"/>
            <a:ext cy="816301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4" name="Shape 54"/>
          <p:cNvSpPr/>
          <p:nvPr/>
        </p:nvSpPr>
        <p:spPr>
          <a:xfrm>
            <a:off y="1746911" x="8397875"/>
            <a:ext cy="813611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5" name="Shape 55"/>
          <p:cNvSpPr/>
          <p:nvPr/>
        </p:nvSpPr>
        <p:spPr>
          <a:xfrm>
            <a:off y="2560524" x="8397875"/>
            <a:ext cy="813611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56" name="Shape 56"/>
          <p:cNvSpPr/>
          <p:nvPr/>
        </p:nvSpPr>
        <p:spPr>
          <a:xfrm>
            <a:off y="816300" x="7415211"/>
            <a:ext cy="813611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titleOnly" type="titleOnly">
  <p:cSld name="titleOnly"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1pPr>
            <a:lvl2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2pPr>
            <a:lvl3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3pPr>
            <a:lvl4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4pPr>
            <a:lvl5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5pPr>
            <a:lvl6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6pPr>
            <a:lvl7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7pPr>
            <a:lvl8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8pPr>
            <a:lvl9pPr algn="l" rt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9" name="Shape 59"/>
          <p:cNvSpPr/>
          <p:nvPr/>
        </p:nvSpPr>
        <p:spPr>
          <a:xfrm>
            <a:off y="3486150" x="3175"/>
            <a:ext cy="815975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0" name="Shape 60"/>
          <p:cNvSpPr/>
          <p:nvPr/>
        </p:nvSpPr>
        <p:spPr>
          <a:xfrm>
            <a:off y="4302125" x="3175"/>
            <a:ext cy="8128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1" name="Shape 61"/>
          <p:cNvSpPr/>
          <p:nvPr/>
        </p:nvSpPr>
        <p:spPr>
          <a:xfrm>
            <a:off y="6045200" x="152400"/>
            <a:ext cy="8128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2" name="Shape 62"/>
          <p:cNvSpPr/>
          <p:nvPr/>
        </p:nvSpPr>
        <p:spPr>
          <a:xfrm>
            <a:off y="5232400" x="152400"/>
            <a:ext cy="8128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3" name="Shape 63"/>
          <p:cNvSpPr/>
          <p:nvPr/>
        </p:nvSpPr>
        <p:spPr>
          <a:xfrm>
            <a:off y="0" x="7415211"/>
            <a:ext cy="816301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4" name="Shape 64"/>
          <p:cNvSpPr/>
          <p:nvPr/>
        </p:nvSpPr>
        <p:spPr>
          <a:xfrm>
            <a:off y="1746911" x="8397875"/>
            <a:ext cy="813611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5" name="Shape 65"/>
          <p:cNvSpPr/>
          <p:nvPr/>
        </p:nvSpPr>
        <p:spPr>
          <a:xfrm>
            <a:off y="2560524" x="8397875"/>
            <a:ext cy="813611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66" name="Shape 66"/>
          <p:cNvSpPr/>
          <p:nvPr/>
        </p:nvSpPr>
        <p:spPr>
          <a:xfrm>
            <a:off y="816300" x="7415211"/>
            <a:ext cy="813611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CAPTION_ONLY">
  <p:cSld name="CAPTION_ONLY"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idx="1" type="body"/>
          </p:nvPr>
        </p:nvSpPr>
        <p:spPr>
          <a:xfrm>
            <a:off y="4427537" x="1574800"/>
            <a:ext cy="6843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ctr" rtl="0" indent="114300" marL="0">
              <a:buSzPct val="100000"/>
              <a:buNone/>
              <a:defRPr sz="1800"/>
            </a:lvl1pPr>
            <a:lvl2pPr algn="ctr" rtl="0" indent="114300" marL="0">
              <a:buSzPct val="100000"/>
              <a:buNone/>
              <a:defRPr sz="1800"/>
            </a:lvl2pPr>
            <a:lvl3pPr algn="ctr" rtl="0" indent="114300" marL="0">
              <a:buSzPct val="100000"/>
              <a:buNone/>
              <a:defRPr sz="1800"/>
            </a:lvl3pPr>
            <a:lvl4pPr algn="ctr" rtl="0" indent="114300" marL="0">
              <a:buSzPct val="100000"/>
              <a:buNone/>
              <a:defRPr sz="1800"/>
            </a:lvl4pPr>
            <a:lvl5pPr algn="ctr" rtl="0" indent="114300" marL="0">
              <a:buSzPct val="100000"/>
              <a:buNone/>
              <a:defRPr sz="1800"/>
            </a:lvl5pPr>
            <a:lvl6pPr algn="ctr" rtl="0" indent="114300" marL="0">
              <a:buSzPct val="100000"/>
              <a:buNone/>
              <a:defRPr sz="1800"/>
            </a:lvl6pPr>
            <a:lvl7pPr algn="ctr" rtl="0" indent="114300" marL="0">
              <a:buSzPct val="100000"/>
              <a:buNone/>
              <a:defRPr sz="1800"/>
            </a:lvl7pPr>
            <a:lvl8pPr algn="ctr" rtl="0" indent="114300" marL="0">
              <a:buSzPct val="100000"/>
              <a:buNone/>
              <a:defRPr sz="1800"/>
            </a:lvl8pPr>
            <a:lvl9pPr algn="ctr" rtl="0" indent="114300" marL="0">
              <a:buSzPct val="100000"/>
              <a:buNone/>
              <a:defRPr sz="1800"/>
            </a:lvl9pPr>
          </a:lstStyle>
          <a:p/>
        </p:txBody>
      </p:sp>
      <p:sp>
        <p:nvSpPr>
          <p:cNvPr id="69" name="Shape 69"/>
          <p:cNvSpPr/>
          <p:nvPr/>
        </p:nvSpPr>
        <p:spPr>
          <a:xfrm>
            <a:off y="3486150" x="3175"/>
            <a:ext cy="815975" cx="635000"/>
          </a:xfrm>
          <a:custGeom>
            <a:pathLst>
              <a:path w="400" extrusionOk="0" h="514">
                <a:moveTo>
                  <a:pt y="0" x="2"/>
                </a:moveTo>
                <a:lnTo>
                  <a:pt y="0" x="0"/>
                </a:lnTo>
                <a:lnTo>
                  <a:pt y="514" x="0"/>
                </a:lnTo>
                <a:lnTo>
                  <a:pt y="514" x="400"/>
                </a:lnTo>
                <a:lnTo>
                  <a:pt y="0" x="2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0" name="Shape 70"/>
          <p:cNvSpPr/>
          <p:nvPr/>
        </p:nvSpPr>
        <p:spPr>
          <a:xfrm>
            <a:off y="4302125" x="3175"/>
            <a:ext cy="8128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1" name="Shape 71"/>
          <p:cNvSpPr/>
          <p:nvPr/>
        </p:nvSpPr>
        <p:spPr>
          <a:xfrm>
            <a:off y="6045200" x="152400"/>
            <a:ext cy="812800" cx="1317625"/>
          </a:xfrm>
          <a:custGeom>
            <a:pathLst>
              <a:path w="830" extrusionOk="0" h="512">
                <a:moveTo>
                  <a:pt y="0" x="398"/>
                </a:moveTo>
                <a:lnTo>
                  <a:pt y="512" x="0"/>
                </a:lnTo>
                <a:lnTo>
                  <a:pt y="512" x="432"/>
                </a:lnTo>
                <a:lnTo>
                  <a:pt y="0" x="830"/>
                </a:lnTo>
                <a:lnTo>
                  <a:pt y="0" x="398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2" name="Shape 72"/>
          <p:cNvSpPr/>
          <p:nvPr/>
        </p:nvSpPr>
        <p:spPr>
          <a:xfrm>
            <a:off y="5232400" x="152400"/>
            <a:ext cy="812800" cx="1317625"/>
          </a:xfrm>
          <a:custGeom>
            <a:pathLst>
              <a:path w="830" extrusionOk="0" h="512">
                <a:moveTo>
                  <a:pt y="512" x="398"/>
                </a:moveTo>
                <a:lnTo>
                  <a:pt y="512" x="830"/>
                </a:lnTo>
                <a:lnTo>
                  <a:pt y="0" x="432"/>
                </a:lnTo>
                <a:lnTo>
                  <a:pt y="0" x="0"/>
                </a:lnTo>
                <a:lnTo>
                  <a:pt y="512" x="398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3" name="Shape 73"/>
          <p:cNvSpPr/>
          <p:nvPr/>
        </p:nvSpPr>
        <p:spPr>
          <a:xfrm>
            <a:off y="0" x="7415211"/>
            <a:ext cy="816301" cx="1555750"/>
          </a:xfrm>
          <a:custGeom>
            <a:pathLst>
              <a:path w="980" extrusionOk="0" h="607">
                <a:moveTo>
                  <a:pt y="607" x="510"/>
                </a:moveTo>
                <a:lnTo>
                  <a:pt y="0" x="980"/>
                </a:lnTo>
                <a:lnTo>
                  <a:pt y="0" x="470"/>
                </a:lnTo>
                <a:lnTo>
                  <a:pt y="607" x="0"/>
                </a:lnTo>
                <a:lnTo>
                  <a:pt y="607" x="510"/>
                </a:lnTo>
                <a:lnTo>
                  <a:pt y="607" x="51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4" name="Shape 74"/>
          <p:cNvSpPr/>
          <p:nvPr/>
        </p:nvSpPr>
        <p:spPr>
          <a:xfrm>
            <a:off y="1746911" x="8397875"/>
            <a:ext cy="813611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5" name="Shape 75"/>
          <p:cNvSpPr/>
          <p:nvPr/>
        </p:nvSpPr>
        <p:spPr>
          <a:xfrm>
            <a:off y="2560524" x="8397875"/>
            <a:ext cy="813611" cx="746125"/>
          </a:xfrm>
          <a:custGeom>
            <a:pathLst>
              <a:path w="470" extrusionOk="0" h="605">
                <a:moveTo>
                  <a:pt y="0" x="0"/>
                </a:moveTo>
                <a:lnTo>
                  <a:pt y="605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76" name="Shape 76"/>
          <p:cNvSpPr/>
          <p:nvPr/>
        </p:nvSpPr>
        <p:spPr>
          <a:xfrm>
            <a:off y="816300" x="7415211"/>
            <a:ext cy="813611" cx="1555750"/>
          </a:xfrm>
          <a:custGeom>
            <a:pathLst>
              <a:path w="980" extrusionOk="0" h="605">
                <a:moveTo>
                  <a:pt y="0" x="510"/>
                </a:moveTo>
                <a:lnTo>
                  <a:pt y="605" x="980"/>
                </a:lnTo>
                <a:lnTo>
                  <a:pt y="605" x="470"/>
                </a:lnTo>
                <a:lnTo>
                  <a:pt y="0" x="0"/>
                </a:lnTo>
                <a:lnTo>
                  <a:pt y="0" x="510"/>
                </a:lnTo>
                <a:lnTo>
                  <a:pt y="0" x="51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matchingName="blank" type="blank">
  <p:cSld name="blank"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2890DA"/>
            </a:gs>
            <a:gs pos="100000">
              <a:schemeClr val="dk2"/>
            </a:gs>
          </a:gsLst>
          <a:path path="circle">
            <a:fillToRect t="100%" r="100%"/>
          </a:path>
          <a:tileRect b="-100%" l="-100%"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228600" mar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None/>
              <a:defRPr strike="noStrike" u="none" b="0" cap="none" baseline="0" sz="36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600200" x="457200"/>
            <a:ext cy="45261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 algn="l" rtl="0" indent="-342900" marL="342900">
              <a:spcBef>
                <a:spcPts val="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32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 indent="-285750" marL="742950">
              <a:spcBef>
                <a:spcPts val="56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8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 indent="-228600" marL="1143000">
              <a:spcBef>
                <a:spcPts val="48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4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 indent="-228600" marL="160020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 indent="-228600" marL="205740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 indent="-228600" marL="251460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 indent="-228600" marL="2971800">
              <a:spcBef>
                <a:spcPts val="400"/>
              </a:spcBef>
              <a:buClr>
                <a:schemeClr val="lt1"/>
              </a:buClr>
              <a:buSzPct val="166666"/>
              <a:buFont typeface="Arial"/>
              <a:buChar char="•"/>
              <a:defRPr strike="noStrike" u="none" b="0" cap="none" baseline="0" sz="2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 indent="-228600" marL="3429000">
              <a:spcBef>
                <a:spcPts val="400"/>
              </a:spcBef>
              <a:buClr>
                <a:schemeClr val="lt1"/>
              </a:buClr>
              <a:buSzPct val="100000"/>
              <a:buFont typeface="Courier New"/>
              <a:buChar char="o"/>
              <a:defRPr strike="noStrike" u="none" b="0" cap="none" baseline="0" sz="2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 indent="-228600" marL="3886200">
              <a:spcBef>
                <a:spcPts val="400"/>
              </a:spcBef>
              <a:buClr>
                <a:schemeClr val="lt1"/>
              </a:buClr>
              <a:buSzPct val="100000"/>
              <a:buFont typeface="Wingdings"/>
              <a:buChar char="§"/>
              <a:defRPr strike="noStrike" u="none" b="0" cap="none" baseline="0" sz="2000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/>
          <p:nvPr/>
        </p:nvSpPr>
        <p:spPr>
          <a:xfrm>
            <a:off y="0" x="0"/>
            <a:ext cy="6858000" cx="3135299"/>
          </a:xfrm>
          <a:prstGeom prst="rect">
            <a:avLst/>
          </a:prstGeom>
          <a:noFill/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8" name="Shape 8"/>
          <p:cNvSpPr/>
          <p:nvPr/>
        </p:nvSpPr>
        <p:spPr>
          <a:xfrm>
            <a:off y="6045200" x="3175"/>
            <a:ext cy="812800" cx="635000"/>
          </a:xfrm>
          <a:custGeom>
            <a:pathLst>
              <a:path w="400" extrusionOk="0" h="512">
                <a:moveTo>
                  <a:pt y="0" x="400"/>
                </a:moveTo>
                <a:lnTo>
                  <a:pt y="0" x="0"/>
                </a:lnTo>
                <a:lnTo>
                  <a:pt y="512" x="0"/>
                </a:lnTo>
                <a:lnTo>
                  <a:pt y="512" x="2"/>
                </a:lnTo>
                <a:lnTo>
                  <a:pt y="0" x="40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9" name="Shape 9"/>
          <p:cNvSpPr/>
          <p:nvPr/>
        </p:nvSpPr>
        <p:spPr>
          <a:xfrm>
            <a:off y="5232400" x="3175"/>
            <a:ext cy="812800" cx="635000"/>
          </a:xfrm>
          <a:custGeom>
            <a:pathLst>
              <a:path w="400" extrusionOk="0" h="512">
                <a:moveTo>
                  <a:pt y="512" x="400"/>
                </a:moveTo>
                <a:lnTo>
                  <a:pt y="0" x="2"/>
                </a:lnTo>
                <a:lnTo>
                  <a:pt y="0" x="0"/>
                </a:lnTo>
                <a:lnTo>
                  <a:pt y="512" x="0"/>
                </a:lnTo>
                <a:lnTo>
                  <a:pt y="512" x="4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0" name="Shape 10"/>
          <p:cNvSpPr/>
          <p:nvPr/>
        </p:nvSpPr>
        <p:spPr>
          <a:xfrm>
            <a:off y="2689" x="8397875"/>
            <a:ext cy="813611" cx="746125"/>
          </a:xfrm>
          <a:custGeom>
            <a:pathLst>
              <a:path w="470" extrusionOk="0" h="605">
                <a:moveTo>
                  <a:pt y="0" x="470"/>
                </a:moveTo>
                <a:lnTo>
                  <a:pt y="605" x="0"/>
                </a:lnTo>
                <a:lnTo>
                  <a:pt y="605" x="470"/>
                </a:lnTo>
                <a:lnTo>
                  <a:pt y="0" x="47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  <p:sp>
        <p:nvSpPr>
          <p:cNvPr id="11" name="Shape 11"/>
          <p:cNvSpPr/>
          <p:nvPr/>
        </p:nvSpPr>
        <p:spPr>
          <a:xfrm>
            <a:off y="816300" x="8397875"/>
            <a:ext cy="809578" cx="746125"/>
          </a:xfrm>
          <a:custGeom>
            <a:pathLst>
              <a:path w="470" extrusionOk="0" h="602">
                <a:moveTo>
                  <a:pt y="0" x="0"/>
                </a:moveTo>
                <a:lnTo>
                  <a:pt y="602" x="470"/>
                </a:lnTo>
                <a:lnTo>
                  <a:pt y="0" x="470"/>
                </a:lnTo>
                <a:lnTo>
                  <a:pt y="0" x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 scaled="0"/>
          </a:gradFill>
          <a:ln>
            <a:noFill/>
          </a:ln>
        </p:spPr>
        <p:txBody>
          <a:bodyPr bIns="45700" rIns="91425" lIns="91425" tIns="45700" anchor="t" anchorCtr="0">
            <a:noAutofit/>
          </a:bodyPr>
          <a:lstStyle/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3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ctrTitle"/>
          </p:nvPr>
        </p:nvSpPr>
        <p:spPr>
          <a:xfrm>
            <a:off y="1607700" x="1950810"/>
            <a:ext cy="1697099" cx="62132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7200" lang="en"/>
              <a:t>HAPSA </a:t>
            </a:r>
          </a:p>
          <a:p>
            <a:pPr>
              <a:buNone/>
            </a:pPr>
            <a:r>
              <a:rPr sz="5000" lang="en">
                <a:solidFill>
                  <a:schemeClr val="accent1"/>
                </a:solidFill>
              </a:rPr>
              <a:t>G</a:t>
            </a:r>
            <a:r>
              <a:rPr sz="5000" lang="en">
                <a:solidFill>
                  <a:schemeClr val="accent1"/>
                </a:solidFill>
                <a:latin typeface="Merienda One"/>
                <a:ea typeface="Merienda One"/>
                <a:cs typeface="Merienda One"/>
                <a:sym typeface="Merienda One"/>
              </a:rPr>
              <a:t>eneral Meeting</a:t>
            </a:r>
          </a:p>
        </p:txBody>
      </p:sp>
      <p:sp>
        <p:nvSpPr>
          <p:cNvPr id="80" name="Shape 80"/>
          <p:cNvSpPr txBox="1"/>
          <p:nvPr>
            <p:ph idx="1" type="subTitle"/>
          </p:nvPr>
        </p:nvSpPr>
        <p:spPr>
          <a:xfrm>
            <a:off y="3304800" x="1950810"/>
            <a:ext cy="1014600" cx="834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600" lang="en"/>
              <a:t>Class Registration Information</a:t>
            </a:r>
          </a:p>
          <a:p>
            <a:pPr algn="ctr">
              <a:buNone/>
            </a:pPr>
            <a:r>
              <a:rPr lang="en">
                <a:solidFill>
                  <a:srgbClr val="073763"/>
                </a:solidFill>
              </a:rPr>
              <a:t>Thursday, April 4, 2013</a:t>
            </a:r>
          </a:p>
        </p:txBody>
      </p:sp>
      <p:sp>
        <p:nvSpPr>
          <p:cNvPr id="81" name="Shape 81"/>
          <p:cNvSpPr txBox="1"/>
          <p:nvPr/>
        </p:nvSpPr>
        <p:spPr>
          <a:xfrm>
            <a:off y="152400" x="152400"/>
            <a:ext cy="30000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 </a:t>
            </a:r>
          </a:p>
        </p:txBody>
      </p:sp>
      <p:sp>
        <p:nvSpPr>
          <p:cNvPr id="82" name="Shape 82"/>
          <p:cNvSpPr txBox="1"/>
          <p:nvPr/>
        </p:nvSpPr>
        <p:spPr>
          <a:xfrm>
            <a:off y="152400" x="152400"/>
            <a:ext cy="3000000" cx="3000000"/>
          </a:xfrm>
          <a:prstGeom prst="rect">
            <a:avLst/>
          </a:prstGeom>
        </p:spPr>
        <p:txBody>
          <a:bodyPr bIns="91425" rIns="91425" lIns="91425" tIns="91425" anchor="ctr" anchorCtr="0">
            <a:noAutofit/>
          </a:bodyPr>
          <a:lstStyle/>
          <a:p>
            <a:pPr rtl="0" lvl="0">
              <a:buNone/>
            </a:pPr>
            <a:r>
              <a:rPr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7" name="Shape 1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8" name="Shape 138"/>
          <p:cNvSpPr txBox="1"/>
          <p:nvPr>
            <p:ph idx="1" type="body"/>
          </p:nvPr>
        </p:nvSpPr>
        <p:spPr>
          <a:xfrm>
            <a:off y="878860" x="189200"/>
            <a:ext cy="5393699" cx="40385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400" lang="en">
                <a:solidFill>
                  <a:srgbClr val="FFFFFF"/>
                </a:solidFill>
              </a:rPr>
              <a:t>Total: </a:t>
            </a:r>
            <a:r>
              <a:rPr sz="2400" lang="en">
                <a:solidFill>
                  <a:srgbClr val="FFFFFF"/>
                </a:solidFill>
              </a:rPr>
              <a:t>31 Credit Hours</a:t>
            </a:r>
          </a:p>
          <a:p>
            <a:pPr rtl="0" lvl="0" indent="-3810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FFFFFF"/>
                </a:solidFill>
              </a:rPr>
              <a:t>Accounting 201</a:t>
            </a:r>
          </a:p>
          <a:p>
            <a:pPr rtl="0" lvl="0" indent="-3810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FFFFFF"/>
                </a:solidFill>
              </a:rPr>
              <a:t>Accounting 202</a:t>
            </a:r>
          </a:p>
          <a:p>
            <a:pPr rtl="0" lvl="0" indent="-3810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FFFFFF"/>
                </a:solidFill>
              </a:rPr>
              <a:t>Business 201 or Business 229</a:t>
            </a:r>
          </a:p>
          <a:p>
            <a:pPr rtl="0" lvl="0" indent="-3810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FFFFFF"/>
                </a:solidFill>
              </a:rPr>
              <a:t>Economics 203 or Economics 205</a:t>
            </a:r>
          </a:p>
          <a:p>
            <a:pPr rtl="0" lvl="0" indent="-3810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FFFFFF"/>
                </a:solidFill>
              </a:rPr>
              <a:t>Finance 301</a:t>
            </a:r>
          </a:p>
          <a:p>
            <a:pPr rtl="0" lvl="0" indent="-3810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FFFFFF"/>
                </a:solidFill>
              </a:rPr>
              <a:t>Management 301</a:t>
            </a:r>
          </a:p>
          <a:p>
            <a:pPr rtl="0" lvl="0" indent="-3810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FFFFFF"/>
                </a:solidFill>
              </a:rPr>
              <a:t>Management Information Systems 353 </a:t>
            </a:r>
          </a:p>
          <a:p>
            <a:pPr rtl="0" lvl="0" indent="-381000" marL="457200">
              <a:buClr>
                <a:srgbClr val="FFFFFF"/>
              </a:buClr>
              <a:buSzPct val="166666"/>
              <a:buFont typeface="Arial"/>
              <a:buChar char="•"/>
            </a:pPr>
            <a:r>
              <a:rPr sz="2400" lang="en">
                <a:solidFill>
                  <a:srgbClr val="FFFFFF"/>
                </a:solidFill>
              </a:rPr>
              <a:t>Marketing 319. </a:t>
            </a:r>
          </a:p>
          <a:p>
            <a:r>
              <a:t/>
            </a:r>
          </a:p>
          <a:p>
            <a:pPr rtl="0" lvl="0">
              <a:buNone/>
            </a:pPr>
            <a:r>
              <a:rPr sz="2400" lang="en">
                <a:solidFill>
                  <a:srgbClr val="FFFFFF"/>
                </a:solidFill>
              </a:rPr>
              <a:t>The standard course prerequisites apply to these courses.</a:t>
            </a:r>
          </a:p>
        </p:txBody>
      </p:sp>
      <p:sp>
        <p:nvSpPr>
          <p:cNvPr id="139" name="Shape 139"/>
          <p:cNvSpPr txBox="1"/>
          <p:nvPr>
            <p:ph type="title"/>
          </p:nvPr>
        </p:nvSpPr>
        <p:spPr>
          <a:xfrm>
            <a:off y="727950" x="3714950"/>
            <a:ext cy="674700" cx="4378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>
                <a:solidFill>
                  <a:schemeClr val="accent1"/>
                </a:solidFill>
                <a:latin typeface="Merienda One"/>
                <a:ea typeface="Merienda One"/>
                <a:cs typeface="Merienda One"/>
                <a:sym typeface="Merienda One"/>
              </a:rPr>
              <a:t>vs. Business Minor</a:t>
            </a:r>
          </a:p>
        </p:txBody>
      </p:sp>
      <p:sp>
        <p:nvSpPr>
          <p:cNvPr id="140" name="Shape 140"/>
          <p:cNvSpPr txBox="1"/>
          <p:nvPr>
            <p:ph idx="2" type="body"/>
          </p:nvPr>
        </p:nvSpPr>
        <p:spPr>
          <a:xfrm>
            <a:off y="1402650" x="4315500"/>
            <a:ext cy="5220600" cx="43979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b="1" sz="2200" lang="en"/>
              <a:t>Total: </a:t>
            </a:r>
            <a:r>
              <a:rPr sz="2200" lang="en"/>
              <a:t>18 Credit Hours</a:t>
            </a:r>
          </a:p>
          <a:p>
            <a:pPr rtl="0" lvl="0" indent="-3683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200" lang="en"/>
              <a:t>ACC 201 Introduction to Financial Accounting </a:t>
            </a:r>
          </a:p>
          <a:p>
            <a:pPr rtl="0" lvl="0" indent="-3683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200" lang="en"/>
              <a:t>ECO 203 Introductory Microeconomics </a:t>
            </a:r>
          </a:p>
          <a:p>
            <a:pPr rtl="0" lvl="0" indent="-3683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200" lang="en"/>
              <a:t>MGT 301 Managerial Process and Organizational Behavior </a:t>
            </a:r>
          </a:p>
          <a:p>
            <a:pPr rtl="0" lvl="0" indent="-3683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200" lang="en"/>
              <a:t>MKT 319 Principles of Marketing </a:t>
            </a:r>
          </a:p>
          <a:p>
            <a:pPr rtl="0" lvl="0">
              <a:buNone/>
            </a:pPr>
            <a:r>
              <a:rPr sz="2200" lang="en"/>
              <a:t>Two courses from the following:</a:t>
            </a:r>
          </a:p>
          <a:p>
            <a:pPr rtl="0" lvl="0" indent="-3683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200" lang="en"/>
              <a:t>     BIA 253 Management Information Systems </a:t>
            </a:r>
          </a:p>
          <a:p>
            <a:pPr rtl="0" lvl="0" indent="-3683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200" lang="en"/>
              <a:t>     BUS 201 Legal Environment of Business </a:t>
            </a:r>
          </a:p>
          <a:p>
            <a:pPr lvl="0" indent="-3683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200" lang="en"/>
              <a:t>     FIN 353 Personal Financial Planning</a:t>
            </a:r>
          </a:p>
        </p:txBody>
      </p:sp>
      <p:sp>
        <p:nvSpPr>
          <p:cNvPr id="141" name="Shape 141"/>
          <p:cNvSpPr txBox="1"/>
          <p:nvPr>
            <p:ph idx="3" type="title"/>
          </p:nvPr>
        </p:nvSpPr>
        <p:spPr>
          <a:xfrm>
            <a:off y="220060" x="312000"/>
            <a:ext cy="658800" cx="40034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3000" lang="en">
                <a:solidFill>
                  <a:schemeClr val="accent1"/>
                </a:solidFill>
                <a:latin typeface="Merienda One"/>
                <a:ea typeface="Merienda One"/>
                <a:cs typeface="Merienda One"/>
                <a:sym typeface="Merienda One"/>
              </a:rPr>
              <a:t>Business Certificate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Internships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y="1417637" x="156837"/>
            <a:ext cy="4840199" cx="8901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1"/>
              </a:buClr>
              <a:buSzPct val="177777"/>
              <a:buFont typeface="Arial"/>
              <a:buChar char="•"/>
            </a:pPr>
            <a:r>
              <a:rPr sz="3000" lang="en"/>
              <a:t>Taking HAP 310, HAP 312, HAP 334, BIA 253, &amp; HAP 413 prior to doing your internship can be useful</a:t>
            </a:r>
          </a:p>
          <a:p>
            <a:pPr rtl="0" lvl="0" indent="-431800" marL="457200">
              <a:buClr>
                <a:schemeClr val="lt1"/>
              </a:buClr>
              <a:buSzPct val="177777"/>
              <a:buFont typeface="Arial"/>
              <a:buChar char="•"/>
            </a:pPr>
            <a:r>
              <a:rPr sz="3000" lang="en"/>
              <a:t>Some skills that past students developed from their experiences include:</a:t>
            </a:r>
            <a:br>
              <a:rPr sz="3000" lang="en"/>
            </a:br>
            <a:r>
              <a:rPr sz="3000" lang="en"/>
              <a:t>        </a:t>
            </a:r>
            <a:r>
              <a:rPr sz="3000" lang="en">
                <a:solidFill>
                  <a:schemeClr val="accent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Strategic Planning 			</a:t>
            </a:r>
            <a:r>
              <a:rPr sz="3000" lang="en">
                <a:solidFill>
                  <a:srgbClr val="FDA8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Service Excellence</a:t>
            </a:r>
            <a:r>
              <a:rPr sz="3000" lang="en">
                <a:solidFill>
                  <a:srgbClr val="FFE599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Project Management </a:t>
            </a:r>
            <a:r>
              <a:rPr sz="3000" lang="en">
                <a:latin typeface="Dancing Script"/>
                <a:ea typeface="Dancing Script"/>
                <a:cs typeface="Dancing Script"/>
                <a:sym typeface="Dancing Script"/>
              </a:rPr>
              <a:t>(especially with Powerpoint &amp; Excel)    </a:t>
            </a:r>
            <a:br>
              <a:rPr sz="3000" lang="en">
                <a:latin typeface="Dancing Script"/>
                <a:ea typeface="Dancing Script"/>
                <a:cs typeface="Dancing Script"/>
                <a:sym typeface="Dancing Script"/>
              </a:rPr>
            </a:br>
            <a:r>
              <a:rPr sz="3000" lang="en">
                <a:latin typeface="Dancing Script"/>
                <a:ea typeface="Dancing Script"/>
                <a:cs typeface="Dancing Script"/>
                <a:sym typeface="Dancing Script"/>
              </a:rPr>
              <a:t>           </a:t>
            </a:r>
            <a:r>
              <a:rPr sz="3000" lang="en">
                <a:solidFill>
                  <a:srgbClr val="FDA8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Data Analysis		   </a:t>
            </a:r>
            <a:r>
              <a:rPr sz="3000" lang="en">
                <a:solidFill>
                  <a:schemeClr val="accent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Event Coordinating		</a:t>
            </a:r>
            <a:br>
              <a:rPr sz="3000" lang="en">
                <a:solidFill>
                  <a:schemeClr val="accent5"/>
                </a:solidFill>
                <a:latin typeface="Dancing Script"/>
                <a:ea typeface="Dancing Script"/>
                <a:cs typeface="Dancing Script"/>
                <a:sym typeface="Dancing Script"/>
              </a:rPr>
            </a:br>
            <a:r>
              <a:rPr sz="3000" lang="en">
                <a:solidFill>
                  <a:schemeClr val="accent5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      </a:t>
            </a:r>
            <a:r>
              <a:rPr sz="3000" lang="en">
                <a:solidFill>
                  <a:srgbClr val="FFE599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Health Advocacy</a:t>
            </a:r>
            <a:r>
              <a:rPr sz="3000" lang="en">
                <a:latin typeface="Dancing Script"/>
                <a:ea typeface="Dancing Script"/>
                <a:cs typeface="Dancing Script"/>
                <a:sym typeface="Dancing Script"/>
              </a:rPr>
              <a:t>       Marketing        </a:t>
            </a:r>
            <a:r>
              <a:rPr sz="3000" lang="en">
                <a:solidFill>
                  <a:srgbClr val="FDA8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 Finance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1" name="Shape 1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2" name="Shape 152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Join ACHE</a:t>
            </a:r>
          </a:p>
        </p:txBody>
      </p:sp>
      <p:sp>
        <p:nvSpPr>
          <p:cNvPr id="153" name="Shape 153"/>
          <p:cNvSpPr txBox="1"/>
          <p:nvPr>
            <p:ph idx="1" type="body"/>
          </p:nvPr>
        </p:nvSpPr>
        <p:spPr>
          <a:xfrm>
            <a:off y="1417637" x="156837"/>
            <a:ext cy="5640900" cx="8901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rgbClr val="FFFFFF"/>
              </a:buClr>
              <a:buSzPct val="177777"/>
              <a:buFont typeface="Arial"/>
              <a:buChar char="•"/>
            </a:pPr>
            <a:r>
              <a:rPr sz="3000" lang="en">
                <a:solidFill>
                  <a:srgbClr val="FFFFFF"/>
                </a:solidFill>
              </a:rPr>
              <a:t>A nationally recognized organization known as the American College of Healthcare Executives</a:t>
            </a:r>
          </a:p>
          <a:p>
            <a:pPr rtl="0" lvl="0" indent="-431800" marL="457200">
              <a:buClr>
                <a:srgbClr val="FFFFFF"/>
              </a:buClr>
              <a:buSzPct val="177777"/>
              <a:buFont typeface="Arial"/>
              <a:buChar char="•"/>
            </a:pPr>
            <a:r>
              <a:rPr sz="3000" lang="en">
                <a:solidFill>
                  <a:srgbClr val="FFFFFF"/>
                </a:solidFill>
              </a:rPr>
              <a:t>An AMAZING network with great workshops, conferences, and resources</a:t>
            </a:r>
          </a:p>
          <a:p>
            <a:pPr rtl="0" lvl="0" indent="-431800" marL="457200">
              <a:buClr>
                <a:srgbClr val="FFFFFF"/>
              </a:buClr>
              <a:buSzPct val="177777"/>
              <a:buFont typeface="Arial"/>
              <a:buChar char="•"/>
            </a:pPr>
            <a:r>
              <a:rPr sz="3000" lang="en">
                <a:solidFill>
                  <a:srgbClr val="FFFFFF"/>
                </a:solidFill>
              </a:rPr>
              <a:t>Annual Student Dues: $75</a:t>
            </a:r>
          </a:p>
          <a:p>
            <a:pPr rtl="0" lvl="0" indent="-431800" marL="457200">
              <a:buClr>
                <a:srgbClr val="FFFFFF"/>
              </a:buClr>
              <a:buSzPct val="177777"/>
              <a:buFont typeface="Arial"/>
              <a:buChar char="•"/>
            </a:pPr>
            <a:r>
              <a:rPr sz="3000" lang="en">
                <a:solidFill>
                  <a:srgbClr val="FFFFFF"/>
                </a:solidFill>
              </a:rPr>
              <a:t>Consider going to the annual Congress in March</a:t>
            </a:r>
          </a:p>
          <a:p>
            <a:pPr rtl="0" lvl="0" indent="-431800" marL="457200">
              <a:buClr>
                <a:srgbClr val="FFFFFF"/>
              </a:buClr>
              <a:buSzPct val="177777"/>
              <a:buFont typeface="Arial"/>
              <a:buChar char="•"/>
            </a:pPr>
            <a:r>
              <a:rPr sz="3000" lang="en">
                <a:solidFill>
                  <a:srgbClr val="FFFFFF"/>
                </a:solidFill>
              </a:rPr>
              <a:t>2014		March 24-27 @Hyatt Regency Chicago</a:t>
            </a:r>
          </a:p>
          <a:p>
            <a:pPr rtl="0" lvl="0" indent="-431800" marL="457200">
              <a:buClr>
                <a:srgbClr val="FFFFFF"/>
              </a:buClr>
              <a:buSzPct val="177777"/>
              <a:buFont typeface="Arial"/>
              <a:buChar char="•"/>
            </a:pPr>
            <a:r>
              <a:rPr sz="3000" lang="en">
                <a:solidFill>
                  <a:srgbClr val="FFFFFF"/>
                </a:solidFill>
              </a:rPr>
              <a:t>2015		March 16-19 @Hilton Chicago</a:t>
            </a:r>
          </a:p>
          <a:p>
            <a:pPr rtl="0" lvl="0" indent="-431800" marL="457200">
              <a:buClr>
                <a:srgbClr val="FFFFFF"/>
              </a:buClr>
              <a:buSzPct val="177777"/>
              <a:buFont typeface="Arial"/>
              <a:buChar char="•"/>
            </a:pPr>
            <a:r>
              <a:rPr sz="3000" lang="en">
                <a:solidFill>
                  <a:srgbClr val="FFFFFF"/>
                </a:solidFill>
              </a:rPr>
              <a:t>2016		March 14-17 @Hyatt Regency Chicago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7" name="Shape 1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58" name="Shape 158"/>
          <p:cNvSpPr txBox="1"/>
          <p:nvPr>
            <p:ph idx="1" type="body"/>
          </p:nvPr>
        </p:nvSpPr>
        <p:spPr>
          <a:xfrm>
            <a:off y="1600200" x="600725"/>
            <a:ext cy="4944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buNone/>
            </a:pPr>
            <a:r>
              <a:rPr sz="3000" lang="en"/>
              <a:t>Does anyone have any general questions?</a:t>
            </a:r>
          </a:p>
          <a:p>
            <a:r>
              <a:t/>
            </a:r>
          </a:p>
          <a:p>
            <a:pPr rtl="0" lvl="0">
              <a:buNone/>
            </a:pPr>
            <a:r>
              <a:rPr sz="3000" lang="en"/>
              <a:t>If you have more specific questions about your individual schedule, please see one of the executives at the conclusion of the meeting.</a:t>
            </a:r>
          </a:p>
          <a:p>
            <a:r>
              <a:t/>
            </a:r>
          </a:p>
          <a:p>
            <a:pPr lvl="0">
              <a:buNone/>
            </a:pPr>
            <a:r>
              <a:rPr sz="3000" lang="en"/>
              <a:t>Please feel free to e-mail any of the HAPSA execs if you come up with questions during your registration process.</a:t>
            </a:r>
          </a:p>
        </p:txBody>
      </p:sp>
      <p:sp>
        <p:nvSpPr>
          <p:cNvPr id="159" name="Shape 159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solidFill>
                  <a:srgbClr val="FFFFFF"/>
                </a:solidFill>
                <a:latin typeface="Merienda One"/>
                <a:ea typeface="Merienda One"/>
                <a:cs typeface="Merienda One"/>
                <a:sym typeface="Merienda One"/>
              </a:rPr>
              <a:t>Agenda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600200" x="457200"/>
            <a:ext cy="48401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Announcements</a:t>
            </a:r>
          </a:p>
          <a:p>
            <a:pPr rtl="0" lvl="0" indent="-4318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Fall 2013 Registration Discussion</a:t>
            </a:r>
          </a:p>
          <a:p>
            <a:pPr rtl="0" lvl="1" indent="-406400" marL="91440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Important Registration Dates</a:t>
            </a:r>
          </a:p>
          <a:p>
            <a:pPr rtl="0" lvl="1" indent="-406400" marL="91440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What HAP classes are available</a:t>
            </a:r>
          </a:p>
          <a:p>
            <a:pPr rtl="0" lvl="1" indent="-406400" marL="914400">
              <a:buClr>
                <a:schemeClr val="lt1"/>
              </a:buClr>
              <a:buSzPct val="87500"/>
              <a:buFont typeface="Courier New"/>
              <a:buChar char="o"/>
            </a:pPr>
            <a:r>
              <a:rPr lang="en"/>
              <a:t>Suggestions of highly recommended courses/professors</a:t>
            </a:r>
          </a:p>
          <a:p>
            <a:pPr rtl="0" lvl="0" indent="-4318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Ideas for Potential Minors</a:t>
            </a:r>
          </a:p>
          <a:p>
            <a:pPr rtl="0" lvl="0" indent="-4318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Internships</a:t>
            </a:r>
          </a:p>
          <a:p>
            <a:pPr rtl="0" lvl="0" indent="-4318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lang="en"/>
              <a:t>Questions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Announcements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520475" x="457200"/>
            <a:ext cy="5135399" cx="79983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1"/>
              </a:buClr>
              <a:buSzPct val="222222"/>
              <a:buFont typeface="Arial"/>
              <a:buChar char="•"/>
            </a:pPr>
            <a:r>
              <a:rPr sz="2400" lang="en"/>
              <a:t>Executive Team 2013 - 2014 Elections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All submissions to run are due by </a:t>
            </a:r>
            <a:r>
              <a:rPr u="sng" sz="1800" lang="en"/>
              <a:t>Tuesday, April 9th</a:t>
            </a:r>
            <a:r>
              <a:rPr sz="1800" lang="en"/>
              <a:t> at 11:59 pm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Voting will happen via a survey sent over the listserv from </a:t>
            </a:r>
            <a:r>
              <a:rPr u="sng" sz="1800" lang="en"/>
              <a:t>Wednesday, April 10th to Saturday, April 13th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Results announced on Sunday, April 14th</a:t>
            </a:r>
          </a:p>
          <a:p>
            <a:pPr rtl="0" lvl="0" indent="-431800" marL="457200">
              <a:buClr>
                <a:schemeClr val="lt1"/>
              </a:buClr>
              <a:buSzPct val="222222"/>
              <a:buFont typeface="Arial"/>
              <a:buChar char="•"/>
            </a:pPr>
            <a:r>
              <a:rPr sz="2400" lang="en">
                <a:solidFill>
                  <a:srgbClr val="FFFF00"/>
                </a:solidFill>
              </a:rPr>
              <a:t>Thursday, April 11th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Learn about The University of Iowa Masters programs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Hixson Lied Room 404 at 7:00 pm</a:t>
            </a:r>
          </a:p>
          <a:p>
            <a:pPr rtl="0" lvl="0" indent="-431800" marL="457200">
              <a:buClr>
                <a:schemeClr val="lt1"/>
              </a:buClr>
              <a:buSzPct val="222222"/>
              <a:buFont typeface="Arial"/>
              <a:buChar char="•"/>
            </a:pPr>
            <a:r>
              <a:rPr sz="2400" lang="en">
                <a:solidFill>
                  <a:schemeClr val="accent1"/>
                </a:solidFill>
              </a:rPr>
              <a:t>Saturday, April 27th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>
                <a:solidFill>
                  <a:srgbClr val="FFFFFF"/>
                </a:solidFill>
              </a:rPr>
              <a:t>Senior Send-Off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Upstream Brewing Company at 6:00 pm</a:t>
            </a:r>
          </a:p>
          <a:p>
            <a:pPr rtl="0" lvl="2" indent="-381000" marL="1371600"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514 South 11th Street (Downtown)</a:t>
            </a:r>
          </a:p>
          <a:p>
            <a:r>
              <a:t/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idx="1" type="body"/>
          </p:nvPr>
        </p:nvSpPr>
        <p:spPr>
          <a:xfrm>
            <a:off y="1254625" x="457200"/>
            <a:ext cy="53664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buClr>
                <a:schemeClr val="lt1"/>
              </a:buClr>
              <a:buSzPct val="192307"/>
              <a:buFont typeface="Arial"/>
              <a:buChar char="•"/>
            </a:pPr>
            <a:r>
              <a:rPr sz="2600" lang="en"/>
              <a:t>Tuesday, April 9th</a:t>
            </a:r>
          </a:p>
          <a:p>
            <a:pPr rtl="0" lvl="1" indent="-419100" marL="914400">
              <a:buClr>
                <a:schemeClr val="lt1"/>
              </a:buClr>
              <a:buSzPct val="136363"/>
              <a:buFont typeface="Courier New"/>
              <a:buChar char="o"/>
            </a:pPr>
            <a:r>
              <a:rPr sz="2200" lang="en"/>
              <a:t>Fall registration begins for Seniors</a:t>
            </a:r>
          </a:p>
          <a:p>
            <a:pPr rtl="0" lvl="1" indent="-419100" marL="914400">
              <a:buClr>
                <a:schemeClr val="lt1"/>
              </a:buClr>
              <a:buSzPct val="136363"/>
              <a:buFont typeface="Courier New"/>
              <a:buChar char="o"/>
            </a:pPr>
            <a:r>
              <a:rPr sz="2200" lang="en"/>
              <a:t>Summer registration begins for everyone</a:t>
            </a:r>
          </a:p>
          <a:p>
            <a:pPr rtl="0" lvl="0" indent="-419100" marL="457200">
              <a:buClr>
                <a:schemeClr val="lt1"/>
              </a:buClr>
              <a:buSzPct val="192307"/>
              <a:buFont typeface="Arial"/>
              <a:buChar char="•"/>
            </a:pPr>
            <a:r>
              <a:rPr sz="2600" lang="en"/>
              <a:t>Thursday, April 11th</a:t>
            </a:r>
          </a:p>
          <a:p>
            <a:pPr rtl="0" lvl="1" indent="-419100" marL="914400">
              <a:buClr>
                <a:schemeClr val="lt1"/>
              </a:buClr>
              <a:buSzPct val="136363"/>
              <a:buFont typeface="Courier New"/>
              <a:buChar char="o"/>
            </a:pPr>
            <a:r>
              <a:rPr sz="2200" lang="en"/>
              <a:t>Fall registration begins for Juniors</a:t>
            </a:r>
          </a:p>
          <a:p>
            <a:pPr rtl="0" lvl="0" indent="-419100" marL="457200">
              <a:buClr>
                <a:schemeClr val="lt1"/>
              </a:buClr>
              <a:buSzPct val="192307"/>
              <a:buFont typeface="Arial"/>
              <a:buChar char="•"/>
            </a:pPr>
            <a:r>
              <a:rPr sz="2600" lang="en"/>
              <a:t>Monday, April 15th</a:t>
            </a:r>
          </a:p>
          <a:p>
            <a:pPr rtl="0" lvl="1" indent="-419100" marL="914400">
              <a:buClr>
                <a:schemeClr val="lt1"/>
              </a:buClr>
              <a:buSzPct val="136363"/>
              <a:buFont typeface="Courier New"/>
              <a:buChar char="o"/>
            </a:pPr>
            <a:r>
              <a:rPr sz="2200" lang="en"/>
              <a:t>Fall registration begins for Sophomores</a:t>
            </a:r>
          </a:p>
          <a:p>
            <a:pPr rtl="0" lvl="0" indent="-419100" marL="457200">
              <a:buClr>
                <a:schemeClr val="lt1"/>
              </a:buClr>
              <a:buSzPct val="192307"/>
              <a:buFont typeface="Arial"/>
              <a:buChar char="•"/>
            </a:pPr>
            <a:r>
              <a:rPr sz="2600" lang="en"/>
              <a:t>Thursday, April 18</a:t>
            </a:r>
          </a:p>
          <a:p>
            <a:pPr rtl="0" lvl="1" indent="-419100" marL="914400">
              <a:buClr>
                <a:schemeClr val="lt1"/>
              </a:buClr>
              <a:buSzPct val="136363"/>
              <a:buFont typeface="Courier New"/>
              <a:buChar char="o"/>
            </a:pPr>
            <a:r>
              <a:rPr sz="2200" lang="en"/>
              <a:t>Fall registration begins for Freshmen</a:t>
            </a:r>
          </a:p>
          <a:p>
            <a:r>
              <a:t/>
            </a:r>
          </a:p>
          <a:p>
            <a:pPr rtl="0" lvl="0" indent="457200" marL="0">
              <a:buNone/>
            </a:pPr>
            <a:r>
              <a:rPr sz="2800" lang="en"/>
              <a:t>REMINDER:</a:t>
            </a:r>
            <a:r>
              <a:rPr sz="2800" lang="en"/>
              <a:t> Make sure you have met with</a:t>
            </a:r>
          </a:p>
          <a:p>
            <a:pPr lvl="0" indent="457200" marL="0">
              <a:buNone/>
            </a:pPr>
            <a:r>
              <a:rPr sz="2800" lang="en"/>
              <a:t>your HAP advisor prior to registration</a:t>
            </a:r>
          </a:p>
        </p:txBody>
      </p:sp>
      <p:sp>
        <p:nvSpPr>
          <p:cNvPr id="100" name="Shape 100"/>
          <p:cNvSpPr txBox="1"/>
          <p:nvPr>
            <p:ph type="title"/>
          </p:nvPr>
        </p:nvSpPr>
        <p:spPr>
          <a:xfrm>
            <a:off y="215400" x="125800"/>
            <a:ext cy="927599" cx="76851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000" lang="en">
                <a:latin typeface="Merienda One"/>
                <a:ea typeface="Merienda One"/>
                <a:cs typeface="Merienda One"/>
                <a:sym typeface="Merienda One"/>
              </a:rPr>
              <a:t>Important Registration Dates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458058" x="457200"/>
            <a:ext cy="959700" cx="41445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Fall 2013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y="1778175" x="245837"/>
            <a:ext cy="4840199" cx="425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1"/>
              </a:buClr>
              <a:buSzPct val="222222"/>
              <a:buFont typeface="Arial"/>
              <a:buChar char="•"/>
            </a:pPr>
            <a:r>
              <a:rPr sz="2400" lang="en"/>
              <a:t>HAP 200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Introduction to Health Care Administration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Carnazzo</a:t>
            </a:r>
          </a:p>
          <a:p>
            <a:pPr rtl="0" lvl="2" indent="-381000" marL="1371600"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Nowatzke</a:t>
            </a:r>
          </a:p>
          <a:p>
            <a:pPr rtl="0" lvl="2" indent="-381000" marL="1371600"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Krajicek Jesz</a:t>
            </a:r>
          </a:p>
          <a:p>
            <a:pPr rtl="0" lvl="0" indent="-431800" marL="457200">
              <a:buClr>
                <a:schemeClr val="lt1"/>
              </a:buClr>
              <a:buSzPct val="222222"/>
              <a:buFont typeface="Arial"/>
              <a:buChar char="•"/>
            </a:pPr>
            <a:r>
              <a:rPr sz="2400" lang="en"/>
              <a:t>HAP 312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Quantitative Methods Social Science</a:t>
            </a:r>
          </a:p>
          <a:p>
            <a:pPr rtl="0" lvl="1" indent="-406400" marL="914400"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Ault</a:t>
            </a:r>
          </a:p>
        </p:txBody>
      </p:sp>
      <p:sp>
        <p:nvSpPr>
          <p:cNvPr id="107" name="Shape 107"/>
          <p:cNvSpPr txBox="1"/>
          <p:nvPr>
            <p:ph idx="2" type="body"/>
          </p:nvPr>
        </p:nvSpPr>
        <p:spPr>
          <a:xfrm>
            <a:off y="1046550" x="4648200"/>
            <a:ext cy="5406299" cx="4250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1"/>
              </a:buClr>
              <a:buSzPct val="222222"/>
              <a:buFont typeface="Arial"/>
              <a:buChar char="•"/>
            </a:pPr>
            <a:r>
              <a:rPr sz="2400" lang="en"/>
              <a:t>HAP 314</a:t>
            </a:r>
          </a:p>
          <a:p>
            <a:pPr rtl="0" lvl="1" indent="-406400" marL="914400">
              <a:spcBef>
                <a:spcPts val="560"/>
              </a:spcBef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Statistics for Social Sciences</a:t>
            </a:r>
          </a:p>
          <a:p>
            <a:pPr rtl="0" lvl="1" indent="-406400" marL="914400">
              <a:spcBef>
                <a:spcPts val="560"/>
              </a:spcBef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Ault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Hallin</a:t>
            </a:r>
          </a:p>
          <a:p>
            <a:pPr rtl="0" lvl="0" indent="-431800" marL="457200">
              <a:buClr>
                <a:schemeClr val="lt1"/>
              </a:buClr>
              <a:buSzPct val="222222"/>
              <a:buFont typeface="Arial"/>
              <a:buChar char="•"/>
            </a:pPr>
            <a:r>
              <a:rPr sz="2400" lang="en"/>
              <a:t>HAP 315</a:t>
            </a:r>
          </a:p>
          <a:p>
            <a:pPr rtl="0" lvl="1" indent="-406400" marL="914400">
              <a:spcBef>
                <a:spcPts val="560"/>
              </a:spcBef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Healthcare, Society, &amp; Culture</a:t>
            </a:r>
          </a:p>
          <a:p>
            <a:pPr rtl="0" lvl="1" indent="-406400" marL="914400">
              <a:spcBef>
                <a:spcPts val="560"/>
              </a:spcBef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Roedlach</a:t>
            </a:r>
          </a:p>
          <a:p>
            <a:pPr rtl="0" lvl="0" indent="-431800" marL="457200">
              <a:buClr>
                <a:schemeClr val="lt1"/>
              </a:buClr>
              <a:buSzPct val="222222"/>
              <a:buFont typeface="Arial"/>
              <a:buChar char="•"/>
            </a:pPr>
            <a:r>
              <a:rPr sz="2400" lang="en"/>
              <a:t>HAP 317</a:t>
            </a:r>
          </a:p>
          <a:p>
            <a:pPr rtl="0" lvl="1" indent="-406400" marL="914400">
              <a:spcBef>
                <a:spcPts val="560"/>
              </a:spcBef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Global Health Issues</a:t>
            </a:r>
          </a:p>
          <a:p>
            <a:pPr rtl="0" lvl="1" indent="-406400" marL="914400">
              <a:spcBef>
                <a:spcPts val="560"/>
              </a:spcBef>
              <a:buClr>
                <a:schemeClr val="lt1"/>
              </a:buClr>
              <a:buSzPct val="155555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Hallin</a:t>
            </a:r>
          </a:p>
          <a:p>
            <a:r>
              <a:t/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 txBox="1"/>
          <p:nvPr>
            <p:ph type="title"/>
          </p:nvPr>
        </p:nvSpPr>
        <p:spPr>
          <a:xfrm>
            <a:off y="274637" x="457200"/>
            <a:ext cy="1143000" cx="39210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Fall 2013</a:t>
            </a:r>
          </a:p>
        </p:txBody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1891500" x="201337"/>
            <a:ext cy="4840199" cx="4294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331</a:t>
            </a:r>
          </a:p>
          <a:p>
            <a:pPr rtl="0" lvl="1" indent="-381000" marL="914400"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Managing Public &amp; Non-Profit</a:t>
            </a:r>
          </a:p>
          <a:p>
            <a:pPr rtl="0" lvl="1" indent="-381000" marL="914400"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Crawford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350</a:t>
            </a:r>
          </a:p>
          <a:p>
            <a:pPr rtl="0" lvl="1" indent="-381000" marL="914400"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Essentials of Public Health</a:t>
            </a:r>
          </a:p>
          <a:p>
            <a:pPr rtl="0" lvl="1" indent="-381000" marL="914400"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Lausterer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355</a:t>
            </a:r>
          </a:p>
          <a:p>
            <a:pPr rtl="0" lvl="1" indent="-381000" marL="914400"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Essentials of Epidemiology</a:t>
            </a:r>
          </a:p>
          <a:p>
            <a:pPr rtl="0" lvl="1" indent="-381000" marL="914400"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Fong</a:t>
            </a:r>
          </a:p>
        </p:txBody>
      </p:sp>
      <p:sp>
        <p:nvSpPr>
          <p:cNvPr id="114" name="Shape 114"/>
          <p:cNvSpPr txBox="1"/>
          <p:nvPr>
            <p:ph idx="2" type="body"/>
          </p:nvPr>
        </p:nvSpPr>
        <p:spPr>
          <a:xfrm>
            <a:off y="724800" x="4234650"/>
            <a:ext cy="6006900" cx="45278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390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Health Communications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56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Peters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410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Seminar in Health Administration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56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Carnazzo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413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Service Excellence &amp; Human Resources in Healthcare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56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TBA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414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Careers in Health Administration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lvl="2" indent="-381000" marL="1371600">
              <a:spcBef>
                <a:spcPts val="56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Dunn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9" name="Shape 119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Fall 2013</a:t>
            </a:r>
          </a:p>
        </p:txBody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y="1405500" x="357087"/>
            <a:ext cy="5229599" cx="4138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450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Communicating Health Narrative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Birkholt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457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Biomedical Ethics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Kissell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Ozar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485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Internship in Health Administration &amp; Policy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Kissell</a:t>
            </a:r>
          </a:p>
        </p:txBody>
      </p:sp>
      <p:sp>
        <p:nvSpPr>
          <p:cNvPr id="121" name="Shape 121"/>
          <p:cNvSpPr txBox="1"/>
          <p:nvPr>
            <p:ph idx="2" type="body"/>
          </p:nvPr>
        </p:nvSpPr>
        <p:spPr>
          <a:xfrm>
            <a:off y="439950" x="4113137"/>
            <a:ext cy="6330300" cx="4437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493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Directed Independent Readings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Kissell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497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Directed Independent Research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Kissell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HAP 515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Law &amp; Health Systems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Demman</a:t>
            </a:r>
          </a:p>
          <a:p>
            <a:pPr rtl="0" lvl="0" indent="-3810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2400" lang="en"/>
              <a:t>ACC 201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Introduction to Financial Accounting</a:t>
            </a:r>
          </a:p>
          <a:p>
            <a:pPr rtl="0" lvl="1" indent="-381000" marL="914400">
              <a:spcBef>
                <a:spcPts val="560"/>
              </a:spcBef>
              <a:buClr>
                <a:schemeClr val="lt1"/>
              </a:buClr>
              <a:buSzPct val="133333"/>
              <a:buFont typeface="Courier New"/>
              <a:buChar char="o"/>
            </a:pPr>
            <a:r>
              <a:rPr sz="1800" lang="en"/>
              <a:t>Professors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Eibes</a:t>
            </a:r>
          </a:p>
          <a:p>
            <a:pPr rtl="0" lvl="2" indent="-381000" marL="1371600">
              <a:spcBef>
                <a:spcPts val="480"/>
              </a:spcBef>
              <a:buClr>
                <a:schemeClr val="lt1"/>
              </a:buClr>
              <a:buSzPct val="133333"/>
              <a:buFont typeface="Wingdings"/>
              <a:buChar char="§"/>
            </a:pPr>
            <a:r>
              <a:rPr sz="1800" lang="en"/>
              <a:t>Banse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General Suggestions</a:t>
            </a:r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y="1600200" x="134612"/>
            <a:ext cy="4840199" cx="8741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1"/>
              </a:buClr>
              <a:buSzPct val="177777"/>
              <a:buFont typeface="Arial"/>
              <a:buChar char="•"/>
            </a:pPr>
            <a:r>
              <a:rPr sz="3000" lang="en"/>
              <a:t>Try to take ACC 201 in the Fall semester, so that you can take HAP 310 in the Spring semester while the accounting information is still fresh knowledge</a:t>
            </a:r>
          </a:p>
          <a:p>
            <a:pPr rtl="0" lvl="0" indent="-431800" marL="457200">
              <a:buClr>
                <a:schemeClr val="lt1"/>
              </a:buClr>
              <a:buSzPct val="177777"/>
              <a:buFont typeface="Arial"/>
              <a:buChar char="•"/>
            </a:pPr>
            <a:r>
              <a:rPr sz="3000" lang="en"/>
              <a:t>Classes that fulfill the Certified Writing requirements include: </a:t>
            </a:r>
            <a:br>
              <a:rPr sz="3000" lang="en"/>
            </a:br>
            <a:r>
              <a:rPr sz="3000" lang="en"/>
              <a:t>HAP 312, </a:t>
            </a:r>
            <a:r>
              <a:rPr sz="3000" lang="en">
                <a:solidFill>
                  <a:schemeClr val="lt2"/>
                </a:solidFill>
              </a:rPr>
              <a:t>HAP 331,</a:t>
            </a:r>
            <a:r>
              <a:rPr sz="3000" lang="en"/>
              <a:t> HAP 383, HAP 390, HAP 456, HAP 457 (Sr. Persp), &amp; HAP 477</a:t>
            </a:r>
          </a:p>
          <a:p>
            <a:pPr lvl="0" indent="-431800" marL="457200">
              <a:buClr>
                <a:schemeClr val="lt1"/>
              </a:buClr>
              <a:buSzPct val="177777"/>
              <a:buFont typeface="Arial"/>
              <a:buChar char="•"/>
            </a:pPr>
            <a:r>
              <a:rPr sz="3000" lang="en"/>
              <a:t>Classes that fulfill the Senior Prospective requirements include: HAP 456 &amp; HAP 457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2" name="Shape 132"/>
          <p:cNvSpPr txBox="1"/>
          <p:nvPr>
            <p:ph idx="1" type="body"/>
          </p:nvPr>
        </p:nvSpPr>
        <p:spPr>
          <a:xfrm>
            <a:off y="1577112" x="648600"/>
            <a:ext cy="4688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31800" marL="457200">
              <a:buClr>
                <a:schemeClr val="lt1"/>
              </a:buClr>
              <a:buSzPct val="177777"/>
              <a:buFont typeface="Arial"/>
              <a:buChar char="•"/>
            </a:pPr>
            <a:r>
              <a:rPr sz="3000" lang="en"/>
              <a:t>Business Administration</a:t>
            </a:r>
          </a:p>
          <a:p>
            <a:pPr rtl="0" lvl="1" indent="-419100" marL="914400">
              <a:buClr>
                <a:schemeClr val="lt1"/>
              </a:buClr>
              <a:buSzPct val="115384"/>
              <a:buFont typeface="Courier New"/>
              <a:buChar char="o"/>
            </a:pPr>
            <a:r>
              <a:rPr sz="2600" lang="en"/>
              <a:t>Management directed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3000" lang="en"/>
              <a:t>Public Health</a:t>
            </a:r>
          </a:p>
          <a:p>
            <a:pPr rtl="0" lvl="1" indent="-419100" marL="914400">
              <a:buClr>
                <a:schemeClr val="lt1"/>
              </a:buClr>
              <a:buSzPct val="115384"/>
              <a:buFont typeface="Courier New"/>
              <a:buChar char="o"/>
            </a:pPr>
            <a:r>
              <a:rPr sz="2600" lang="en"/>
              <a:t>Policy and community analysis</a:t>
            </a:r>
          </a:p>
          <a:p>
            <a:pPr rtl="0" lvl="2" indent="-419100" marL="1371600">
              <a:buClr>
                <a:schemeClr val="lt1"/>
              </a:buClr>
              <a:buSzPct val="115384"/>
              <a:buFont typeface="Wingdings"/>
              <a:buChar char="§"/>
            </a:pPr>
            <a:r>
              <a:rPr sz="2600" lang="en"/>
              <a:t>Medical Anthropology course is CW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3000" lang="en"/>
              <a:t>Business Intelligence &amp; Analytics</a:t>
            </a:r>
          </a:p>
          <a:p>
            <a:pPr rtl="0" lvl="1" indent="-419100" marL="914400">
              <a:buClr>
                <a:schemeClr val="lt1"/>
              </a:buClr>
              <a:buSzPct val="115384"/>
              <a:buFont typeface="Courier New"/>
              <a:buChar char="o"/>
            </a:pPr>
            <a:r>
              <a:rPr sz="2600" lang="en"/>
              <a:t>IT focused</a:t>
            </a:r>
          </a:p>
          <a:p>
            <a:pPr rtl="0" lvl="1" indent="-419100" marL="914400">
              <a:buClr>
                <a:schemeClr val="lt1"/>
              </a:buClr>
              <a:buSzPct val="115384"/>
              <a:buFont typeface="Courier New"/>
              <a:buChar char="o"/>
            </a:pPr>
            <a:r>
              <a:rPr sz="2600" lang="en"/>
              <a:t>Helpful for understanding EMRs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3000" lang="en"/>
              <a:t>Communication Studies</a:t>
            </a:r>
          </a:p>
          <a:p>
            <a:pPr rtl="0" lvl="1" indent="-419100" marL="914400">
              <a:buClr>
                <a:schemeClr val="lt1"/>
              </a:buClr>
              <a:buSzPct val="115384"/>
              <a:buFont typeface="Courier New"/>
              <a:buChar char="o"/>
            </a:pPr>
            <a:r>
              <a:rPr sz="2600" lang="en"/>
              <a:t>Helpful for consulting careers</a:t>
            </a:r>
          </a:p>
          <a:p>
            <a:pPr rtl="0" lvl="0" indent="-419100" marL="457200">
              <a:buClr>
                <a:schemeClr val="lt1"/>
              </a:buClr>
              <a:buSzPct val="166666"/>
              <a:buFont typeface="Arial"/>
              <a:buChar char="•"/>
            </a:pPr>
            <a:r>
              <a:rPr sz="3000" lang="en"/>
              <a:t>Medical Anthropology</a:t>
            </a:r>
          </a:p>
        </p:txBody>
      </p:sp>
      <p:sp>
        <p:nvSpPr>
          <p:cNvPr id="133" name="Shape 133"/>
          <p:cNvSpPr txBox="1"/>
          <p:nvPr>
            <p:ph type="title"/>
          </p:nvPr>
        </p:nvSpPr>
        <p:spPr>
          <a:xfrm>
            <a:off y="274637" x="457200"/>
            <a:ext cy="1143000" cx="687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buNone/>
            </a:pPr>
            <a:r>
              <a:rPr sz="4800" lang="en">
                <a:latin typeface="Merienda One"/>
                <a:ea typeface="Merienda One"/>
                <a:cs typeface="Merienda One"/>
                <a:sym typeface="Merienda One"/>
              </a:rPr>
              <a:t>Potential Minors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Custom 46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ABABAB"/>
      </a:hlink>
      <a:folHlink>
        <a:srgbClr val="666666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Arial" script="Arab"/>
        <a:font typeface="Arial" script="Hebr"/>
        <a:font typeface="Cordia New" script="Thai"/>
        <a:font typeface="Nyala" script="Ethi"/>
        <a:font typeface="Vrinda" script="Beng"/>
        <a:font typeface="Shruti" script="Gujr"/>
        <a:font typeface="DaunPenh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Arial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