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01" r:id="rId3"/>
    <p:sldId id="269" r:id="rId4"/>
    <p:sldId id="270" r:id="rId5"/>
    <p:sldId id="300" r:id="rId6"/>
    <p:sldId id="296" r:id="rId7"/>
    <p:sldId id="287" r:id="rId8"/>
    <p:sldId id="295" r:id="rId9"/>
    <p:sldId id="297" r:id="rId10"/>
    <p:sldId id="299" r:id="rId11"/>
    <p:sldId id="298" r:id="rId12"/>
    <p:sldId id="279" r:id="rId13"/>
    <p:sldId id="28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427" y="-2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stacked"/>
        <c:varyColors val="0"/>
        <c:ser>
          <c:idx val="0"/>
          <c:order val="0"/>
          <c:tx>
            <c:strRef>
              <c:f>Sheet1!$B$1</c:f>
              <c:strCache>
                <c:ptCount val="1"/>
                <c:pt idx="0">
                  <c:v>Savings to Date</c:v>
                </c:pt>
              </c:strCache>
            </c:strRef>
          </c:tx>
          <c:spPr>
            <a:solidFill>
              <a:schemeClr val="accent1"/>
            </a:solidFill>
            <a:ln>
              <a:solidFill>
                <a:schemeClr val="bg1"/>
              </a:solidFill>
            </a:ln>
          </c:spPr>
          <c:invertIfNegative val="0"/>
          <c:cat>
            <c:numRef>
              <c:f>Sheet1!$A$2</c:f>
              <c:numCache>
                <c:formatCode>m/d/yyyy</c:formatCode>
                <c:ptCount val="1"/>
                <c:pt idx="0">
                  <c:v>41851</c:v>
                </c:pt>
              </c:numCache>
            </c:numRef>
          </c:cat>
          <c:val>
            <c:numRef>
              <c:f>Sheet1!$B$2</c:f>
              <c:numCache>
                <c:formatCode>General</c:formatCode>
                <c:ptCount val="1"/>
                <c:pt idx="0">
                  <c:v>4.8029999999999999</c:v>
                </c:pt>
              </c:numCache>
            </c:numRef>
          </c:val>
        </c:ser>
        <c:ser>
          <c:idx val="1"/>
          <c:order val="1"/>
          <c:tx>
            <c:strRef>
              <c:f>Sheet1!$C$1</c:f>
              <c:strCache>
                <c:ptCount val="1"/>
                <c:pt idx="0">
                  <c:v>Remaining</c:v>
                </c:pt>
              </c:strCache>
            </c:strRef>
          </c:tx>
          <c:spPr>
            <a:solidFill>
              <a:schemeClr val="accent6"/>
            </a:solidFill>
            <a:ln>
              <a:solidFill>
                <a:schemeClr val="bg1"/>
              </a:solidFill>
            </a:ln>
          </c:spPr>
          <c:invertIfNegative val="0"/>
          <c:cat>
            <c:numRef>
              <c:f>Sheet1!$A$2</c:f>
              <c:numCache>
                <c:formatCode>m/d/yyyy</c:formatCode>
                <c:ptCount val="1"/>
                <c:pt idx="0">
                  <c:v>41851</c:v>
                </c:pt>
              </c:numCache>
            </c:numRef>
          </c:cat>
          <c:val>
            <c:numRef>
              <c:f>Sheet1!$C$2</c:f>
              <c:numCache>
                <c:formatCode>General</c:formatCode>
                <c:ptCount val="1"/>
                <c:pt idx="0">
                  <c:v>20.196999999999999</c:v>
                </c:pt>
              </c:numCache>
            </c:numRef>
          </c:val>
        </c:ser>
        <c:dLbls>
          <c:showLegendKey val="0"/>
          <c:showVal val="0"/>
          <c:showCatName val="0"/>
          <c:showSerName val="0"/>
          <c:showPercent val="0"/>
          <c:showBubbleSize val="0"/>
        </c:dLbls>
        <c:gapWidth val="150"/>
        <c:overlap val="100"/>
        <c:axId val="84174336"/>
        <c:axId val="84175872"/>
      </c:barChart>
      <c:dateAx>
        <c:axId val="84174336"/>
        <c:scaling>
          <c:orientation val="minMax"/>
        </c:scaling>
        <c:delete val="0"/>
        <c:axPos val="b"/>
        <c:numFmt formatCode="m/d/yyyy" sourceLinked="1"/>
        <c:majorTickMark val="out"/>
        <c:minorTickMark val="none"/>
        <c:tickLblPos val="nextTo"/>
        <c:crossAx val="84175872"/>
        <c:crosses val="autoZero"/>
        <c:auto val="1"/>
        <c:lblOffset val="100"/>
        <c:baseTimeUnit val="days"/>
      </c:dateAx>
      <c:valAx>
        <c:axId val="84175872"/>
        <c:scaling>
          <c:orientation val="minMax"/>
        </c:scaling>
        <c:delete val="0"/>
        <c:axPos val="l"/>
        <c:majorGridlines/>
        <c:numFmt formatCode="General" sourceLinked="1"/>
        <c:majorTickMark val="out"/>
        <c:minorTickMark val="none"/>
        <c:tickLblPos val="nextTo"/>
        <c:crossAx val="84174336"/>
        <c:crosses val="autoZero"/>
        <c:crossBetween val="between"/>
      </c:valAx>
    </c:plotArea>
    <c:legend>
      <c:legendPos val="r"/>
      <c:layout>
        <c:manualLayout>
          <c:xMode val="edge"/>
          <c:yMode val="edge"/>
          <c:x val="0.69500686340432816"/>
          <c:y val="0.81975438155371572"/>
          <c:w val="0.27063234831876437"/>
          <c:h val="0.14618016099557155"/>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0.51339</cdr:x>
      <cdr:y>0.58424</cdr:y>
    </cdr:from>
    <cdr:to>
      <cdr:x>0.66911</cdr:x>
      <cdr:y>0.69132</cdr:y>
    </cdr:to>
    <cdr:sp macro="" textlink="">
      <cdr:nvSpPr>
        <cdr:cNvPr id="3" name="Left Arrow 2"/>
        <cdr:cNvSpPr/>
      </cdr:nvSpPr>
      <cdr:spPr>
        <a:xfrm xmlns:a="http://schemas.openxmlformats.org/drawingml/2006/main">
          <a:off x="3225800" y="2644260"/>
          <a:ext cx="978408" cy="484632"/>
        </a:xfrm>
        <a:prstGeom xmlns:a="http://schemas.openxmlformats.org/drawingml/2006/main" prst="leftArrow">
          <a:avLst/>
        </a:prstGeom>
      </cdr:spPr>
      <cdr:style>
        <a:lnRef xmlns:a="http://schemas.openxmlformats.org/drawingml/2006/main" idx="1">
          <a:schemeClr val="dk1"/>
        </a:lnRef>
        <a:fillRef xmlns:a="http://schemas.openxmlformats.org/drawingml/2006/main" idx="3">
          <a:schemeClr val="dk1"/>
        </a:fillRef>
        <a:effectRef xmlns:a="http://schemas.openxmlformats.org/drawingml/2006/main" idx="2">
          <a:schemeClr val="dk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0.51112</cdr:x>
      <cdr:y>0.32199</cdr:y>
    </cdr:from>
    <cdr:to>
      <cdr:x>0.66683</cdr:x>
      <cdr:y>0.42907</cdr:y>
    </cdr:to>
    <cdr:sp macro="" textlink="">
      <cdr:nvSpPr>
        <cdr:cNvPr id="4" name="Left Arrow 3"/>
        <cdr:cNvSpPr/>
      </cdr:nvSpPr>
      <cdr:spPr>
        <a:xfrm xmlns:a="http://schemas.openxmlformats.org/drawingml/2006/main">
          <a:off x="3211512" y="1457324"/>
          <a:ext cx="978408" cy="484632"/>
        </a:xfrm>
        <a:prstGeom xmlns:a="http://schemas.openxmlformats.org/drawingml/2006/main" prst="leftArrow">
          <a:avLst/>
        </a:prstGeom>
      </cdr:spPr>
      <cdr:style>
        <a:lnRef xmlns:a="http://schemas.openxmlformats.org/drawingml/2006/main" idx="1">
          <a:schemeClr val="dk1"/>
        </a:lnRef>
        <a:fillRef xmlns:a="http://schemas.openxmlformats.org/drawingml/2006/main" idx="3">
          <a:schemeClr val="dk1"/>
        </a:fillRef>
        <a:effectRef xmlns:a="http://schemas.openxmlformats.org/drawingml/2006/main" idx="2">
          <a:schemeClr val="dk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0.69303</cdr:x>
      <cdr:y>0.34409</cdr:y>
    </cdr:from>
    <cdr:to>
      <cdr:x>0.96817</cdr:x>
      <cdr:y>0.41354</cdr:y>
    </cdr:to>
    <cdr:sp macro="" textlink="">
      <cdr:nvSpPr>
        <cdr:cNvPr id="5" name="TextBox 4"/>
        <cdr:cNvSpPr txBox="1"/>
      </cdr:nvSpPr>
      <cdr:spPr>
        <a:xfrm xmlns:a="http://schemas.openxmlformats.org/drawingml/2006/main">
          <a:off x="4354512" y="1557338"/>
          <a:ext cx="1728788" cy="3143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smtClean="0"/>
            <a:t>$17M FY16 goal</a:t>
          </a:r>
          <a:endParaRPr lang="en-US" sz="18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228C34-F844-4DFB-8F90-6C2309B36ECD}" type="datetimeFigureOut">
              <a:rPr lang="en-US" smtClean="0"/>
              <a:t>8/8/2014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5C538C-4C4F-40B2-A743-970EF9F4BC82}" type="slidenum">
              <a:rPr lang="en-US" smtClean="0"/>
              <a:t>‹#›</a:t>
            </a:fld>
            <a:endParaRPr lang="en-US"/>
          </a:p>
        </p:txBody>
      </p:sp>
    </p:spTree>
    <p:extLst>
      <p:ext uri="{BB962C8B-B14F-4D97-AF65-F5344CB8AC3E}">
        <p14:creationId xmlns:p14="http://schemas.microsoft.com/office/powerpoint/2010/main" val="3585977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Point</a:t>
            </a:r>
            <a:r>
              <a:rPr lang="en-US" baseline="0" dirty="0" smtClean="0"/>
              <a:t> in time look at the savings to date with representation of the remaining</a:t>
            </a:r>
            <a:endParaRPr lang="en-US" dirty="0" smtClean="0"/>
          </a:p>
        </p:txBody>
      </p:sp>
      <p:sp>
        <p:nvSpPr>
          <p:cNvPr id="4" name="Slide Number Placeholder 3"/>
          <p:cNvSpPr>
            <a:spLocks noGrp="1"/>
          </p:cNvSpPr>
          <p:nvPr>
            <p:ph type="sldNum" sz="quarter" idx="10"/>
          </p:nvPr>
        </p:nvSpPr>
        <p:spPr/>
        <p:txBody>
          <a:bodyPr/>
          <a:lstStyle/>
          <a:p>
            <a:fld id="{87D1D169-145C-D44E-9DF4-6EBB938A2413}" type="slidenum">
              <a:rPr lang="en-US" smtClean="0"/>
              <a:t>5</a:t>
            </a:fld>
            <a:endParaRPr lang="en-US"/>
          </a:p>
        </p:txBody>
      </p:sp>
    </p:spTree>
    <p:extLst>
      <p:ext uri="{BB962C8B-B14F-4D97-AF65-F5344CB8AC3E}">
        <p14:creationId xmlns:p14="http://schemas.microsoft.com/office/powerpoint/2010/main" val="2550710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BC8A67-8AD9-4098-BE1D-86A3DBFF6387}" type="datetime1">
              <a:rPr lang="en-US" smtClean="0"/>
              <a:t>8/8/2014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F77FF-6978-4513-9F84-1FE35C42FDC9}" type="slidenum">
              <a:rPr lang="en-US" smtClean="0"/>
              <a:t>‹#›</a:t>
            </a:fld>
            <a:endParaRPr lang="en-US"/>
          </a:p>
        </p:txBody>
      </p:sp>
    </p:spTree>
    <p:extLst>
      <p:ext uri="{BB962C8B-B14F-4D97-AF65-F5344CB8AC3E}">
        <p14:creationId xmlns:p14="http://schemas.microsoft.com/office/powerpoint/2010/main" val="4300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A9B5C5-852F-4784-99B1-59BE84059D0B}" type="datetime1">
              <a:rPr lang="en-US" smtClean="0"/>
              <a:t>8/8/2014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F77FF-6978-4513-9F84-1FE35C42FDC9}" type="slidenum">
              <a:rPr lang="en-US" smtClean="0"/>
              <a:t>‹#›</a:t>
            </a:fld>
            <a:endParaRPr lang="en-US"/>
          </a:p>
        </p:txBody>
      </p:sp>
    </p:spTree>
    <p:extLst>
      <p:ext uri="{BB962C8B-B14F-4D97-AF65-F5344CB8AC3E}">
        <p14:creationId xmlns:p14="http://schemas.microsoft.com/office/powerpoint/2010/main" val="39905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EEAF34-A6BE-4055-8845-945FBD078D9E}" type="datetime1">
              <a:rPr lang="en-US" smtClean="0"/>
              <a:t>8/8/2014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F77FF-6978-4513-9F84-1FE35C42FDC9}" type="slidenum">
              <a:rPr lang="en-US" smtClean="0"/>
              <a:t>‹#›</a:t>
            </a:fld>
            <a:endParaRPr lang="en-US"/>
          </a:p>
        </p:txBody>
      </p:sp>
    </p:spTree>
    <p:extLst>
      <p:ext uri="{BB962C8B-B14F-4D97-AF65-F5344CB8AC3E}">
        <p14:creationId xmlns:p14="http://schemas.microsoft.com/office/powerpoint/2010/main" val="2692177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Vertical Blue Bar Content">
    <p:spTree>
      <p:nvGrpSpPr>
        <p:cNvPr id="1" name=""/>
        <p:cNvGrpSpPr/>
        <p:nvPr/>
      </p:nvGrpSpPr>
      <p:grpSpPr>
        <a:xfrm>
          <a:off x="0" y="0"/>
          <a:ext cx="0" cy="0"/>
          <a:chOff x="0" y="0"/>
          <a:chExt cx="0" cy="0"/>
        </a:xfrm>
      </p:grpSpPr>
      <p:pic>
        <p:nvPicPr>
          <p:cNvPr id="9" name="Picture 8" descr="New Branding Power Point Template_CU blue5.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title"/>
          </p:nvPr>
        </p:nvSpPr>
        <p:spPr>
          <a:xfrm>
            <a:off x="2403230" y="274638"/>
            <a:ext cx="6283569" cy="1143000"/>
          </a:xfrm>
        </p:spPr>
        <p:txBody>
          <a:bodyPr/>
          <a:lstStyle>
            <a:lvl1pPr>
              <a:defRPr>
                <a:latin typeface="Verdana"/>
                <a:cs typeface="Verdana"/>
              </a:defRPr>
            </a:lvl1pPr>
          </a:lstStyle>
          <a:p>
            <a:r>
              <a:rPr lang="en-US" smtClean="0"/>
              <a:t>Click to edit Master title style</a:t>
            </a:r>
            <a:endParaRPr lang="en-US" dirty="0"/>
          </a:p>
        </p:txBody>
      </p:sp>
      <p:sp>
        <p:nvSpPr>
          <p:cNvPr id="8" name="Content Placeholder 2"/>
          <p:cNvSpPr>
            <a:spLocks noGrp="1"/>
          </p:cNvSpPr>
          <p:nvPr>
            <p:ph idx="1"/>
          </p:nvPr>
        </p:nvSpPr>
        <p:spPr>
          <a:xfrm>
            <a:off x="2403230" y="1600200"/>
            <a:ext cx="6283570" cy="4525963"/>
          </a:xfrm>
        </p:spPr>
        <p:txBody>
          <a:bodyPr/>
          <a:lstStyle>
            <a:lvl1pPr>
              <a:defRPr>
                <a:latin typeface="Verdana"/>
                <a:cs typeface="Verdana"/>
              </a:defRPr>
            </a:lvl1pPr>
            <a:lvl2pPr>
              <a:defRPr>
                <a:latin typeface="Verdana"/>
                <a:cs typeface="Verdana"/>
              </a:defRPr>
            </a:lvl2pPr>
            <a:lvl3pPr>
              <a:defRPr>
                <a:latin typeface="Verdana"/>
                <a:cs typeface="Verdana"/>
              </a:defRPr>
            </a:lvl3pPr>
            <a:lvl4pPr>
              <a:defRPr>
                <a:latin typeface="Verdana"/>
                <a:cs typeface="Verdana"/>
              </a:defRPr>
            </a:lvl4pPr>
            <a:lvl5pPr>
              <a:defRPr>
                <a:latin typeface="Verdana"/>
                <a:cs typeface="Verdan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658415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04D6C6-4EE4-41F1-AB26-4B173208291E}" type="datetime1">
              <a:rPr lang="en-US" smtClean="0"/>
              <a:t>8/8/2014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F77FF-6978-4513-9F84-1FE35C42FDC9}" type="slidenum">
              <a:rPr lang="en-US" smtClean="0"/>
              <a:t>‹#›</a:t>
            </a:fld>
            <a:endParaRPr lang="en-US"/>
          </a:p>
        </p:txBody>
      </p:sp>
    </p:spTree>
    <p:extLst>
      <p:ext uri="{BB962C8B-B14F-4D97-AF65-F5344CB8AC3E}">
        <p14:creationId xmlns:p14="http://schemas.microsoft.com/office/powerpoint/2010/main" val="1664529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BE6FCB-7736-4802-BA56-7F948EF9F3D8}" type="datetime1">
              <a:rPr lang="en-US" smtClean="0"/>
              <a:t>8/8/2014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F77FF-6978-4513-9F84-1FE35C42FDC9}" type="slidenum">
              <a:rPr lang="en-US" smtClean="0"/>
              <a:t>‹#›</a:t>
            </a:fld>
            <a:endParaRPr lang="en-US"/>
          </a:p>
        </p:txBody>
      </p:sp>
    </p:spTree>
    <p:extLst>
      <p:ext uri="{BB962C8B-B14F-4D97-AF65-F5344CB8AC3E}">
        <p14:creationId xmlns:p14="http://schemas.microsoft.com/office/powerpoint/2010/main" val="3753653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4CC453-B89E-4BBC-AA31-39A669869164}" type="datetime1">
              <a:rPr lang="en-US" smtClean="0"/>
              <a:t>8/8/2014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F77FF-6978-4513-9F84-1FE35C42FDC9}" type="slidenum">
              <a:rPr lang="en-US" smtClean="0"/>
              <a:t>‹#›</a:t>
            </a:fld>
            <a:endParaRPr lang="en-US"/>
          </a:p>
        </p:txBody>
      </p:sp>
    </p:spTree>
    <p:extLst>
      <p:ext uri="{BB962C8B-B14F-4D97-AF65-F5344CB8AC3E}">
        <p14:creationId xmlns:p14="http://schemas.microsoft.com/office/powerpoint/2010/main" val="3638155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D2145D-BD5B-43B4-968F-2365425E6E74}" type="datetime1">
              <a:rPr lang="en-US" smtClean="0"/>
              <a:t>8/8/2014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AF77FF-6978-4513-9F84-1FE35C42FDC9}" type="slidenum">
              <a:rPr lang="en-US" smtClean="0"/>
              <a:t>‹#›</a:t>
            </a:fld>
            <a:endParaRPr lang="en-US"/>
          </a:p>
        </p:txBody>
      </p:sp>
    </p:spTree>
    <p:extLst>
      <p:ext uri="{BB962C8B-B14F-4D97-AF65-F5344CB8AC3E}">
        <p14:creationId xmlns:p14="http://schemas.microsoft.com/office/powerpoint/2010/main" val="3677602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D6129F-CA9B-49A9-BDDD-DA0C0BD873E8}" type="datetime1">
              <a:rPr lang="en-US" smtClean="0"/>
              <a:t>8/8/2014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AF77FF-6978-4513-9F84-1FE35C42FDC9}" type="slidenum">
              <a:rPr lang="en-US" smtClean="0"/>
              <a:t>‹#›</a:t>
            </a:fld>
            <a:endParaRPr lang="en-US"/>
          </a:p>
        </p:txBody>
      </p:sp>
    </p:spTree>
    <p:extLst>
      <p:ext uri="{BB962C8B-B14F-4D97-AF65-F5344CB8AC3E}">
        <p14:creationId xmlns:p14="http://schemas.microsoft.com/office/powerpoint/2010/main" val="3701421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E960E-A7F9-44CA-97EC-C47CAD475DD7}" type="datetime1">
              <a:rPr lang="en-US" smtClean="0"/>
              <a:t>8/8/2014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AF77FF-6978-4513-9F84-1FE35C42FDC9}" type="slidenum">
              <a:rPr lang="en-US" smtClean="0"/>
              <a:t>‹#›</a:t>
            </a:fld>
            <a:endParaRPr lang="en-US"/>
          </a:p>
        </p:txBody>
      </p:sp>
    </p:spTree>
    <p:extLst>
      <p:ext uri="{BB962C8B-B14F-4D97-AF65-F5344CB8AC3E}">
        <p14:creationId xmlns:p14="http://schemas.microsoft.com/office/powerpoint/2010/main" val="3206017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8C6CAF-1F95-4FE3-9F9D-B6FCA24069B0}" type="datetime1">
              <a:rPr lang="en-US" smtClean="0"/>
              <a:t>8/8/2014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F77FF-6978-4513-9F84-1FE35C42FDC9}" type="slidenum">
              <a:rPr lang="en-US" smtClean="0"/>
              <a:t>‹#›</a:t>
            </a:fld>
            <a:endParaRPr lang="en-US"/>
          </a:p>
        </p:txBody>
      </p:sp>
    </p:spTree>
    <p:extLst>
      <p:ext uri="{BB962C8B-B14F-4D97-AF65-F5344CB8AC3E}">
        <p14:creationId xmlns:p14="http://schemas.microsoft.com/office/powerpoint/2010/main" val="325872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55CADB-5449-4C1D-A54F-3EA60B3629D8}" type="datetime1">
              <a:rPr lang="en-US" smtClean="0"/>
              <a:t>8/8/2014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F77FF-6978-4513-9F84-1FE35C42FDC9}" type="slidenum">
              <a:rPr lang="en-US" smtClean="0"/>
              <a:t>‹#›</a:t>
            </a:fld>
            <a:endParaRPr lang="en-US"/>
          </a:p>
        </p:txBody>
      </p:sp>
    </p:spTree>
    <p:extLst>
      <p:ext uri="{BB962C8B-B14F-4D97-AF65-F5344CB8AC3E}">
        <p14:creationId xmlns:p14="http://schemas.microsoft.com/office/powerpoint/2010/main" val="3271567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8C916E-36DE-4E2A-B738-FF3FB411760A}" type="datetime1">
              <a:rPr lang="en-US" smtClean="0"/>
              <a:t>8/8/2014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AF77FF-6978-4513-9F84-1FE35C42FDC9}" type="slidenum">
              <a:rPr lang="en-US" smtClean="0"/>
              <a:t>‹#›</a:t>
            </a:fld>
            <a:endParaRPr lang="en-US"/>
          </a:p>
        </p:txBody>
      </p:sp>
    </p:spTree>
    <p:extLst>
      <p:ext uri="{BB962C8B-B14F-4D97-AF65-F5344CB8AC3E}">
        <p14:creationId xmlns:p14="http://schemas.microsoft.com/office/powerpoint/2010/main" val="104313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oleObject" Target="file:///\\albatross\budget\SHARED\Budget15\Spring%20Process\Cost%20Savings%20Strategic%20Team\Expenses%20by%20account%20and%20area.xlsx!Sheet2!%5bExpenses%20by%20account%20and%20area.xlsx%5dSheet2%20Chart%203"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oleObject" Target="file:///\\albatross\budget\SHARED\Budget15\Spring%20Process\Cost%20Savings%20Strategic%20Team\Expenses%20by%20account%20and%20area.xlsx!Sheet2!%5bExpenses%20by%20account%20and%20area.xlsx%5dSheet2%20Chart%204"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8229600" cy="1470025"/>
          </a:xfrm>
        </p:spPr>
        <p:txBody>
          <a:bodyPr>
            <a:normAutofit fontScale="90000"/>
          </a:bodyPr>
          <a:lstStyle/>
          <a:p>
            <a:r>
              <a:rPr lang="en-US" dirty="0" smtClean="0"/>
              <a:t>Outside Spend Team </a:t>
            </a:r>
            <a:r>
              <a:rPr lang="en-US" dirty="0"/>
              <a:t>-</a:t>
            </a:r>
            <a:r>
              <a:rPr lang="en-US" dirty="0" smtClean="0"/>
              <a:t/>
            </a:r>
            <a:br>
              <a:rPr lang="en-US" dirty="0" smtClean="0"/>
            </a:br>
            <a:r>
              <a:rPr lang="en-US" dirty="0" smtClean="0"/>
              <a:t>Update to the Staff Advisory Council</a:t>
            </a:r>
            <a:endParaRPr lang="en-US" dirty="0"/>
          </a:p>
        </p:txBody>
      </p:sp>
      <p:sp>
        <p:nvSpPr>
          <p:cNvPr id="3" name="Subtitle 2"/>
          <p:cNvSpPr>
            <a:spLocks noGrp="1"/>
          </p:cNvSpPr>
          <p:nvPr>
            <p:ph type="subTitle" idx="1"/>
          </p:nvPr>
        </p:nvSpPr>
        <p:spPr/>
        <p:txBody>
          <a:bodyPr/>
          <a:lstStyle/>
          <a:p>
            <a:r>
              <a:rPr lang="en-US" dirty="0" smtClean="0"/>
              <a:t>August 14, 2014</a:t>
            </a:r>
            <a:endParaRPr lang="en-US" dirty="0"/>
          </a:p>
        </p:txBody>
      </p:sp>
      <p:sp>
        <p:nvSpPr>
          <p:cNvPr id="4" name="Slide Number Placeholder 3"/>
          <p:cNvSpPr>
            <a:spLocks noGrp="1"/>
          </p:cNvSpPr>
          <p:nvPr>
            <p:ph type="sldNum" sz="quarter" idx="12"/>
          </p:nvPr>
        </p:nvSpPr>
        <p:spPr/>
        <p:txBody>
          <a:bodyPr/>
          <a:lstStyle/>
          <a:p>
            <a:fld id="{5CAF77FF-6978-4513-9F84-1FE35C42FDC9}" type="slidenum">
              <a:rPr lang="en-US" smtClean="0"/>
              <a:t>1</a:t>
            </a:fld>
            <a:endParaRPr lang="en-US"/>
          </a:p>
        </p:txBody>
      </p:sp>
    </p:spTree>
    <p:extLst>
      <p:ext uri="{BB962C8B-B14F-4D97-AF65-F5344CB8AC3E}">
        <p14:creationId xmlns:p14="http://schemas.microsoft.com/office/powerpoint/2010/main" val="1605736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92500"/>
          </a:bodyPr>
          <a:lstStyle/>
          <a:p>
            <a:r>
              <a:rPr lang="en-US" dirty="0" smtClean="0"/>
              <a:t> Prepare communications for fall &amp; ongoing</a:t>
            </a:r>
          </a:p>
          <a:p>
            <a:pPr marL="0" indent="0">
              <a:buNone/>
            </a:pPr>
            <a:endParaRPr lang="en-US" dirty="0" smtClean="0"/>
          </a:p>
          <a:p>
            <a:r>
              <a:rPr lang="en-US" dirty="0"/>
              <a:t> </a:t>
            </a:r>
            <a:r>
              <a:rPr lang="en-US" dirty="0" smtClean="0"/>
              <a:t>Work on feedback items from staff</a:t>
            </a:r>
          </a:p>
          <a:p>
            <a:pPr marL="0" indent="0">
              <a:buNone/>
            </a:pPr>
            <a:endParaRPr lang="en-US" dirty="0" smtClean="0"/>
          </a:p>
          <a:p>
            <a:r>
              <a:rPr lang="en-US" dirty="0"/>
              <a:t> </a:t>
            </a:r>
            <a:r>
              <a:rPr lang="en-US" dirty="0" smtClean="0"/>
              <a:t>Develop reporting to track progress by category</a:t>
            </a:r>
          </a:p>
          <a:p>
            <a:pPr marL="0" indent="0">
              <a:buNone/>
            </a:pPr>
            <a:endParaRPr lang="en-US" dirty="0" smtClean="0"/>
          </a:p>
          <a:p>
            <a:r>
              <a:rPr lang="en-US" dirty="0"/>
              <a:t> </a:t>
            </a:r>
            <a:r>
              <a:rPr lang="en-US" dirty="0" smtClean="0"/>
              <a:t>Schedule quarterly administrative staff discussion sessions</a:t>
            </a:r>
            <a:endParaRPr lang="en-US" dirty="0"/>
          </a:p>
        </p:txBody>
      </p:sp>
      <p:sp>
        <p:nvSpPr>
          <p:cNvPr id="4" name="Slide Number Placeholder 3"/>
          <p:cNvSpPr>
            <a:spLocks noGrp="1"/>
          </p:cNvSpPr>
          <p:nvPr>
            <p:ph type="sldNum" sz="quarter" idx="12"/>
          </p:nvPr>
        </p:nvSpPr>
        <p:spPr/>
        <p:txBody>
          <a:bodyPr/>
          <a:lstStyle/>
          <a:p>
            <a:fld id="{5CAF77FF-6978-4513-9F84-1FE35C42FDC9}" type="slidenum">
              <a:rPr lang="en-US" smtClean="0"/>
              <a:t>10</a:t>
            </a:fld>
            <a:endParaRPr lang="en-US"/>
          </a:p>
        </p:txBody>
      </p:sp>
    </p:spTree>
    <p:extLst>
      <p:ext uri="{BB962C8B-B14F-4D97-AF65-F5344CB8AC3E}">
        <p14:creationId xmlns:p14="http://schemas.microsoft.com/office/powerpoint/2010/main" val="3471355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5CAF77FF-6978-4513-9F84-1FE35C42FDC9}" type="slidenum">
              <a:rPr lang="en-US" smtClean="0"/>
              <a:t>11</a:t>
            </a:fld>
            <a:endParaRPr lang="en-US"/>
          </a:p>
        </p:txBody>
      </p:sp>
    </p:spTree>
    <p:extLst>
      <p:ext uri="{BB962C8B-B14F-4D97-AF65-F5344CB8AC3E}">
        <p14:creationId xmlns:p14="http://schemas.microsoft.com/office/powerpoint/2010/main" val="3970360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5867400"/>
            <a:ext cx="8229600" cy="685800"/>
          </a:xfrm>
          <a:ln>
            <a:solidFill>
              <a:schemeClr val="tx1"/>
            </a:solidFill>
          </a:ln>
        </p:spPr>
        <p:txBody>
          <a:bodyPr>
            <a:normAutofit lnSpcReduction="10000"/>
          </a:bodyPr>
          <a:lstStyle/>
          <a:p>
            <a:pPr marL="0" indent="0">
              <a:buNone/>
            </a:pPr>
            <a:r>
              <a:rPr lang="en-US" sz="2000" b="1" dirty="0" smtClean="0"/>
              <a:t>NOTE:</a:t>
            </a:r>
            <a:r>
              <a:rPr lang="en-US" sz="2000" dirty="0" smtClean="0"/>
              <a:t>  FY15 cost savings goal of $9M represents 3% of total FY14 budgeted operating expenses.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1507291971"/>
              </p:ext>
            </p:extLst>
          </p:nvPr>
        </p:nvGraphicFramePr>
        <p:xfrm>
          <a:off x="76200" y="152400"/>
          <a:ext cx="8934209" cy="5562600"/>
        </p:xfrm>
        <a:graphic>
          <a:graphicData uri="http://schemas.openxmlformats.org/presentationml/2006/ole">
            <mc:AlternateContent xmlns:mc="http://schemas.openxmlformats.org/markup-compatibility/2006">
              <mc:Choice xmlns:v="urn:schemas-microsoft-com:vml" Requires="v">
                <p:oleObj spid="_x0000_s2133" name="Worksheet" r:id="rId3" imgW="7305680" imgH="4000416" progId="Excel.Sheet.12">
                  <p:link updateAutomatic="1"/>
                </p:oleObj>
              </mc:Choice>
              <mc:Fallback>
                <p:oleObj name="Worksheet" r:id="rId3" imgW="7305680" imgH="4000416" progId="Excel.Sheet.12">
                  <p:link updateAutomatic="1"/>
                  <p:pic>
                    <p:nvPicPr>
                      <p:cNvPr id="0" name=""/>
                      <p:cNvPicPr/>
                      <p:nvPr/>
                    </p:nvPicPr>
                    <p:blipFill>
                      <a:blip r:embed="rId4"/>
                      <a:stretch>
                        <a:fillRect/>
                      </a:stretch>
                    </p:blipFill>
                    <p:spPr>
                      <a:xfrm>
                        <a:off x="76200" y="152400"/>
                        <a:ext cx="8934209" cy="5562600"/>
                      </a:xfrm>
                      <a:prstGeom prst="rect">
                        <a:avLst/>
                      </a:prstGeom>
                    </p:spPr>
                  </p:pic>
                </p:oleObj>
              </mc:Fallback>
            </mc:AlternateContent>
          </a:graphicData>
        </a:graphic>
      </p:graphicFrame>
    </p:spTree>
    <p:extLst>
      <p:ext uri="{BB962C8B-B14F-4D97-AF65-F5344CB8AC3E}">
        <p14:creationId xmlns:p14="http://schemas.microsoft.com/office/powerpoint/2010/main" val="3376536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115620404"/>
              </p:ext>
            </p:extLst>
          </p:nvPr>
        </p:nvGraphicFramePr>
        <p:xfrm>
          <a:off x="26988" y="76200"/>
          <a:ext cx="9009062" cy="6629400"/>
        </p:xfrm>
        <a:graphic>
          <a:graphicData uri="http://schemas.openxmlformats.org/presentationml/2006/ole">
            <mc:AlternateContent xmlns:mc="http://schemas.openxmlformats.org/markup-compatibility/2006">
              <mc:Choice xmlns:v="urn:schemas-microsoft-com:vml" Requires="v">
                <p:oleObj spid="_x0000_s3157" name="Worksheet" r:id="rId3" imgW="9496520" imgH="5276932" progId="Excel.Sheet.12">
                  <p:link updateAutomatic="1"/>
                </p:oleObj>
              </mc:Choice>
              <mc:Fallback>
                <p:oleObj name="Worksheet" r:id="rId3" imgW="9496520" imgH="5276932" progId="Excel.Sheet.12">
                  <p:link updateAutomatic="1"/>
                  <p:pic>
                    <p:nvPicPr>
                      <p:cNvPr id="0" name=""/>
                      <p:cNvPicPr/>
                      <p:nvPr/>
                    </p:nvPicPr>
                    <p:blipFill>
                      <a:blip r:embed="rId4"/>
                      <a:stretch>
                        <a:fillRect/>
                      </a:stretch>
                    </p:blipFill>
                    <p:spPr>
                      <a:xfrm>
                        <a:off x="26988" y="76200"/>
                        <a:ext cx="9009062" cy="6629400"/>
                      </a:xfrm>
                      <a:prstGeom prst="rect">
                        <a:avLst/>
                      </a:prstGeom>
                    </p:spPr>
                  </p:pic>
                </p:oleObj>
              </mc:Fallback>
            </mc:AlternateContent>
          </a:graphicData>
        </a:graphic>
      </p:graphicFrame>
      <p:sp>
        <p:nvSpPr>
          <p:cNvPr id="5" name="TextBox 5"/>
          <p:cNvSpPr txBox="1"/>
          <p:nvPr/>
        </p:nvSpPr>
        <p:spPr>
          <a:xfrm>
            <a:off x="1066800" y="381000"/>
            <a:ext cx="6943725" cy="600075"/>
          </a:xfrm>
          <a:prstGeom prst="rect">
            <a:avLst/>
          </a:prstGeom>
          <a:no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2400" b="1" dirty="0"/>
              <a:t>Breakdown </a:t>
            </a:r>
            <a:r>
              <a:rPr lang="en-US" sz="2400" b="1" dirty="0" smtClean="0"/>
              <a:t>of </a:t>
            </a:r>
            <a:r>
              <a:rPr lang="en-US" sz="2400" b="1" baseline="0" dirty="0" smtClean="0"/>
              <a:t>Non-Capital Expense by Category</a:t>
            </a:r>
          </a:p>
          <a:p>
            <a:pPr algn="ctr"/>
            <a:r>
              <a:rPr lang="en-US" sz="1400" b="1" dirty="0" smtClean="0"/>
              <a:t>($Thousands)</a:t>
            </a:r>
            <a:endParaRPr lang="en-US" sz="1400" b="1" dirty="0"/>
          </a:p>
        </p:txBody>
      </p:sp>
    </p:spTree>
    <p:extLst>
      <p:ext uri="{BB962C8B-B14F-4D97-AF65-F5344CB8AC3E}">
        <p14:creationId xmlns:p14="http://schemas.microsoft.com/office/powerpoint/2010/main" val="2429465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CAF77FF-6978-4513-9F84-1FE35C42FDC9}" type="slidenum">
              <a:rPr lang="en-US" smtClean="0"/>
              <a:t>2</a:t>
            </a:fld>
            <a:endParaRPr lang="en-US"/>
          </a:p>
        </p:txBody>
      </p:sp>
      <p:sp>
        <p:nvSpPr>
          <p:cNvPr id="3" name="Rectangle 1"/>
          <p:cNvSpPr>
            <a:spLocks noChangeArrowheads="1"/>
          </p:cNvSpPr>
          <p:nvPr/>
        </p:nvSpPr>
        <p:spPr bwMode="auto">
          <a:xfrm>
            <a:off x="198120" y="1692057"/>
            <a:ext cx="886968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000000"/>
                </a:solidFill>
                <a:effectLst/>
                <a:ea typeface="Times New Roman" pitchFamily="18" charset="0"/>
                <a:cs typeface="Arial" pitchFamily="34" charset="0"/>
              </a:rPr>
              <a:t> </a:t>
            </a:r>
            <a:endParaRPr kumimoji="0" lang="en-US" altLang="en-US" sz="28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000000"/>
                </a:solidFill>
                <a:effectLst/>
                <a:ea typeface="Times New Roman" pitchFamily="18" charset="0"/>
                <a:cs typeface="Arial" pitchFamily="34" charset="0"/>
              </a:rPr>
              <a:t>Creighton is committed to student success through a powerful Jesuit education built on academic excellence, social justice and personal growth. The University will be able to flourish and grow in its aspirations by making strategic decisions that will help it adapt to the demands of the higher education marketplace and remain true to its Jesuit mission.</a:t>
            </a:r>
            <a:endParaRPr kumimoji="0" lang="en-US" altLang="en-US" sz="2800" b="0" i="0" u="none" strike="noStrike" cap="none" normalizeH="0" baseline="0" dirty="0" smtClean="0">
              <a:ln>
                <a:noFill/>
              </a:ln>
              <a:solidFill>
                <a:schemeClr val="tx1"/>
              </a:solidFill>
              <a:effectLst/>
              <a:cs typeface="Arial" pitchFamily="34" charset="0"/>
            </a:endParaRPr>
          </a:p>
        </p:txBody>
      </p:sp>
      <p:sp>
        <p:nvSpPr>
          <p:cNvPr id="4" name="Rectangle 3"/>
          <p:cNvSpPr/>
          <p:nvPr/>
        </p:nvSpPr>
        <p:spPr>
          <a:xfrm>
            <a:off x="182880" y="309027"/>
            <a:ext cx="8778240" cy="1138773"/>
          </a:xfrm>
          <a:prstGeom prst="rect">
            <a:avLst/>
          </a:prstGeom>
          <a:ln>
            <a:solidFill>
              <a:schemeClr val="tx2"/>
            </a:solidFill>
          </a:ln>
        </p:spPr>
        <p:txBody>
          <a:bodyPr wrap="square">
            <a:spAutoFit/>
          </a:bodyPr>
          <a:lstStyle/>
          <a:p>
            <a:pPr lvl="0" algn="ctr" fontAlgn="base">
              <a:spcBef>
                <a:spcPct val="0"/>
              </a:spcBef>
              <a:spcAft>
                <a:spcPct val="0"/>
              </a:spcAft>
            </a:pPr>
            <a:r>
              <a:rPr lang="en-US" altLang="en-US" sz="3600" dirty="0">
                <a:solidFill>
                  <a:srgbClr val="000000"/>
                </a:solidFill>
                <a:ea typeface="Times New Roman" pitchFamily="18" charset="0"/>
                <a:cs typeface="Arial" pitchFamily="34" charset="0"/>
              </a:rPr>
              <a:t>One Creighton – </a:t>
            </a:r>
          </a:p>
          <a:p>
            <a:pPr lvl="0" algn="ctr" fontAlgn="base">
              <a:spcBef>
                <a:spcPct val="0"/>
              </a:spcBef>
              <a:spcAft>
                <a:spcPct val="0"/>
              </a:spcAft>
            </a:pPr>
            <a:r>
              <a:rPr lang="en-US" altLang="en-US" sz="3200" dirty="0">
                <a:solidFill>
                  <a:srgbClr val="000000"/>
                </a:solidFill>
                <a:ea typeface="Times New Roman" pitchFamily="18" charset="0"/>
                <a:cs typeface="Arial" pitchFamily="34" charset="0"/>
              </a:rPr>
              <a:t>University </a:t>
            </a:r>
            <a:r>
              <a:rPr lang="en-US" altLang="en-US" sz="3200" dirty="0" smtClean="0">
                <a:solidFill>
                  <a:srgbClr val="000000"/>
                </a:solidFill>
                <a:ea typeface="Times New Roman" pitchFamily="18" charset="0"/>
                <a:cs typeface="Arial" pitchFamily="34" charset="0"/>
              </a:rPr>
              <a:t>strategy </a:t>
            </a:r>
            <a:r>
              <a:rPr lang="en-US" altLang="en-US" sz="3200" dirty="0">
                <a:solidFill>
                  <a:srgbClr val="000000"/>
                </a:solidFill>
                <a:ea typeface="Times New Roman" pitchFamily="18" charset="0"/>
                <a:cs typeface="Arial" pitchFamily="34" charset="0"/>
              </a:rPr>
              <a:t>drives outside spend efficiencies</a:t>
            </a:r>
            <a:endParaRPr lang="en-US" altLang="en-US" sz="3200" dirty="0">
              <a:cs typeface="Arial" pitchFamily="34" charset="0"/>
            </a:endParaRPr>
          </a:p>
        </p:txBody>
      </p:sp>
    </p:spTree>
    <p:extLst>
      <p:ext uri="{BB962C8B-B14F-4D97-AF65-F5344CB8AC3E}">
        <p14:creationId xmlns:p14="http://schemas.microsoft.com/office/powerpoint/2010/main" val="793134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a:ln>
            <a:solidFill>
              <a:schemeClr val="tx1"/>
            </a:solidFill>
          </a:ln>
        </p:spPr>
        <p:txBody>
          <a:bodyPr>
            <a:normAutofit fontScale="90000"/>
          </a:bodyPr>
          <a:lstStyle/>
          <a:p>
            <a:r>
              <a:rPr lang="en-US" dirty="0" smtClean="0"/>
              <a:t>Why do we care about outside spend? </a:t>
            </a:r>
            <a:endParaRPr lang="en-US" dirty="0"/>
          </a:p>
        </p:txBody>
      </p:sp>
      <p:sp>
        <p:nvSpPr>
          <p:cNvPr id="3" name="Content Placeholder 2"/>
          <p:cNvSpPr>
            <a:spLocks noGrp="1"/>
          </p:cNvSpPr>
          <p:nvPr>
            <p:ph idx="1"/>
          </p:nvPr>
        </p:nvSpPr>
        <p:spPr>
          <a:xfrm>
            <a:off x="152400" y="1295400"/>
            <a:ext cx="8686800" cy="5334000"/>
          </a:xfrm>
        </p:spPr>
        <p:txBody>
          <a:bodyPr>
            <a:normAutofit lnSpcReduction="10000"/>
          </a:bodyPr>
          <a:lstStyle/>
          <a:p>
            <a:r>
              <a:rPr lang="en-US" sz="2400" dirty="0"/>
              <a:t>To ensure that Creighton remains a healthy and vibrant university it is imperative that we strategically plan for the future and implement cost effective behavior. </a:t>
            </a:r>
            <a:endParaRPr lang="en-US" sz="2400" dirty="0" smtClean="0"/>
          </a:p>
          <a:p>
            <a:pPr marL="0" indent="0">
              <a:buNone/>
            </a:pPr>
            <a:endParaRPr lang="en-US" sz="2400" dirty="0"/>
          </a:p>
          <a:p>
            <a:r>
              <a:rPr lang="en-US" sz="2400" dirty="0"/>
              <a:t>To establish and maintain efficient operations, the outside spend project is designed to help Creighton have the funds it needs to invest in its future through:</a:t>
            </a:r>
          </a:p>
          <a:p>
            <a:pPr lvl="2">
              <a:buFont typeface="Wingdings" panose="05000000000000000000" pitchFamily="2" charset="2"/>
              <a:buChar char="Ø"/>
            </a:pPr>
            <a:r>
              <a:rPr lang="en-US" dirty="0"/>
              <a:t>People</a:t>
            </a:r>
          </a:p>
          <a:p>
            <a:pPr lvl="2">
              <a:buFont typeface="Wingdings" panose="05000000000000000000" pitchFamily="2" charset="2"/>
              <a:buChar char="Ø"/>
            </a:pPr>
            <a:r>
              <a:rPr lang="en-US" dirty="0"/>
              <a:t>Fundraising</a:t>
            </a:r>
          </a:p>
          <a:p>
            <a:pPr lvl="2">
              <a:buFont typeface="Wingdings" panose="05000000000000000000" pitchFamily="2" charset="2"/>
              <a:buChar char="Ø"/>
            </a:pPr>
            <a:r>
              <a:rPr lang="en-US" dirty="0"/>
              <a:t>Marketing</a:t>
            </a:r>
          </a:p>
          <a:p>
            <a:pPr lvl="2">
              <a:buFont typeface="Wingdings" panose="05000000000000000000" pitchFamily="2" charset="2"/>
              <a:buChar char="Ø"/>
            </a:pPr>
            <a:r>
              <a:rPr lang="en-US" dirty="0"/>
              <a:t>Research</a:t>
            </a:r>
          </a:p>
          <a:p>
            <a:pPr lvl="2">
              <a:buFont typeface="Wingdings" panose="05000000000000000000" pitchFamily="2" charset="2"/>
              <a:buChar char="Ø"/>
            </a:pPr>
            <a:r>
              <a:rPr lang="en-US" dirty="0"/>
              <a:t>Academic programs</a:t>
            </a:r>
          </a:p>
          <a:p>
            <a:pPr marL="0" indent="0">
              <a:buNone/>
            </a:pPr>
            <a:endParaRPr lang="en-US" sz="2000" b="1" dirty="0" smtClean="0"/>
          </a:p>
          <a:p>
            <a:pPr marL="0" indent="0" algn="ctr">
              <a:buNone/>
            </a:pPr>
            <a:r>
              <a:rPr lang="en-US" sz="2400" b="1" dirty="0" smtClean="0"/>
              <a:t>Cost </a:t>
            </a:r>
            <a:r>
              <a:rPr lang="en-US" sz="2400" b="1" dirty="0"/>
              <a:t>savings required to fund the investments: $25 million by FY17</a:t>
            </a:r>
            <a:endParaRPr lang="en-US" sz="2400" dirty="0"/>
          </a:p>
          <a:p>
            <a:pPr marL="0" indent="0">
              <a:buNone/>
            </a:pPr>
            <a:endParaRPr lang="en-US" sz="2400" dirty="0" smtClean="0"/>
          </a:p>
          <a:p>
            <a:pPr marL="0" indent="0">
              <a:buNone/>
            </a:pPr>
            <a:endParaRPr lang="en-US" sz="2000" dirty="0"/>
          </a:p>
          <a:p>
            <a:pPr marL="0" indent="0">
              <a:buNone/>
            </a:pPr>
            <a:endParaRPr lang="en-US" dirty="0"/>
          </a:p>
        </p:txBody>
      </p:sp>
      <p:sp>
        <p:nvSpPr>
          <p:cNvPr id="4" name="Slide Number Placeholder 3"/>
          <p:cNvSpPr>
            <a:spLocks noGrp="1"/>
          </p:cNvSpPr>
          <p:nvPr>
            <p:ph type="sldNum" sz="quarter" idx="12"/>
          </p:nvPr>
        </p:nvSpPr>
        <p:spPr/>
        <p:txBody>
          <a:bodyPr/>
          <a:lstStyle/>
          <a:p>
            <a:fld id="{5CAF77FF-6978-4513-9F84-1FE35C42FDC9}" type="slidenum">
              <a:rPr lang="en-US" smtClean="0"/>
              <a:t>3</a:t>
            </a:fld>
            <a:endParaRPr lang="en-US"/>
          </a:p>
        </p:txBody>
      </p:sp>
    </p:spTree>
    <p:extLst>
      <p:ext uri="{BB962C8B-B14F-4D97-AF65-F5344CB8AC3E}">
        <p14:creationId xmlns:p14="http://schemas.microsoft.com/office/powerpoint/2010/main" val="1567473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ln>
            <a:solidFill>
              <a:schemeClr val="tx1"/>
            </a:solidFill>
          </a:ln>
        </p:spPr>
        <p:txBody>
          <a:bodyPr>
            <a:normAutofit fontScale="90000"/>
          </a:bodyPr>
          <a:lstStyle/>
          <a:p>
            <a:r>
              <a:rPr lang="en-US" dirty="0" smtClean="0"/>
              <a:t>Strategic Plan -  Operations Initiative </a:t>
            </a:r>
            <a:endParaRPr lang="en-US" dirty="0"/>
          </a:p>
        </p:txBody>
      </p:sp>
      <p:sp>
        <p:nvSpPr>
          <p:cNvPr id="3" name="Content Placeholder 2"/>
          <p:cNvSpPr>
            <a:spLocks noGrp="1"/>
          </p:cNvSpPr>
          <p:nvPr>
            <p:ph idx="1"/>
          </p:nvPr>
        </p:nvSpPr>
        <p:spPr>
          <a:xfrm>
            <a:off x="457200" y="1447800"/>
            <a:ext cx="8229600" cy="5303520"/>
          </a:xfrm>
        </p:spPr>
        <p:txBody>
          <a:bodyPr>
            <a:normAutofit fontScale="70000" lnSpcReduction="20000"/>
          </a:bodyPr>
          <a:lstStyle/>
          <a:p>
            <a:pPr marL="0" indent="0" algn="ctr">
              <a:buNone/>
            </a:pPr>
            <a:r>
              <a:rPr lang="en-US" sz="4000" dirty="0" smtClean="0"/>
              <a:t> </a:t>
            </a:r>
            <a:r>
              <a:rPr lang="en-US" sz="4000" u="sng" dirty="0" smtClean="0"/>
              <a:t>Outside Spend – Project Plan </a:t>
            </a:r>
          </a:p>
          <a:p>
            <a:pPr marL="0" indent="0" algn="ctr">
              <a:buNone/>
            </a:pPr>
            <a:endParaRPr lang="en-US" sz="3100" u="sng" dirty="0" smtClean="0"/>
          </a:p>
          <a:p>
            <a:pPr lvl="1">
              <a:buFont typeface="Wingdings" panose="05000000000000000000" pitchFamily="2" charset="2"/>
              <a:buChar char="Ø"/>
            </a:pPr>
            <a:r>
              <a:rPr lang="en-US" sz="3100" dirty="0" smtClean="0"/>
              <a:t> Data collection – how are we spending $ today</a:t>
            </a:r>
          </a:p>
          <a:p>
            <a:pPr marL="457200" lvl="1" indent="0">
              <a:buNone/>
            </a:pPr>
            <a:endParaRPr lang="en-US" sz="3100" dirty="0" smtClean="0"/>
          </a:p>
          <a:p>
            <a:pPr lvl="1">
              <a:buFont typeface="Wingdings" panose="05000000000000000000" pitchFamily="2" charset="2"/>
              <a:buChar char="Ø"/>
            </a:pPr>
            <a:r>
              <a:rPr lang="en-US" sz="3100" dirty="0" smtClean="0"/>
              <a:t> Develop strategy for all large vendor contracts</a:t>
            </a:r>
          </a:p>
          <a:p>
            <a:pPr marL="457200" lvl="1" indent="0">
              <a:buNone/>
            </a:pPr>
            <a:endParaRPr lang="en-US" sz="3100" dirty="0" smtClean="0"/>
          </a:p>
          <a:p>
            <a:pPr lvl="1">
              <a:buFont typeface="Wingdings" panose="05000000000000000000" pitchFamily="2" charset="2"/>
              <a:buChar char="Ø"/>
            </a:pPr>
            <a:r>
              <a:rPr lang="en-US" sz="3100" dirty="0"/>
              <a:t> </a:t>
            </a:r>
            <a:r>
              <a:rPr lang="en-US" sz="3100" dirty="0" smtClean="0"/>
              <a:t>Reduce off contract spend</a:t>
            </a:r>
          </a:p>
          <a:p>
            <a:pPr marL="457200" lvl="1" indent="0">
              <a:buNone/>
            </a:pPr>
            <a:endParaRPr lang="en-US" sz="3100" dirty="0" smtClean="0"/>
          </a:p>
          <a:p>
            <a:pPr lvl="1">
              <a:buFont typeface="Wingdings" panose="05000000000000000000" pitchFamily="2" charset="2"/>
              <a:buChar char="Ø"/>
            </a:pPr>
            <a:r>
              <a:rPr lang="en-US" sz="3100" dirty="0"/>
              <a:t> </a:t>
            </a:r>
            <a:r>
              <a:rPr lang="en-US" sz="3100" dirty="0" smtClean="0"/>
              <a:t>Reduce discretionary spending – policy, price, training</a:t>
            </a:r>
          </a:p>
          <a:p>
            <a:pPr marL="457200" lvl="1" indent="0">
              <a:buNone/>
            </a:pPr>
            <a:endParaRPr lang="en-US" sz="3100" dirty="0" smtClean="0"/>
          </a:p>
          <a:p>
            <a:pPr lvl="1">
              <a:buFont typeface="Wingdings" panose="05000000000000000000" pitchFamily="2" charset="2"/>
              <a:buChar char="Ø"/>
            </a:pPr>
            <a:r>
              <a:rPr lang="en-US" sz="3100" dirty="0" smtClean="0"/>
              <a:t>Cross campus outside spend team to review data &amp; make recommendations to President’s Council</a:t>
            </a:r>
          </a:p>
          <a:p>
            <a:pPr marL="457200" lvl="1" indent="0">
              <a:buNone/>
            </a:pPr>
            <a:endParaRPr lang="en-US" sz="3100" dirty="0" smtClean="0"/>
          </a:p>
          <a:p>
            <a:pPr lvl="1">
              <a:buFont typeface="Wingdings" panose="05000000000000000000" pitchFamily="2" charset="2"/>
              <a:buChar char="Ø"/>
            </a:pPr>
            <a:r>
              <a:rPr lang="en-US" sz="3100" dirty="0" smtClean="0"/>
              <a:t>Cross campus outside spend team to lead </a:t>
            </a:r>
            <a:r>
              <a:rPr lang="en-US" sz="3100" dirty="0" err="1" smtClean="0"/>
              <a:t>subteams</a:t>
            </a:r>
            <a:r>
              <a:rPr lang="en-US" sz="3100" dirty="0" smtClean="0"/>
              <a:t> to facilitate problem-solving, engagement &amp; implementation</a:t>
            </a:r>
          </a:p>
        </p:txBody>
      </p:sp>
      <p:sp>
        <p:nvSpPr>
          <p:cNvPr id="4" name="Slide Number Placeholder 3"/>
          <p:cNvSpPr>
            <a:spLocks noGrp="1"/>
          </p:cNvSpPr>
          <p:nvPr>
            <p:ph type="sldNum" sz="quarter" idx="12"/>
          </p:nvPr>
        </p:nvSpPr>
        <p:spPr/>
        <p:txBody>
          <a:bodyPr/>
          <a:lstStyle/>
          <a:p>
            <a:fld id="{BA1F796E-C82D-4DCD-85D7-993C160CBE41}" type="slidenum">
              <a:rPr lang="en-US" smtClean="0"/>
              <a:t>4</a:t>
            </a:fld>
            <a:endParaRPr lang="en-US" dirty="0"/>
          </a:p>
        </p:txBody>
      </p:sp>
    </p:spTree>
    <p:extLst>
      <p:ext uri="{BB962C8B-B14F-4D97-AF65-F5344CB8AC3E}">
        <p14:creationId xmlns:p14="http://schemas.microsoft.com/office/powerpoint/2010/main" val="3545099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a:spLocks noGrp="1"/>
          </p:cNvSpPr>
          <p:nvPr>
            <p:ph type="title"/>
          </p:nvPr>
        </p:nvSpPr>
        <p:spPr/>
        <p:txBody>
          <a:bodyPr>
            <a:normAutofit fontScale="90000"/>
          </a:bodyPr>
          <a:lstStyle/>
          <a:p>
            <a:r>
              <a:rPr lang="en-US" sz="4000" dirty="0" smtClean="0"/>
              <a:t>Progress to Date:</a:t>
            </a:r>
            <a:br>
              <a:rPr lang="en-US" sz="4000" dirty="0" smtClean="0"/>
            </a:br>
            <a:r>
              <a:rPr lang="en-US" sz="2700" dirty="0" smtClean="0"/>
              <a:t>Cost savings Goal FY 15-17</a:t>
            </a:r>
            <a:br>
              <a:rPr lang="en-US" sz="2700" dirty="0" smtClean="0"/>
            </a:br>
            <a:r>
              <a:rPr lang="en-US" sz="2000" dirty="0" smtClean="0"/>
              <a:t>$25 Million</a:t>
            </a:r>
            <a:endParaRPr lang="en-US" sz="20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164752358"/>
              </p:ext>
            </p:extLst>
          </p:nvPr>
        </p:nvGraphicFramePr>
        <p:xfrm>
          <a:off x="2403475" y="1600200"/>
          <a:ext cx="6283325"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6757987" y="4287322"/>
            <a:ext cx="2128837" cy="369332"/>
          </a:xfrm>
          <a:prstGeom prst="rect">
            <a:avLst/>
          </a:prstGeom>
          <a:noFill/>
        </p:spPr>
        <p:txBody>
          <a:bodyPr wrap="square" rtlCol="0">
            <a:spAutoFit/>
          </a:bodyPr>
          <a:lstStyle/>
          <a:p>
            <a:r>
              <a:rPr lang="en-US" b="1" dirty="0" smtClean="0"/>
              <a:t>$9M FY15 goal </a:t>
            </a:r>
            <a:endParaRPr lang="en-US" b="1" dirty="0"/>
          </a:p>
        </p:txBody>
      </p:sp>
      <p:sp>
        <p:nvSpPr>
          <p:cNvPr id="4" name="TextBox 3"/>
          <p:cNvSpPr txBox="1"/>
          <p:nvPr/>
        </p:nvSpPr>
        <p:spPr>
          <a:xfrm>
            <a:off x="2414589" y="6287572"/>
            <a:ext cx="6272211" cy="461665"/>
          </a:xfrm>
          <a:prstGeom prst="rect">
            <a:avLst/>
          </a:prstGeom>
          <a:noFill/>
          <a:ln>
            <a:solidFill>
              <a:schemeClr val="tx1"/>
            </a:solidFill>
          </a:ln>
        </p:spPr>
        <p:txBody>
          <a:bodyPr wrap="square" rtlCol="0">
            <a:spAutoFit/>
          </a:bodyPr>
          <a:lstStyle/>
          <a:p>
            <a:r>
              <a:rPr lang="en-US" sz="2400" dirty="0" smtClean="0"/>
              <a:t>$4.8 million of savings achieved as of 7-31-14</a:t>
            </a:r>
            <a:endParaRPr lang="en-US" sz="2400" dirty="0"/>
          </a:p>
        </p:txBody>
      </p:sp>
    </p:spTree>
    <p:extLst>
      <p:ext uri="{BB962C8B-B14F-4D97-AF65-F5344CB8AC3E}">
        <p14:creationId xmlns:p14="http://schemas.microsoft.com/office/powerpoint/2010/main" val="2466402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r>
              <a:rPr lang="en-US" dirty="0" smtClean="0"/>
              <a:t>Feedback Session with Staff</a:t>
            </a:r>
            <a:endParaRPr lang="en-US" dirty="0"/>
          </a:p>
        </p:txBody>
      </p:sp>
      <p:sp>
        <p:nvSpPr>
          <p:cNvPr id="3" name="Content Placeholder 2"/>
          <p:cNvSpPr>
            <a:spLocks noGrp="1"/>
          </p:cNvSpPr>
          <p:nvPr>
            <p:ph idx="1"/>
          </p:nvPr>
        </p:nvSpPr>
        <p:spPr/>
        <p:txBody>
          <a:bodyPr/>
          <a:lstStyle/>
          <a:p>
            <a:r>
              <a:rPr lang="en-US" dirty="0" smtClean="0"/>
              <a:t>Invited approximately 150 staff to attend information sharing &amp; feedback sessions in late May</a:t>
            </a:r>
          </a:p>
          <a:p>
            <a:pPr marL="0" indent="0">
              <a:buNone/>
            </a:pPr>
            <a:endParaRPr lang="en-US" dirty="0" smtClean="0"/>
          </a:p>
          <a:p>
            <a:r>
              <a:rPr lang="en-US" dirty="0"/>
              <a:t> </a:t>
            </a:r>
            <a:r>
              <a:rPr lang="en-US" dirty="0" smtClean="0"/>
              <a:t>Asked for feedback about ideas presented:</a:t>
            </a:r>
          </a:p>
          <a:p>
            <a:pPr marL="0" indent="0">
              <a:buNone/>
            </a:pPr>
            <a:r>
              <a:rPr lang="en-US" dirty="0"/>
              <a:t>	</a:t>
            </a:r>
            <a:r>
              <a:rPr lang="en-US" dirty="0" smtClean="0"/>
              <a:t>- Barriers to success &amp; ways to overcome</a:t>
            </a:r>
            <a:endParaRPr lang="en-US" sz="1100" dirty="0" smtClean="0"/>
          </a:p>
          <a:p>
            <a:pPr marL="0" indent="0">
              <a:buNone/>
            </a:pPr>
            <a:r>
              <a:rPr lang="en-US" dirty="0"/>
              <a:t>	</a:t>
            </a:r>
            <a:r>
              <a:rPr lang="en-US" dirty="0" smtClean="0"/>
              <a:t>- Other ideas for savings</a:t>
            </a:r>
            <a:endParaRPr lang="en-US" dirty="0"/>
          </a:p>
        </p:txBody>
      </p:sp>
      <p:sp>
        <p:nvSpPr>
          <p:cNvPr id="4" name="Slide Number Placeholder 3"/>
          <p:cNvSpPr>
            <a:spLocks noGrp="1"/>
          </p:cNvSpPr>
          <p:nvPr>
            <p:ph type="sldNum" sz="quarter" idx="12"/>
          </p:nvPr>
        </p:nvSpPr>
        <p:spPr/>
        <p:txBody>
          <a:bodyPr/>
          <a:lstStyle/>
          <a:p>
            <a:fld id="{5CAF77FF-6978-4513-9F84-1FE35C42FDC9}" type="slidenum">
              <a:rPr lang="en-US" smtClean="0"/>
              <a:t>6</a:t>
            </a:fld>
            <a:endParaRPr lang="en-US"/>
          </a:p>
        </p:txBody>
      </p:sp>
    </p:spTree>
    <p:extLst>
      <p:ext uri="{BB962C8B-B14F-4D97-AF65-F5344CB8AC3E}">
        <p14:creationId xmlns:p14="http://schemas.microsoft.com/office/powerpoint/2010/main" val="2690345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r>
              <a:rPr lang="en-US" dirty="0" smtClean="0"/>
              <a:t>Initiatives Discussed</a:t>
            </a:r>
            <a:endParaRPr lang="en-US" dirty="0"/>
          </a:p>
        </p:txBody>
      </p:sp>
      <p:sp>
        <p:nvSpPr>
          <p:cNvPr id="3" name="Content Placeholder 2"/>
          <p:cNvSpPr>
            <a:spLocks noGrp="1"/>
          </p:cNvSpPr>
          <p:nvPr>
            <p:ph idx="1"/>
          </p:nvPr>
        </p:nvSpPr>
        <p:spPr/>
        <p:txBody>
          <a:bodyPr>
            <a:normAutofit lnSpcReduction="10000"/>
          </a:bodyPr>
          <a:lstStyle/>
          <a:p>
            <a:r>
              <a:rPr lang="en-US" dirty="0" smtClean="0"/>
              <a:t>Large vendor &amp; buildings/grounds maintenance RFPs</a:t>
            </a:r>
          </a:p>
          <a:p>
            <a:endParaRPr lang="en-US" dirty="0" smtClean="0"/>
          </a:p>
          <a:p>
            <a:r>
              <a:rPr lang="en-US" dirty="0" smtClean="0"/>
              <a:t>Utilities review &amp; investment prioritization</a:t>
            </a:r>
          </a:p>
          <a:p>
            <a:pPr marL="0" indent="0">
              <a:buNone/>
            </a:pPr>
            <a:endParaRPr lang="en-US" dirty="0" smtClean="0"/>
          </a:p>
          <a:p>
            <a:r>
              <a:rPr lang="en-US" dirty="0"/>
              <a:t>Decrease off contract </a:t>
            </a:r>
            <a:r>
              <a:rPr lang="en-US" dirty="0" smtClean="0"/>
              <a:t>purchases</a:t>
            </a:r>
          </a:p>
          <a:p>
            <a:pPr marL="0" indent="0">
              <a:buNone/>
            </a:pPr>
            <a:endParaRPr lang="en-US" dirty="0"/>
          </a:p>
          <a:p>
            <a:r>
              <a:rPr lang="en-US" dirty="0" smtClean="0"/>
              <a:t>Small </a:t>
            </a:r>
            <a:r>
              <a:rPr lang="en-US" dirty="0"/>
              <a:t>$ Order </a:t>
            </a:r>
            <a:r>
              <a:rPr lang="en-US" dirty="0" smtClean="0"/>
              <a:t>consolidation</a:t>
            </a:r>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5CAF77FF-6978-4513-9F84-1FE35C42FDC9}" type="slidenum">
              <a:rPr lang="en-US" smtClean="0"/>
              <a:t>7</a:t>
            </a:fld>
            <a:endParaRPr lang="en-US"/>
          </a:p>
        </p:txBody>
      </p:sp>
    </p:spTree>
    <p:extLst>
      <p:ext uri="{BB962C8B-B14F-4D97-AF65-F5344CB8AC3E}">
        <p14:creationId xmlns:p14="http://schemas.microsoft.com/office/powerpoint/2010/main" val="3028635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a:ln>
            <a:solidFill>
              <a:schemeClr val="tx1"/>
            </a:solidFill>
          </a:ln>
        </p:spPr>
        <p:txBody>
          <a:bodyPr/>
          <a:lstStyle/>
          <a:p>
            <a:r>
              <a:rPr lang="en-US" dirty="0" smtClean="0"/>
              <a:t>Initiatives Discussed</a:t>
            </a:r>
            <a:endParaRPr lang="en-US" dirty="0"/>
          </a:p>
        </p:txBody>
      </p:sp>
      <p:sp>
        <p:nvSpPr>
          <p:cNvPr id="3" name="Content Placeholder 2"/>
          <p:cNvSpPr>
            <a:spLocks noGrp="1"/>
          </p:cNvSpPr>
          <p:nvPr>
            <p:ph idx="1"/>
          </p:nvPr>
        </p:nvSpPr>
        <p:spPr>
          <a:xfrm>
            <a:off x="0" y="1295400"/>
            <a:ext cx="9235440" cy="5105400"/>
          </a:xfrm>
        </p:spPr>
        <p:txBody>
          <a:bodyPr>
            <a:normAutofit fontScale="25000" lnSpcReduction="20000"/>
          </a:bodyPr>
          <a:lstStyle/>
          <a:p>
            <a:pPr marL="0" indent="0">
              <a:buNone/>
            </a:pPr>
            <a:r>
              <a:rPr lang="en-US" sz="9600" dirty="0" smtClean="0"/>
              <a:t>Developing Guidelines/Processes/Helpful Hints for Expense Categories:</a:t>
            </a:r>
          </a:p>
          <a:p>
            <a:pPr marL="0" indent="0">
              <a:buNone/>
            </a:pPr>
            <a:endParaRPr lang="en-US" sz="5600" dirty="0" smtClean="0"/>
          </a:p>
          <a:p>
            <a:pPr marL="0" indent="0">
              <a:buNone/>
            </a:pPr>
            <a:endParaRPr lang="en-US" dirty="0"/>
          </a:p>
          <a:p>
            <a:pPr lvl="1">
              <a:spcBef>
                <a:spcPts val="0"/>
              </a:spcBef>
            </a:pPr>
            <a:r>
              <a:rPr lang="en-US" sz="8000" dirty="0" smtClean="0"/>
              <a:t>Maintenance supplies</a:t>
            </a:r>
          </a:p>
          <a:p>
            <a:pPr marL="457200" lvl="1" indent="0">
              <a:spcBef>
                <a:spcPts val="0"/>
              </a:spcBef>
              <a:buNone/>
            </a:pPr>
            <a:endParaRPr lang="en-US" sz="8000" dirty="0" smtClean="0"/>
          </a:p>
          <a:p>
            <a:pPr lvl="1">
              <a:spcBef>
                <a:spcPts val="0"/>
              </a:spcBef>
            </a:pPr>
            <a:r>
              <a:rPr lang="en-US" sz="8000" dirty="0" smtClean="0"/>
              <a:t>Printing</a:t>
            </a:r>
          </a:p>
          <a:p>
            <a:pPr marL="0" indent="0">
              <a:spcBef>
                <a:spcPts val="0"/>
              </a:spcBef>
              <a:buNone/>
            </a:pPr>
            <a:endParaRPr lang="en-US" sz="8000" dirty="0" smtClean="0"/>
          </a:p>
          <a:p>
            <a:pPr lvl="1">
              <a:spcBef>
                <a:spcPts val="0"/>
              </a:spcBef>
            </a:pPr>
            <a:r>
              <a:rPr lang="en-US" sz="8000" dirty="0" smtClean="0"/>
              <a:t>Computer hardware &amp; software</a:t>
            </a:r>
          </a:p>
          <a:p>
            <a:pPr marL="0" indent="0">
              <a:spcBef>
                <a:spcPts val="0"/>
              </a:spcBef>
              <a:buNone/>
            </a:pPr>
            <a:endParaRPr lang="en-US" sz="8000" dirty="0"/>
          </a:p>
          <a:p>
            <a:pPr lvl="1">
              <a:spcBef>
                <a:spcPts val="0"/>
              </a:spcBef>
            </a:pPr>
            <a:r>
              <a:rPr lang="en-US" sz="8000" dirty="0" smtClean="0"/>
              <a:t>Research </a:t>
            </a:r>
            <a:r>
              <a:rPr lang="en-US" sz="8000" dirty="0"/>
              <a:t>&amp; lab </a:t>
            </a:r>
            <a:r>
              <a:rPr lang="en-US" sz="8000" dirty="0" smtClean="0"/>
              <a:t>supplies</a:t>
            </a:r>
          </a:p>
          <a:p>
            <a:pPr marL="457200" lvl="1" indent="0">
              <a:spcBef>
                <a:spcPts val="0"/>
              </a:spcBef>
              <a:buNone/>
            </a:pPr>
            <a:endParaRPr lang="en-US" sz="8000" dirty="0" smtClean="0"/>
          </a:p>
          <a:p>
            <a:pPr lvl="1">
              <a:spcBef>
                <a:spcPts val="0"/>
              </a:spcBef>
            </a:pPr>
            <a:r>
              <a:rPr lang="en-US" sz="8000" dirty="0"/>
              <a:t>Cell p</a:t>
            </a:r>
            <a:r>
              <a:rPr lang="en-US" sz="8000" dirty="0" smtClean="0"/>
              <a:t>hones</a:t>
            </a:r>
          </a:p>
          <a:p>
            <a:pPr marL="457200" lvl="1" indent="0">
              <a:spcBef>
                <a:spcPts val="0"/>
              </a:spcBef>
              <a:buNone/>
            </a:pPr>
            <a:endParaRPr lang="en-US" sz="8000" dirty="0" smtClean="0"/>
          </a:p>
          <a:p>
            <a:pPr lvl="1">
              <a:spcBef>
                <a:spcPts val="0"/>
              </a:spcBef>
            </a:pPr>
            <a:r>
              <a:rPr lang="en-US" sz="8000" dirty="0" smtClean="0"/>
              <a:t>Travel</a:t>
            </a:r>
          </a:p>
          <a:p>
            <a:pPr marL="457200" lvl="1" indent="0">
              <a:spcBef>
                <a:spcPts val="0"/>
              </a:spcBef>
              <a:buNone/>
            </a:pPr>
            <a:endParaRPr lang="en-US" sz="8000" dirty="0" smtClean="0"/>
          </a:p>
          <a:p>
            <a:pPr lvl="1">
              <a:spcBef>
                <a:spcPts val="0"/>
              </a:spcBef>
            </a:pPr>
            <a:r>
              <a:rPr lang="en-US" sz="8000" dirty="0" smtClean="0"/>
              <a:t>Catering</a:t>
            </a:r>
          </a:p>
          <a:p>
            <a:pPr marL="457200" lvl="1" indent="0">
              <a:spcBef>
                <a:spcPts val="0"/>
              </a:spcBef>
              <a:buNone/>
            </a:pPr>
            <a:endParaRPr lang="en-US" sz="8000" dirty="0" smtClean="0"/>
          </a:p>
          <a:p>
            <a:pPr lvl="1">
              <a:spcBef>
                <a:spcPts val="0"/>
              </a:spcBef>
            </a:pPr>
            <a:r>
              <a:rPr lang="en-US" sz="8000" dirty="0"/>
              <a:t> </a:t>
            </a:r>
            <a:r>
              <a:rPr lang="en-US" sz="8000" dirty="0" smtClean="0"/>
              <a:t>Subscriptions, books</a:t>
            </a:r>
          </a:p>
          <a:p>
            <a:pPr marL="457200" lvl="1" indent="0">
              <a:spcBef>
                <a:spcPts val="0"/>
              </a:spcBef>
              <a:buNone/>
            </a:pPr>
            <a:endParaRPr lang="en-US" sz="8000" dirty="0" smtClean="0"/>
          </a:p>
          <a:p>
            <a:pPr lvl="1">
              <a:spcBef>
                <a:spcPts val="0"/>
              </a:spcBef>
            </a:pPr>
            <a:r>
              <a:rPr lang="en-US" sz="8000" dirty="0"/>
              <a:t> </a:t>
            </a:r>
            <a:r>
              <a:rPr lang="en-US" sz="8000" dirty="0" smtClean="0"/>
              <a:t>Flowers, coffee</a:t>
            </a:r>
            <a:r>
              <a:rPr lang="en-US" sz="8000" dirty="0"/>
              <a:t>, w</a:t>
            </a:r>
            <a:r>
              <a:rPr lang="en-US" sz="8000" dirty="0" smtClean="0"/>
              <a:t>ater</a:t>
            </a:r>
          </a:p>
          <a:p>
            <a:pPr marL="457200" lvl="1" indent="0">
              <a:spcBef>
                <a:spcPts val="0"/>
              </a:spcBef>
              <a:buNone/>
            </a:pPr>
            <a:r>
              <a:rPr lang="en-US" sz="8000" dirty="0"/>
              <a:t> </a:t>
            </a:r>
            <a:endParaRPr lang="en-US" sz="8000" dirty="0" smtClean="0"/>
          </a:p>
          <a:p>
            <a:pPr marL="0" indent="0">
              <a:buNone/>
            </a:pPr>
            <a:r>
              <a:rPr lang="en-US" sz="8000" dirty="0" smtClean="0"/>
              <a:t>	</a:t>
            </a:r>
          </a:p>
          <a:p>
            <a:pPr marL="0" indent="0">
              <a:buNone/>
            </a:pPr>
            <a:r>
              <a:rPr lang="en-US" dirty="0"/>
              <a:t> </a:t>
            </a:r>
            <a:r>
              <a:rPr lang="en-US" dirty="0" smtClean="0"/>
              <a:t>	</a:t>
            </a:r>
          </a:p>
          <a:p>
            <a:pPr marL="0" indent="0">
              <a:buNone/>
            </a:pPr>
            <a:endParaRPr lang="en-US" dirty="0" smtClean="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5CAF77FF-6978-4513-9F84-1FE35C42FDC9}" type="slidenum">
              <a:rPr lang="en-US" smtClean="0"/>
              <a:t>8</a:t>
            </a:fld>
            <a:endParaRPr lang="en-US"/>
          </a:p>
        </p:txBody>
      </p:sp>
    </p:spTree>
    <p:extLst>
      <p:ext uri="{BB962C8B-B14F-4D97-AF65-F5344CB8AC3E}">
        <p14:creationId xmlns:p14="http://schemas.microsoft.com/office/powerpoint/2010/main" val="4233165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r>
              <a:rPr lang="en-US" dirty="0" smtClean="0"/>
              <a:t>Feedback Received from Staff</a:t>
            </a:r>
            <a:endParaRPr lang="en-US" dirty="0"/>
          </a:p>
        </p:txBody>
      </p:sp>
      <p:sp>
        <p:nvSpPr>
          <p:cNvPr id="3" name="Content Placeholder 2"/>
          <p:cNvSpPr>
            <a:spLocks noGrp="1"/>
          </p:cNvSpPr>
          <p:nvPr>
            <p:ph idx="1"/>
          </p:nvPr>
        </p:nvSpPr>
        <p:spPr>
          <a:xfrm>
            <a:off x="457200" y="1600199"/>
            <a:ext cx="8503920" cy="5029200"/>
          </a:xfrm>
        </p:spPr>
        <p:txBody>
          <a:bodyPr>
            <a:normAutofit fontScale="85000" lnSpcReduction="20000"/>
          </a:bodyPr>
          <a:lstStyle/>
          <a:p>
            <a:r>
              <a:rPr lang="en-US" sz="2400" dirty="0" smtClean="0"/>
              <a:t>More communication, clear guidelines &amp; policies, identify points of contact for questions</a:t>
            </a:r>
          </a:p>
          <a:p>
            <a:pPr marL="0" indent="0">
              <a:buNone/>
            </a:pPr>
            <a:r>
              <a:rPr lang="en-US" sz="2400" dirty="0"/>
              <a:t>	</a:t>
            </a:r>
            <a:r>
              <a:rPr lang="en-US" sz="2000" dirty="0" smtClean="0"/>
              <a:t>- working on communication plan for fall semester</a:t>
            </a:r>
          </a:p>
          <a:p>
            <a:pPr marL="0" indent="0">
              <a:buNone/>
            </a:pPr>
            <a:r>
              <a:rPr lang="en-US" sz="2000" dirty="0"/>
              <a:t>	</a:t>
            </a:r>
            <a:r>
              <a:rPr lang="en-US" sz="2000" dirty="0" smtClean="0"/>
              <a:t>- developing an administrative assistant email distribution list</a:t>
            </a:r>
          </a:p>
          <a:p>
            <a:pPr marL="0" indent="0">
              <a:buNone/>
            </a:pPr>
            <a:endParaRPr lang="en-US" sz="2400" dirty="0" smtClean="0"/>
          </a:p>
          <a:p>
            <a:r>
              <a:rPr lang="en-US" sz="2400" dirty="0" smtClean="0"/>
              <a:t>More training on </a:t>
            </a:r>
            <a:r>
              <a:rPr lang="en-US" sz="2400" dirty="0" err="1" smtClean="0"/>
              <a:t>CUBuyPlus</a:t>
            </a:r>
            <a:r>
              <a:rPr lang="en-US" sz="2400" dirty="0" smtClean="0"/>
              <a:t>, printing, travel tool, etc.</a:t>
            </a:r>
          </a:p>
          <a:p>
            <a:pPr marL="0" indent="0">
              <a:buNone/>
            </a:pPr>
            <a:r>
              <a:rPr lang="en-US" sz="2400" dirty="0"/>
              <a:t>	</a:t>
            </a:r>
            <a:r>
              <a:rPr lang="en-US" sz="2400" dirty="0" smtClean="0"/>
              <a:t>- </a:t>
            </a:r>
            <a:r>
              <a:rPr lang="en-US" sz="1900" dirty="0" smtClean="0"/>
              <a:t>expanded </a:t>
            </a:r>
            <a:r>
              <a:rPr lang="en-US" sz="1900" dirty="0" err="1" smtClean="0"/>
              <a:t>CUBuyPlus</a:t>
            </a:r>
            <a:r>
              <a:rPr lang="en-US" sz="1900" dirty="0" smtClean="0"/>
              <a:t> users group sessions to all users</a:t>
            </a:r>
          </a:p>
          <a:p>
            <a:pPr marL="0" indent="0">
              <a:buNone/>
            </a:pPr>
            <a:r>
              <a:rPr lang="en-US" sz="1900" dirty="0"/>
              <a:t>	</a:t>
            </a:r>
            <a:r>
              <a:rPr lang="en-US" sz="1900" dirty="0" smtClean="0"/>
              <a:t>- printing helpful hints email in development</a:t>
            </a:r>
          </a:p>
          <a:p>
            <a:pPr marL="0" indent="0">
              <a:buNone/>
            </a:pPr>
            <a:r>
              <a:rPr lang="en-US" sz="1900" dirty="0"/>
              <a:t>	</a:t>
            </a:r>
            <a:r>
              <a:rPr lang="en-US" sz="1900" dirty="0" smtClean="0"/>
              <a:t>- working with Travel &amp; Transport on travel tool training sessions</a:t>
            </a:r>
            <a:endParaRPr lang="en-US" sz="2400" dirty="0" smtClean="0"/>
          </a:p>
          <a:p>
            <a:pPr marL="0" indent="0">
              <a:buNone/>
            </a:pPr>
            <a:endParaRPr lang="en-US" sz="2400" dirty="0" smtClean="0"/>
          </a:p>
          <a:p>
            <a:r>
              <a:rPr lang="en-US" sz="2400" dirty="0" smtClean="0"/>
              <a:t>Provide list of common items purchased &amp; preferred vendors</a:t>
            </a:r>
          </a:p>
          <a:p>
            <a:pPr marL="0" indent="0">
              <a:buNone/>
            </a:pPr>
            <a:endParaRPr lang="en-US" sz="2400" dirty="0" smtClean="0"/>
          </a:p>
          <a:p>
            <a:r>
              <a:rPr lang="en-US" sz="2400" dirty="0" smtClean="0"/>
              <a:t>Catering concerns - $50 minimum for delivery; rationale for cost of soda, water on campus vs. lower cost off campus</a:t>
            </a:r>
          </a:p>
          <a:p>
            <a:pPr marL="0" indent="0">
              <a:buNone/>
            </a:pPr>
            <a:r>
              <a:rPr lang="en-US" sz="2400" dirty="0"/>
              <a:t>	</a:t>
            </a:r>
            <a:r>
              <a:rPr lang="en-US" sz="2400" dirty="0" smtClean="0"/>
              <a:t>- planning for discussions with Sodexo</a:t>
            </a:r>
          </a:p>
          <a:p>
            <a:pPr marL="0" indent="0">
              <a:buNone/>
            </a:pPr>
            <a:r>
              <a:rPr lang="en-US" sz="2400" dirty="0"/>
              <a:t>	</a:t>
            </a:r>
            <a:r>
              <a:rPr lang="en-US" sz="2400" dirty="0" smtClean="0"/>
              <a:t>- address in communication plan</a:t>
            </a:r>
            <a:endParaRPr lang="en-US" sz="2400" dirty="0"/>
          </a:p>
        </p:txBody>
      </p:sp>
      <p:sp>
        <p:nvSpPr>
          <p:cNvPr id="4" name="Slide Number Placeholder 3"/>
          <p:cNvSpPr>
            <a:spLocks noGrp="1"/>
          </p:cNvSpPr>
          <p:nvPr>
            <p:ph type="sldNum" sz="quarter" idx="12"/>
          </p:nvPr>
        </p:nvSpPr>
        <p:spPr/>
        <p:txBody>
          <a:bodyPr/>
          <a:lstStyle/>
          <a:p>
            <a:fld id="{5CAF77FF-6978-4513-9F84-1FE35C42FDC9}" type="slidenum">
              <a:rPr lang="en-US" smtClean="0"/>
              <a:t>9</a:t>
            </a:fld>
            <a:endParaRPr lang="en-US"/>
          </a:p>
        </p:txBody>
      </p:sp>
    </p:spTree>
    <p:extLst>
      <p:ext uri="{BB962C8B-B14F-4D97-AF65-F5344CB8AC3E}">
        <p14:creationId xmlns:p14="http://schemas.microsoft.com/office/powerpoint/2010/main" val="1440787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6279</TotalTime>
  <Words>330</Words>
  <Application>Microsoft Office PowerPoint</Application>
  <PresentationFormat>On-screen Show (4:3)</PresentationFormat>
  <Paragraphs>116</Paragraphs>
  <Slides>13</Slides>
  <Notes>1</Notes>
  <HiddenSlides>0</HiddenSlides>
  <MMClips>0</MMClips>
  <ScaleCrop>false</ScaleCrop>
  <HeadingPairs>
    <vt:vector size="6" baseType="variant">
      <vt:variant>
        <vt:lpstr>Theme</vt:lpstr>
      </vt:variant>
      <vt:variant>
        <vt:i4>1</vt:i4>
      </vt:variant>
      <vt:variant>
        <vt:lpstr>Links</vt:lpstr>
      </vt:variant>
      <vt:variant>
        <vt:i4>2</vt:i4>
      </vt:variant>
      <vt:variant>
        <vt:lpstr>Slide Titles</vt:lpstr>
      </vt:variant>
      <vt:variant>
        <vt:i4>13</vt:i4>
      </vt:variant>
    </vt:vector>
  </HeadingPairs>
  <TitlesOfParts>
    <vt:vector size="16" baseType="lpstr">
      <vt:lpstr>Office Theme</vt:lpstr>
      <vt:lpstr>\\albatross\budget\SHARED\Budget15\Spring Process\Cost Savings Strategic Team\Expenses by account and area.xlsx!Sheet2![Expenses by account and area.xlsx]Sheet2 Chart 3</vt:lpstr>
      <vt:lpstr>\\albatross\budget\SHARED\Budget15\Spring Process\Cost Savings Strategic Team\Expenses by account and area.xlsx!Sheet2![Expenses by account and area.xlsx]Sheet2 Chart 4</vt:lpstr>
      <vt:lpstr>Outside Spend Team - Update to the Staff Advisory Council</vt:lpstr>
      <vt:lpstr>PowerPoint Presentation</vt:lpstr>
      <vt:lpstr>Why do we care about outside spend? </vt:lpstr>
      <vt:lpstr>Strategic Plan -  Operations Initiative </vt:lpstr>
      <vt:lpstr>Progress to Date: Cost savings Goal FY 15-17 $25 Million</vt:lpstr>
      <vt:lpstr>Feedback Session with Staff</vt:lpstr>
      <vt:lpstr>Initiatives Discussed</vt:lpstr>
      <vt:lpstr>Initiatives Discussed</vt:lpstr>
      <vt:lpstr>Feedback Received from Staff</vt:lpstr>
      <vt:lpstr>Next Steps</vt:lpstr>
      <vt:lpstr>appendix</vt:lpstr>
      <vt:lpstr>PowerPoint Presentation</vt:lpstr>
      <vt:lpstr>PowerPoint Presentation</vt:lpstr>
    </vt:vector>
  </TitlesOfParts>
  <Company>Creighton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Outside Spend Team Policy Recommendations</dc:title>
  <dc:creator>Creighton University DoIT</dc:creator>
  <cp:lastModifiedBy>Creighton University DoIT</cp:lastModifiedBy>
  <cp:revision>129</cp:revision>
  <dcterms:created xsi:type="dcterms:W3CDTF">2014-04-15T22:07:30Z</dcterms:created>
  <dcterms:modified xsi:type="dcterms:W3CDTF">2014-08-08T14:36:53Z</dcterms:modified>
</cp:coreProperties>
</file>