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3" r:id="rId1"/>
  </p:sld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Objects="1">
      <p:cViewPr varScale="1">
        <p:scale>
          <a:sx n="69" d="100"/>
          <a:sy n="69" d="100"/>
        </p:scale>
        <p:origin x="-54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Lst>
              <a:gd name="T0" fmla="*/ 0 w 5760"/>
              <a:gd name="T1" fmla="*/ 1066 h 1331"/>
              <a:gd name="T2" fmla="*/ 0 w 5760"/>
              <a:gd name="T3" fmla="*/ 1331 h 1331"/>
              <a:gd name="T4" fmla="*/ 5760 w 5760"/>
              <a:gd name="T5" fmla="*/ 1331 h 1331"/>
              <a:gd name="T6" fmla="*/ 5760 w 5760"/>
              <a:gd name="T7" fmla="*/ 0 h 1331"/>
              <a:gd name="T8" fmla="*/ 0 w 5760"/>
              <a:gd name="T9" fmla="*/ 1066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solidFill>
            <a:srgbClr val="7C7C7C">
              <a:alpha val="45097"/>
            </a:srgbClr>
          </a:solidFill>
          <a:ln w="9525">
            <a:noFill/>
            <a:round/>
            <a:headEnd/>
            <a:tailEnd/>
          </a:ln>
          <a:effectLst>
            <a:outerShdw dist="44450" dir="16200000" algn="ctr" rotWithShape="0">
              <a:srgbClr val="808080">
                <a:alpha val="34999"/>
              </a:srgbClr>
            </a:outerShdw>
          </a:effectLst>
        </p:spPr>
        <p:txBody>
          <a:bodyPr/>
          <a:lstStyle/>
          <a:p>
            <a:endParaRPr lang="en-US"/>
          </a:p>
        </p:txBody>
      </p:sp>
      <p:sp>
        <p:nvSpPr>
          <p:cNvPr id="5" name="Freeform 4"/>
          <p:cNvSpPr>
            <a:spLocks/>
          </p:cNvSpPr>
          <p:nvPr/>
        </p:nvSpPr>
        <p:spPr bwMode="auto">
          <a:xfrm>
            <a:off x="6105525" y="0"/>
            <a:ext cx="3038475" cy="6858000"/>
          </a:xfrm>
          <a:custGeom>
            <a:avLst/>
            <a:gdLst>
              <a:gd name="T0" fmla="*/ 3038475 w 1914"/>
              <a:gd name="T1" fmla="*/ 14258 h 4329"/>
              <a:gd name="T2" fmla="*/ 3038475 w 1914"/>
              <a:gd name="T3" fmla="*/ 6858000 h 4329"/>
              <a:gd name="T4" fmla="*/ 323850 w 1914"/>
              <a:gd name="T5" fmla="*/ 6854832 h 4329"/>
              <a:gd name="T6" fmla="*/ 0 w 1914"/>
              <a:gd name="T7" fmla="*/ 0 h 4329"/>
              <a:gd name="T8" fmla="*/ 3038475 w 1914"/>
              <a:gd name="T9" fmla="*/ 14258 h 4329"/>
              <a:gd name="T10" fmla="*/ 0 60000 65536"/>
              <a:gd name="T11" fmla="*/ 0 60000 65536"/>
              <a:gd name="T12" fmla="*/ 0 60000 65536"/>
              <a:gd name="T13" fmla="*/ 0 60000 65536"/>
              <a:gd name="T14" fmla="*/ 0 60000 65536"/>
              <a:gd name="T15" fmla="*/ 0 w 1914"/>
              <a:gd name="T16" fmla="*/ 0 h 4329"/>
              <a:gd name="T17" fmla="*/ 1914 w 1914"/>
              <a:gd name="T18" fmla="*/ 4329 h 4329"/>
            </a:gdLst>
            <a:ahLst/>
            <a:cxnLst>
              <a:cxn ang="T10">
                <a:pos x="T0" y="T1"/>
              </a:cxn>
              <a:cxn ang="T11">
                <a:pos x="T2" y="T3"/>
              </a:cxn>
              <a:cxn ang="T12">
                <a:pos x="T4" y="T5"/>
              </a:cxn>
              <a:cxn ang="T13">
                <a:pos x="T6" y="T7"/>
              </a:cxn>
              <a:cxn ang="T14">
                <a:pos x="T8" y="T9"/>
              </a:cxn>
            </a:cxnLst>
            <a:rect l="T15" t="T16" r="T17" b="T18"/>
            <a:pathLst>
              <a:path w="1914" h="4329">
                <a:moveTo>
                  <a:pt x="1914" y="9"/>
                </a:moveTo>
                <a:lnTo>
                  <a:pt x="1914" y="4329"/>
                </a:lnTo>
                <a:lnTo>
                  <a:pt x="204" y="4327"/>
                </a:lnTo>
                <a:cubicBezTo>
                  <a:pt x="1288" y="3574"/>
                  <a:pt x="1608" y="1590"/>
                  <a:pt x="0" y="0"/>
                </a:cubicBezTo>
                <a:lnTo>
                  <a:pt x="1914" y="9"/>
                </a:lnTo>
                <a:close/>
              </a:path>
            </a:pathLst>
          </a:custGeom>
          <a:solidFill>
            <a:srgbClr val="595959">
              <a:alpha val="39999"/>
            </a:srgbClr>
          </a:solidFill>
          <a:ln w="9525">
            <a:noFill/>
            <a:round/>
            <a:headEnd/>
            <a:tailEnd/>
          </a:ln>
          <a:effectLst>
            <a:outerShdw dist="50800" dir="10800000" algn="ctr" rotWithShape="0">
              <a:srgbClr val="808080">
                <a:alpha val="45000"/>
              </a:srgbClr>
            </a:outerShdw>
          </a:effectLst>
        </p:spPr>
        <p:txBody>
          <a:bodyPr/>
          <a:lstStyle/>
          <a:p>
            <a:endParaRPr lang="en-US"/>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fld id="{28BDC953-AA6C-4366-8191-CAAD1DDB61D7}" type="datetime1">
              <a:rPr lang="en-US"/>
              <a:pPr/>
              <a:t>7/14/2009</a:t>
            </a:fld>
            <a:endParaRPr lang="en-US"/>
          </a:p>
        </p:txBody>
      </p:sp>
      <p:sp>
        <p:nvSpPr>
          <p:cNvPr id="7" name="Footer Placeholder 18"/>
          <p:cNvSpPr>
            <a:spLocks noGrp="1"/>
          </p:cNvSpPr>
          <p:nvPr>
            <p:ph type="ftr" sz="quarter" idx="11"/>
          </p:nvPr>
        </p:nvSpPr>
        <p:spPr/>
        <p:txBody>
          <a:bodyPr/>
          <a:lstStyle>
            <a:lvl1pPr>
              <a:defRPr/>
            </a:lvl1pPr>
          </a:lstStyle>
          <a:p>
            <a:endParaRPr lang="en-US"/>
          </a:p>
        </p:txBody>
      </p:sp>
      <p:sp>
        <p:nvSpPr>
          <p:cNvPr id="8" name="Slide Number Placeholder 26"/>
          <p:cNvSpPr>
            <a:spLocks noGrp="1"/>
          </p:cNvSpPr>
          <p:nvPr>
            <p:ph type="sldNum" sz="quarter" idx="12"/>
          </p:nvPr>
        </p:nvSpPr>
        <p:spPr/>
        <p:txBody>
          <a:bodyPr/>
          <a:lstStyle>
            <a:lvl1pPr>
              <a:defRPr/>
            </a:lvl1pPr>
          </a:lstStyle>
          <a:p>
            <a:fld id="{63FA4C1B-284F-41E2-AFE5-51EF0DF9FABE}"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B2AABD93-5CB1-4BB3-AE51-6C5ECD811CBB}" type="datetime1">
              <a:rPr lang="en-US"/>
              <a:pPr/>
              <a:t>7/14/2009</a:t>
            </a:fld>
            <a:endParaRPr lang="en-US"/>
          </a:p>
        </p:txBody>
      </p:sp>
      <p:sp>
        <p:nvSpPr>
          <p:cNvPr id="5" name="Footer Placeholder 21"/>
          <p:cNvSpPr>
            <a:spLocks noGrp="1"/>
          </p:cNvSpPr>
          <p:nvPr>
            <p:ph type="ftr" sz="quarter" idx="11"/>
          </p:nvPr>
        </p:nvSpPr>
        <p:spPr/>
        <p:txBody>
          <a:bodyPr/>
          <a:lstStyle>
            <a:lvl1pPr>
              <a:defRPr/>
            </a:lvl1pPr>
          </a:lstStyle>
          <a:p>
            <a:endParaRPr lang="en-US"/>
          </a:p>
        </p:txBody>
      </p:sp>
      <p:sp>
        <p:nvSpPr>
          <p:cNvPr id="6" name="Slide Number Placeholder 17"/>
          <p:cNvSpPr>
            <a:spLocks noGrp="1"/>
          </p:cNvSpPr>
          <p:nvPr>
            <p:ph type="sldNum" sz="quarter" idx="12"/>
          </p:nvPr>
        </p:nvSpPr>
        <p:spPr/>
        <p:txBody>
          <a:bodyPr/>
          <a:lstStyle>
            <a:lvl1pPr>
              <a:defRPr/>
            </a:lvl1pPr>
          </a:lstStyle>
          <a:p>
            <a:fld id="{656A2D54-0CAF-43C3-BEE9-DEA4BCC42F5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C4250E5F-0A0B-4A68-B9E1-C4483A890929}" type="datetime1">
              <a:rPr lang="en-US"/>
              <a:pPr/>
              <a:t>7/14/2009</a:t>
            </a:fld>
            <a:endParaRPr lang="en-US"/>
          </a:p>
        </p:txBody>
      </p:sp>
      <p:sp>
        <p:nvSpPr>
          <p:cNvPr id="5" name="Footer Placeholder 21"/>
          <p:cNvSpPr>
            <a:spLocks noGrp="1"/>
          </p:cNvSpPr>
          <p:nvPr>
            <p:ph type="ftr" sz="quarter" idx="11"/>
          </p:nvPr>
        </p:nvSpPr>
        <p:spPr/>
        <p:txBody>
          <a:bodyPr/>
          <a:lstStyle>
            <a:lvl1pPr>
              <a:defRPr/>
            </a:lvl1pPr>
          </a:lstStyle>
          <a:p>
            <a:endParaRPr lang="en-US"/>
          </a:p>
        </p:txBody>
      </p:sp>
      <p:sp>
        <p:nvSpPr>
          <p:cNvPr id="6" name="Slide Number Placeholder 17"/>
          <p:cNvSpPr>
            <a:spLocks noGrp="1"/>
          </p:cNvSpPr>
          <p:nvPr>
            <p:ph type="sldNum" sz="quarter" idx="12"/>
          </p:nvPr>
        </p:nvSpPr>
        <p:spPr/>
        <p:txBody>
          <a:bodyPr/>
          <a:lstStyle>
            <a:lvl1pPr>
              <a:defRPr/>
            </a:lvl1pPr>
          </a:lstStyle>
          <a:p>
            <a:fld id="{556203FA-1BDE-4A34-916A-E4C1B98B856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E8BC6B23-0D03-47CB-B0C9-EF04604C4F0A}" type="datetime1">
              <a:rPr lang="en-US"/>
              <a:pPr/>
              <a:t>7/14/2009</a:t>
            </a:fld>
            <a:endParaRPr lang="en-US"/>
          </a:p>
        </p:txBody>
      </p:sp>
      <p:sp>
        <p:nvSpPr>
          <p:cNvPr id="5" name="Footer Placeholder 21"/>
          <p:cNvSpPr>
            <a:spLocks noGrp="1"/>
          </p:cNvSpPr>
          <p:nvPr>
            <p:ph type="ftr" sz="quarter" idx="11"/>
          </p:nvPr>
        </p:nvSpPr>
        <p:spPr/>
        <p:txBody>
          <a:bodyPr/>
          <a:lstStyle>
            <a:lvl1pPr>
              <a:defRPr/>
            </a:lvl1pPr>
          </a:lstStyle>
          <a:p>
            <a:endParaRPr lang="en-US"/>
          </a:p>
        </p:txBody>
      </p:sp>
      <p:sp>
        <p:nvSpPr>
          <p:cNvPr id="6" name="Slide Number Placeholder 17"/>
          <p:cNvSpPr>
            <a:spLocks noGrp="1"/>
          </p:cNvSpPr>
          <p:nvPr>
            <p:ph type="sldNum" sz="quarter" idx="12"/>
          </p:nvPr>
        </p:nvSpPr>
        <p:spPr/>
        <p:txBody>
          <a:bodyPr/>
          <a:lstStyle>
            <a:lvl1pPr>
              <a:defRPr/>
            </a:lvl1pPr>
          </a:lstStyle>
          <a:p>
            <a:fld id="{D49DDE84-87CF-4024-A5CE-F2166650E77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Lst>
              <a:gd name="T0" fmla="*/ 0 w 5760"/>
              <a:gd name="T1" fmla="*/ 1066 h 1331"/>
              <a:gd name="T2" fmla="*/ 0 w 5760"/>
              <a:gd name="T3" fmla="*/ 1331 h 1331"/>
              <a:gd name="T4" fmla="*/ 5760 w 5760"/>
              <a:gd name="T5" fmla="*/ 1331 h 1331"/>
              <a:gd name="T6" fmla="*/ 5760 w 5760"/>
              <a:gd name="T7" fmla="*/ 0 h 1331"/>
              <a:gd name="T8" fmla="*/ 0 w 5760"/>
              <a:gd name="T9" fmla="*/ 1066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solidFill>
            <a:srgbClr val="7C7C7C">
              <a:alpha val="45097"/>
            </a:srgbClr>
          </a:solidFill>
          <a:ln w="9525">
            <a:noFill/>
            <a:round/>
            <a:headEnd/>
            <a:tailEnd/>
          </a:ln>
          <a:effectLst>
            <a:outerShdw dist="44450" dir="16200000" algn="ctr" rotWithShape="0">
              <a:srgbClr val="808080">
                <a:alpha val="34999"/>
              </a:srgbClr>
            </a:outerShdw>
          </a:effectLst>
        </p:spPr>
        <p:txBody>
          <a:bodyPr/>
          <a:lstStyle/>
          <a:p>
            <a:endParaRPr lang="en-US"/>
          </a:p>
        </p:txBody>
      </p:sp>
      <p:sp>
        <p:nvSpPr>
          <p:cNvPr id="5" name="Freeform 4"/>
          <p:cNvSpPr>
            <a:spLocks/>
          </p:cNvSpPr>
          <p:nvPr/>
        </p:nvSpPr>
        <p:spPr bwMode="auto">
          <a:xfrm>
            <a:off x="6105525" y="0"/>
            <a:ext cx="3038475" cy="6858000"/>
          </a:xfrm>
          <a:custGeom>
            <a:avLst/>
            <a:gdLst>
              <a:gd name="T0" fmla="*/ 3038475 w 1914"/>
              <a:gd name="T1" fmla="*/ 14258 h 4329"/>
              <a:gd name="T2" fmla="*/ 3038475 w 1914"/>
              <a:gd name="T3" fmla="*/ 6858000 h 4329"/>
              <a:gd name="T4" fmla="*/ 323850 w 1914"/>
              <a:gd name="T5" fmla="*/ 6854832 h 4329"/>
              <a:gd name="T6" fmla="*/ 0 w 1914"/>
              <a:gd name="T7" fmla="*/ 0 h 4329"/>
              <a:gd name="T8" fmla="*/ 3038475 w 1914"/>
              <a:gd name="T9" fmla="*/ 14258 h 4329"/>
              <a:gd name="T10" fmla="*/ 0 60000 65536"/>
              <a:gd name="T11" fmla="*/ 0 60000 65536"/>
              <a:gd name="T12" fmla="*/ 0 60000 65536"/>
              <a:gd name="T13" fmla="*/ 0 60000 65536"/>
              <a:gd name="T14" fmla="*/ 0 60000 65536"/>
              <a:gd name="T15" fmla="*/ 0 w 1914"/>
              <a:gd name="T16" fmla="*/ 0 h 4329"/>
              <a:gd name="T17" fmla="*/ 1914 w 1914"/>
              <a:gd name="T18" fmla="*/ 4329 h 4329"/>
            </a:gdLst>
            <a:ahLst/>
            <a:cxnLst>
              <a:cxn ang="T10">
                <a:pos x="T0" y="T1"/>
              </a:cxn>
              <a:cxn ang="T11">
                <a:pos x="T2" y="T3"/>
              </a:cxn>
              <a:cxn ang="T12">
                <a:pos x="T4" y="T5"/>
              </a:cxn>
              <a:cxn ang="T13">
                <a:pos x="T6" y="T7"/>
              </a:cxn>
              <a:cxn ang="T14">
                <a:pos x="T8" y="T9"/>
              </a:cxn>
            </a:cxnLst>
            <a:rect l="T15" t="T16" r="T17" b="T18"/>
            <a:pathLst>
              <a:path w="1914" h="4329">
                <a:moveTo>
                  <a:pt x="1914" y="9"/>
                </a:moveTo>
                <a:lnTo>
                  <a:pt x="1914" y="4329"/>
                </a:lnTo>
                <a:lnTo>
                  <a:pt x="204" y="4327"/>
                </a:lnTo>
                <a:cubicBezTo>
                  <a:pt x="1288" y="3574"/>
                  <a:pt x="1608" y="1590"/>
                  <a:pt x="0" y="0"/>
                </a:cubicBezTo>
                <a:lnTo>
                  <a:pt x="1914" y="9"/>
                </a:lnTo>
                <a:close/>
              </a:path>
            </a:pathLst>
          </a:custGeom>
          <a:solidFill>
            <a:srgbClr val="595959">
              <a:alpha val="39999"/>
            </a:srgbClr>
          </a:solidFill>
          <a:ln w="9525">
            <a:noFill/>
            <a:round/>
            <a:headEnd/>
            <a:tailEnd/>
          </a:ln>
          <a:effectLst>
            <a:outerShdw dist="50800" dir="10800000" algn="ctr" rotWithShape="0">
              <a:srgbClr val="808080">
                <a:alpha val="45000"/>
              </a:srgbClr>
            </a:outerShdw>
          </a:effectLst>
        </p:spPr>
        <p:txBody>
          <a:bodyPr/>
          <a:lstStyle/>
          <a:p>
            <a:endParaRPr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fld id="{21EE507E-17CA-4477-9F50-5327F35C2FC7}" type="datetime1">
              <a:rPr lang="en-US"/>
              <a:pPr/>
              <a:t>7/14/2009</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8C75D7E8-012A-4A87-9393-1A932449C1EE}"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fld id="{E72E7A57-068E-4F3F-BB95-ECA3297ACAF6}" type="datetime1">
              <a:rPr lang="en-US"/>
              <a:pPr/>
              <a:t>7/14/2009</a:t>
            </a:fld>
            <a:endParaRPr lang="en-US"/>
          </a:p>
        </p:txBody>
      </p:sp>
      <p:sp>
        <p:nvSpPr>
          <p:cNvPr id="6" name="Footer Placeholder 21"/>
          <p:cNvSpPr>
            <a:spLocks noGrp="1"/>
          </p:cNvSpPr>
          <p:nvPr>
            <p:ph type="ftr" sz="quarter" idx="11"/>
          </p:nvPr>
        </p:nvSpPr>
        <p:spPr/>
        <p:txBody>
          <a:bodyPr/>
          <a:lstStyle>
            <a:lvl1pPr>
              <a:defRPr/>
            </a:lvl1pPr>
          </a:lstStyle>
          <a:p>
            <a:endParaRPr lang="en-US"/>
          </a:p>
        </p:txBody>
      </p:sp>
      <p:sp>
        <p:nvSpPr>
          <p:cNvPr id="7" name="Slide Number Placeholder 17"/>
          <p:cNvSpPr>
            <a:spLocks noGrp="1"/>
          </p:cNvSpPr>
          <p:nvPr>
            <p:ph type="sldNum" sz="quarter" idx="12"/>
          </p:nvPr>
        </p:nvSpPr>
        <p:spPr/>
        <p:txBody>
          <a:bodyPr/>
          <a:lstStyle>
            <a:lvl1pPr>
              <a:defRPr/>
            </a:lvl1pPr>
          </a:lstStyle>
          <a:p>
            <a:fld id="{4E823CA1-70C7-4D21-82A9-B06C9AE1363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64D9C6A0-F61B-483A-8CAD-6B495CDDBD8D}" type="datetime1">
              <a:rPr lang="en-US"/>
              <a:pPr/>
              <a:t>7/14/2009</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E19CFD1-2E72-4EC7-99EE-ECD5C50B6B4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fld id="{2FFF94E2-8B0A-4E71-A91C-A1FB0D58EF95}" type="datetime1">
              <a:rPr lang="en-US"/>
              <a:pPr/>
              <a:t>7/14/2009</a:t>
            </a:fld>
            <a:endParaRPr lang="en-US"/>
          </a:p>
        </p:txBody>
      </p:sp>
      <p:sp>
        <p:nvSpPr>
          <p:cNvPr id="4" name="Footer Placeholder 21"/>
          <p:cNvSpPr>
            <a:spLocks noGrp="1"/>
          </p:cNvSpPr>
          <p:nvPr>
            <p:ph type="ftr" sz="quarter" idx="11"/>
          </p:nvPr>
        </p:nvSpPr>
        <p:spPr/>
        <p:txBody>
          <a:bodyPr/>
          <a:lstStyle>
            <a:lvl1pPr>
              <a:defRPr/>
            </a:lvl1pPr>
          </a:lstStyle>
          <a:p>
            <a:endParaRPr lang="en-US"/>
          </a:p>
        </p:txBody>
      </p:sp>
      <p:sp>
        <p:nvSpPr>
          <p:cNvPr id="5" name="Slide Number Placeholder 17"/>
          <p:cNvSpPr>
            <a:spLocks noGrp="1"/>
          </p:cNvSpPr>
          <p:nvPr>
            <p:ph type="sldNum" sz="quarter" idx="12"/>
          </p:nvPr>
        </p:nvSpPr>
        <p:spPr/>
        <p:txBody>
          <a:bodyPr/>
          <a:lstStyle>
            <a:lvl1pPr>
              <a:defRPr/>
            </a:lvl1pPr>
          </a:lstStyle>
          <a:p>
            <a:fld id="{FEE4F2C4-BD98-4173-A658-10A5DF9F678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E449DC70-A65C-4A69-90B2-67B46F45AE1D}" type="datetime1">
              <a:rPr lang="en-US"/>
              <a:pPr/>
              <a:t>7/14/2009</a:t>
            </a:fld>
            <a:endParaRPr lang="en-US"/>
          </a:p>
        </p:txBody>
      </p:sp>
      <p:sp>
        <p:nvSpPr>
          <p:cNvPr id="3" name="Footer Placeholder 21"/>
          <p:cNvSpPr>
            <a:spLocks noGrp="1"/>
          </p:cNvSpPr>
          <p:nvPr>
            <p:ph type="ftr" sz="quarter" idx="11"/>
          </p:nvPr>
        </p:nvSpPr>
        <p:spPr/>
        <p:txBody>
          <a:bodyPr/>
          <a:lstStyle>
            <a:lvl1pPr>
              <a:defRPr/>
            </a:lvl1pPr>
          </a:lstStyle>
          <a:p>
            <a:endParaRPr lang="en-US"/>
          </a:p>
        </p:txBody>
      </p:sp>
      <p:sp>
        <p:nvSpPr>
          <p:cNvPr id="4" name="Slide Number Placeholder 17"/>
          <p:cNvSpPr>
            <a:spLocks noGrp="1"/>
          </p:cNvSpPr>
          <p:nvPr>
            <p:ph type="sldNum" sz="quarter" idx="12"/>
          </p:nvPr>
        </p:nvSpPr>
        <p:spPr/>
        <p:txBody>
          <a:bodyPr/>
          <a:lstStyle>
            <a:lvl1pPr>
              <a:defRPr/>
            </a:lvl1pPr>
          </a:lstStyle>
          <a:p>
            <a:fld id="{040C5FC1-5E35-4354-99E3-DEBE567DF08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C77E833A-199F-47F3-9FCD-2AD21702482A}" type="datetime1">
              <a:rPr lang="en-US"/>
              <a:pPr/>
              <a:t>7/14/2009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fld id="{F374B28A-DCD2-4019-B2AF-C76671BB2CE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B7571A6-C631-4118-88AD-A3D553AC7DF1}" type="datetime1">
              <a:rPr lang="en-US"/>
              <a:pPr/>
              <a:t>7/14/2009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AFAB2CD-C92E-4F71-897D-4C7E013B513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Lst>
              <a:gd name="T0" fmla="*/ 0 w 5760"/>
              <a:gd name="T1" fmla="*/ 1066 h 1331"/>
              <a:gd name="T2" fmla="*/ 0 w 5760"/>
              <a:gd name="T3" fmla="*/ 1331 h 1331"/>
              <a:gd name="T4" fmla="*/ 5760 w 5760"/>
              <a:gd name="T5" fmla="*/ 1331 h 1331"/>
              <a:gd name="T6" fmla="*/ 5760 w 5760"/>
              <a:gd name="T7" fmla="*/ 0 h 1331"/>
              <a:gd name="T8" fmla="*/ 0 w 5760"/>
              <a:gd name="T9" fmla="*/ 1066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solidFill>
            <a:srgbClr val="7C7C7C">
              <a:alpha val="45097"/>
            </a:srgbClr>
          </a:solidFill>
          <a:ln w="9525">
            <a:noFill/>
            <a:round/>
            <a:headEnd/>
            <a:tailEnd/>
          </a:ln>
          <a:effectLst>
            <a:outerShdw dist="44450" dir="16200000" algn="ctr" rotWithShape="0">
              <a:srgbClr val="808080">
                <a:alpha val="34999"/>
              </a:srgbClr>
            </a:outerShdw>
          </a:effectLst>
        </p:spPr>
        <p:txBody>
          <a:bodyPr/>
          <a:lstStyle/>
          <a:p>
            <a:endParaRPr lang="en-US"/>
          </a:p>
        </p:txBody>
      </p:sp>
      <p:sp>
        <p:nvSpPr>
          <p:cNvPr id="16" name="Freeform 15"/>
          <p:cNvSpPr>
            <a:spLocks/>
          </p:cNvSpPr>
          <p:nvPr/>
        </p:nvSpPr>
        <p:spPr bwMode="auto">
          <a:xfrm>
            <a:off x="7315200" y="0"/>
            <a:ext cx="1828800" cy="6858000"/>
          </a:xfrm>
          <a:custGeom>
            <a:avLst/>
            <a:gdLst>
              <a:gd name="T0" fmla="*/ 1828800 w 1914"/>
              <a:gd name="T1" fmla="*/ 14258 h 4329"/>
              <a:gd name="T2" fmla="*/ 1828800 w 1914"/>
              <a:gd name="T3" fmla="*/ 6858000 h 4329"/>
              <a:gd name="T4" fmla="*/ 194919 w 1914"/>
              <a:gd name="T5" fmla="*/ 6854832 h 4329"/>
              <a:gd name="T6" fmla="*/ 0 w 1914"/>
              <a:gd name="T7" fmla="*/ 0 h 4329"/>
              <a:gd name="T8" fmla="*/ 1828800 w 1914"/>
              <a:gd name="T9" fmla="*/ 14258 h 4329"/>
              <a:gd name="T10" fmla="*/ 0 60000 65536"/>
              <a:gd name="T11" fmla="*/ 0 60000 65536"/>
              <a:gd name="T12" fmla="*/ 0 60000 65536"/>
              <a:gd name="T13" fmla="*/ 0 60000 65536"/>
              <a:gd name="T14" fmla="*/ 0 60000 65536"/>
              <a:gd name="T15" fmla="*/ 0 w 1914"/>
              <a:gd name="T16" fmla="*/ 0 h 4329"/>
              <a:gd name="T17" fmla="*/ 1914 w 1914"/>
              <a:gd name="T18" fmla="*/ 4329 h 4329"/>
            </a:gdLst>
            <a:ahLst/>
            <a:cxnLst>
              <a:cxn ang="T10">
                <a:pos x="T0" y="T1"/>
              </a:cxn>
              <a:cxn ang="T11">
                <a:pos x="T2" y="T3"/>
              </a:cxn>
              <a:cxn ang="T12">
                <a:pos x="T4" y="T5"/>
              </a:cxn>
              <a:cxn ang="T13">
                <a:pos x="T6" y="T7"/>
              </a:cxn>
              <a:cxn ang="T14">
                <a:pos x="T8" y="T9"/>
              </a:cxn>
            </a:cxnLst>
            <a:rect l="T15" t="T16" r="T17" b="T18"/>
            <a:pathLst>
              <a:path w="1914" h="4329">
                <a:moveTo>
                  <a:pt x="1914" y="9"/>
                </a:moveTo>
                <a:lnTo>
                  <a:pt x="1914" y="4329"/>
                </a:lnTo>
                <a:lnTo>
                  <a:pt x="204" y="4327"/>
                </a:lnTo>
                <a:cubicBezTo>
                  <a:pt x="1288" y="3574"/>
                  <a:pt x="2082" y="1734"/>
                  <a:pt x="0" y="0"/>
                </a:cubicBezTo>
                <a:lnTo>
                  <a:pt x="1914" y="9"/>
                </a:lnTo>
                <a:close/>
              </a:path>
            </a:pathLst>
          </a:custGeom>
          <a:solidFill>
            <a:srgbClr val="595959">
              <a:alpha val="39999"/>
            </a:srgbClr>
          </a:solidFill>
          <a:ln w="9525">
            <a:noFill/>
            <a:round/>
            <a:headEnd/>
            <a:tailEnd/>
          </a:ln>
          <a:effectLst>
            <a:outerShdw dist="50800" dir="10800000" algn="ctr" rotWithShape="0">
              <a:srgbClr val="808080">
                <a:alpha val="45000"/>
              </a:srgbClr>
            </a:outerShdw>
          </a:effectLst>
        </p:spPr>
        <p:txBody>
          <a:bodyPr/>
          <a:lstStyle/>
          <a:p>
            <a:endParaRPr lang="en-US"/>
          </a:p>
        </p:txBody>
      </p:sp>
      <p:sp>
        <p:nvSpPr>
          <p:cNvPr id="1028"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wrap="square" lIns="91440" tIns="45720" rIns="91440" bIns="0" numCol="1" anchor="b" anchorCtr="0" compatLnSpc="1">
            <a:prstTxWarp prst="textNoShape">
              <a:avLst/>
            </a:prstTxWarp>
          </a:bodyPr>
          <a:lstStyle>
            <a:lvl1pPr>
              <a:defRPr sz="1000">
                <a:solidFill>
                  <a:srgbClr val="9B9A98"/>
                </a:solidFill>
              </a:defRPr>
            </a:lvl1pPr>
          </a:lstStyle>
          <a:p>
            <a:fld id="{D4CB1051-84CC-446F-89F9-EC863267A3AE}" type="datetime1">
              <a:rPr lang="en-US"/>
              <a:pPr/>
              <a:t>7/14/2009</a:t>
            </a:fld>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wrap="square" lIns="0" tIns="45720" rIns="0" bIns="0" numCol="1" anchor="b" anchorCtr="0" compatLnSpc="1">
            <a:prstTxWarp prst="textNoShape">
              <a:avLst/>
            </a:prstTxWarp>
          </a:bodyPr>
          <a:lstStyle>
            <a:lvl1pPr algn="ctr">
              <a:defRPr sz="1000">
                <a:solidFill>
                  <a:srgbClr val="9B9A98"/>
                </a:solidFill>
              </a:defRPr>
            </a:lvl1pPr>
          </a:lstStyle>
          <a:p>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prstTxWarp prst="textNoShape">
              <a:avLst/>
            </a:prstTxWarp>
          </a:bodyPr>
          <a:lstStyle>
            <a:lvl1pPr algn="r">
              <a:defRPr sz="1000">
                <a:solidFill>
                  <a:srgbClr val="9B9A98"/>
                </a:solidFill>
              </a:defRPr>
            </a:lvl1pPr>
          </a:lstStyle>
          <a:p>
            <a:fld id="{75CCB36E-FDA1-4625-96D6-5D87E3894828}"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866" r:id="rId1"/>
    <p:sldLayoutId id="2147483860" r:id="rId2"/>
    <p:sldLayoutId id="2147483867" r:id="rId3"/>
    <p:sldLayoutId id="2147483861" r:id="rId4"/>
    <p:sldLayoutId id="2147483868" r:id="rId5"/>
    <p:sldLayoutId id="2147483862" r:id="rId6"/>
    <p:sldLayoutId id="2147483863" r:id="rId7"/>
    <p:sldLayoutId id="2147483869" r:id="rId8"/>
    <p:sldLayoutId id="2147483870" r:id="rId9"/>
    <p:sldLayoutId id="2147483864" r:id="rId10"/>
    <p:sldLayoutId id="2147483865" r:id="rId11"/>
  </p:sldLayoutIdLst>
  <p:txStyles>
    <p:titleStyle>
      <a:lvl1pPr algn="l" rtl="0" fontAlgn="base">
        <a:spcBef>
          <a:spcPct val="0"/>
        </a:spcBef>
        <a:spcAft>
          <a:spcPct val="0"/>
        </a:spcAft>
        <a:defRPr sz="4600" kern="1200">
          <a:solidFill>
            <a:schemeClr val="tx1"/>
          </a:solidFill>
          <a:latin typeface="+mj-lt"/>
          <a:ea typeface="ＭＳ Ｐゴシック" pitchFamily="-65" charset="-128"/>
          <a:cs typeface="+mj-cs"/>
        </a:defRPr>
      </a:lvl1pPr>
      <a:lvl2pPr algn="l" rtl="0" fontAlgn="base">
        <a:spcBef>
          <a:spcPct val="0"/>
        </a:spcBef>
        <a:spcAft>
          <a:spcPct val="0"/>
        </a:spcAft>
        <a:defRPr sz="4600">
          <a:solidFill>
            <a:schemeClr val="tx1"/>
          </a:solidFill>
          <a:latin typeface="Franklin Gothic Book" pitchFamily="-65" charset="0"/>
          <a:ea typeface="ＭＳ Ｐゴシック" pitchFamily="-65" charset="-128"/>
        </a:defRPr>
      </a:lvl2pPr>
      <a:lvl3pPr algn="l" rtl="0" fontAlgn="base">
        <a:spcBef>
          <a:spcPct val="0"/>
        </a:spcBef>
        <a:spcAft>
          <a:spcPct val="0"/>
        </a:spcAft>
        <a:defRPr sz="4600">
          <a:solidFill>
            <a:schemeClr val="tx1"/>
          </a:solidFill>
          <a:latin typeface="Franklin Gothic Book" pitchFamily="-65" charset="0"/>
          <a:ea typeface="ＭＳ Ｐゴシック" pitchFamily="-65" charset="-128"/>
        </a:defRPr>
      </a:lvl3pPr>
      <a:lvl4pPr algn="l" rtl="0" fontAlgn="base">
        <a:spcBef>
          <a:spcPct val="0"/>
        </a:spcBef>
        <a:spcAft>
          <a:spcPct val="0"/>
        </a:spcAft>
        <a:defRPr sz="4600">
          <a:solidFill>
            <a:schemeClr val="tx1"/>
          </a:solidFill>
          <a:latin typeface="Franklin Gothic Book" pitchFamily="-65" charset="0"/>
          <a:ea typeface="ＭＳ Ｐゴシック" pitchFamily="-65" charset="-128"/>
        </a:defRPr>
      </a:lvl4pPr>
      <a:lvl5pPr algn="l" rtl="0" fontAlgn="base">
        <a:spcBef>
          <a:spcPct val="0"/>
        </a:spcBef>
        <a:spcAft>
          <a:spcPct val="0"/>
        </a:spcAft>
        <a:defRPr sz="4600">
          <a:solidFill>
            <a:schemeClr val="tx1"/>
          </a:solidFill>
          <a:latin typeface="Franklin Gothic Book" pitchFamily="-65" charset="0"/>
          <a:ea typeface="ＭＳ Ｐゴシック" pitchFamily="-65" charset="-128"/>
        </a:defRPr>
      </a:lvl5pPr>
      <a:lvl6pPr marL="457200" algn="l" rtl="0" fontAlgn="base">
        <a:spcBef>
          <a:spcPct val="0"/>
        </a:spcBef>
        <a:spcAft>
          <a:spcPct val="0"/>
        </a:spcAft>
        <a:defRPr sz="4600">
          <a:solidFill>
            <a:schemeClr val="tx1"/>
          </a:solidFill>
          <a:latin typeface="Franklin Gothic Book" pitchFamily="-65" charset="0"/>
          <a:ea typeface="ＭＳ Ｐゴシック" pitchFamily="-65" charset="-128"/>
        </a:defRPr>
      </a:lvl6pPr>
      <a:lvl7pPr marL="914400" algn="l" rtl="0" fontAlgn="base">
        <a:spcBef>
          <a:spcPct val="0"/>
        </a:spcBef>
        <a:spcAft>
          <a:spcPct val="0"/>
        </a:spcAft>
        <a:defRPr sz="4600">
          <a:solidFill>
            <a:schemeClr val="tx1"/>
          </a:solidFill>
          <a:latin typeface="Franklin Gothic Book" pitchFamily="-65" charset="0"/>
          <a:ea typeface="ＭＳ Ｐゴシック" pitchFamily="-65" charset="-128"/>
        </a:defRPr>
      </a:lvl7pPr>
      <a:lvl8pPr marL="1371600" algn="l" rtl="0" fontAlgn="base">
        <a:spcBef>
          <a:spcPct val="0"/>
        </a:spcBef>
        <a:spcAft>
          <a:spcPct val="0"/>
        </a:spcAft>
        <a:defRPr sz="4600">
          <a:solidFill>
            <a:schemeClr val="tx1"/>
          </a:solidFill>
          <a:latin typeface="Franklin Gothic Book" pitchFamily="-65" charset="0"/>
          <a:ea typeface="ＭＳ Ｐゴシック" pitchFamily="-65" charset="-128"/>
        </a:defRPr>
      </a:lvl8pPr>
      <a:lvl9pPr marL="1828800" algn="l" rtl="0" fontAlgn="base">
        <a:spcBef>
          <a:spcPct val="0"/>
        </a:spcBef>
        <a:spcAft>
          <a:spcPct val="0"/>
        </a:spcAft>
        <a:defRPr sz="4600">
          <a:solidFill>
            <a:schemeClr val="tx1"/>
          </a:solidFill>
          <a:latin typeface="Franklin Gothic Book" pitchFamily="-65" charset="0"/>
          <a:ea typeface="ＭＳ Ｐゴシック" pitchFamily="-65" charset="-128"/>
        </a:defRPr>
      </a:lvl9pPr>
    </p:titleStyle>
    <p:bodyStyle>
      <a:lvl1pPr marL="419100" indent="-382588" algn="l" rtl="0" fontAlgn="base">
        <a:spcBef>
          <a:spcPct val="20000"/>
        </a:spcBef>
        <a:spcAft>
          <a:spcPct val="0"/>
        </a:spcAft>
        <a:buClr>
          <a:schemeClr val="accent1"/>
        </a:buClr>
        <a:buSzPct val="80000"/>
        <a:buFont typeface="Wingdings 2" pitchFamily="-65" charset="2"/>
        <a:buChar char=""/>
        <a:defRPr sz="3000" kern="1200">
          <a:solidFill>
            <a:schemeClr val="tx1"/>
          </a:solidFill>
          <a:latin typeface="+mn-lt"/>
          <a:ea typeface="ＭＳ Ｐゴシック" pitchFamily="-65" charset="-128"/>
          <a:cs typeface="+mn-cs"/>
        </a:defRPr>
      </a:lvl1pPr>
      <a:lvl2pPr marL="722313" indent="-273050" algn="l" rtl="0" fontAlgn="base">
        <a:spcBef>
          <a:spcPct val="20000"/>
        </a:spcBef>
        <a:spcAft>
          <a:spcPct val="0"/>
        </a:spcAft>
        <a:buClr>
          <a:schemeClr val="accent1"/>
        </a:buClr>
        <a:buSzPct val="90000"/>
        <a:buFont typeface="Wingdings 2" pitchFamily="-65" charset="2"/>
        <a:buChar char=""/>
        <a:defRPr sz="2600" kern="1200">
          <a:solidFill>
            <a:schemeClr val="tx1"/>
          </a:solidFill>
          <a:latin typeface="+mn-lt"/>
          <a:ea typeface="ＭＳ Ｐゴシック" pitchFamily="-65" charset="-128"/>
          <a:cs typeface="+mn-cs"/>
        </a:defRPr>
      </a:lvl2pPr>
      <a:lvl3pPr marL="1004888" indent="-255588" algn="l" rtl="0" fontAlgn="base">
        <a:spcBef>
          <a:spcPct val="20000"/>
        </a:spcBef>
        <a:spcAft>
          <a:spcPct val="0"/>
        </a:spcAft>
        <a:buClr>
          <a:schemeClr val="accent2"/>
        </a:buClr>
        <a:buSzPct val="85000"/>
        <a:buFont typeface="Arial" charset="0"/>
        <a:buChar char="○"/>
        <a:defRPr sz="2400" kern="1200">
          <a:solidFill>
            <a:schemeClr val="tx1"/>
          </a:solidFill>
          <a:latin typeface="+mn-lt"/>
          <a:ea typeface="ＭＳ Ｐゴシック" pitchFamily="-65" charset="-128"/>
          <a:cs typeface="+mn-cs"/>
        </a:defRPr>
      </a:lvl3pPr>
      <a:lvl4pPr marL="1279525" indent="-236538" algn="l" rtl="0" fontAlgn="base">
        <a:spcBef>
          <a:spcPct val="20000"/>
        </a:spcBef>
        <a:spcAft>
          <a:spcPct val="0"/>
        </a:spcAft>
        <a:buClr>
          <a:srgbClr val="8D89A4"/>
        </a:buClr>
        <a:buSzPct val="90000"/>
        <a:buFont typeface="Wingdings 2" pitchFamily="-65" charset="2"/>
        <a:buChar char=""/>
        <a:defRPr sz="2000" kern="1200">
          <a:solidFill>
            <a:schemeClr val="tx1"/>
          </a:solidFill>
          <a:latin typeface="+mn-lt"/>
          <a:ea typeface="ＭＳ Ｐゴシック" pitchFamily="-65" charset="-128"/>
          <a:cs typeface="+mn-cs"/>
        </a:defRPr>
      </a:lvl4pPr>
      <a:lvl5pPr marL="1489075" indent="-182563" algn="l" rtl="0" fontAlgn="base">
        <a:spcBef>
          <a:spcPct val="20000"/>
        </a:spcBef>
        <a:spcAft>
          <a:spcPct val="0"/>
        </a:spcAft>
        <a:buClr>
          <a:srgbClr val="748560"/>
        </a:buClr>
        <a:buSzPct val="100000"/>
        <a:buFont typeface="Arial" charset="0"/>
        <a:buChar char="-"/>
        <a:defRPr sz="2000" kern="1200">
          <a:solidFill>
            <a:schemeClr val="tx1"/>
          </a:solidFill>
          <a:latin typeface="+mn-lt"/>
          <a:ea typeface="ＭＳ Ｐゴシック" pitchFamily="-65" charset="-128"/>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3416320"/>
          </a:xfrm>
          <a:prstGeom prst="rect">
            <a:avLst/>
          </a:prstGeom>
          <a:noFill/>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Bef>
                <a:spcPts val="0"/>
              </a:spcBef>
              <a:spcAft>
                <a:spcPts val="0"/>
              </a:spcAft>
              <a:defRPr/>
            </a:pPr>
            <a:r>
              <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a typeface="+mn-ea"/>
              </a:rPr>
              <a:t>Why the Jesuits have it right:</a:t>
            </a:r>
          </a:p>
          <a:p>
            <a:pPr algn="ctr" fontAlgn="auto">
              <a:spcBef>
                <a:spcPts val="0"/>
              </a:spcBef>
              <a:spcAft>
                <a:spcPts val="0"/>
              </a:spcAft>
              <a:defRPr/>
            </a:pPr>
            <a:r>
              <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a typeface="+mn-ea"/>
              </a:rPr>
              <a:t>a</a:t>
            </a:r>
            <a:r>
              <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a typeface="+mn-ea"/>
              </a:rPr>
              <a:t>n RA’s guide to</a:t>
            </a:r>
          </a:p>
          <a:p>
            <a:pPr algn="ctr" fontAlgn="auto">
              <a:spcBef>
                <a:spcPts val="0"/>
              </a:spcBef>
              <a:spcAft>
                <a:spcPts val="0"/>
              </a:spcAft>
              <a:defRPr/>
            </a:pPr>
            <a:r>
              <a:rPr lang="en-US" sz="5400" b="1" i="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a typeface="+mn-ea"/>
              </a:rPr>
              <a:t>Cura Personalis</a:t>
            </a:r>
            <a:endParaRPr lang="en-US" sz="5400" b="1" i="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a typeface="+mn-ea"/>
            </a:endParaRPr>
          </a:p>
        </p:txBody>
      </p:sp>
      <p:sp>
        <p:nvSpPr>
          <p:cNvPr id="5" name="Rectangle 4"/>
          <p:cNvSpPr/>
          <p:nvPr/>
        </p:nvSpPr>
        <p:spPr>
          <a:xfrm>
            <a:off x="1752600" y="4383851"/>
            <a:ext cx="5634513" cy="2062103"/>
          </a:xfrm>
          <a:prstGeom prst="rect">
            <a:avLst/>
          </a:prstGeom>
          <a:noFill/>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Bef>
                <a:spcPts val="0"/>
              </a:spcBef>
              <a:spcAft>
                <a:spcPts val="0"/>
              </a:spcAft>
              <a:defRPr/>
            </a:pPr>
            <a:r>
              <a:rPr lang="en-US"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a typeface="+mn-ea"/>
              </a:rPr>
              <a:t>Shea Sennett</a:t>
            </a:r>
          </a:p>
          <a:p>
            <a:pPr algn="ctr" fontAlgn="auto">
              <a:spcBef>
                <a:spcPts val="0"/>
              </a:spcBef>
              <a:spcAft>
                <a:spcPts val="0"/>
              </a:spcAft>
              <a:defRPr/>
            </a:pPr>
            <a:r>
              <a:rPr lang="en-US"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a typeface="+mn-ea"/>
              </a:rPr>
              <a:t>Head Resident Assistant</a:t>
            </a:r>
          </a:p>
          <a:p>
            <a:pPr algn="ctr" fontAlgn="auto">
              <a:spcBef>
                <a:spcPts val="0"/>
              </a:spcBef>
              <a:spcAft>
                <a:spcPts val="0"/>
              </a:spcAft>
              <a:defRPr/>
            </a:pPr>
            <a:r>
              <a:rPr lang="en-US"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a typeface="+mn-ea"/>
              </a:rPr>
              <a:t>College of the Holy Cross</a:t>
            </a:r>
          </a:p>
          <a:p>
            <a:pPr algn="ctr" fontAlgn="auto">
              <a:spcBef>
                <a:spcPts val="0"/>
              </a:spcBef>
              <a:spcAft>
                <a:spcPts val="0"/>
              </a:spcAft>
              <a:defRPr/>
            </a:pPr>
            <a:r>
              <a:rPr lang="en-US"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a typeface="+mn-ea"/>
              </a:rPr>
              <a:t>July 9, 2009</a:t>
            </a:r>
            <a:endParaRPr lang="en-US"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a typeface="+mn-ea"/>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slide(fromBottom)">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49313" y="936625"/>
            <a:ext cx="3429000" cy="4894263"/>
          </a:xfrm>
          <a:prstGeom prst="rect">
            <a:avLst/>
          </a:prstGeom>
          <a:noFill/>
          <a:ln w="9525">
            <a:noFill/>
            <a:miter lim="800000"/>
            <a:headEnd/>
            <a:tailEnd/>
          </a:ln>
        </p:spPr>
        <p:txBody>
          <a:bodyPr>
            <a:spAutoFit/>
          </a:bodyPr>
          <a:lstStyle/>
          <a:p>
            <a:pPr lvl="1"/>
            <a:r>
              <a:rPr lang="en-US" sz="2400"/>
              <a:t>Just because you are a peer of your fellow students does not mean you cannot help them develop and learn as much as a professional staff member, professor or Jesuit could. We all have something to learn from one another.</a:t>
            </a:r>
          </a:p>
        </p:txBody>
      </p:sp>
      <p:sp>
        <p:nvSpPr>
          <p:cNvPr id="4" name="Rectangle 3"/>
          <p:cNvSpPr/>
          <p:nvPr/>
        </p:nvSpPr>
        <p:spPr>
          <a:xfrm>
            <a:off x="152400" y="228600"/>
            <a:ext cx="697627" cy="707886"/>
          </a:xfrm>
          <a:prstGeom prst="rect">
            <a:avLst/>
          </a:prstGeom>
          <a:noFill/>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Bef>
                <a:spcPts val="0"/>
              </a:spcBef>
              <a:spcAft>
                <a:spcPts val="0"/>
              </a:spcAft>
              <a:defRPr/>
            </a:pPr>
            <a:r>
              <a:rPr lang="en-U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a typeface="+mn-ea"/>
              </a:rPr>
              <a:t>…</a:t>
            </a:r>
            <a:endParaRPr lang="en-U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a typeface="+mn-ea"/>
            </a:endParaRPr>
          </a:p>
        </p:txBody>
      </p:sp>
      <p:pic>
        <p:nvPicPr>
          <p:cNvPr id="5" name="Picture 4"/>
          <p:cNvPicPr>
            <a:picLocks noChangeAspect="1"/>
          </p:cNvPicPr>
          <p:nvPr/>
        </p:nvPicPr>
        <p:blipFill>
          <a:blip r:embed="rId2"/>
          <a:srcRect/>
          <a:stretch>
            <a:fillRect/>
          </a:stretch>
        </p:blipFill>
        <p:spPr bwMode="auto">
          <a:xfrm>
            <a:off x="5029200" y="1371600"/>
            <a:ext cx="3276600" cy="40259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39" presetClass="entr" presetSubtype="0" accel="10000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4"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from="(-#ppt_w/2)" to="(#ppt_x)" calcmode="lin" valueType="num">
                                      <p:cBhvr>
                                        <p:cTn id="24" dur="600" fill="hold">
                                          <p:stCondLst>
                                            <p:cond delay="0"/>
                                          </p:stCondLst>
                                        </p:cTn>
                                        <p:tgtEl>
                                          <p:spTgt spid="5"/>
                                        </p:tgtEl>
                                        <p:attrNameLst>
                                          <p:attrName>ppt_x</p:attrName>
                                        </p:attrNameLst>
                                      </p:cBhvr>
                                    </p:anim>
                                    <p:anim from="0" to="-1.0" calcmode="lin" valueType="num">
                                      <p:cBhvr>
                                        <p:cTn id="25" dur="200" decel="50000" autoRev="1" fill="hold">
                                          <p:stCondLst>
                                            <p:cond delay="600"/>
                                          </p:stCondLst>
                                        </p:cTn>
                                        <p:tgtEl>
                                          <p:spTgt spid="5"/>
                                        </p:tgtEl>
                                        <p:attrNameLst>
                                          <p:attrName>xshear</p:attrName>
                                        </p:attrNameLst>
                                      </p:cBhvr>
                                    </p:anim>
                                    <p:animScale>
                                      <p:cBhvr>
                                        <p:cTn id="26" dur="200" decel="100000" autoRev="1" fill="hold">
                                          <p:stCondLst>
                                            <p:cond delay="600"/>
                                          </p:stCondLst>
                                        </p:cTn>
                                        <p:tgtEl>
                                          <p:spTgt spid="5"/>
                                        </p:tgtEl>
                                      </p:cBhvr>
                                      <p:from x="100000" y="100000"/>
                                      <p:to x="80000" y="100000"/>
                                    </p:animScale>
                                    <p:anim by="(#ppt_h/3+#ppt_w*0.1)" calcmode="lin" valueType="num">
                                      <p:cBhvr additive="sum">
                                        <p:cTn id="27"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4032123" cy="707886"/>
          </a:xfrm>
          <a:prstGeom prst="rect">
            <a:avLst/>
          </a:prstGeom>
          <a:noFill/>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Bef>
                <a:spcPts val="0"/>
              </a:spcBef>
              <a:spcAft>
                <a:spcPts val="0"/>
              </a:spcAft>
              <a:defRPr/>
            </a:pPr>
            <a:r>
              <a:rPr lang="en-U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a typeface="+mn-ea"/>
              </a:rPr>
              <a:t>Any questions?</a:t>
            </a:r>
            <a:endParaRPr lang="en-U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a typeface="+mn-ea"/>
            </a:endParaRPr>
          </a:p>
        </p:txBody>
      </p:sp>
      <p:pic>
        <p:nvPicPr>
          <p:cNvPr id="3" name="Picture 2"/>
          <p:cNvPicPr>
            <a:picLocks noChangeAspect="1"/>
          </p:cNvPicPr>
          <p:nvPr/>
        </p:nvPicPr>
        <p:blipFill>
          <a:blip r:embed="rId2"/>
          <a:srcRect/>
          <a:stretch>
            <a:fillRect/>
          </a:stretch>
        </p:blipFill>
        <p:spPr bwMode="auto">
          <a:xfrm>
            <a:off x="2362200" y="1600200"/>
            <a:ext cx="3962400" cy="411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Scale>
                                      <p:cBhvr>
                                        <p:cTn id="15"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3"/>
                                        </p:tgtEl>
                                        <p:attrNameLst>
                                          <p:attrName>ppt_x</p:attrName>
                                          <p:attrName>ppt_y</p:attrName>
                                        </p:attrNameLst>
                                      </p:cBhvr>
                                    </p:animMotion>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8382000" cy="4093428"/>
          </a:xfrm>
          <a:prstGeom prst="rect">
            <a:avLst/>
          </a:prstGeom>
          <a:noFill/>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Bef>
                <a:spcPts val="0"/>
              </a:spcBef>
              <a:spcAft>
                <a:spcPts val="0"/>
              </a:spcAft>
              <a:defRPr/>
            </a:pPr>
            <a:r>
              <a:rPr lang="en-US" sz="6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a typeface="+mn-ea"/>
              </a:rPr>
              <a:t>Thanks!</a:t>
            </a:r>
          </a:p>
          <a:p>
            <a:pPr algn="ctr" fontAlgn="auto">
              <a:spcBef>
                <a:spcPts val="0"/>
              </a:spcBef>
              <a:spcAft>
                <a:spcPts val="0"/>
              </a:spcAft>
              <a:defRPr/>
            </a:pPr>
            <a:endParaRPr lang="en-U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a typeface="+mn-ea"/>
            </a:endParaRPr>
          </a:p>
          <a:p>
            <a:pPr algn="ctr" fontAlgn="auto">
              <a:spcBef>
                <a:spcPts val="0"/>
              </a:spcBef>
              <a:spcAft>
                <a:spcPts val="0"/>
              </a:spcAft>
              <a:defRPr/>
            </a:pPr>
            <a:r>
              <a:rPr lang="en-U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a typeface="+mn-ea"/>
              </a:rPr>
              <a:t>Shea Sennett</a:t>
            </a:r>
          </a:p>
          <a:p>
            <a:pPr algn="ctr" fontAlgn="auto">
              <a:spcBef>
                <a:spcPts val="0"/>
              </a:spcBef>
              <a:spcAft>
                <a:spcPts val="0"/>
              </a:spcAft>
              <a:defRPr/>
            </a:pPr>
            <a:r>
              <a:rPr lang="en-U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a typeface="+mn-ea"/>
              </a:rPr>
              <a:t>Head Resident Assistant</a:t>
            </a:r>
          </a:p>
          <a:p>
            <a:pPr algn="ctr" fontAlgn="auto">
              <a:spcBef>
                <a:spcPts val="0"/>
              </a:spcBef>
              <a:spcAft>
                <a:spcPts val="0"/>
              </a:spcAft>
              <a:defRPr/>
            </a:pPr>
            <a:r>
              <a:rPr lang="en-U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a typeface="+mn-ea"/>
              </a:rPr>
              <a:t>College of the Holy Cross</a:t>
            </a:r>
          </a:p>
          <a:p>
            <a:pPr algn="ctr" fontAlgn="auto">
              <a:spcBef>
                <a:spcPts val="0"/>
              </a:spcBef>
              <a:spcAft>
                <a:spcPts val="0"/>
              </a:spcAft>
              <a:defRPr/>
            </a:pPr>
            <a:r>
              <a:rPr lang="en-U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a typeface="+mn-ea"/>
              </a:rPr>
              <a:t>snsenn10@holycross.edu</a:t>
            </a:r>
            <a:endParaRPr lang="en-U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a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28600"/>
            <a:ext cx="6370253" cy="707886"/>
          </a:xfrm>
          <a:prstGeom prst="rect">
            <a:avLst/>
          </a:prstGeom>
          <a:noFill/>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Bef>
                <a:spcPts val="0"/>
              </a:spcBef>
              <a:spcAft>
                <a:spcPts val="0"/>
              </a:spcAft>
              <a:defRPr/>
            </a:pPr>
            <a:r>
              <a:rPr lang="en-U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a typeface="+mn-ea"/>
              </a:rPr>
              <a:t>What is </a:t>
            </a:r>
            <a:r>
              <a:rPr lang="en-US" sz="4000" b="1" i="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a typeface="+mn-ea"/>
              </a:rPr>
              <a:t>Cura Personalis?</a:t>
            </a:r>
            <a:endParaRPr lang="en-U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a typeface="+mn-ea"/>
            </a:endParaRPr>
          </a:p>
        </p:txBody>
      </p:sp>
      <p:sp>
        <p:nvSpPr>
          <p:cNvPr id="5" name="TextBox 4"/>
          <p:cNvSpPr txBox="1">
            <a:spLocks noChangeArrowheads="1"/>
          </p:cNvSpPr>
          <p:nvPr/>
        </p:nvSpPr>
        <p:spPr bwMode="auto">
          <a:xfrm>
            <a:off x="609600" y="1219200"/>
            <a:ext cx="7620000" cy="4800600"/>
          </a:xfrm>
          <a:prstGeom prst="rect">
            <a:avLst/>
          </a:prstGeom>
          <a:noFill/>
          <a:ln w="9525">
            <a:noFill/>
            <a:miter lim="800000"/>
            <a:headEnd/>
            <a:tailEnd/>
          </a:ln>
        </p:spPr>
        <p:txBody>
          <a:bodyPr>
            <a:spAutoFit/>
          </a:bodyPr>
          <a:lstStyle/>
          <a:p>
            <a:pPr algn="ctr"/>
            <a:r>
              <a:rPr lang="en-US" sz="2400" b="1"/>
              <a:t>This Latin phrase translates as "Care of the Person," and originally was used to describe the responsibility of the Jesuit Superior to care for each man in the community with his unique gifts, challenges, needs and possibilities. “Cura Personalis” suggests individualized attention to the needs of the other, distinct respect for his or her unique circumstances and concerns, and an appropriate appreciation for his or her particular gifts and insights.</a:t>
            </a:r>
          </a:p>
          <a:p>
            <a:pPr algn="ctr"/>
            <a:endParaRPr lang="en-US" sz="2400" b="1"/>
          </a:p>
          <a:p>
            <a:pPr algn="ctr"/>
            <a:r>
              <a:rPr lang="en-US" sz="2400" b="1"/>
              <a:t>(As given to us by www.georgetown.edu)</a:t>
            </a:r>
          </a:p>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770" decel="100000"/>
                                        <p:tgtEl>
                                          <p:spTgt spid="5"/>
                                        </p:tgtEl>
                                      </p:cBhvr>
                                    </p:animEffect>
                                    <p:animScale>
                                      <p:cBhvr>
                                        <p:cTn id="13" dur="770" decel="100000"/>
                                        <p:tgtEl>
                                          <p:spTgt spid="5"/>
                                        </p:tgtEl>
                                      </p:cBhvr>
                                      <p:from x="10000" y="10000"/>
                                      <p:to x="200000" y="450000"/>
                                    </p:animScale>
                                    <p:animScale>
                                      <p:cBhvr>
                                        <p:cTn id="14" dur="1230" accel="100000" fill="hold">
                                          <p:stCondLst>
                                            <p:cond delay="770"/>
                                          </p:stCondLst>
                                        </p:cTn>
                                        <p:tgtEl>
                                          <p:spTgt spid="5"/>
                                        </p:tgtEl>
                                      </p:cBhvr>
                                      <p:from x="200000" y="450000"/>
                                      <p:to x="100000" y="100000"/>
                                    </p:animScale>
                                    <p:set>
                                      <p:cBhvr>
                                        <p:cTn id="15" dur="770" fill="hold"/>
                                        <p:tgtEl>
                                          <p:spTgt spid="5"/>
                                        </p:tgtEl>
                                        <p:attrNameLst>
                                          <p:attrName>ppt_x</p:attrName>
                                        </p:attrNameLst>
                                      </p:cBhvr>
                                      <p:to>
                                        <p:strVal val="(0.5)"/>
                                      </p:to>
                                    </p:set>
                                    <p:anim from="(0.5)" to="(#ppt_x)" calcmode="lin" valueType="num">
                                      <p:cBhvr>
                                        <p:cTn id="16" dur="1230" accel="100000" fill="hold">
                                          <p:stCondLst>
                                            <p:cond delay="770"/>
                                          </p:stCondLst>
                                        </p:cTn>
                                        <p:tgtEl>
                                          <p:spTgt spid="5"/>
                                        </p:tgtEl>
                                        <p:attrNameLst>
                                          <p:attrName>ppt_x</p:attrName>
                                        </p:attrNameLst>
                                      </p:cBhvr>
                                    </p:anim>
                                    <p:set>
                                      <p:cBhvr>
                                        <p:cTn id="17" dur="770" fill="hold"/>
                                        <p:tgtEl>
                                          <p:spTgt spid="5"/>
                                        </p:tgtEl>
                                        <p:attrNameLst>
                                          <p:attrName>ppt_y</p:attrName>
                                        </p:attrNameLst>
                                      </p:cBhvr>
                                      <p:to>
                                        <p:strVal val="(#ppt_y+0.4)"/>
                                      </p:to>
                                    </p:set>
                                    <p:anim from="(#ppt_y+0.4)" to="(#ppt_y)" calcmode="lin" valueType="num">
                                      <p:cBhvr>
                                        <p:cTn id="18"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6027361" cy="707886"/>
          </a:xfrm>
          <a:prstGeom prst="rect">
            <a:avLst/>
          </a:prstGeom>
          <a:noFill/>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Bef>
                <a:spcPts val="0"/>
              </a:spcBef>
              <a:spcAft>
                <a:spcPts val="0"/>
              </a:spcAft>
              <a:defRPr/>
            </a:pPr>
            <a:r>
              <a:rPr lang="en-U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a typeface="+mn-ea"/>
              </a:rPr>
              <a:t>So what is the big deal?</a:t>
            </a:r>
            <a:endParaRPr lang="en-U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a typeface="+mn-ea"/>
            </a:endParaRPr>
          </a:p>
        </p:txBody>
      </p:sp>
      <p:sp>
        <p:nvSpPr>
          <p:cNvPr id="5" name="TextBox 4"/>
          <p:cNvSpPr txBox="1">
            <a:spLocks noChangeArrowheads="1"/>
          </p:cNvSpPr>
          <p:nvPr/>
        </p:nvSpPr>
        <p:spPr bwMode="auto">
          <a:xfrm>
            <a:off x="228600" y="1752600"/>
            <a:ext cx="8407400" cy="3478213"/>
          </a:xfrm>
          <a:prstGeom prst="rect">
            <a:avLst/>
          </a:prstGeom>
          <a:noFill/>
          <a:ln w="9525">
            <a:noFill/>
            <a:miter lim="800000"/>
            <a:headEnd/>
            <a:tailEnd/>
          </a:ln>
        </p:spPr>
        <p:txBody>
          <a:bodyPr>
            <a:spAutoFit/>
          </a:bodyPr>
          <a:lstStyle/>
          <a:p>
            <a:pPr>
              <a:buFont typeface="Lucida Grande" pitchFamily="-65" charset="0"/>
              <a:buChar char="➔"/>
            </a:pPr>
            <a:r>
              <a:rPr lang="en-US"/>
              <a:t> </a:t>
            </a:r>
            <a:r>
              <a:rPr lang="en-US" sz="2000"/>
              <a:t>As an RA, this is exactly what we do!</a:t>
            </a:r>
          </a:p>
          <a:p>
            <a:pPr>
              <a:buFont typeface="Lucida Grande" pitchFamily="-65" charset="0"/>
              <a:buChar char="➔"/>
            </a:pPr>
            <a:endParaRPr lang="en-US" sz="2000"/>
          </a:p>
          <a:p>
            <a:pPr>
              <a:buFont typeface="Lucida Grande" pitchFamily="-65" charset="0"/>
              <a:buChar char="➔"/>
            </a:pPr>
            <a:r>
              <a:rPr lang="en-US" sz="2000"/>
              <a:t> Paying attention to the needs of our residents and helping them develop to the best of their abilities is strongly routed in </a:t>
            </a:r>
            <a:r>
              <a:rPr lang="en-US" sz="2000" i="1"/>
              <a:t>Cura Personalis</a:t>
            </a:r>
            <a:r>
              <a:rPr lang="en-US" sz="2000"/>
              <a:t>. </a:t>
            </a:r>
          </a:p>
          <a:p>
            <a:pPr>
              <a:buFont typeface="Lucida Grande" pitchFamily="-65" charset="0"/>
              <a:buChar char="➔"/>
            </a:pPr>
            <a:endParaRPr lang="en-US" sz="2000"/>
          </a:p>
          <a:p>
            <a:pPr>
              <a:buFont typeface="Lucida Grande" pitchFamily="-65" charset="0"/>
              <a:buChar char="➔"/>
            </a:pPr>
            <a:r>
              <a:rPr lang="en-US" sz="2000"/>
              <a:t> Each individual will get something</a:t>
            </a:r>
          </a:p>
          <a:p>
            <a:r>
              <a:rPr lang="en-US" sz="2000"/>
              <a:t>different out of a </a:t>
            </a:r>
            <a:r>
              <a:rPr lang="en-US" sz="2000" i="1"/>
              <a:t>Cura Personalis</a:t>
            </a:r>
            <a:r>
              <a:rPr lang="en-US" sz="2000"/>
              <a:t> </a:t>
            </a:r>
          </a:p>
          <a:p>
            <a:r>
              <a:rPr lang="en-US" sz="2000"/>
              <a:t>experience.</a:t>
            </a:r>
          </a:p>
          <a:p>
            <a:endParaRPr lang="en-US" sz="2000"/>
          </a:p>
          <a:p>
            <a:pPr>
              <a:buFont typeface="Lucida Grande" pitchFamily="-65" charset="0"/>
              <a:buChar char="➔"/>
            </a:pPr>
            <a:r>
              <a:rPr lang="en-US" sz="2000"/>
              <a:t> You may even learn something </a:t>
            </a:r>
          </a:p>
          <a:p>
            <a:r>
              <a:rPr lang="en-US" sz="2000"/>
              <a:t>new.</a:t>
            </a:r>
          </a:p>
        </p:txBody>
      </p:sp>
      <p:pic>
        <p:nvPicPr>
          <p:cNvPr id="6" name="Picture 5"/>
          <p:cNvPicPr>
            <a:picLocks noChangeAspect="1"/>
          </p:cNvPicPr>
          <p:nvPr/>
        </p:nvPicPr>
        <p:blipFill>
          <a:blip r:embed="rId2"/>
          <a:srcRect/>
          <a:stretch>
            <a:fillRect/>
          </a:stretch>
        </p:blipFill>
        <p:spPr bwMode="auto">
          <a:xfrm>
            <a:off x="4572000" y="3200400"/>
            <a:ext cx="4064000" cy="3505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accel="50000" decel="5000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3"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
                                        <p:tgtEl>
                                          <p:spTgt spid="5"/>
                                        </p:tgtEl>
                                      </p:cBhvr>
                                    </p:animEffect>
                                    <p:anim calcmode="lin" valueType="num">
                                      <p:cBhvr>
                                        <p:cTn id="23" dur="400" fill="hold"/>
                                        <p:tgtEl>
                                          <p:spTgt spid="5"/>
                                        </p:tgtEl>
                                        <p:attrNameLst>
                                          <p:attrName>ppt_x</p:attrName>
                                        </p:attrNameLst>
                                      </p:cBhvr>
                                      <p:tavLst>
                                        <p:tav tm="0">
                                          <p:val>
                                            <p:strVal val="#ppt_x"/>
                                          </p:val>
                                        </p:tav>
                                        <p:tav tm="100000">
                                          <p:val>
                                            <p:strVal val="#ppt_x"/>
                                          </p:val>
                                        </p:tav>
                                      </p:tavLst>
                                    </p:anim>
                                    <p:anim calcmode="lin" valueType="num">
                                      <p:cBhvr>
                                        <p:cTn id="24" dur="400" fill="hold"/>
                                        <p:tgtEl>
                                          <p:spTgt spid="5"/>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28600"/>
            <a:ext cx="3433752" cy="707886"/>
          </a:xfrm>
          <a:prstGeom prst="rect">
            <a:avLst/>
          </a:prstGeom>
          <a:noFill/>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Bef>
                <a:spcPts val="0"/>
              </a:spcBef>
              <a:spcAft>
                <a:spcPts val="0"/>
              </a:spcAft>
              <a:defRPr/>
            </a:pPr>
            <a:r>
              <a:rPr lang="en-U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a typeface="+mn-ea"/>
              </a:rPr>
              <a:t>But Shea……</a:t>
            </a:r>
            <a:endParaRPr lang="en-U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a typeface="+mn-ea"/>
            </a:endParaRPr>
          </a:p>
        </p:txBody>
      </p:sp>
      <p:sp>
        <p:nvSpPr>
          <p:cNvPr id="4" name="TextBox 3"/>
          <p:cNvSpPr txBox="1">
            <a:spLocks noChangeArrowheads="1"/>
          </p:cNvSpPr>
          <p:nvPr/>
        </p:nvSpPr>
        <p:spPr bwMode="auto">
          <a:xfrm>
            <a:off x="457200" y="1828800"/>
            <a:ext cx="7391400" cy="4094163"/>
          </a:xfrm>
          <a:prstGeom prst="rect">
            <a:avLst/>
          </a:prstGeom>
          <a:noFill/>
          <a:ln w="9525">
            <a:noFill/>
            <a:miter lim="800000"/>
            <a:headEnd/>
            <a:tailEnd/>
          </a:ln>
        </p:spPr>
        <p:txBody>
          <a:bodyPr>
            <a:spAutoFit/>
          </a:bodyPr>
          <a:lstStyle/>
          <a:p>
            <a:pPr>
              <a:buFont typeface="Lucida Grande" pitchFamily="-65" charset="0"/>
              <a:buChar char="➔"/>
            </a:pPr>
            <a:r>
              <a:rPr lang="en-US"/>
              <a:t> </a:t>
            </a:r>
            <a:r>
              <a:rPr lang="en-US" sz="2000"/>
              <a:t>I love throwing pizza parties, girl talk </a:t>
            </a:r>
          </a:p>
          <a:p>
            <a:r>
              <a:rPr lang="en-US" sz="2000"/>
              <a:t>nights and video game nights with my </a:t>
            </a:r>
          </a:p>
          <a:p>
            <a:r>
              <a:rPr lang="en-US" sz="2000"/>
              <a:t>residents. </a:t>
            </a:r>
            <a:r>
              <a:rPr lang="en-US" sz="2000" i="1"/>
              <a:t>Cura Personalis</a:t>
            </a:r>
            <a:r>
              <a:rPr lang="en-US" sz="2000"/>
              <a:t> sounds like </a:t>
            </a:r>
          </a:p>
          <a:p>
            <a:r>
              <a:rPr lang="en-US" sz="2000"/>
              <a:t>something a Jesuit or professional staff</a:t>
            </a:r>
          </a:p>
          <a:p>
            <a:r>
              <a:rPr lang="en-US" sz="2000"/>
              <a:t>member is trying to get me to do. I work </a:t>
            </a:r>
          </a:p>
          <a:p>
            <a:r>
              <a:rPr lang="en-US" sz="2000"/>
              <a:t>sooooo many hours and don’t get paid </a:t>
            </a:r>
          </a:p>
          <a:p>
            <a:r>
              <a:rPr lang="en-US" sz="2000"/>
              <a:t>enough as it is…</a:t>
            </a:r>
          </a:p>
          <a:p>
            <a:pPr>
              <a:buFont typeface="Lucida Grande" pitchFamily="-65" charset="0"/>
              <a:buChar char="➔"/>
            </a:pPr>
            <a:endParaRPr lang="en-US" sz="2000"/>
          </a:p>
          <a:p>
            <a:endParaRPr lang="en-US" sz="2000"/>
          </a:p>
          <a:p>
            <a:pPr>
              <a:buFont typeface="Lucida Grande" pitchFamily="-65" charset="0"/>
              <a:buChar char="➔"/>
            </a:pPr>
            <a:r>
              <a:rPr lang="en-US" sz="2000"/>
              <a:t>Alright, the idea of </a:t>
            </a:r>
            <a:r>
              <a:rPr lang="en-US" sz="2000" i="1"/>
              <a:t>Cura Personalis</a:t>
            </a:r>
            <a:r>
              <a:rPr lang="en-US" sz="2000"/>
              <a:t> does seem a little academic and dry, but it is so much more than that!</a:t>
            </a:r>
          </a:p>
          <a:p>
            <a:pPr>
              <a:buFont typeface="Lucida Grande" pitchFamily="-65" charset="0"/>
              <a:buChar char="➔"/>
            </a:pPr>
            <a:endParaRPr lang="en-US" sz="2000"/>
          </a:p>
          <a:p>
            <a:pPr>
              <a:buFont typeface="Lucida Grande" pitchFamily="-65" charset="0"/>
              <a:buChar char="➔"/>
            </a:pPr>
            <a:endParaRPr lang="en-US" sz="2000"/>
          </a:p>
        </p:txBody>
      </p:sp>
      <p:pic>
        <p:nvPicPr>
          <p:cNvPr id="5" name="Picture 4"/>
          <p:cNvPicPr>
            <a:picLocks noChangeAspect="1"/>
          </p:cNvPicPr>
          <p:nvPr/>
        </p:nvPicPr>
        <p:blipFill>
          <a:blip r:embed="rId2"/>
          <a:srcRect/>
          <a:stretch>
            <a:fillRect/>
          </a:stretch>
        </p:blipFill>
        <p:spPr bwMode="auto">
          <a:xfrm>
            <a:off x="5105400" y="609600"/>
            <a:ext cx="3295650" cy="36369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3"/>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4"/>
                                        </p:tgtEl>
                                        <p:attrNameLst>
                                          <p:attrName>style.visibility</p:attrName>
                                        </p:attrNameLst>
                                      </p:cBhvr>
                                      <p:to>
                                        <p:strVal val="visible"/>
                                      </p:to>
                                    </p:set>
                                    <p:anim calcmode="discrete" valueType="clr">
                                      <p:cBhvr override="childStyle">
                                        <p:cTn id="21"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gtEl>
                                        <p:attrNameLst>
                                          <p:attrName>fillcolor</p:attrName>
                                        </p:attrNameLst>
                                      </p:cBhvr>
                                      <p:tavLst>
                                        <p:tav tm="0">
                                          <p:val>
                                            <p:clrVal>
                                              <a:schemeClr val="accent2"/>
                                            </p:clrVal>
                                          </p:val>
                                        </p:tav>
                                        <p:tav tm="50000">
                                          <p:val>
                                            <p:clrVal>
                                              <a:schemeClr val="hlink"/>
                                            </p:clrVal>
                                          </p:val>
                                        </p:tav>
                                      </p:tavLst>
                                    </p:anim>
                                    <p:set>
                                      <p:cBhvr>
                                        <p:cTn id="23"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133600"/>
            <a:ext cx="8001000" cy="3785652"/>
          </a:xfrm>
          <a:prstGeom prst="rect">
            <a:avLst/>
          </a:prstGeom>
          <a:noFill/>
        </p:spPr>
        <p:txBody>
          <a:bodyPr>
            <a:spAutoFit/>
          </a:bodyPr>
          <a:lstStyle/>
          <a:p>
            <a:pPr lvl="8" defTabSz="457200">
              <a:buFont typeface="Lucida Grande"/>
              <a:buChar char="➔"/>
              <a:defRPr/>
            </a:pPr>
            <a:r>
              <a:rPr lang="en-US" dirty="0">
                <a:latin typeface="+mn-lt"/>
                <a:ea typeface="+mn-ea"/>
              </a:rPr>
              <a:t> </a:t>
            </a:r>
            <a:r>
              <a:rPr lang="en-US" sz="2000" dirty="0">
                <a:latin typeface="+mn-lt"/>
                <a:ea typeface="+mn-ea"/>
              </a:rPr>
              <a:t>Sit back and think about a program you have done for your residents, even if it is just a pizza party or movie night.</a:t>
            </a:r>
          </a:p>
          <a:p>
            <a:pPr fontAlgn="auto">
              <a:spcBef>
                <a:spcPts val="0"/>
              </a:spcBef>
              <a:spcAft>
                <a:spcPts val="0"/>
              </a:spcAft>
              <a:defRPr/>
            </a:pPr>
            <a:r>
              <a:rPr lang="en-US" sz="2000" dirty="0">
                <a:latin typeface="+mn-lt"/>
                <a:ea typeface="+mn-ea"/>
              </a:rPr>
              <a:t> </a:t>
            </a:r>
          </a:p>
          <a:p>
            <a:pPr lvl="8" defTabSz="457200">
              <a:buFont typeface="Lucida Grande"/>
              <a:buChar char="➔"/>
              <a:defRPr/>
            </a:pPr>
            <a:r>
              <a:rPr lang="en-US" sz="2000" dirty="0">
                <a:latin typeface="+mn-lt"/>
                <a:ea typeface="+mn-ea"/>
              </a:rPr>
              <a:t> Ask yourself what that program did for your residents.</a:t>
            </a:r>
          </a:p>
          <a:p>
            <a:pPr fontAlgn="auto">
              <a:spcBef>
                <a:spcPts val="0"/>
              </a:spcBef>
              <a:spcAft>
                <a:spcPts val="0"/>
              </a:spcAft>
              <a:defRPr/>
            </a:pPr>
            <a:endParaRPr lang="en-US" sz="2000" dirty="0">
              <a:latin typeface="+mn-lt"/>
              <a:ea typeface="+mn-ea"/>
            </a:endParaRPr>
          </a:p>
          <a:p>
            <a:pPr fontAlgn="auto">
              <a:spcBef>
                <a:spcPts val="0"/>
              </a:spcBef>
              <a:spcAft>
                <a:spcPts val="0"/>
              </a:spcAft>
              <a:buFont typeface="Lucida Grande"/>
              <a:buChar char="➔"/>
              <a:defRPr/>
            </a:pPr>
            <a:r>
              <a:rPr lang="en-US" sz="2000" dirty="0">
                <a:latin typeface="+mn-lt"/>
                <a:ea typeface="+mn-ea"/>
              </a:rPr>
              <a:t> Next, think about how you could use the idea of </a:t>
            </a:r>
            <a:r>
              <a:rPr lang="en-US" sz="2000" i="1" dirty="0">
                <a:latin typeface="+mn-lt"/>
                <a:ea typeface="+mn-ea"/>
              </a:rPr>
              <a:t>Cura Personalis </a:t>
            </a:r>
            <a:r>
              <a:rPr lang="en-US" sz="2000" dirty="0">
                <a:latin typeface="+mn-lt"/>
                <a:ea typeface="+mn-ea"/>
              </a:rPr>
              <a:t>to enhance that program or look at what you did in a new light.</a:t>
            </a:r>
          </a:p>
          <a:p>
            <a:pPr fontAlgn="auto">
              <a:spcBef>
                <a:spcPts val="0"/>
              </a:spcBef>
              <a:spcAft>
                <a:spcPts val="0"/>
              </a:spcAft>
              <a:defRPr/>
            </a:pPr>
            <a:endParaRPr lang="en-US" sz="2000" dirty="0">
              <a:latin typeface="+mn-lt"/>
              <a:ea typeface="+mn-ea"/>
            </a:endParaRPr>
          </a:p>
          <a:p>
            <a:pPr fontAlgn="auto">
              <a:spcBef>
                <a:spcPts val="0"/>
              </a:spcBef>
              <a:spcAft>
                <a:spcPts val="0"/>
              </a:spcAft>
              <a:buFont typeface="Lucida Grande"/>
              <a:buChar char="➔"/>
              <a:defRPr/>
            </a:pPr>
            <a:r>
              <a:rPr lang="en-US" sz="2000" dirty="0">
                <a:latin typeface="+mn-lt"/>
                <a:ea typeface="+mn-ea"/>
              </a:rPr>
              <a:t> What did we come up with?</a:t>
            </a:r>
          </a:p>
        </p:txBody>
      </p:sp>
      <p:sp>
        <p:nvSpPr>
          <p:cNvPr id="3" name="Rectangle 2"/>
          <p:cNvSpPr/>
          <p:nvPr/>
        </p:nvSpPr>
        <p:spPr>
          <a:xfrm>
            <a:off x="152400" y="228600"/>
            <a:ext cx="8481809" cy="707886"/>
          </a:xfrm>
          <a:prstGeom prst="rect">
            <a:avLst/>
          </a:prstGeom>
          <a:noFill/>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Bef>
                <a:spcPts val="0"/>
              </a:spcBef>
              <a:spcAft>
                <a:spcPts val="0"/>
              </a:spcAft>
              <a:defRPr/>
            </a:pPr>
            <a:r>
              <a:rPr lang="en-U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a typeface="+mn-ea"/>
              </a:rPr>
              <a:t>The real power of </a:t>
            </a:r>
            <a:r>
              <a:rPr lang="en-US" sz="4000" b="1" i="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a typeface="+mn-ea"/>
              </a:rPr>
              <a:t>Cura Personalis</a:t>
            </a:r>
            <a:endParaRPr lang="en-U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a typeface="+mn-ea"/>
            </a:endParaRPr>
          </a:p>
        </p:txBody>
      </p:sp>
      <p:pic>
        <p:nvPicPr>
          <p:cNvPr id="4" name="Picture 3"/>
          <p:cNvPicPr>
            <a:picLocks noChangeAspect="1"/>
          </p:cNvPicPr>
          <p:nvPr/>
        </p:nvPicPr>
        <p:blipFill>
          <a:blip r:embed="rId2"/>
          <a:srcRect/>
          <a:stretch>
            <a:fillRect/>
          </a:stretch>
        </p:blipFill>
        <p:spPr bwMode="auto">
          <a:xfrm>
            <a:off x="533400" y="1268413"/>
            <a:ext cx="3657600" cy="30194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 calcmode="lin" valueType="num">
                                      <p:cBhvr>
                                        <p:cTn id="17" dur="500" fill="hold"/>
                                        <p:tgtEl>
                                          <p:spTgt spid="4"/>
                                        </p:tgtEl>
                                        <p:attrNameLst>
                                          <p:attrName>style.rotation</p:attrName>
                                        </p:attrNameLst>
                                      </p:cBhvr>
                                      <p:tavLst>
                                        <p:tav tm="0">
                                          <p:val>
                                            <p:fltVal val="360"/>
                                          </p:val>
                                        </p:tav>
                                        <p:tav tm="100000">
                                          <p:val>
                                            <p:fltVal val="0"/>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800" decel="100000"/>
                                        <p:tgtEl>
                                          <p:spTgt spid="2"/>
                                        </p:tgtEl>
                                      </p:cBhvr>
                                    </p:animEffect>
                                    <p:anim calcmode="lin" valueType="num">
                                      <p:cBhvr>
                                        <p:cTn id="24" dur="800" decel="100000" fill="hold"/>
                                        <p:tgtEl>
                                          <p:spTgt spid="2"/>
                                        </p:tgtEl>
                                        <p:attrNameLst>
                                          <p:attrName>style.rotation</p:attrName>
                                        </p:attrNameLst>
                                      </p:cBhvr>
                                      <p:tavLst>
                                        <p:tav tm="0">
                                          <p:val>
                                            <p:fltVal val="-90"/>
                                          </p:val>
                                        </p:tav>
                                        <p:tav tm="100000">
                                          <p:val>
                                            <p:fltVal val="0"/>
                                          </p:val>
                                        </p:tav>
                                      </p:tavLst>
                                    </p:anim>
                                    <p:anim calcmode="lin" valueType="num">
                                      <p:cBhvr>
                                        <p:cTn id="25" dur="800" decel="100000" fill="hold"/>
                                        <p:tgtEl>
                                          <p:spTgt spid="2"/>
                                        </p:tgtEl>
                                        <p:attrNameLst>
                                          <p:attrName>ppt_x</p:attrName>
                                        </p:attrNameLst>
                                      </p:cBhvr>
                                      <p:tavLst>
                                        <p:tav tm="0">
                                          <p:val>
                                            <p:strVal val="#ppt_x+0.4"/>
                                          </p:val>
                                        </p:tav>
                                        <p:tav tm="100000">
                                          <p:val>
                                            <p:strVal val="#ppt_x-0.05"/>
                                          </p:val>
                                        </p:tav>
                                      </p:tavLst>
                                    </p:anim>
                                    <p:anim calcmode="lin" valueType="num">
                                      <p:cBhvr>
                                        <p:cTn id="26" dur="800" decel="100000" fill="hold"/>
                                        <p:tgtEl>
                                          <p:spTgt spid="2"/>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421847" cy="707886"/>
          </a:xfrm>
          <a:prstGeom prst="rect">
            <a:avLst/>
          </a:prstGeom>
          <a:noFill/>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Bef>
                <a:spcPts val="0"/>
              </a:spcBef>
              <a:spcAft>
                <a:spcPts val="0"/>
              </a:spcAft>
              <a:defRPr/>
            </a:pPr>
            <a:r>
              <a:rPr lang="en-U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a typeface="+mn-ea"/>
              </a:rPr>
              <a:t>The </a:t>
            </a:r>
            <a:r>
              <a:rPr lang="en-US" sz="40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a typeface="+mn-ea"/>
              </a:rPr>
              <a:t>nitty</a:t>
            </a:r>
            <a:r>
              <a:rPr lang="en-U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a typeface="+mn-ea"/>
              </a:rPr>
              <a:t> gritty of </a:t>
            </a:r>
            <a:r>
              <a:rPr lang="en-US" sz="4000" b="1" i="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a typeface="+mn-ea"/>
              </a:rPr>
              <a:t>Cura Personalis</a:t>
            </a:r>
            <a:endParaRPr lang="en-U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a typeface="+mn-ea"/>
            </a:endParaRPr>
          </a:p>
        </p:txBody>
      </p:sp>
      <p:sp>
        <p:nvSpPr>
          <p:cNvPr id="4" name="TextBox 3"/>
          <p:cNvSpPr txBox="1">
            <a:spLocks noChangeArrowheads="1"/>
          </p:cNvSpPr>
          <p:nvPr/>
        </p:nvSpPr>
        <p:spPr bwMode="auto">
          <a:xfrm>
            <a:off x="685800" y="936625"/>
            <a:ext cx="7391400" cy="4708525"/>
          </a:xfrm>
          <a:prstGeom prst="rect">
            <a:avLst/>
          </a:prstGeom>
          <a:noFill/>
          <a:ln w="9525">
            <a:noFill/>
            <a:miter lim="800000"/>
            <a:headEnd/>
            <a:tailEnd/>
          </a:ln>
        </p:spPr>
        <p:txBody>
          <a:bodyPr>
            <a:spAutoFit/>
          </a:bodyPr>
          <a:lstStyle/>
          <a:p>
            <a:pPr>
              <a:buFont typeface="Lucida Grande" pitchFamily="-65" charset="0"/>
              <a:buChar char="➔"/>
            </a:pPr>
            <a:r>
              <a:rPr lang="en-US" sz="2000"/>
              <a:t> </a:t>
            </a:r>
            <a:r>
              <a:rPr lang="en-US" sz="2000" i="1"/>
              <a:t>Cura Personalis</a:t>
            </a:r>
            <a:r>
              <a:rPr lang="en-US" sz="2000"/>
              <a:t> allows us to look at all that we do in a new light.</a:t>
            </a:r>
          </a:p>
          <a:p>
            <a:pPr>
              <a:buFont typeface="Lucida Grande" pitchFamily="-65" charset="0"/>
              <a:buChar char="➔"/>
            </a:pPr>
            <a:endParaRPr lang="en-US" sz="2000"/>
          </a:p>
          <a:p>
            <a:pPr>
              <a:buFont typeface="Lucida Grande" pitchFamily="-65" charset="0"/>
              <a:buChar char="➔"/>
            </a:pPr>
            <a:r>
              <a:rPr lang="en-US" sz="2000"/>
              <a:t> Consider the activity we just did, do you view programs you have done in the past differently?</a:t>
            </a:r>
          </a:p>
          <a:p>
            <a:pPr>
              <a:buFont typeface="Lucida Grande" pitchFamily="-65" charset="0"/>
              <a:buChar char="➔"/>
            </a:pPr>
            <a:endParaRPr lang="en-US" sz="2000"/>
          </a:p>
          <a:p>
            <a:pPr>
              <a:buFont typeface="Lucida Grande" pitchFamily="-65" charset="0"/>
              <a:buChar char="➔"/>
            </a:pPr>
            <a:r>
              <a:rPr lang="en-US" sz="2000"/>
              <a:t> You will find that using </a:t>
            </a:r>
            <a:r>
              <a:rPr lang="en-US" sz="2000" i="1"/>
              <a:t>Cura Personalis </a:t>
            </a:r>
            <a:r>
              <a:rPr lang="en-US" sz="2000"/>
              <a:t>as a programming guide will make future programming easier.</a:t>
            </a:r>
          </a:p>
          <a:p>
            <a:pPr>
              <a:buFont typeface="Lucida Grande" pitchFamily="-65" charset="0"/>
              <a:buChar char="➔"/>
            </a:pPr>
            <a:endParaRPr lang="en-US" sz="2000"/>
          </a:p>
          <a:p>
            <a:pPr>
              <a:buFont typeface="Lucida Grande" pitchFamily="-65" charset="0"/>
              <a:buChar char="➔"/>
            </a:pPr>
            <a:r>
              <a:rPr lang="en-US" sz="2000"/>
              <a:t> </a:t>
            </a:r>
            <a:r>
              <a:rPr lang="en-US" sz="2000" i="1"/>
              <a:t>Cura Personalis</a:t>
            </a:r>
            <a:r>
              <a:rPr lang="en-US" sz="2000"/>
              <a:t> as a programming</a:t>
            </a:r>
          </a:p>
          <a:p>
            <a:r>
              <a:rPr lang="en-US" sz="2000"/>
              <a:t>tool is effective because it is</a:t>
            </a:r>
          </a:p>
          <a:p>
            <a:pPr lvl="1"/>
            <a:endParaRPr lang="en-US" sz="2000"/>
          </a:p>
          <a:p>
            <a:pPr lvl="1">
              <a:buFont typeface="Lucida Grande" pitchFamily="-65" charset="0"/>
              <a:buChar char="➔"/>
            </a:pPr>
            <a:r>
              <a:rPr lang="en-US" sz="2000"/>
              <a:t> Adaptable</a:t>
            </a:r>
          </a:p>
          <a:p>
            <a:pPr lvl="1">
              <a:buFont typeface="Lucida Grande" pitchFamily="-65" charset="0"/>
              <a:buChar char="➔"/>
            </a:pPr>
            <a:r>
              <a:rPr lang="en-US" sz="2000"/>
              <a:t> Broad </a:t>
            </a:r>
          </a:p>
          <a:p>
            <a:pPr lvl="1">
              <a:buFont typeface="Lucida Grande" pitchFamily="-65" charset="0"/>
              <a:buChar char="➔"/>
            </a:pPr>
            <a:r>
              <a:rPr lang="en-US" sz="2000"/>
              <a:t> Can always go further</a:t>
            </a:r>
          </a:p>
        </p:txBody>
      </p:sp>
      <p:pic>
        <p:nvPicPr>
          <p:cNvPr id="5" name="Picture 4"/>
          <p:cNvPicPr>
            <a:picLocks noChangeAspect="1"/>
          </p:cNvPicPr>
          <p:nvPr/>
        </p:nvPicPr>
        <p:blipFill>
          <a:blip r:embed="rId2"/>
          <a:srcRect/>
          <a:stretch>
            <a:fillRect/>
          </a:stretch>
        </p:blipFill>
        <p:spPr bwMode="auto">
          <a:xfrm>
            <a:off x="4724400" y="4267200"/>
            <a:ext cx="3657600" cy="21145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8" presetClass="entr" presetSubtype="0" accel="5000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20" dur="1000" fill="hold"/>
                                        <p:tgtEl>
                                          <p:spTgt spid="5"/>
                                        </p:tgtEl>
                                        <p:attrNameLst>
                                          <p:attrName>ppt_y</p:attrName>
                                        </p:attrNameLst>
                                      </p:cBhvr>
                                      <p:tavLst>
                                        <p:tav tm="0">
                                          <p:val>
                                            <p:strVal val="#ppt_y"/>
                                          </p:val>
                                        </p:tav>
                                        <p:tav tm="100000">
                                          <p:val>
                                            <p:strVal val="#ppt_y"/>
                                          </p:val>
                                        </p:tav>
                                      </p:tavLst>
                                    </p:anim>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9" dur="1000" fill="hold"/>
                                        <p:tgtEl>
                                          <p:spTgt spid="4"/>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4120589" cy="707886"/>
          </a:xfrm>
          <a:prstGeom prst="rect">
            <a:avLst/>
          </a:prstGeom>
          <a:noFill/>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Bef>
                <a:spcPts val="0"/>
              </a:spcBef>
              <a:spcAft>
                <a:spcPts val="0"/>
              </a:spcAft>
              <a:defRPr/>
            </a:pPr>
            <a:r>
              <a:rPr lang="en-U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a typeface="+mn-ea"/>
              </a:rPr>
              <a:t>Your turn again!</a:t>
            </a:r>
            <a:endParaRPr lang="en-U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a typeface="+mn-ea"/>
            </a:endParaRPr>
          </a:p>
        </p:txBody>
      </p:sp>
      <p:sp>
        <p:nvSpPr>
          <p:cNvPr id="3" name="TextBox 2"/>
          <p:cNvSpPr txBox="1">
            <a:spLocks noChangeArrowheads="1"/>
          </p:cNvSpPr>
          <p:nvPr/>
        </p:nvSpPr>
        <p:spPr bwMode="auto">
          <a:xfrm>
            <a:off x="685800" y="1752600"/>
            <a:ext cx="7391400" cy="4400550"/>
          </a:xfrm>
          <a:prstGeom prst="rect">
            <a:avLst/>
          </a:prstGeom>
          <a:noFill/>
          <a:ln w="9525">
            <a:noFill/>
            <a:miter lim="800000"/>
            <a:headEnd/>
            <a:tailEnd/>
          </a:ln>
        </p:spPr>
        <p:txBody>
          <a:bodyPr>
            <a:spAutoFit/>
          </a:bodyPr>
          <a:lstStyle/>
          <a:p>
            <a:pPr>
              <a:buFont typeface="Lucida Grande" pitchFamily="-65" charset="0"/>
              <a:buChar char="➔"/>
            </a:pPr>
            <a:r>
              <a:rPr lang="en-US"/>
              <a:t> </a:t>
            </a:r>
            <a:r>
              <a:rPr lang="en-US" sz="2000"/>
              <a:t>Try your hand at figuring out how </a:t>
            </a:r>
          </a:p>
          <a:p>
            <a:r>
              <a:rPr lang="en-US" sz="2000"/>
              <a:t>you could incorporate </a:t>
            </a:r>
            <a:r>
              <a:rPr lang="en-US" sz="2000" i="1"/>
              <a:t>Cura Personalis</a:t>
            </a:r>
          </a:p>
          <a:p>
            <a:r>
              <a:rPr lang="en-US" sz="2000"/>
              <a:t>into these programs:</a:t>
            </a:r>
          </a:p>
          <a:p>
            <a:r>
              <a:rPr lang="en-US" sz="2000"/>
              <a:t>	</a:t>
            </a:r>
          </a:p>
          <a:p>
            <a:r>
              <a:rPr lang="en-US" sz="2000"/>
              <a:t>	1.) A movie night </a:t>
            </a:r>
          </a:p>
          <a:p>
            <a:r>
              <a:rPr lang="en-US" sz="2000"/>
              <a:t>	2.) A program about alcohol awareness</a:t>
            </a:r>
          </a:p>
          <a:p>
            <a:r>
              <a:rPr lang="en-US" sz="2000"/>
              <a:t>	3.) A program about the LBGTQ community on campus</a:t>
            </a:r>
          </a:p>
          <a:p>
            <a:r>
              <a:rPr lang="en-US" sz="2000"/>
              <a:t>	4.) Yoga party!</a:t>
            </a:r>
          </a:p>
          <a:p>
            <a:r>
              <a:rPr lang="en-US" sz="2000"/>
              <a:t>	5.) Kindergarten night</a:t>
            </a:r>
          </a:p>
          <a:p>
            <a:r>
              <a:rPr lang="en-US" sz="2000"/>
              <a:t>	6.) Going to a sporting event together</a:t>
            </a:r>
          </a:p>
          <a:p>
            <a:r>
              <a:rPr lang="en-US" sz="2000"/>
              <a:t>	7.) Video game night</a:t>
            </a:r>
          </a:p>
          <a:p>
            <a:r>
              <a:rPr lang="en-US" sz="2000"/>
              <a:t>	8.) Volunteering</a:t>
            </a:r>
          </a:p>
          <a:p>
            <a:r>
              <a:rPr lang="en-US" sz="2000"/>
              <a:t>	9.) A program around a common reading</a:t>
            </a:r>
          </a:p>
          <a:p>
            <a:r>
              <a:rPr lang="en-US" sz="2000"/>
              <a:t>	10.) Political Debate</a:t>
            </a:r>
          </a:p>
        </p:txBody>
      </p:sp>
      <p:pic>
        <p:nvPicPr>
          <p:cNvPr id="4" name="Picture 3"/>
          <p:cNvPicPr>
            <a:picLocks noChangeAspect="1"/>
          </p:cNvPicPr>
          <p:nvPr/>
        </p:nvPicPr>
        <p:blipFill>
          <a:blip r:embed="rId2"/>
          <a:srcRect/>
          <a:stretch>
            <a:fillRect/>
          </a:stretch>
        </p:blipFill>
        <p:spPr bwMode="auto">
          <a:xfrm>
            <a:off x="5257800" y="628650"/>
            <a:ext cx="3606800" cy="24003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800" decel="100000"/>
                                        <p:tgtEl>
                                          <p:spTgt spid="3"/>
                                        </p:tgtEl>
                                      </p:cBhvr>
                                    </p:animEffect>
                                    <p:anim calcmode="lin" valueType="num">
                                      <p:cBhvr>
                                        <p:cTn id="24" dur="800" decel="100000" fill="hold"/>
                                        <p:tgtEl>
                                          <p:spTgt spid="3"/>
                                        </p:tgtEl>
                                        <p:attrNameLst>
                                          <p:attrName>style.rotation</p:attrName>
                                        </p:attrNameLst>
                                      </p:cBhvr>
                                      <p:tavLst>
                                        <p:tav tm="0">
                                          <p:val>
                                            <p:fltVal val="-90"/>
                                          </p:val>
                                        </p:tav>
                                        <p:tav tm="100000">
                                          <p:val>
                                            <p:fltVal val="0"/>
                                          </p:val>
                                        </p:tav>
                                      </p:tavLst>
                                    </p:anim>
                                    <p:anim calcmode="lin" valueType="num">
                                      <p:cBhvr>
                                        <p:cTn id="25" dur="800" decel="100000" fill="hold"/>
                                        <p:tgtEl>
                                          <p:spTgt spid="3"/>
                                        </p:tgtEl>
                                        <p:attrNameLst>
                                          <p:attrName>ppt_x</p:attrName>
                                        </p:attrNameLst>
                                      </p:cBhvr>
                                      <p:tavLst>
                                        <p:tav tm="0">
                                          <p:val>
                                            <p:strVal val="#ppt_x+0.4"/>
                                          </p:val>
                                        </p:tav>
                                        <p:tav tm="100000">
                                          <p:val>
                                            <p:strVal val="#ppt_x-0.05"/>
                                          </p:val>
                                        </p:tav>
                                      </p:tavLst>
                                    </p:anim>
                                    <p:anim calcmode="lin" valueType="num">
                                      <p:cBhvr>
                                        <p:cTn id="26" dur="800" decel="100000" fill="hold"/>
                                        <p:tgtEl>
                                          <p:spTgt spid="3"/>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4858672" cy="707886"/>
          </a:xfrm>
          <a:prstGeom prst="rect">
            <a:avLst/>
          </a:prstGeom>
          <a:noFill/>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Bef>
                <a:spcPts val="0"/>
              </a:spcBef>
              <a:spcAft>
                <a:spcPts val="0"/>
              </a:spcAft>
              <a:defRPr/>
            </a:pPr>
            <a:r>
              <a:rPr lang="en-U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a typeface="+mn-ea"/>
              </a:rPr>
              <a:t>What did we learn?</a:t>
            </a:r>
            <a:endParaRPr lang="en-U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a typeface="+mn-ea"/>
            </a:endParaRPr>
          </a:p>
        </p:txBody>
      </p:sp>
      <p:sp>
        <p:nvSpPr>
          <p:cNvPr id="3" name="TextBox 2"/>
          <p:cNvSpPr txBox="1">
            <a:spLocks noChangeArrowheads="1"/>
          </p:cNvSpPr>
          <p:nvPr/>
        </p:nvSpPr>
        <p:spPr bwMode="auto">
          <a:xfrm>
            <a:off x="685800" y="1676400"/>
            <a:ext cx="7391400" cy="2246313"/>
          </a:xfrm>
          <a:prstGeom prst="rect">
            <a:avLst/>
          </a:prstGeom>
          <a:noFill/>
          <a:ln w="9525">
            <a:noFill/>
            <a:miter lim="800000"/>
            <a:headEnd/>
            <a:tailEnd/>
          </a:ln>
        </p:spPr>
        <p:txBody>
          <a:bodyPr>
            <a:spAutoFit/>
          </a:bodyPr>
          <a:lstStyle/>
          <a:p>
            <a:pPr>
              <a:buFont typeface="Lucida Grande" pitchFamily="-65" charset="0"/>
              <a:buChar char="➔"/>
            </a:pPr>
            <a:r>
              <a:rPr lang="en-US" sz="2000"/>
              <a:t> If </a:t>
            </a:r>
            <a:r>
              <a:rPr lang="en-US" sz="2000" i="1"/>
              <a:t>Cura Personalis </a:t>
            </a:r>
            <a:r>
              <a:rPr lang="en-US" sz="2000"/>
              <a:t>is so amazingly awesome, how come nobody has told me how to use it in programming before?</a:t>
            </a:r>
          </a:p>
          <a:p>
            <a:pPr>
              <a:buFont typeface="Lucida Grande" pitchFamily="-65" charset="0"/>
              <a:buChar char="➔"/>
            </a:pPr>
            <a:endParaRPr lang="en-US" sz="2000"/>
          </a:p>
          <a:p>
            <a:pPr>
              <a:buFont typeface="Lucida Grande" pitchFamily="-65" charset="0"/>
              <a:buChar char="➔"/>
            </a:pPr>
            <a:r>
              <a:rPr lang="en-US" sz="2000"/>
              <a:t> Remember the possiblities</a:t>
            </a:r>
          </a:p>
          <a:p>
            <a:pPr>
              <a:buFont typeface="Lucida Grande" pitchFamily="-65" charset="0"/>
              <a:buChar char="➔"/>
            </a:pPr>
            <a:endParaRPr lang="en-US" sz="2000"/>
          </a:p>
          <a:p>
            <a:pPr>
              <a:buFont typeface="Lucida Grande" pitchFamily="-65" charset="0"/>
              <a:buChar char="➔"/>
            </a:pPr>
            <a:r>
              <a:rPr lang="en-US" sz="2000"/>
              <a:t> Don’t let </a:t>
            </a:r>
            <a:r>
              <a:rPr lang="en-US" sz="2000" i="1"/>
              <a:t>Cura Personalis </a:t>
            </a:r>
            <a:r>
              <a:rPr lang="en-US" sz="2000"/>
              <a:t>limit your programming, let it expand upon the programming you already do!</a:t>
            </a:r>
          </a:p>
        </p:txBody>
      </p:sp>
      <p:pic>
        <p:nvPicPr>
          <p:cNvPr id="4" name="Picture 3"/>
          <p:cNvPicPr>
            <a:picLocks noChangeAspect="1"/>
          </p:cNvPicPr>
          <p:nvPr/>
        </p:nvPicPr>
        <p:blipFill>
          <a:blip r:embed="rId2"/>
          <a:srcRect/>
          <a:stretch>
            <a:fillRect/>
          </a:stretch>
        </p:blipFill>
        <p:spPr bwMode="auto">
          <a:xfrm>
            <a:off x="3200400" y="4075113"/>
            <a:ext cx="2514600" cy="26479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2"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Scale>
                                      <p:cBhvr>
                                        <p:cTn id="2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3"/>
                                        </p:tgtEl>
                                        <p:attrNameLst>
                                          <p:attrName>ppt_x</p:attrName>
                                          <p:attrName>ppt_y</p:attrName>
                                        </p:attrNameLst>
                                      </p:cBhvr>
                                    </p:animMotion>
                                    <p:animEffect transition="in" filter="fade">
                                      <p:cBhvr>
                                        <p:cTn id="2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4945710" cy="523220"/>
          </a:xfrm>
          <a:prstGeom prst="rect">
            <a:avLst/>
          </a:prstGeom>
          <a:noFill/>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Bef>
                <a:spcPts val="0"/>
              </a:spcBef>
              <a:spcAft>
                <a:spcPts val="0"/>
              </a:spcAft>
              <a:defRPr/>
            </a:pPr>
            <a:r>
              <a:rPr lang="en-US"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a typeface="+mn-ea"/>
              </a:rPr>
              <a:t>Taking things a bit further…</a:t>
            </a:r>
            <a:endParaRPr lang="en-US"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a typeface="+mn-ea"/>
            </a:endParaRPr>
          </a:p>
        </p:txBody>
      </p:sp>
      <p:sp>
        <p:nvSpPr>
          <p:cNvPr id="3" name="TextBox 2"/>
          <p:cNvSpPr txBox="1">
            <a:spLocks noChangeArrowheads="1"/>
          </p:cNvSpPr>
          <p:nvPr/>
        </p:nvSpPr>
        <p:spPr bwMode="auto">
          <a:xfrm>
            <a:off x="685800" y="1143000"/>
            <a:ext cx="7391400" cy="5324475"/>
          </a:xfrm>
          <a:prstGeom prst="rect">
            <a:avLst/>
          </a:prstGeom>
          <a:noFill/>
          <a:ln w="9525">
            <a:noFill/>
            <a:miter lim="800000"/>
            <a:headEnd/>
            <a:tailEnd/>
          </a:ln>
        </p:spPr>
        <p:txBody>
          <a:bodyPr>
            <a:spAutoFit/>
          </a:bodyPr>
          <a:lstStyle/>
          <a:p>
            <a:pPr>
              <a:buFont typeface="Lucida Grande" pitchFamily="-65" charset="0"/>
              <a:buChar char="➔"/>
            </a:pPr>
            <a:r>
              <a:rPr lang="en-US" sz="2000"/>
              <a:t> So here is the tough part – using </a:t>
            </a:r>
            <a:r>
              <a:rPr lang="en-US" sz="2000" i="1"/>
              <a:t>Cura Personalis</a:t>
            </a:r>
            <a:r>
              <a:rPr lang="en-US" sz="2000"/>
              <a:t> sneakily.</a:t>
            </a:r>
          </a:p>
          <a:p>
            <a:pPr>
              <a:buFont typeface="Lucida Grande" pitchFamily="-65" charset="0"/>
              <a:buChar char="➔"/>
            </a:pPr>
            <a:endParaRPr lang="en-US" sz="2000"/>
          </a:p>
          <a:p>
            <a:pPr>
              <a:buFont typeface="Lucida Grande" pitchFamily="-65" charset="0"/>
              <a:buChar char="➔"/>
            </a:pPr>
            <a:r>
              <a:rPr lang="en-US" sz="2000"/>
              <a:t> Remember to keep it fun and try not to limit yourself. Let </a:t>
            </a:r>
            <a:r>
              <a:rPr lang="en-US" sz="2000" i="1"/>
              <a:t>Cura Personalis </a:t>
            </a:r>
            <a:r>
              <a:rPr lang="en-US" sz="2000"/>
              <a:t>enhance your programs, not predetermine them.</a:t>
            </a:r>
          </a:p>
          <a:p>
            <a:pPr>
              <a:buFont typeface="Lucida Grande" pitchFamily="-65" charset="0"/>
              <a:buChar char="➔"/>
            </a:pPr>
            <a:endParaRPr lang="en-US" sz="2000"/>
          </a:p>
          <a:p>
            <a:pPr>
              <a:buFont typeface="Lucida Grande" pitchFamily="-65" charset="0"/>
              <a:buChar char="➔"/>
            </a:pPr>
            <a:r>
              <a:rPr lang="en-US" sz="2000"/>
              <a:t> Using the idea of </a:t>
            </a:r>
            <a:r>
              <a:rPr lang="en-US" sz="2000" i="1"/>
              <a:t>Cura Personalis</a:t>
            </a:r>
            <a:r>
              <a:rPr lang="en-US" sz="2000"/>
              <a:t> to help those you are programming for develop in their own way is what we strive for.</a:t>
            </a:r>
          </a:p>
          <a:p>
            <a:pPr>
              <a:buFont typeface="Lucida Grande" pitchFamily="-65" charset="0"/>
              <a:buChar char="➔"/>
            </a:pPr>
            <a:endParaRPr lang="en-US" sz="2000"/>
          </a:p>
          <a:p>
            <a:pPr>
              <a:buFont typeface="Lucida Grande" pitchFamily="-65" charset="0"/>
              <a:buChar char="➔"/>
            </a:pPr>
            <a:r>
              <a:rPr lang="en-US" sz="2000" i="1"/>
              <a:t> Cura Personalis </a:t>
            </a:r>
            <a:r>
              <a:rPr lang="en-US" sz="2000"/>
              <a:t>is one size fits all because it means something different for each individual.</a:t>
            </a:r>
          </a:p>
          <a:p>
            <a:pPr>
              <a:buFont typeface="Lucida Grande" pitchFamily="-65" charset="0"/>
              <a:buChar char="➔"/>
            </a:pPr>
            <a:endParaRPr lang="en-US" sz="2000"/>
          </a:p>
          <a:p>
            <a:pPr>
              <a:buFont typeface="Lucida Grande" pitchFamily="-65" charset="0"/>
              <a:buChar char="➔"/>
            </a:pPr>
            <a:r>
              <a:rPr lang="en-US" sz="2000"/>
              <a:t> Finally and most importantly…</a:t>
            </a:r>
          </a:p>
          <a:p>
            <a:pPr lvl="1"/>
            <a:r>
              <a:rPr lang="en-US" sz="2000"/>
              <a:t>Just because you are a peer of your fellow students does not mean you cannot help them develop and learn as much as a professional staff member, professor or Jesuit could. We all have something to learn from one another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8" presetClass="entr" presetSubtype="0" accel="10000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ppt_w*2.5"/>
                                          </p:val>
                                        </p:tav>
                                        <p:tav tm="100000">
                                          <p:val>
                                            <p:strVal val="#ppt_w"/>
                                          </p:val>
                                        </p:tav>
                                      </p:tavLst>
                                    </p:anim>
                                    <p:anim calcmode="lin" valueType="num">
                                      <p:cBhvr>
                                        <p:cTn id="13" dur="500" fill="hold"/>
                                        <p:tgtEl>
                                          <p:spTgt spid="3"/>
                                        </p:tgtEl>
                                        <p:attrNameLst>
                                          <p:attrName>ppt_h</p:attrName>
                                        </p:attrNameLst>
                                      </p:cBhvr>
                                      <p:tavLst>
                                        <p:tav tm="0">
                                          <p:val>
                                            <p:strVal val="#ppt_h*0.01"/>
                                          </p:val>
                                        </p:tav>
                                        <p:tav tm="100000">
                                          <p:val>
                                            <p:strVal val="#ppt_h"/>
                                          </p:val>
                                        </p:tav>
                                      </p:tavLst>
                                    </p:anim>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h+1"/>
                                          </p:val>
                                        </p:tav>
                                        <p:tav tm="100000">
                                          <p:val>
                                            <p:strVal val="#ppt_y"/>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Technic.thmx</Template>
  <TotalTime>1420</TotalTime>
  <Words>694</Words>
  <Application>Microsoft Macintosh PowerPoint</Application>
  <PresentationFormat>On-screen Show (4:3)</PresentationFormat>
  <Paragraphs>95</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ＭＳ Ｐゴシック</vt:lpstr>
      <vt:lpstr>Franklin Gothic Book</vt:lpstr>
      <vt:lpstr>Wingdings 2</vt:lpstr>
      <vt:lpstr>Calibri</vt:lpstr>
      <vt:lpstr>Lucida Grande</vt:lpstr>
      <vt:lpstr>Technic</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College of the Holy Cross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Shea Sennett</dc:creator>
  <cp:lastModifiedBy>kwh54153</cp:lastModifiedBy>
  <cp:revision>35</cp:revision>
  <dcterms:created xsi:type="dcterms:W3CDTF">2009-07-09T12:17:33Z</dcterms:created>
  <dcterms:modified xsi:type="dcterms:W3CDTF">2009-07-14T10:52:36Z</dcterms:modified>
</cp:coreProperties>
</file>