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9" r:id="rId2"/>
    <p:sldId id="274" r:id="rId3"/>
    <p:sldId id="343" r:id="rId4"/>
    <p:sldId id="348" r:id="rId5"/>
    <p:sldId id="349" r:id="rId6"/>
    <p:sldId id="351" r:id="rId7"/>
    <p:sldId id="352" r:id="rId8"/>
    <p:sldId id="353" r:id="rId9"/>
    <p:sldId id="345" r:id="rId10"/>
    <p:sldId id="328" r:id="rId11"/>
    <p:sldId id="347" r:id="rId12"/>
    <p:sldId id="330" r:id="rId13"/>
    <p:sldId id="350" r:id="rId14"/>
    <p:sldId id="304" r:id="rId15"/>
    <p:sldId id="305" r:id="rId16"/>
    <p:sldId id="334" r:id="rId17"/>
    <p:sldId id="319" r:id="rId18"/>
    <p:sldId id="346" r:id="rId19"/>
    <p:sldId id="26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y Fedak" initials="rlf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041"/>
    <a:srgbClr val="C2CD23"/>
    <a:srgbClr val="00728F"/>
    <a:srgbClr val="E6E6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765" autoAdjust="0"/>
  </p:normalViewPr>
  <p:slideViewPr>
    <p:cSldViewPr snapToObjects="1">
      <p:cViewPr>
        <p:scale>
          <a:sx n="60" d="100"/>
          <a:sy n="60" d="100"/>
        </p:scale>
        <p:origin x="-143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1FCE7-A34C-48A4-AB55-16C7CCEAA9CA}" type="doc">
      <dgm:prSet loTypeId="urn:microsoft.com/office/officeart/2005/8/layout/radial6" loCatId="cycle" qsTypeId="urn:microsoft.com/office/officeart/2005/8/quickstyle/simple1#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A4D1F9C-0AA1-4FC3-A725-13BDCFF7ACCC}">
      <dgm:prSet phldrT="[Text]" custT="1"/>
      <dgm:spPr>
        <a:solidFill>
          <a:srgbClr val="FB8D5B"/>
        </a:solidFill>
      </dgm:spPr>
      <dgm:t>
        <a:bodyPr/>
        <a:lstStyle/>
        <a:p>
          <a:r>
            <a:rPr lang="en-US" sz="2000" dirty="0" smtClean="0"/>
            <a:t>Vision /  Policy Goals</a:t>
          </a:r>
          <a:endParaRPr lang="en-US" sz="2000" dirty="0"/>
        </a:p>
      </dgm:t>
    </dgm:pt>
    <dgm:pt modelId="{956C2AA5-E32F-4CF8-AEA2-776688BD33E7}" type="parTrans" cxnId="{F7FB3C61-E609-4C40-AC1A-24EDCA3F9283}">
      <dgm:prSet/>
      <dgm:spPr/>
      <dgm:t>
        <a:bodyPr/>
        <a:lstStyle/>
        <a:p>
          <a:endParaRPr lang="en-US"/>
        </a:p>
      </dgm:t>
    </dgm:pt>
    <dgm:pt modelId="{AB61D3AC-5631-419A-B80E-6FC271D00BD2}" type="sibTrans" cxnId="{F7FB3C61-E609-4C40-AC1A-24EDCA3F9283}">
      <dgm:prSet/>
      <dgm:spPr/>
      <dgm:t>
        <a:bodyPr/>
        <a:lstStyle/>
        <a:p>
          <a:endParaRPr lang="en-US"/>
        </a:p>
      </dgm:t>
    </dgm:pt>
    <dgm:pt modelId="{5EC96836-47B2-4915-9C98-5B35E6C80EB0}">
      <dgm:prSet phldrT="[Text]" custT="1"/>
      <dgm:spPr>
        <a:solidFill>
          <a:srgbClr val="669900"/>
        </a:solidFill>
      </dgm:spPr>
      <dgm:t>
        <a:bodyPr/>
        <a:lstStyle/>
        <a:p>
          <a:r>
            <a:rPr lang="en-US" sz="1400" dirty="0" smtClean="0"/>
            <a:t>Strategies</a:t>
          </a:r>
          <a:endParaRPr lang="en-US" sz="1400" dirty="0"/>
        </a:p>
      </dgm:t>
    </dgm:pt>
    <dgm:pt modelId="{7CC36B04-0FD3-4877-B5A3-4B1E79B9252D}" type="parTrans" cxnId="{4C465464-32A0-4514-9F76-B58D8285D0CE}">
      <dgm:prSet/>
      <dgm:spPr/>
      <dgm:t>
        <a:bodyPr/>
        <a:lstStyle/>
        <a:p>
          <a:endParaRPr lang="en-US"/>
        </a:p>
      </dgm:t>
    </dgm:pt>
    <dgm:pt modelId="{BE5C41F2-E4EB-4B5B-AFF1-47AFDB8818B7}" type="sibTrans" cxnId="{4C465464-32A0-4514-9F76-B58D8285D0CE}">
      <dgm:prSet/>
      <dgm:spPr/>
      <dgm:t>
        <a:bodyPr/>
        <a:lstStyle/>
        <a:p>
          <a:endParaRPr lang="en-US" dirty="0"/>
        </a:p>
      </dgm:t>
    </dgm:pt>
    <dgm:pt modelId="{62E7CD4B-2383-48D5-A539-36AB43C0A42B}">
      <dgm:prSet phldrT="[Text]" custT="1"/>
      <dgm:spPr>
        <a:solidFill>
          <a:srgbClr val="808000"/>
        </a:solidFill>
      </dgm:spPr>
      <dgm:t>
        <a:bodyPr/>
        <a:lstStyle/>
        <a:p>
          <a:r>
            <a:rPr lang="en-US" sz="1400" dirty="0" smtClean="0"/>
            <a:t>Implement</a:t>
          </a:r>
          <a:endParaRPr lang="en-US" sz="1400" dirty="0"/>
        </a:p>
      </dgm:t>
    </dgm:pt>
    <dgm:pt modelId="{0E16F0F3-D9E2-49E7-A296-A6050FB4E2B5}" type="parTrans" cxnId="{71928267-3A2E-43B4-B725-052BE938AFF3}">
      <dgm:prSet/>
      <dgm:spPr/>
      <dgm:t>
        <a:bodyPr/>
        <a:lstStyle/>
        <a:p>
          <a:endParaRPr lang="en-US"/>
        </a:p>
      </dgm:t>
    </dgm:pt>
    <dgm:pt modelId="{2B338688-9705-4D1F-BA72-2D4E37809FBF}" type="sibTrans" cxnId="{71928267-3A2E-43B4-B725-052BE938AFF3}">
      <dgm:prSet/>
      <dgm:spPr/>
      <dgm:t>
        <a:bodyPr/>
        <a:lstStyle/>
        <a:p>
          <a:endParaRPr lang="en-US" dirty="0"/>
        </a:p>
      </dgm:t>
    </dgm:pt>
    <dgm:pt modelId="{C749EEC7-9F09-4908-A025-D84254D000D4}">
      <dgm:prSet phldrT="[Text]" custT="1"/>
      <dgm:spPr>
        <a:solidFill>
          <a:srgbClr val="EB4C05"/>
        </a:solidFill>
      </dgm:spPr>
      <dgm:t>
        <a:bodyPr/>
        <a:lstStyle/>
        <a:p>
          <a:r>
            <a:rPr lang="en-US" sz="1400" dirty="0" smtClean="0"/>
            <a:t>Measure &amp; Report</a:t>
          </a:r>
          <a:endParaRPr lang="en-US" sz="1400" dirty="0"/>
        </a:p>
      </dgm:t>
    </dgm:pt>
    <dgm:pt modelId="{7C7DF976-C51B-471A-B686-4C6A7CADFF62}" type="sibTrans" cxnId="{7345FD5B-8FA8-482F-8B42-8D4FC21F197F}">
      <dgm:prSet/>
      <dgm:spPr/>
      <dgm:t>
        <a:bodyPr/>
        <a:lstStyle/>
        <a:p>
          <a:endParaRPr lang="en-US" dirty="0"/>
        </a:p>
      </dgm:t>
    </dgm:pt>
    <dgm:pt modelId="{5C58B437-138F-45B8-AE33-240BDFD05120}" type="parTrans" cxnId="{7345FD5B-8FA8-482F-8B42-8D4FC21F197F}">
      <dgm:prSet/>
      <dgm:spPr/>
      <dgm:t>
        <a:bodyPr/>
        <a:lstStyle/>
        <a:p>
          <a:endParaRPr lang="en-US"/>
        </a:p>
      </dgm:t>
    </dgm:pt>
    <dgm:pt modelId="{AD6651E7-0594-4A8F-BB46-5C25A09469AE}" type="pres">
      <dgm:prSet presAssocID="{3961FCE7-A34C-48A4-AB55-16C7CCEAA9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D95A7-8FAE-47A1-8436-6B86EFC59AAD}" type="pres">
      <dgm:prSet presAssocID="{EA4D1F9C-0AA1-4FC3-A725-13BDCFF7ACCC}" presName="centerShape" presStyleLbl="node0" presStyleIdx="0" presStyleCnt="1" custScaleX="104019" custScaleY="105502"/>
      <dgm:spPr/>
      <dgm:t>
        <a:bodyPr/>
        <a:lstStyle/>
        <a:p>
          <a:endParaRPr lang="en-US"/>
        </a:p>
      </dgm:t>
    </dgm:pt>
    <dgm:pt modelId="{CE06A4BA-DE02-45FB-B47F-2688E4B83ECA}" type="pres">
      <dgm:prSet presAssocID="{C749EEC7-9F09-4908-A025-D84254D000D4}" presName="node" presStyleLbl="node1" presStyleIdx="0" presStyleCnt="3" custScaleX="128108" custScaleY="123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C8E0F-B3C8-49F8-9A15-A49D6E34DE6F}" type="pres">
      <dgm:prSet presAssocID="{C749EEC7-9F09-4908-A025-D84254D000D4}" presName="dummy" presStyleCnt="0"/>
      <dgm:spPr/>
      <dgm:t>
        <a:bodyPr/>
        <a:lstStyle/>
        <a:p>
          <a:endParaRPr lang="en-US"/>
        </a:p>
      </dgm:t>
    </dgm:pt>
    <dgm:pt modelId="{E4D4A743-6385-4468-AE1B-0675444139D1}" type="pres">
      <dgm:prSet presAssocID="{7C7DF976-C51B-471A-B686-4C6A7CADFF6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3F161D6-0C14-4221-B602-F7F735084C49}" type="pres">
      <dgm:prSet presAssocID="{5EC96836-47B2-4915-9C98-5B35E6C80EB0}" presName="node" presStyleLbl="node1" presStyleIdx="1" presStyleCnt="3" custScaleX="126711" custScaleY="13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3C7CD-AA2F-41A0-AAEB-36E6FC2B7B0B}" type="pres">
      <dgm:prSet presAssocID="{5EC96836-47B2-4915-9C98-5B35E6C80EB0}" presName="dummy" presStyleCnt="0"/>
      <dgm:spPr/>
      <dgm:t>
        <a:bodyPr/>
        <a:lstStyle/>
        <a:p>
          <a:endParaRPr lang="en-US"/>
        </a:p>
      </dgm:t>
    </dgm:pt>
    <dgm:pt modelId="{2E1FAE96-2635-4DBA-9CD0-C24538604177}" type="pres">
      <dgm:prSet presAssocID="{BE5C41F2-E4EB-4B5B-AFF1-47AFDB8818B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3EFE675-0862-4C28-B4B7-6874AD0E5E8E}" type="pres">
      <dgm:prSet presAssocID="{62E7CD4B-2383-48D5-A539-36AB43C0A42B}" presName="node" presStyleLbl="node1" presStyleIdx="2" presStyleCnt="3" custScaleX="119670" custScaleY="132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4174A-15E9-496B-9297-4602C9926A0A}" type="pres">
      <dgm:prSet presAssocID="{62E7CD4B-2383-48D5-A539-36AB43C0A42B}" presName="dummy" presStyleCnt="0"/>
      <dgm:spPr/>
      <dgm:t>
        <a:bodyPr/>
        <a:lstStyle/>
        <a:p>
          <a:endParaRPr lang="en-US"/>
        </a:p>
      </dgm:t>
    </dgm:pt>
    <dgm:pt modelId="{EA2156B6-FFC3-44B4-B971-CC7AAC64F976}" type="pres">
      <dgm:prSet presAssocID="{2B338688-9705-4D1F-BA72-2D4E37809FBF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99B7001-B431-434A-A389-5393A1DF8841}" type="presOf" srcId="{5EC96836-47B2-4915-9C98-5B35E6C80EB0}" destId="{C3F161D6-0C14-4221-B602-F7F735084C49}" srcOrd="0" destOrd="0" presId="urn:microsoft.com/office/officeart/2005/8/layout/radial6"/>
    <dgm:cxn modelId="{AD615FF4-C93A-461E-8AFE-5ADCB04F6C7B}" type="presOf" srcId="{2B338688-9705-4D1F-BA72-2D4E37809FBF}" destId="{EA2156B6-FFC3-44B4-B971-CC7AAC64F976}" srcOrd="0" destOrd="0" presId="urn:microsoft.com/office/officeart/2005/8/layout/radial6"/>
    <dgm:cxn modelId="{F7FB3C61-E609-4C40-AC1A-24EDCA3F9283}" srcId="{3961FCE7-A34C-48A4-AB55-16C7CCEAA9CA}" destId="{EA4D1F9C-0AA1-4FC3-A725-13BDCFF7ACCC}" srcOrd="0" destOrd="0" parTransId="{956C2AA5-E32F-4CF8-AEA2-776688BD33E7}" sibTransId="{AB61D3AC-5631-419A-B80E-6FC271D00BD2}"/>
    <dgm:cxn modelId="{71928267-3A2E-43B4-B725-052BE938AFF3}" srcId="{EA4D1F9C-0AA1-4FC3-A725-13BDCFF7ACCC}" destId="{62E7CD4B-2383-48D5-A539-36AB43C0A42B}" srcOrd="2" destOrd="0" parTransId="{0E16F0F3-D9E2-49E7-A296-A6050FB4E2B5}" sibTransId="{2B338688-9705-4D1F-BA72-2D4E37809FBF}"/>
    <dgm:cxn modelId="{E60DB429-169E-4321-A8E8-4B7AA8E57496}" type="presOf" srcId="{C749EEC7-9F09-4908-A025-D84254D000D4}" destId="{CE06A4BA-DE02-45FB-B47F-2688E4B83ECA}" srcOrd="0" destOrd="0" presId="urn:microsoft.com/office/officeart/2005/8/layout/radial6"/>
    <dgm:cxn modelId="{C23145F0-964C-497D-AA9E-E6C09D9BB83B}" type="presOf" srcId="{62E7CD4B-2383-48D5-A539-36AB43C0A42B}" destId="{13EFE675-0862-4C28-B4B7-6874AD0E5E8E}" srcOrd="0" destOrd="0" presId="urn:microsoft.com/office/officeart/2005/8/layout/radial6"/>
    <dgm:cxn modelId="{656E7A2A-2F7C-4024-BCC8-657DAEEAC9F2}" type="presOf" srcId="{EA4D1F9C-0AA1-4FC3-A725-13BDCFF7ACCC}" destId="{1D0D95A7-8FAE-47A1-8436-6B86EFC59AAD}" srcOrd="0" destOrd="0" presId="urn:microsoft.com/office/officeart/2005/8/layout/radial6"/>
    <dgm:cxn modelId="{AE99E9B8-7704-4164-A5DE-F0BEA8D6BBD4}" type="presOf" srcId="{3961FCE7-A34C-48A4-AB55-16C7CCEAA9CA}" destId="{AD6651E7-0594-4A8F-BB46-5C25A09469AE}" srcOrd="0" destOrd="0" presId="urn:microsoft.com/office/officeart/2005/8/layout/radial6"/>
    <dgm:cxn modelId="{7A9BD7FA-A3F4-4036-9718-6A290BFB5882}" type="presOf" srcId="{7C7DF976-C51B-471A-B686-4C6A7CADFF62}" destId="{E4D4A743-6385-4468-AE1B-0675444139D1}" srcOrd="0" destOrd="0" presId="urn:microsoft.com/office/officeart/2005/8/layout/radial6"/>
    <dgm:cxn modelId="{9F842C86-10A6-42E9-846C-9DBB17E6E8BB}" type="presOf" srcId="{BE5C41F2-E4EB-4B5B-AFF1-47AFDB8818B7}" destId="{2E1FAE96-2635-4DBA-9CD0-C24538604177}" srcOrd="0" destOrd="0" presId="urn:microsoft.com/office/officeart/2005/8/layout/radial6"/>
    <dgm:cxn modelId="{4C465464-32A0-4514-9F76-B58D8285D0CE}" srcId="{EA4D1F9C-0AA1-4FC3-A725-13BDCFF7ACCC}" destId="{5EC96836-47B2-4915-9C98-5B35E6C80EB0}" srcOrd="1" destOrd="0" parTransId="{7CC36B04-0FD3-4877-B5A3-4B1E79B9252D}" sibTransId="{BE5C41F2-E4EB-4B5B-AFF1-47AFDB8818B7}"/>
    <dgm:cxn modelId="{7345FD5B-8FA8-482F-8B42-8D4FC21F197F}" srcId="{EA4D1F9C-0AA1-4FC3-A725-13BDCFF7ACCC}" destId="{C749EEC7-9F09-4908-A025-D84254D000D4}" srcOrd="0" destOrd="0" parTransId="{5C58B437-138F-45B8-AE33-240BDFD05120}" sibTransId="{7C7DF976-C51B-471A-B686-4C6A7CADFF62}"/>
    <dgm:cxn modelId="{ACD63235-A17C-4B1D-92AF-FC1F5EFDDD47}" type="presParOf" srcId="{AD6651E7-0594-4A8F-BB46-5C25A09469AE}" destId="{1D0D95A7-8FAE-47A1-8436-6B86EFC59AAD}" srcOrd="0" destOrd="0" presId="urn:microsoft.com/office/officeart/2005/8/layout/radial6"/>
    <dgm:cxn modelId="{DFC58881-E04C-4566-A24A-22D6C12B95E5}" type="presParOf" srcId="{AD6651E7-0594-4A8F-BB46-5C25A09469AE}" destId="{CE06A4BA-DE02-45FB-B47F-2688E4B83ECA}" srcOrd="1" destOrd="0" presId="urn:microsoft.com/office/officeart/2005/8/layout/radial6"/>
    <dgm:cxn modelId="{3B55789D-F6AC-4CE8-9E46-63D6AB17B996}" type="presParOf" srcId="{AD6651E7-0594-4A8F-BB46-5C25A09469AE}" destId="{285C8E0F-B3C8-49F8-9A15-A49D6E34DE6F}" srcOrd="2" destOrd="0" presId="urn:microsoft.com/office/officeart/2005/8/layout/radial6"/>
    <dgm:cxn modelId="{7FE7A8BE-41CC-4006-A0E4-210579F450BD}" type="presParOf" srcId="{AD6651E7-0594-4A8F-BB46-5C25A09469AE}" destId="{E4D4A743-6385-4468-AE1B-0675444139D1}" srcOrd="3" destOrd="0" presId="urn:microsoft.com/office/officeart/2005/8/layout/radial6"/>
    <dgm:cxn modelId="{66D29389-3684-4F09-A995-A35E16D433E2}" type="presParOf" srcId="{AD6651E7-0594-4A8F-BB46-5C25A09469AE}" destId="{C3F161D6-0C14-4221-B602-F7F735084C49}" srcOrd="4" destOrd="0" presId="urn:microsoft.com/office/officeart/2005/8/layout/radial6"/>
    <dgm:cxn modelId="{17B90922-AE24-46B0-9DA0-B345EFD1C72F}" type="presParOf" srcId="{AD6651E7-0594-4A8F-BB46-5C25A09469AE}" destId="{BDE3C7CD-AA2F-41A0-AAEB-36E6FC2B7B0B}" srcOrd="5" destOrd="0" presId="urn:microsoft.com/office/officeart/2005/8/layout/radial6"/>
    <dgm:cxn modelId="{66A61E2D-A0E5-4C28-BF75-64658F2D668E}" type="presParOf" srcId="{AD6651E7-0594-4A8F-BB46-5C25A09469AE}" destId="{2E1FAE96-2635-4DBA-9CD0-C24538604177}" srcOrd="6" destOrd="0" presId="urn:microsoft.com/office/officeart/2005/8/layout/radial6"/>
    <dgm:cxn modelId="{FA6C01C9-85C9-4D57-B0B7-D217D4AE51E9}" type="presParOf" srcId="{AD6651E7-0594-4A8F-BB46-5C25A09469AE}" destId="{13EFE675-0862-4C28-B4B7-6874AD0E5E8E}" srcOrd="7" destOrd="0" presId="urn:microsoft.com/office/officeart/2005/8/layout/radial6"/>
    <dgm:cxn modelId="{209F30B1-1409-4D4F-BEB8-B1C741434B15}" type="presParOf" srcId="{AD6651E7-0594-4A8F-BB46-5C25A09469AE}" destId="{09A4174A-15E9-496B-9297-4602C9926A0A}" srcOrd="8" destOrd="0" presId="urn:microsoft.com/office/officeart/2005/8/layout/radial6"/>
    <dgm:cxn modelId="{F2207B20-0AFD-46B0-A449-CF59408D3683}" type="presParOf" srcId="{AD6651E7-0594-4A8F-BB46-5C25A09469AE}" destId="{EA2156B6-FFC3-44B4-B971-CC7AAC64F976}" srcOrd="9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A95AB-95AC-44F0-949C-56367C58A866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0B1936-0AA9-4AC2-B7B7-DEE120BA4FD8}">
      <dgm:prSet phldrT="[Text]" custT="1"/>
      <dgm:spPr/>
      <dgm:t>
        <a:bodyPr/>
        <a:lstStyle/>
        <a:p>
          <a:r>
            <a:rPr lang="en-US" sz="1400" b="1" dirty="0" smtClean="0"/>
            <a:t>Develop inventory</a:t>
          </a:r>
          <a:endParaRPr lang="en-US" sz="1400" b="1" dirty="0"/>
        </a:p>
      </dgm:t>
    </dgm:pt>
    <dgm:pt modelId="{233C2D17-8039-4BD9-81FF-9A2693ADDDDC}" type="parTrans" cxnId="{4493E3A7-96F6-441C-BCAB-EB49FF03F8F7}">
      <dgm:prSet/>
      <dgm:spPr/>
      <dgm:t>
        <a:bodyPr/>
        <a:lstStyle/>
        <a:p>
          <a:endParaRPr lang="en-US"/>
        </a:p>
      </dgm:t>
    </dgm:pt>
    <dgm:pt modelId="{167F6A8C-BE74-47E5-ADA5-57A8820E91C4}" type="sibTrans" cxnId="{4493E3A7-96F6-441C-BCAB-EB49FF03F8F7}">
      <dgm:prSet/>
      <dgm:spPr/>
      <dgm:t>
        <a:bodyPr/>
        <a:lstStyle/>
        <a:p>
          <a:endParaRPr lang="en-US" dirty="0"/>
        </a:p>
      </dgm:t>
    </dgm:pt>
    <dgm:pt modelId="{F4EB80D5-EDE2-411A-9049-DA322E6A3BC5}">
      <dgm:prSet phldrT="[Text]" custT="1"/>
      <dgm:spPr/>
      <dgm:t>
        <a:bodyPr/>
        <a:lstStyle/>
        <a:p>
          <a:r>
            <a:rPr lang="en-US" sz="1400" b="1" dirty="0" smtClean="0"/>
            <a:t>Forecast  emissions</a:t>
          </a:r>
          <a:endParaRPr lang="en-US" sz="1400" b="1" dirty="0"/>
        </a:p>
      </dgm:t>
    </dgm:pt>
    <dgm:pt modelId="{F402C1A4-FE6B-4D7E-AAAE-CBE9274E68EB}" type="parTrans" cxnId="{EE4A9D42-FB94-4D5B-959D-4D939CCCC7CF}">
      <dgm:prSet/>
      <dgm:spPr/>
      <dgm:t>
        <a:bodyPr/>
        <a:lstStyle/>
        <a:p>
          <a:endParaRPr lang="en-US"/>
        </a:p>
      </dgm:t>
    </dgm:pt>
    <dgm:pt modelId="{D6A58313-D336-41FB-81B6-5F1950F50C29}" type="sibTrans" cxnId="{EE4A9D42-FB94-4D5B-959D-4D939CCCC7CF}">
      <dgm:prSet/>
      <dgm:spPr/>
      <dgm:t>
        <a:bodyPr/>
        <a:lstStyle/>
        <a:p>
          <a:endParaRPr lang="en-US" dirty="0"/>
        </a:p>
      </dgm:t>
    </dgm:pt>
    <dgm:pt modelId="{5D53CE79-8356-4E37-9FAF-EE8F0120BE08}">
      <dgm:prSet phldrT="[Text]" custT="1"/>
      <dgm:spPr/>
      <dgm:t>
        <a:bodyPr/>
        <a:lstStyle/>
        <a:p>
          <a:r>
            <a:rPr lang="en-US" sz="1400" b="1" dirty="0" smtClean="0"/>
            <a:t>Develop strategies to reach targets and establish Climate Action Plan</a:t>
          </a:r>
          <a:endParaRPr lang="en-US" sz="1400" b="1" dirty="0"/>
        </a:p>
      </dgm:t>
    </dgm:pt>
    <dgm:pt modelId="{51C3C436-D514-4FB3-A97D-12BEE3533A42}" type="parTrans" cxnId="{CC97427D-D8F5-447D-A93A-DE1A2C9A8FC0}">
      <dgm:prSet/>
      <dgm:spPr/>
      <dgm:t>
        <a:bodyPr/>
        <a:lstStyle/>
        <a:p>
          <a:endParaRPr lang="en-US"/>
        </a:p>
      </dgm:t>
    </dgm:pt>
    <dgm:pt modelId="{2B0D4F5C-3EC7-4D4D-9966-D403AFFBFE65}" type="sibTrans" cxnId="{CC97427D-D8F5-447D-A93A-DE1A2C9A8FC0}">
      <dgm:prSet/>
      <dgm:spPr/>
      <dgm:t>
        <a:bodyPr/>
        <a:lstStyle/>
        <a:p>
          <a:endParaRPr lang="en-US" dirty="0"/>
        </a:p>
      </dgm:t>
    </dgm:pt>
    <dgm:pt modelId="{3AAFEAA9-2486-4075-A000-D58F9657C41C}">
      <dgm:prSet phldrT="[Text]" custT="1"/>
      <dgm:spPr/>
      <dgm:t>
        <a:bodyPr/>
        <a:lstStyle/>
        <a:p>
          <a:r>
            <a:rPr lang="en-US" sz="1400" b="1" dirty="0" smtClean="0"/>
            <a:t>Set GHG reduction targets</a:t>
          </a:r>
          <a:endParaRPr lang="en-US" sz="1400" b="1" dirty="0"/>
        </a:p>
      </dgm:t>
    </dgm:pt>
    <dgm:pt modelId="{E864BD22-C8E2-4009-84AA-6C5A8CF7995C}" type="parTrans" cxnId="{B773060A-D188-48C9-9DB2-6227B9E6EB99}">
      <dgm:prSet/>
      <dgm:spPr/>
      <dgm:t>
        <a:bodyPr/>
        <a:lstStyle/>
        <a:p>
          <a:endParaRPr lang="en-US"/>
        </a:p>
      </dgm:t>
    </dgm:pt>
    <dgm:pt modelId="{6C11D776-32B6-46B2-8574-C6BB98956A5C}" type="sibTrans" cxnId="{B773060A-D188-48C9-9DB2-6227B9E6EB99}">
      <dgm:prSet/>
      <dgm:spPr/>
      <dgm:t>
        <a:bodyPr/>
        <a:lstStyle/>
        <a:p>
          <a:endParaRPr lang="en-US" dirty="0"/>
        </a:p>
      </dgm:t>
    </dgm:pt>
    <dgm:pt modelId="{F3C7D25A-55B6-42D0-87D9-C8B00ABDA0DD}">
      <dgm:prSet phldrT="[Text]" custT="1"/>
      <dgm:spPr/>
      <dgm:t>
        <a:bodyPr/>
        <a:lstStyle/>
        <a:p>
          <a:r>
            <a:rPr lang="en-US" sz="1400" b="1" dirty="0" smtClean="0"/>
            <a:t>Update inventory, revisit goals, and track progress</a:t>
          </a:r>
          <a:endParaRPr lang="en-US" sz="1400" b="1" dirty="0"/>
        </a:p>
      </dgm:t>
    </dgm:pt>
    <dgm:pt modelId="{5F5DF010-1831-4337-BF88-5352AFB40FFD}" type="parTrans" cxnId="{DB254A65-A2FD-4012-AAE4-4C7E6024A6AD}">
      <dgm:prSet/>
      <dgm:spPr/>
      <dgm:t>
        <a:bodyPr/>
        <a:lstStyle/>
        <a:p>
          <a:endParaRPr lang="en-US"/>
        </a:p>
      </dgm:t>
    </dgm:pt>
    <dgm:pt modelId="{6A7205D3-60AC-4DA0-9E64-7F61B3EE679A}" type="sibTrans" cxnId="{DB254A65-A2FD-4012-AAE4-4C7E6024A6AD}">
      <dgm:prSet/>
      <dgm:spPr/>
      <dgm:t>
        <a:bodyPr/>
        <a:lstStyle/>
        <a:p>
          <a:endParaRPr lang="en-US"/>
        </a:p>
      </dgm:t>
    </dgm:pt>
    <dgm:pt modelId="{CC141CE9-ADAA-4036-B6DC-D4B014EBB098}" type="pres">
      <dgm:prSet presAssocID="{34EA95AB-95AC-44F0-949C-56367C58A86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9C6B3B-1096-4427-B770-322AB21CF472}" type="pres">
      <dgm:prSet presAssocID="{4E0B1936-0AA9-4AC2-B7B7-DEE120BA4F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13EEE-BD4C-4D1B-9A7A-16B488B1E38A}" type="pres">
      <dgm:prSet presAssocID="{167F6A8C-BE74-47E5-ADA5-57A8820E91C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649F273-388E-487B-B36E-3424A7E2EF23}" type="pres">
      <dgm:prSet presAssocID="{167F6A8C-BE74-47E5-ADA5-57A8820E91C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0393224-DCD8-4170-9A25-86F990867868}" type="pres">
      <dgm:prSet presAssocID="{F4EB80D5-EDE2-411A-9049-DA322E6A3B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B62A9-E0C5-4F25-94EB-CF6B0D7096CD}" type="pres">
      <dgm:prSet presAssocID="{D6A58313-D336-41FB-81B6-5F1950F50C2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B462882-4893-486F-9494-504C28D5DF52}" type="pres">
      <dgm:prSet presAssocID="{D6A58313-D336-41FB-81B6-5F1950F50C2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D2AB649-FEA3-4616-BEF1-85238E7535FA}" type="pres">
      <dgm:prSet presAssocID="{3AAFEAA9-2486-4075-A000-D58F9657C4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5638F-00EF-46E9-893D-43743298E736}" type="pres">
      <dgm:prSet presAssocID="{6C11D776-32B6-46B2-8574-C6BB98956A5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A9CF779-2720-4FF3-9099-1E783CBAC3A3}" type="pres">
      <dgm:prSet presAssocID="{6C11D776-32B6-46B2-8574-C6BB98956A5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293EC9C-1B98-4F17-88A3-549AC3178D3D}" type="pres">
      <dgm:prSet presAssocID="{5D53CE79-8356-4E37-9FAF-EE8F0120BE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00576-89D8-402B-A331-96EA7178A727}" type="pres">
      <dgm:prSet presAssocID="{2B0D4F5C-3EC7-4D4D-9966-D403AFFBFE6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305F271-2AD6-4744-A86F-F19FBDCE1FD6}" type="pres">
      <dgm:prSet presAssocID="{2B0D4F5C-3EC7-4D4D-9966-D403AFFBFE6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6826BAC-060D-454C-8982-6DBAFF6EAA79}" type="pres">
      <dgm:prSet presAssocID="{F3C7D25A-55B6-42D0-87D9-C8B00ABDA0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97427D-D8F5-447D-A93A-DE1A2C9A8FC0}" srcId="{34EA95AB-95AC-44F0-949C-56367C58A866}" destId="{5D53CE79-8356-4E37-9FAF-EE8F0120BE08}" srcOrd="3" destOrd="0" parTransId="{51C3C436-D514-4FB3-A97D-12BEE3533A42}" sibTransId="{2B0D4F5C-3EC7-4D4D-9966-D403AFFBFE65}"/>
    <dgm:cxn modelId="{17C8504B-AA09-4A02-8866-CEEC2213A0D7}" type="presOf" srcId="{6C11D776-32B6-46B2-8574-C6BB98956A5C}" destId="{7A9CF779-2720-4FF3-9099-1E783CBAC3A3}" srcOrd="1" destOrd="0" presId="urn:microsoft.com/office/officeart/2005/8/layout/process2"/>
    <dgm:cxn modelId="{84E9DEAD-E7B6-43DC-9267-FC3B554309F3}" type="presOf" srcId="{167F6A8C-BE74-47E5-ADA5-57A8820E91C4}" destId="{4649F273-388E-487B-B36E-3424A7E2EF23}" srcOrd="1" destOrd="0" presId="urn:microsoft.com/office/officeart/2005/8/layout/process2"/>
    <dgm:cxn modelId="{DB254A65-A2FD-4012-AAE4-4C7E6024A6AD}" srcId="{34EA95AB-95AC-44F0-949C-56367C58A866}" destId="{F3C7D25A-55B6-42D0-87D9-C8B00ABDA0DD}" srcOrd="4" destOrd="0" parTransId="{5F5DF010-1831-4337-BF88-5352AFB40FFD}" sibTransId="{6A7205D3-60AC-4DA0-9E64-7F61B3EE679A}"/>
    <dgm:cxn modelId="{F0AD1D17-6F6E-48A4-8979-CB27B1A5D229}" type="presOf" srcId="{5D53CE79-8356-4E37-9FAF-EE8F0120BE08}" destId="{7293EC9C-1B98-4F17-88A3-549AC3178D3D}" srcOrd="0" destOrd="0" presId="urn:microsoft.com/office/officeart/2005/8/layout/process2"/>
    <dgm:cxn modelId="{EF19877F-120D-4D0D-8C1B-09989CBD4886}" type="presOf" srcId="{F3C7D25A-55B6-42D0-87D9-C8B00ABDA0DD}" destId="{A6826BAC-060D-454C-8982-6DBAFF6EAA79}" srcOrd="0" destOrd="0" presId="urn:microsoft.com/office/officeart/2005/8/layout/process2"/>
    <dgm:cxn modelId="{EE4A9D42-FB94-4D5B-959D-4D939CCCC7CF}" srcId="{34EA95AB-95AC-44F0-949C-56367C58A866}" destId="{F4EB80D5-EDE2-411A-9049-DA322E6A3BC5}" srcOrd="1" destOrd="0" parTransId="{F402C1A4-FE6B-4D7E-AAAE-CBE9274E68EB}" sibTransId="{D6A58313-D336-41FB-81B6-5F1950F50C29}"/>
    <dgm:cxn modelId="{F9F10838-747D-43AB-ADF3-E0A33774CC27}" type="presOf" srcId="{2B0D4F5C-3EC7-4D4D-9966-D403AFFBFE65}" destId="{A5C00576-89D8-402B-A331-96EA7178A727}" srcOrd="0" destOrd="0" presId="urn:microsoft.com/office/officeart/2005/8/layout/process2"/>
    <dgm:cxn modelId="{03BE84E6-B700-41CE-8D68-CEAC3FB9AB41}" type="presOf" srcId="{D6A58313-D336-41FB-81B6-5F1950F50C29}" destId="{DB462882-4893-486F-9494-504C28D5DF52}" srcOrd="1" destOrd="0" presId="urn:microsoft.com/office/officeart/2005/8/layout/process2"/>
    <dgm:cxn modelId="{5AB06608-F9A0-44CB-9F51-C02BD8313CB0}" type="presOf" srcId="{D6A58313-D336-41FB-81B6-5F1950F50C29}" destId="{AA1B62A9-E0C5-4F25-94EB-CF6B0D7096CD}" srcOrd="0" destOrd="0" presId="urn:microsoft.com/office/officeart/2005/8/layout/process2"/>
    <dgm:cxn modelId="{4493E3A7-96F6-441C-BCAB-EB49FF03F8F7}" srcId="{34EA95AB-95AC-44F0-949C-56367C58A866}" destId="{4E0B1936-0AA9-4AC2-B7B7-DEE120BA4FD8}" srcOrd="0" destOrd="0" parTransId="{233C2D17-8039-4BD9-81FF-9A2693ADDDDC}" sibTransId="{167F6A8C-BE74-47E5-ADA5-57A8820E91C4}"/>
    <dgm:cxn modelId="{69CFA846-5957-4472-806C-7EDAAFAEFF5B}" type="presOf" srcId="{34EA95AB-95AC-44F0-949C-56367C58A866}" destId="{CC141CE9-ADAA-4036-B6DC-D4B014EBB098}" srcOrd="0" destOrd="0" presId="urn:microsoft.com/office/officeart/2005/8/layout/process2"/>
    <dgm:cxn modelId="{A208C1EB-854A-4179-8407-0B30E721B42D}" type="presOf" srcId="{6C11D776-32B6-46B2-8574-C6BB98956A5C}" destId="{4675638F-00EF-46E9-893D-43743298E736}" srcOrd="0" destOrd="0" presId="urn:microsoft.com/office/officeart/2005/8/layout/process2"/>
    <dgm:cxn modelId="{8E88D49A-6EEF-44EA-BA89-8F6D851AB5FB}" type="presOf" srcId="{3AAFEAA9-2486-4075-A000-D58F9657C41C}" destId="{4D2AB649-FEA3-4616-BEF1-85238E7535FA}" srcOrd="0" destOrd="0" presId="urn:microsoft.com/office/officeart/2005/8/layout/process2"/>
    <dgm:cxn modelId="{B773060A-D188-48C9-9DB2-6227B9E6EB99}" srcId="{34EA95AB-95AC-44F0-949C-56367C58A866}" destId="{3AAFEAA9-2486-4075-A000-D58F9657C41C}" srcOrd="2" destOrd="0" parTransId="{E864BD22-C8E2-4009-84AA-6C5A8CF7995C}" sibTransId="{6C11D776-32B6-46B2-8574-C6BB98956A5C}"/>
    <dgm:cxn modelId="{8F9BE17A-BDF4-494B-BC82-6AE83D181363}" type="presOf" srcId="{4E0B1936-0AA9-4AC2-B7B7-DEE120BA4FD8}" destId="{EF9C6B3B-1096-4427-B770-322AB21CF472}" srcOrd="0" destOrd="0" presId="urn:microsoft.com/office/officeart/2005/8/layout/process2"/>
    <dgm:cxn modelId="{094C6CB9-746C-4CB8-90D1-66977E29A9F7}" type="presOf" srcId="{167F6A8C-BE74-47E5-ADA5-57A8820E91C4}" destId="{99313EEE-BD4C-4D1B-9A7A-16B488B1E38A}" srcOrd="0" destOrd="0" presId="urn:microsoft.com/office/officeart/2005/8/layout/process2"/>
    <dgm:cxn modelId="{53AC0424-389C-4F1B-9431-20F0BABFA032}" type="presOf" srcId="{F4EB80D5-EDE2-411A-9049-DA322E6A3BC5}" destId="{90393224-DCD8-4170-9A25-86F990867868}" srcOrd="0" destOrd="0" presId="urn:microsoft.com/office/officeart/2005/8/layout/process2"/>
    <dgm:cxn modelId="{045EC4D3-2E44-4553-BBAC-3C046A610862}" type="presOf" srcId="{2B0D4F5C-3EC7-4D4D-9966-D403AFFBFE65}" destId="{0305F271-2AD6-4744-A86F-F19FBDCE1FD6}" srcOrd="1" destOrd="0" presId="urn:microsoft.com/office/officeart/2005/8/layout/process2"/>
    <dgm:cxn modelId="{372EF7E8-80D5-4570-8E66-E4AAC1D66A34}" type="presParOf" srcId="{CC141CE9-ADAA-4036-B6DC-D4B014EBB098}" destId="{EF9C6B3B-1096-4427-B770-322AB21CF472}" srcOrd="0" destOrd="0" presId="urn:microsoft.com/office/officeart/2005/8/layout/process2"/>
    <dgm:cxn modelId="{085E95FC-E27F-4207-8DDA-F5B9EC8E319C}" type="presParOf" srcId="{CC141CE9-ADAA-4036-B6DC-D4B014EBB098}" destId="{99313EEE-BD4C-4D1B-9A7A-16B488B1E38A}" srcOrd="1" destOrd="0" presId="urn:microsoft.com/office/officeart/2005/8/layout/process2"/>
    <dgm:cxn modelId="{F440D163-181F-41F8-ACD8-D9B6FE908F2E}" type="presParOf" srcId="{99313EEE-BD4C-4D1B-9A7A-16B488B1E38A}" destId="{4649F273-388E-487B-B36E-3424A7E2EF23}" srcOrd="0" destOrd="0" presId="urn:microsoft.com/office/officeart/2005/8/layout/process2"/>
    <dgm:cxn modelId="{B6858119-8054-47BB-96B7-5BBEC0717BD6}" type="presParOf" srcId="{CC141CE9-ADAA-4036-B6DC-D4B014EBB098}" destId="{90393224-DCD8-4170-9A25-86F990867868}" srcOrd="2" destOrd="0" presId="urn:microsoft.com/office/officeart/2005/8/layout/process2"/>
    <dgm:cxn modelId="{0F197E41-0E02-4987-A9D2-A3BD118C108D}" type="presParOf" srcId="{CC141CE9-ADAA-4036-B6DC-D4B014EBB098}" destId="{AA1B62A9-E0C5-4F25-94EB-CF6B0D7096CD}" srcOrd="3" destOrd="0" presId="urn:microsoft.com/office/officeart/2005/8/layout/process2"/>
    <dgm:cxn modelId="{4862EB73-5BC2-49B5-B9B6-BC3551E00D53}" type="presParOf" srcId="{AA1B62A9-E0C5-4F25-94EB-CF6B0D7096CD}" destId="{DB462882-4893-486F-9494-504C28D5DF52}" srcOrd="0" destOrd="0" presId="urn:microsoft.com/office/officeart/2005/8/layout/process2"/>
    <dgm:cxn modelId="{746476F3-D601-4681-B154-7AC494326B6F}" type="presParOf" srcId="{CC141CE9-ADAA-4036-B6DC-D4B014EBB098}" destId="{4D2AB649-FEA3-4616-BEF1-85238E7535FA}" srcOrd="4" destOrd="0" presId="urn:microsoft.com/office/officeart/2005/8/layout/process2"/>
    <dgm:cxn modelId="{AFF446EC-5A18-4CE1-BFCF-DF0F2923F400}" type="presParOf" srcId="{CC141CE9-ADAA-4036-B6DC-D4B014EBB098}" destId="{4675638F-00EF-46E9-893D-43743298E736}" srcOrd="5" destOrd="0" presId="urn:microsoft.com/office/officeart/2005/8/layout/process2"/>
    <dgm:cxn modelId="{40CC3961-6E64-4C64-8278-D4901BE6A59C}" type="presParOf" srcId="{4675638F-00EF-46E9-893D-43743298E736}" destId="{7A9CF779-2720-4FF3-9099-1E783CBAC3A3}" srcOrd="0" destOrd="0" presId="urn:microsoft.com/office/officeart/2005/8/layout/process2"/>
    <dgm:cxn modelId="{6DC2AAFC-E49E-4A9C-B04C-E7315D6065D8}" type="presParOf" srcId="{CC141CE9-ADAA-4036-B6DC-D4B014EBB098}" destId="{7293EC9C-1B98-4F17-88A3-549AC3178D3D}" srcOrd="6" destOrd="0" presId="urn:microsoft.com/office/officeart/2005/8/layout/process2"/>
    <dgm:cxn modelId="{6A55B9C1-2CC9-45AE-BC56-6CB70BD7E388}" type="presParOf" srcId="{CC141CE9-ADAA-4036-B6DC-D4B014EBB098}" destId="{A5C00576-89D8-402B-A331-96EA7178A727}" srcOrd="7" destOrd="0" presId="urn:microsoft.com/office/officeart/2005/8/layout/process2"/>
    <dgm:cxn modelId="{507E178B-B489-4D33-B8B2-12C8CFCD5A73}" type="presParOf" srcId="{A5C00576-89D8-402B-A331-96EA7178A727}" destId="{0305F271-2AD6-4744-A86F-F19FBDCE1FD6}" srcOrd="0" destOrd="0" presId="urn:microsoft.com/office/officeart/2005/8/layout/process2"/>
    <dgm:cxn modelId="{CC4D47DA-296E-4604-A5EC-D14CC1A3BC8D}" type="presParOf" srcId="{CC141CE9-ADAA-4036-B6DC-D4B014EBB098}" destId="{A6826BAC-060D-454C-8982-6DBAFF6EAA79}" srcOrd="8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9C6B3B-1096-4427-B770-322AB21CF472}">
      <dsp:nvSpPr>
        <dsp:cNvPr id="0" name=""/>
        <dsp:cNvSpPr/>
      </dsp:nvSpPr>
      <dsp:spPr>
        <a:xfrm>
          <a:off x="457534" y="586"/>
          <a:ext cx="2742530" cy="685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Develop inventory</a:t>
          </a:r>
          <a:endParaRPr lang="en-US" sz="1400" b="1" kern="1200" dirty="0"/>
        </a:p>
      </dsp:txBody>
      <dsp:txXfrm>
        <a:off x="457534" y="586"/>
        <a:ext cx="2742530" cy="685632"/>
      </dsp:txXfrm>
    </dsp:sp>
    <dsp:sp modelId="{99313EEE-BD4C-4D1B-9A7A-16B488B1E38A}">
      <dsp:nvSpPr>
        <dsp:cNvPr id="0" name=""/>
        <dsp:cNvSpPr/>
      </dsp:nvSpPr>
      <dsp:spPr>
        <a:xfrm rot="5400000">
          <a:off x="1700243" y="703359"/>
          <a:ext cx="257112" cy="308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1700243" y="703359"/>
        <a:ext cx="257112" cy="308534"/>
      </dsp:txXfrm>
    </dsp:sp>
    <dsp:sp modelId="{90393224-DCD8-4170-9A25-86F990867868}">
      <dsp:nvSpPr>
        <dsp:cNvPr id="0" name=""/>
        <dsp:cNvSpPr/>
      </dsp:nvSpPr>
      <dsp:spPr>
        <a:xfrm>
          <a:off x="457534" y="1029034"/>
          <a:ext cx="2742530" cy="685632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Forecast  emissions</a:t>
          </a:r>
          <a:endParaRPr lang="en-US" sz="1400" b="1" kern="1200" dirty="0"/>
        </a:p>
      </dsp:txBody>
      <dsp:txXfrm>
        <a:off x="457534" y="1029034"/>
        <a:ext cx="2742530" cy="685632"/>
      </dsp:txXfrm>
    </dsp:sp>
    <dsp:sp modelId="{AA1B62A9-E0C5-4F25-94EB-CF6B0D7096CD}">
      <dsp:nvSpPr>
        <dsp:cNvPr id="0" name=""/>
        <dsp:cNvSpPr/>
      </dsp:nvSpPr>
      <dsp:spPr>
        <a:xfrm rot="5400000">
          <a:off x="1700243" y="1731808"/>
          <a:ext cx="257112" cy="308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1700243" y="1731808"/>
        <a:ext cx="257112" cy="308534"/>
      </dsp:txXfrm>
    </dsp:sp>
    <dsp:sp modelId="{4D2AB649-FEA3-4616-BEF1-85238E7535FA}">
      <dsp:nvSpPr>
        <dsp:cNvPr id="0" name=""/>
        <dsp:cNvSpPr/>
      </dsp:nvSpPr>
      <dsp:spPr>
        <a:xfrm>
          <a:off x="457534" y="2057483"/>
          <a:ext cx="2742530" cy="685632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Set GHG reduction targets</a:t>
          </a:r>
          <a:endParaRPr lang="en-US" sz="1400" b="1" kern="1200" dirty="0"/>
        </a:p>
      </dsp:txBody>
      <dsp:txXfrm>
        <a:off x="457534" y="2057483"/>
        <a:ext cx="2742530" cy="685632"/>
      </dsp:txXfrm>
    </dsp:sp>
    <dsp:sp modelId="{4675638F-00EF-46E9-893D-43743298E736}">
      <dsp:nvSpPr>
        <dsp:cNvPr id="0" name=""/>
        <dsp:cNvSpPr/>
      </dsp:nvSpPr>
      <dsp:spPr>
        <a:xfrm rot="5400000">
          <a:off x="1700243" y="2760257"/>
          <a:ext cx="257112" cy="308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1700243" y="2760257"/>
        <a:ext cx="257112" cy="308534"/>
      </dsp:txXfrm>
    </dsp:sp>
    <dsp:sp modelId="{7293EC9C-1B98-4F17-88A3-549AC3178D3D}">
      <dsp:nvSpPr>
        <dsp:cNvPr id="0" name=""/>
        <dsp:cNvSpPr/>
      </dsp:nvSpPr>
      <dsp:spPr>
        <a:xfrm>
          <a:off x="457534" y="3085932"/>
          <a:ext cx="2742530" cy="685632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Develop strategies to reach targets and establish Climate Action Plan</a:t>
          </a:r>
          <a:endParaRPr lang="en-US" sz="1400" b="1" kern="1200" dirty="0"/>
        </a:p>
      </dsp:txBody>
      <dsp:txXfrm>
        <a:off x="457534" y="3085932"/>
        <a:ext cx="2742530" cy="685632"/>
      </dsp:txXfrm>
    </dsp:sp>
    <dsp:sp modelId="{A5C00576-89D8-402B-A331-96EA7178A727}">
      <dsp:nvSpPr>
        <dsp:cNvPr id="0" name=""/>
        <dsp:cNvSpPr/>
      </dsp:nvSpPr>
      <dsp:spPr>
        <a:xfrm rot="5400000">
          <a:off x="1700243" y="3788705"/>
          <a:ext cx="257112" cy="308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1700243" y="3788705"/>
        <a:ext cx="257112" cy="308534"/>
      </dsp:txXfrm>
    </dsp:sp>
    <dsp:sp modelId="{A6826BAC-060D-454C-8982-6DBAFF6EAA79}">
      <dsp:nvSpPr>
        <dsp:cNvPr id="0" name=""/>
        <dsp:cNvSpPr/>
      </dsp:nvSpPr>
      <dsp:spPr>
        <a:xfrm>
          <a:off x="457534" y="4114381"/>
          <a:ext cx="2742530" cy="6856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Update inventory, revisit goals, and track progress</a:t>
          </a:r>
          <a:endParaRPr lang="en-US" sz="1400" b="1" kern="1200" dirty="0"/>
        </a:p>
      </dsp:txBody>
      <dsp:txXfrm>
        <a:off x="457534" y="4114381"/>
        <a:ext cx="2742530" cy="685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9F1DD3C-F813-45E0-8CC1-26BC3A829271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4EDE441-A581-42BA-9DB7-3AB5E409F8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 pitchFamily="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5A7F2D-AEE0-47C1-AB6C-D4C535CCECB6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Over 200</a:t>
            </a:r>
            <a:r>
              <a:rPr lang="en-US" dirty="0" smtClean="0">
                <a:ea typeface="ＭＳ Ｐゴシック" pitchFamily="34" charset="-128"/>
              </a:rPr>
              <a:t> Sustainability Projects </a:t>
            </a:r>
          </a:p>
          <a:p>
            <a:r>
              <a:rPr lang="en-US" b="1" dirty="0" smtClean="0">
                <a:ea typeface="ＭＳ Ｐゴシック" pitchFamily="34" charset="-128"/>
              </a:rPr>
              <a:t>Over  100 Clients</a:t>
            </a:r>
          </a:p>
          <a:p>
            <a:r>
              <a:rPr lang="en-US" b="1" dirty="0" smtClean="0">
                <a:ea typeface="ＭＳ Ｐゴシック" pitchFamily="34" charset="-128"/>
              </a:rPr>
              <a:t>45 Million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Square Feet</a:t>
            </a:r>
            <a:r>
              <a:rPr lang="en-US" dirty="0" smtClean="0">
                <a:ea typeface="ＭＳ Ｐゴシック" pitchFamily="34" charset="-128"/>
              </a:rPr>
              <a:t>                       of Buildings Assessed</a:t>
            </a:r>
          </a:p>
          <a:p>
            <a:r>
              <a:rPr lang="en-US" b="1" dirty="0" smtClean="0">
                <a:ea typeface="ＭＳ Ｐゴシック" pitchFamily="34" charset="-128"/>
              </a:rPr>
              <a:t>Over 20 Million kWh</a:t>
            </a:r>
            <a:r>
              <a:rPr lang="en-US" dirty="0" smtClean="0">
                <a:ea typeface="ＭＳ Ｐゴシック" pitchFamily="34" charset="-128"/>
              </a:rPr>
              <a:t>                           of Energy Savings Identified</a:t>
            </a:r>
          </a:p>
          <a:p>
            <a:r>
              <a:rPr lang="en-US" b="1" dirty="0" smtClean="0">
                <a:ea typeface="ＭＳ Ｐゴシック" pitchFamily="34" charset="-128"/>
              </a:rPr>
              <a:t>Over 460 Million Gallons</a:t>
            </a:r>
            <a:r>
              <a:rPr lang="en-US" dirty="0" smtClean="0">
                <a:ea typeface="ＭＳ Ｐゴシック" pitchFamily="34" charset="-128"/>
              </a:rPr>
              <a:t>                            of Water Savings Identified</a:t>
            </a:r>
          </a:p>
          <a:p>
            <a:r>
              <a:rPr lang="en-US" dirty="0" smtClean="0">
                <a:ea typeface="ＭＳ Ｐゴシック" pitchFamily="34" charset="-128"/>
              </a:rPr>
              <a:t>Engaging </a:t>
            </a:r>
            <a:r>
              <a:rPr lang="en-US" b="1" dirty="0" smtClean="0">
                <a:ea typeface="ＭＳ Ｐゴシック" pitchFamily="34" charset="-128"/>
              </a:rPr>
              <a:t>Thousands of People</a:t>
            </a:r>
            <a:r>
              <a:rPr lang="en-US" dirty="0" smtClean="0">
                <a:ea typeface="ＭＳ Ｐゴシック" pitchFamily="34" charset="-128"/>
              </a:rPr>
              <a:t>                                    in Sustainability-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Utah projects</a:t>
            </a:r>
          </a:p>
          <a:p>
            <a:endParaRPr lang="en-US" sz="1600" dirty="0" smtClean="0"/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6A38CE-0737-469C-BBC9-6B9FB8DE2DB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919C-E04B-4A77-A141-2163781E2B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919C-E04B-4A77-A141-2163781E2B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919C-E04B-4A77-A141-2163781E2B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5DF5D-B8B6-44FD-95D8-C5D989D1A11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ESC </a:t>
            </a:r>
            <a:r>
              <a:rPr lang="en-US" smtClean="0"/>
              <a:t>emissions factor?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A46C20-BD70-417F-BD7C-A323A0541FE5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12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ESC </a:t>
            </a:r>
            <a:r>
              <a:rPr lang="en-US" smtClean="0"/>
              <a:t>emissions factor?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A46C20-BD70-417F-BD7C-A323A0541FE5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13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616451-D8C0-433A-95EB-D32CCD07846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E7E4410-EEB9-4048-9B26-39591A194008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0129EBD-3FED-4B76-AC59-02AA77C06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CC568A3-840D-4524-B4E6-5DD4524C9356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DF45BA8-7D1A-4FE3-B30B-8C52363BC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957102F-18C0-4427-9718-EC3307BAB823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66C33AF-3A6D-4981-ABCD-408B303F7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BE35594-9B60-4733-988C-472A29C12D19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3E3A18E-1042-4A28-AEC5-F05FCF4CF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DA2C032-386C-4F66-B9F0-BD3BEDB54548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1518152-D596-444A-A902-8D5BE341F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CE0E285-541F-41FD-A618-C3777E00A9C0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B9AB74D-B597-49EA-BA51-C49A1CED2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7AC6FC5-B4F9-44CC-B815-FE7124AAEAAF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337AB63-6E77-4289-BD56-84E211AB89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9BCCB3D-60DB-47AE-9C6F-19FD9396749B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3301A2C-8053-4407-BEE5-1C2D2BA03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0E4E516-7E46-4432-826C-60BAF6CA11DA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6BF4175-3A34-4728-B553-333BE4765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D660A1E-1AE8-4006-B491-7B9F05884203}" type="datetime1">
              <a:rPr lang="en-US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493712E-D19B-4A00-8AC0-9E96405DC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TBG_powerpoint4.jpg" descr="/Users/mattkistler/Desktop/( Jobs )/TBG_The Brendle Group/TBG_powerpoint4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rgbClr val="00728F"/>
          </a:solidFill>
          <a:latin typeface="Franklin Gothic Medium"/>
          <a:ea typeface="ＭＳ Ｐゴシック" pitchFamily="1" charset="-128"/>
          <a:cs typeface="Coffee Shop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728F"/>
          </a:solidFill>
          <a:latin typeface="Franklin Gothic Medium" pitchFamily="1" charset="0"/>
          <a:ea typeface="ＭＳ Ｐゴシック" pitchFamily="1" charset="-128"/>
          <a:cs typeface="Coffee Shop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728F"/>
          </a:solidFill>
          <a:latin typeface="Franklin Gothic Medium" pitchFamily="1" charset="0"/>
          <a:ea typeface="ＭＳ Ｐゴシック" pitchFamily="1" charset="-128"/>
          <a:cs typeface="Coffee Shop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728F"/>
          </a:solidFill>
          <a:latin typeface="Franklin Gothic Medium" pitchFamily="1" charset="0"/>
          <a:ea typeface="ＭＳ Ｐゴシック" pitchFamily="1" charset="-128"/>
          <a:cs typeface="Coffee Shop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728F"/>
          </a:solidFill>
          <a:latin typeface="Franklin Gothic Medium" pitchFamily="1" charset="0"/>
          <a:ea typeface="ＭＳ Ｐゴシック" pitchFamily="1" charset="-128"/>
          <a:cs typeface="Coffee Shop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200">
          <a:solidFill>
            <a:srgbClr val="00728F"/>
          </a:solidFill>
          <a:latin typeface="Franklin Gothic Medium" pitchFamily="1" charset="0"/>
          <a:ea typeface="ＭＳ Ｐゴシック" pitchFamily="1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200">
          <a:solidFill>
            <a:srgbClr val="00728F"/>
          </a:solidFill>
          <a:latin typeface="Franklin Gothic Medium" pitchFamily="1" charset="0"/>
          <a:ea typeface="ＭＳ Ｐゴシック" pitchFamily="1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200">
          <a:solidFill>
            <a:srgbClr val="00728F"/>
          </a:solidFill>
          <a:latin typeface="Franklin Gothic Medium" pitchFamily="1" charset="0"/>
          <a:ea typeface="ＭＳ Ｐゴシック" pitchFamily="1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200">
          <a:solidFill>
            <a:srgbClr val="00728F"/>
          </a:solidFill>
          <a:latin typeface="Franklin Gothic Medium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Clr>
          <a:srgbClr val="7D0041"/>
        </a:buClr>
        <a:buSzPct val="80000"/>
        <a:buBlip>
          <a:blip r:embed="rId14"/>
        </a:buBlip>
        <a:defRPr sz="2000" kern="1200">
          <a:solidFill>
            <a:srgbClr val="404040"/>
          </a:solidFill>
          <a:latin typeface="Georgia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728F"/>
        </a:buClr>
        <a:buFont typeface="Arial" pitchFamily="34" charset="0"/>
        <a:buChar char="•"/>
        <a:defRPr kern="1200">
          <a:solidFill>
            <a:srgbClr val="404040"/>
          </a:solidFill>
          <a:latin typeface="Franklin Gothic Medium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2CD23"/>
        </a:buClr>
        <a:buSzPct val="100000"/>
        <a:buFont typeface="Arial" pitchFamily="34" charset="0"/>
        <a:buChar char="•"/>
        <a:defRPr kern="1200">
          <a:solidFill>
            <a:srgbClr val="404040"/>
          </a:solidFill>
          <a:latin typeface="Georgia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D0041"/>
        </a:buClr>
        <a:buSzPct val="60000"/>
        <a:defRPr sz="1600" kern="1200">
          <a:solidFill>
            <a:srgbClr val="404040"/>
          </a:solidFill>
          <a:latin typeface="Georgia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Creighton University</a:t>
            </a:r>
            <a:br>
              <a:rPr lang="en-US" sz="4000" dirty="0" smtClean="0"/>
            </a:br>
            <a:r>
              <a:rPr lang="en-US" sz="4000" dirty="0" smtClean="0"/>
              <a:t>Climate Action Plan	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553200" cy="1752600"/>
          </a:xfrm>
        </p:spPr>
        <p:txBody>
          <a:bodyPr/>
          <a:lstStyle/>
          <a:p>
            <a:r>
              <a:rPr lang="en-US" dirty="0" smtClean="0"/>
              <a:t>Implementation Kickoff</a:t>
            </a:r>
          </a:p>
          <a:p>
            <a:r>
              <a:rPr lang="en-US" dirty="0" smtClean="0"/>
              <a:t>Tuesday, October 31, 2012  10:00-11:00am</a:t>
            </a:r>
          </a:p>
        </p:txBody>
      </p:sp>
      <p:pic>
        <p:nvPicPr>
          <p:cNvPr id="6" name="Picture 5" descr="creighton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34381"/>
            <a:ext cx="2562398" cy="31920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Franklin Gothic Medium" pitchFamily="34" charset="0"/>
                <a:ea typeface="ＭＳ Ｐゴシック" pitchFamily="34" charset="-128"/>
              </a:rPr>
              <a:t>Climate Action Plan Development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397000"/>
          <a:ext cx="8426431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1289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 1: Kickoff Meeting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r>
                        <a:rPr lang="en-US" baseline="0" dirty="0" smtClean="0"/>
                        <a:t> 2: Strategy Development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r>
                        <a:rPr lang="en-US" baseline="0" dirty="0" smtClean="0"/>
                        <a:t> 3: Review Draft Strategies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r>
                        <a:rPr lang="en-US" baseline="0" dirty="0" smtClean="0"/>
                        <a:t> 4: Campus Workshop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 5: Campus Survey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r>
                        <a:rPr lang="en-US" baseline="0" dirty="0" smtClean="0"/>
                        <a:t> 6: Document Development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r>
                        <a:rPr lang="en-US" baseline="0" dirty="0" smtClean="0"/>
                        <a:t> 7: Present Final CAP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r>
                        <a:rPr lang="en-US" baseline="0" dirty="0" smtClean="0"/>
                        <a:t> 8: Implementation Support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2012 Sustainability Survey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Creighton Fiscal Year 2010 Emissions by Sector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645" y="1000125"/>
            <a:ext cx="6497955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Historical Trends and Business-As-Usual Forecast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215" y="982980"/>
            <a:ext cx="6509385" cy="47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Draft Climate Action Plan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Outlines two paths for climate neutrality </a:t>
            </a:r>
          </a:p>
          <a:p>
            <a:pPr lvl="1"/>
            <a:r>
              <a:rPr lang="en-US" sz="1800" dirty="0" smtClean="0"/>
              <a:t>Scenario 1 – Climate neutral by 2050</a:t>
            </a:r>
          </a:p>
          <a:p>
            <a:pPr lvl="1"/>
            <a:r>
              <a:rPr lang="en-US" dirty="0" smtClean="0"/>
              <a:t>Scenario 2 – Climate neutral by 2028</a:t>
            </a:r>
            <a:endParaRPr lang="en-US" sz="1800" dirty="0" smtClean="0"/>
          </a:p>
          <a:p>
            <a:r>
              <a:rPr lang="en-US" dirty="0" smtClean="0"/>
              <a:t>Integration into Creighton’s Mission and Curriculum</a:t>
            </a:r>
          </a:p>
          <a:p>
            <a:r>
              <a:rPr lang="en-US" dirty="0" smtClean="0"/>
              <a:t>Implementing the CAP</a:t>
            </a:r>
          </a:p>
          <a:p>
            <a:pPr lvl="1"/>
            <a:r>
              <a:rPr lang="en-US" dirty="0" smtClean="0"/>
              <a:t>Organizational Development</a:t>
            </a:r>
          </a:p>
          <a:p>
            <a:pPr lvl="1"/>
            <a:r>
              <a:rPr lang="en-US" dirty="0" smtClean="0"/>
              <a:t>Continuous Improvement (Plan-Do-Check-Act)</a:t>
            </a:r>
          </a:p>
          <a:p>
            <a:pPr lvl="1"/>
            <a:r>
              <a:rPr lang="en-US" dirty="0" smtClean="0"/>
              <a:t>Financing the Plan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Scenario 1 - Climate Neutral by 2050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286" y="1218057"/>
            <a:ext cx="6091428" cy="442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Scenario 2 – Climate Neutral by 2028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286" y="1218057"/>
            <a:ext cx="6091428" cy="442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Brendle</a:t>
            </a:r>
            <a:r>
              <a:rPr lang="en-US" dirty="0" smtClean="0"/>
              <a:t> Group</a:t>
            </a:r>
          </a:p>
          <a:p>
            <a:pPr lvl="1"/>
            <a:r>
              <a:rPr lang="en-US" dirty="0" smtClean="0"/>
              <a:t>Implementation support (Nov-Dec 2012)</a:t>
            </a:r>
          </a:p>
          <a:p>
            <a:pPr lvl="1"/>
            <a:r>
              <a:rPr lang="en-US" dirty="0" smtClean="0"/>
              <a:t>Incorporate feedback into next iteration of plan (Dec 2012)</a:t>
            </a:r>
          </a:p>
          <a:p>
            <a:r>
              <a:rPr lang="en-US" dirty="0" smtClean="0"/>
              <a:t>Integration with strategic planning process (Spring 2013)</a:t>
            </a:r>
          </a:p>
          <a:p>
            <a:r>
              <a:rPr lang="en-US" dirty="0" smtClean="0"/>
              <a:t>Develop detailed approach for first phase of implementation</a:t>
            </a:r>
          </a:p>
          <a:p>
            <a:pPr lvl="1"/>
            <a:r>
              <a:rPr lang="en-US" dirty="0" smtClean="0"/>
              <a:t>Prioritized actions</a:t>
            </a:r>
          </a:p>
          <a:p>
            <a:pPr lvl="1"/>
            <a:r>
              <a:rPr lang="en-US" dirty="0" smtClean="0"/>
              <a:t>Responsible parties</a:t>
            </a:r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Student engagement (Green Jays, curriculum, etc)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>
              <a:latin typeface="Georgia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BG_powerpoint3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Sustainability at Creighton </a:t>
            </a:r>
            <a:r>
              <a:rPr lang="en-US" dirty="0" smtClean="0"/>
              <a:t>(Lennis Pederson)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Climate Action Plan Implementation Kickoff </a:t>
            </a:r>
            <a:r>
              <a:rPr lang="en-US" dirty="0" smtClean="0"/>
              <a:t>(Dan </a:t>
            </a:r>
            <a:r>
              <a:rPr lang="en-US" dirty="0" err="1" smtClean="0"/>
              <a:t>Burkey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Sustainability and the Jesuit Mission </a:t>
            </a:r>
            <a:r>
              <a:rPr lang="en-US" dirty="0" smtClean="0"/>
              <a:t>(John O’Keefe)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Creighton’s Climate Action Plan </a:t>
            </a:r>
            <a:r>
              <a:rPr lang="en-US" dirty="0" smtClean="0"/>
              <a:t>(</a:t>
            </a:r>
            <a:r>
              <a:rPr lang="en-US" dirty="0" err="1" smtClean="0"/>
              <a:t>Brendle</a:t>
            </a:r>
            <a:r>
              <a:rPr lang="en-US" dirty="0" smtClean="0"/>
              <a:t> Group)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Greenhouse Gas Inventory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Reduction Strategies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Next Steps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/>
          <p:cNvSpPr txBox="1">
            <a:spLocks/>
          </p:cNvSpPr>
          <p:nvPr/>
        </p:nvSpPr>
        <p:spPr>
          <a:xfrm>
            <a:off x="609600" y="1066800"/>
            <a:ext cx="3657600" cy="3962400"/>
          </a:xfrm>
          <a:prstGeom prst="rect">
            <a:avLst/>
          </a:prstGeom>
        </p:spPr>
        <p:txBody>
          <a:bodyPr numCol="1"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7D004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728F"/>
                </a:solidFill>
                <a:latin typeface="Franklin Gothic Medium" pitchFamily="34" charset="0"/>
                <a:cs typeface="Coffee Shop"/>
              </a:rPr>
              <a:t>Sustainability at Creighton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7D004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728F"/>
                </a:solidFill>
                <a:latin typeface="Franklin Gothic Medium" pitchFamily="34" charset="0"/>
                <a:cs typeface="Coffee Shop"/>
              </a:rPr>
              <a:t>Climate Action Plan Implementation Kick-off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7D004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728F"/>
                </a:solidFill>
                <a:latin typeface="Franklin Gothic Medium" pitchFamily="34" charset="0"/>
                <a:cs typeface="Coffee Shop"/>
              </a:rPr>
              <a:t>Sustainability and the Catholic, Jesuit Mission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7D0041"/>
              </a:buClr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Franklin Gothic Medium"/>
              <a:ea typeface="ＭＳ Ｐゴシック" pitchFamily="1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7D0041"/>
              </a:buClr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eorgia"/>
              <a:ea typeface="ＭＳ Ｐゴシック" pitchFamily="1" charset="-128"/>
              <a:cs typeface="ＭＳ Ｐゴシック" pitchFamily="1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7D0041"/>
              </a:buClr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eorgia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13594" t="26016" r="68281" b="16406"/>
          <a:stretch>
            <a:fillRect/>
          </a:stretch>
        </p:blipFill>
        <p:spPr bwMode="auto">
          <a:xfrm>
            <a:off x="4800600" y="990600"/>
            <a:ext cx="3889248" cy="494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Franklin Gothic Medium" pitchFamily="34" charset="0"/>
                <a:ea typeface="ＭＳ Ｐゴシック" pitchFamily="34" charset="-128"/>
              </a:rPr>
              <a:t>Introducing Brendle Group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Sustainability focused engineering consulting firm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Headquartered in Fort Collins, CO- working nationwide</a:t>
            </a:r>
          </a:p>
        </p:txBody>
      </p:sp>
      <p:pic>
        <p:nvPicPr>
          <p:cNvPr id="13316" name="Picture 3" descr="2011 Group Phot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969" y="2490787"/>
            <a:ext cx="377083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14600"/>
            <a:ext cx="4094162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BrendleDispla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3972" r="-139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4339" name="Picture 5" descr="BrendleLogo4C_ta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2667000" cy="1127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41" y="4985323"/>
            <a:ext cx="7164859" cy="1872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Top-down </a:t>
            </a:r>
            <a:r>
              <a:rPr lang="en-US" dirty="0" smtClean="0"/>
              <a:t>meets bottom-up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28C9-EB1B-4B17-8789-982392400871}" type="datetime1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CD1E-15C9-4CCC-92A7-446D97F130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to Climate and sustainability planning</a:t>
            </a:r>
            <a:endParaRPr lang="en-US" dirty="0"/>
          </a:p>
        </p:txBody>
      </p:sp>
      <p:grpSp>
        <p:nvGrpSpPr>
          <p:cNvPr id="6" name="Group 62"/>
          <p:cNvGrpSpPr/>
          <p:nvPr/>
        </p:nvGrpSpPr>
        <p:grpSpPr>
          <a:xfrm>
            <a:off x="1066800" y="2514600"/>
            <a:ext cx="6641216" cy="2510869"/>
            <a:chOff x="1207384" y="1514501"/>
            <a:chExt cx="6989762" cy="3011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4543426" y="2414587"/>
              <a:ext cx="142875" cy="119062"/>
              <a:chOff x="2847227" y="336434"/>
              <a:chExt cx="142468" cy="119011"/>
            </a:xfrm>
          </p:grpSpPr>
          <p:sp>
            <p:nvSpPr>
              <p:cNvPr id="49" name="Right Arrow 48"/>
              <p:cNvSpPr/>
              <p:nvPr/>
            </p:nvSpPr>
            <p:spPr>
              <a:xfrm rot="5400000">
                <a:off x="2858955" y="324706"/>
                <a:ext cx="119011" cy="14246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0" name="Right Arrow 6"/>
              <p:cNvSpPr/>
              <p:nvPr/>
            </p:nvSpPr>
            <p:spPr>
              <a:xfrm>
                <a:off x="2875720" y="336435"/>
                <a:ext cx="85481" cy="841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600">
                  <a:solidFill>
                    <a:sysClr val="window" lastClr="FFFFFF"/>
                  </a:solidFill>
                  <a:latin typeface="Cambria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5341937" y="3344864"/>
              <a:ext cx="203200" cy="184150"/>
              <a:chOff x="3644679" y="1266813"/>
              <a:chExt cx="203247" cy="184778"/>
            </a:xfrm>
          </p:grpSpPr>
          <p:sp>
            <p:nvSpPr>
              <p:cNvPr id="47" name="Right Arrow 46"/>
              <p:cNvSpPr/>
              <p:nvPr/>
            </p:nvSpPr>
            <p:spPr>
              <a:xfrm rot="16200000">
                <a:off x="3653914" y="1257578"/>
                <a:ext cx="184778" cy="20324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8" name="Right Arrow 10"/>
              <p:cNvSpPr/>
              <p:nvPr/>
            </p:nvSpPr>
            <p:spPr>
              <a:xfrm rot="10800000">
                <a:off x="3685965" y="1322563"/>
                <a:ext cx="120678" cy="1290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700">
                  <a:solidFill>
                    <a:sysClr val="window" lastClr="FFFFFF"/>
                  </a:solidFill>
                  <a:latin typeface="Cambria"/>
                </a:endParaRP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800476" y="3344862"/>
              <a:ext cx="119063" cy="196851"/>
              <a:chOff x="2103495" y="1266581"/>
              <a:chExt cx="119716" cy="197618"/>
            </a:xfrm>
          </p:grpSpPr>
          <p:sp>
            <p:nvSpPr>
              <p:cNvPr id="45" name="Right Arrow 44"/>
              <p:cNvSpPr/>
              <p:nvPr/>
            </p:nvSpPr>
            <p:spPr>
              <a:xfrm rot="16018486">
                <a:off x="2064544" y="1305532"/>
                <a:ext cx="197617" cy="11971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6" name="Right Arrow 14"/>
              <p:cNvSpPr/>
              <p:nvPr/>
            </p:nvSpPr>
            <p:spPr>
              <a:xfrm rot="26818486">
                <a:off x="2084467" y="1347803"/>
                <a:ext cx="160963" cy="718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500">
                  <a:solidFill>
                    <a:sysClr val="window" lastClr="FFFFFF"/>
                  </a:solidFill>
                  <a:latin typeface="Cambria"/>
                </a:endParaRPr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4522788" y="3629025"/>
              <a:ext cx="179387" cy="142875"/>
              <a:chOff x="2825037" y="1552005"/>
              <a:chExt cx="179540" cy="142468"/>
            </a:xfrm>
          </p:grpSpPr>
          <p:sp>
            <p:nvSpPr>
              <p:cNvPr id="43" name="Right Arrow 42"/>
              <p:cNvSpPr/>
              <p:nvPr/>
            </p:nvSpPr>
            <p:spPr>
              <a:xfrm rot="4314">
                <a:off x="2825037" y="1552005"/>
                <a:ext cx="179540" cy="14246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4" name="Right Arrow 18"/>
              <p:cNvSpPr/>
              <p:nvPr/>
            </p:nvSpPr>
            <p:spPr>
              <a:xfrm rot="4314">
                <a:off x="2825037" y="1580499"/>
                <a:ext cx="136641" cy="854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600">
                  <a:solidFill>
                    <a:sysClr val="window" lastClr="FFFFFF"/>
                  </a:solidFill>
                  <a:latin typeface="Cambria"/>
                </a:endParaRPr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5967413" y="3459163"/>
              <a:ext cx="55562" cy="128587"/>
              <a:chOff x="4270794" y="1382277"/>
              <a:chExt cx="55983" cy="127385"/>
            </a:xfrm>
          </p:grpSpPr>
          <p:sp>
            <p:nvSpPr>
              <p:cNvPr id="41" name="Right Arrow 40"/>
              <p:cNvSpPr/>
              <p:nvPr/>
            </p:nvSpPr>
            <p:spPr>
              <a:xfrm rot="21599980">
                <a:off x="4270794" y="1382277"/>
                <a:ext cx="55983" cy="12738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2" name="Right Arrow 22"/>
              <p:cNvSpPr/>
              <p:nvPr/>
            </p:nvSpPr>
            <p:spPr>
              <a:xfrm rot="21599980">
                <a:off x="4270794" y="1407440"/>
                <a:ext cx="38389" cy="770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500">
                  <a:solidFill>
                    <a:sysClr val="window" lastClr="FFFFFF"/>
                  </a:solidFill>
                  <a:latin typeface="Cambria"/>
                </a:endParaRPr>
              </a:p>
            </p:txBody>
          </p: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4954588" y="3443288"/>
              <a:ext cx="192087" cy="98425"/>
              <a:chOff x="3258015" y="1365994"/>
              <a:chExt cx="191683" cy="97572"/>
            </a:xfrm>
          </p:grpSpPr>
          <p:sp>
            <p:nvSpPr>
              <p:cNvPr id="39" name="Right Arrow 38"/>
              <p:cNvSpPr/>
              <p:nvPr/>
            </p:nvSpPr>
            <p:spPr>
              <a:xfrm rot="10801778">
                <a:off x="3258015" y="1365994"/>
                <a:ext cx="191683" cy="9757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0" name="Right Arrow 26"/>
              <p:cNvSpPr/>
              <p:nvPr/>
            </p:nvSpPr>
            <p:spPr>
              <a:xfrm rot="21601778">
                <a:off x="3286530" y="1384879"/>
                <a:ext cx="163168" cy="598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500">
                  <a:solidFill>
                    <a:sysClr val="window" lastClr="FFFFFF"/>
                  </a:solidFill>
                  <a:latin typeface="Cambria"/>
                </a:endParaRPr>
              </a:p>
            </p:txBody>
          </p:sp>
        </p:grp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1207384" y="1514501"/>
              <a:ext cx="6989762" cy="516180"/>
              <a:chOff x="0" y="3"/>
              <a:chExt cx="5836919" cy="31659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0" y="3"/>
                <a:ext cx="5836919" cy="316597"/>
              </a:xfrm>
              <a:prstGeom prst="roundRect">
                <a:avLst>
                  <a:gd name="adj" fmla="val 10000"/>
                </a:avLst>
              </a:prstGeom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8" name="Rounded Rectangle 4"/>
              <p:cNvSpPr/>
              <p:nvPr/>
            </p:nvSpPr>
            <p:spPr>
              <a:xfrm>
                <a:off x="9524" y="9549"/>
                <a:ext cx="5817870" cy="29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 smtClean="0">
                    <a:solidFill>
                      <a:sysClr val="window" lastClr="FFFFFF"/>
                    </a:solidFill>
                    <a:latin typeface="Cambria"/>
                  </a:rPr>
                  <a:t>POLICY AND GUIDING PRINCIPLES</a:t>
                </a:r>
                <a:endParaRPr lang="en-US" sz="1400" b="1" dirty="0">
                  <a:solidFill>
                    <a:sysClr val="window" lastClr="FFFFFF"/>
                  </a:solidFill>
                  <a:latin typeface="Cambria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2501925" y="2388636"/>
              <a:ext cx="4400681" cy="518775"/>
              <a:chOff x="1081301" y="475282"/>
              <a:chExt cx="3674317" cy="316597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081301" y="475282"/>
                <a:ext cx="3674317" cy="316597"/>
              </a:xfrm>
              <a:prstGeom prst="roundRect">
                <a:avLst>
                  <a:gd name="adj" fmla="val 10000"/>
                </a:avLst>
              </a:prstGeom>
              <a:solidFill>
                <a:srgbClr val="C0504D">
                  <a:hueOff val="780253"/>
                  <a:satOff val="-973"/>
                  <a:lumOff val="229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6" name="Rounded Rectangle 8"/>
              <p:cNvSpPr/>
              <p:nvPr/>
            </p:nvSpPr>
            <p:spPr>
              <a:xfrm>
                <a:off x="1090824" y="484780"/>
                <a:ext cx="3655271" cy="297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smtClean="0">
                    <a:solidFill>
                      <a:sysClr val="window" lastClr="FFFFFF"/>
                    </a:solidFill>
                    <a:latin typeface="Cambria"/>
                  </a:rPr>
                  <a:t>TOPIC AREAS AND GOALS</a:t>
                </a:r>
                <a:endParaRPr lang="en-US" sz="1400" dirty="0">
                  <a:solidFill>
                    <a:sysClr val="window" lastClr="FFFFFF"/>
                  </a:solidFill>
                  <a:latin typeface="Cambria"/>
                </a:endParaRPr>
              </a:p>
            </p:txBody>
          </p:sp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1232096" y="3164205"/>
              <a:ext cx="6940339" cy="518775"/>
              <a:chOff x="20997" y="950178"/>
              <a:chExt cx="5794925" cy="316597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0997" y="950178"/>
                <a:ext cx="5794925" cy="316597"/>
              </a:xfrm>
              <a:prstGeom prst="roundRect">
                <a:avLst>
                  <a:gd name="adj" fmla="val 10000"/>
                </a:avLst>
              </a:prstGeom>
              <a:solidFill>
                <a:srgbClr val="C0504D">
                  <a:hueOff val="1560506"/>
                  <a:satOff val="-1946"/>
                  <a:lumOff val="458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4" name="Rounded Rectangle 12"/>
              <p:cNvSpPr/>
              <p:nvPr/>
            </p:nvSpPr>
            <p:spPr>
              <a:xfrm>
                <a:off x="30520" y="959676"/>
                <a:ext cx="5775878" cy="297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>
                    <a:solidFill>
                      <a:sysClr val="window" lastClr="FFFFFF"/>
                    </a:solidFill>
                    <a:latin typeface="Cambria"/>
                  </a:rPr>
                  <a:t>STRATEGIES</a:t>
                </a:r>
              </a:p>
            </p:txBody>
          </p:sp>
        </p:grp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3058901" y="4004620"/>
              <a:ext cx="1496041" cy="516180"/>
              <a:chOff x="1546394" y="1464007"/>
              <a:chExt cx="1248719" cy="31659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546394" y="1464007"/>
                <a:ext cx="1248719" cy="316597"/>
              </a:xfrm>
              <a:prstGeom prst="roundRect">
                <a:avLst>
                  <a:gd name="adj" fmla="val 10000"/>
                </a:avLst>
              </a:prstGeom>
              <a:solidFill>
                <a:srgbClr val="C0504D">
                  <a:hueOff val="2340759"/>
                  <a:satOff val="-2919"/>
                  <a:lumOff val="686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2" name="Rounded Rectangle 16"/>
              <p:cNvSpPr/>
              <p:nvPr/>
            </p:nvSpPr>
            <p:spPr>
              <a:xfrm>
                <a:off x="1555914" y="1473553"/>
                <a:ext cx="1229679" cy="29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 smtClean="0">
                    <a:solidFill>
                      <a:sysClr val="window" lastClr="FFFFFF"/>
                    </a:solidFill>
                    <a:latin typeface="Cambria"/>
                  </a:rPr>
                  <a:t>WEB SURVEY</a:t>
                </a:r>
                <a:endParaRPr lang="en-US" sz="1200" dirty="0">
                  <a:solidFill>
                    <a:sysClr val="window" lastClr="FFFFFF"/>
                  </a:solidFill>
                  <a:latin typeface="Cambria"/>
                </a:endParaRPr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4840083" y="4007213"/>
              <a:ext cx="1461825" cy="518775"/>
              <a:chOff x="3034501" y="1465857"/>
              <a:chExt cx="1220521" cy="316597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3034501" y="1465857"/>
                <a:ext cx="1220521" cy="316597"/>
              </a:xfrm>
              <a:prstGeom prst="roundRect">
                <a:avLst>
                  <a:gd name="adj" fmla="val 10000"/>
                </a:avLst>
              </a:prstGeom>
              <a:solidFill>
                <a:srgbClr val="C0504D">
                  <a:hueOff val="3121013"/>
                  <a:satOff val="-3893"/>
                  <a:lumOff val="915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0" name="Rounded Rectangle 20"/>
              <p:cNvSpPr/>
              <p:nvPr/>
            </p:nvSpPr>
            <p:spPr>
              <a:xfrm>
                <a:off x="3044024" y="1475355"/>
                <a:ext cx="1201475" cy="297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>
                    <a:solidFill>
                      <a:sysClr val="window" lastClr="FFFFFF"/>
                    </a:solidFill>
                    <a:latin typeface="Cambria"/>
                  </a:rPr>
                  <a:t>WORKSHOPS</a:t>
                </a:r>
              </a:p>
            </p:txBody>
          </p:sp>
        </p:grp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6628870" y="4007213"/>
              <a:ext cx="1568276" cy="518775"/>
              <a:chOff x="4527071" y="1465848"/>
              <a:chExt cx="1309848" cy="31659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527071" y="1465848"/>
                <a:ext cx="1309848" cy="316597"/>
              </a:xfrm>
              <a:prstGeom prst="roundRect">
                <a:avLst>
                  <a:gd name="adj" fmla="val 10000"/>
                </a:avLst>
              </a:prstGeom>
              <a:solidFill>
                <a:srgbClr val="C0504D">
                  <a:hueOff val="3901266"/>
                  <a:satOff val="-4866"/>
                  <a:lumOff val="1144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8" name="Rounded Rectangle 24"/>
              <p:cNvSpPr/>
              <p:nvPr/>
            </p:nvSpPr>
            <p:spPr>
              <a:xfrm>
                <a:off x="4536597" y="1475346"/>
                <a:ext cx="1290796" cy="297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>
                    <a:solidFill>
                      <a:sysClr val="window" lastClr="FFFFFF"/>
                    </a:solidFill>
                    <a:latin typeface="Cambria"/>
                  </a:rPr>
                  <a:t>INTERVIEWS </a:t>
                </a:r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1213086" y="4004620"/>
              <a:ext cx="1496042" cy="516180"/>
              <a:chOff x="5490" y="1463494"/>
              <a:chExt cx="1248719" cy="316597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5490" y="1463494"/>
                <a:ext cx="1248719" cy="316597"/>
              </a:xfrm>
              <a:prstGeom prst="roundRect">
                <a:avLst>
                  <a:gd name="adj" fmla="val 10000"/>
                </a:avLst>
              </a:prstGeom>
              <a:solidFill>
                <a:srgbClr val="C0504D">
                  <a:hueOff val="4681519"/>
                  <a:satOff val="-5839"/>
                  <a:lumOff val="1373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6" name="Rounded Rectangle 28"/>
              <p:cNvSpPr/>
              <p:nvPr/>
            </p:nvSpPr>
            <p:spPr>
              <a:xfrm>
                <a:off x="15010" y="1473040"/>
                <a:ext cx="1229679" cy="29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 smtClean="0">
                    <a:solidFill>
                      <a:sysClr val="window" lastClr="FFFFFF"/>
                    </a:solidFill>
                    <a:latin typeface="Cambria"/>
                  </a:rPr>
                  <a:t>BASELINE </a:t>
                </a:r>
                <a:r>
                  <a:rPr lang="en-US" sz="1200" dirty="0">
                    <a:solidFill>
                      <a:sysClr val="window" lastClr="FFFFFF"/>
                    </a:solidFill>
                    <a:latin typeface="Cambria"/>
                  </a:rPr>
                  <a:t>INFORMATION</a:t>
                </a:r>
              </a:p>
            </p:txBody>
          </p:sp>
        </p:grp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4522698" y="2124075"/>
              <a:ext cx="227013" cy="1460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1879600" y="3743411"/>
              <a:ext cx="219075" cy="16986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3712949" y="3772013"/>
              <a:ext cx="217487" cy="168275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5436394" y="3772013"/>
              <a:ext cx="217488" cy="16986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7239000" y="3743411"/>
              <a:ext cx="219075" cy="16986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Making </a:t>
            </a:r>
            <a:r>
              <a:rPr lang="en-US" dirty="0" smtClean="0"/>
              <a:t>effective use of external frameworks </a:t>
            </a:r>
          </a:p>
          <a:p>
            <a:pPr lvl="1"/>
            <a:r>
              <a:rPr lang="en-US" dirty="0" smtClean="0"/>
              <a:t>ACUPCC Reporting Requirements</a:t>
            </a:r>
          </a:p>
          <a:p>
            <a:pPr lvl="1"/>
            <a:r>
              <a:rPr lang="en-US" dirty="0" smtClean="0"/>
              <a:t>AASHE Stars</a:t>
            </a:r>
          </a:p>
          <a:p>
            <a:pPr lvl="1"/>
            <a:r>
              <a:rPr lang="en-US" dirty="0" smtClean="0"/>
              <a:t>Others (Architecture 2030, LEED, etc)</a:t>
            </a:r>
          </a:p>
          <a:p>
            <a:r>
              <a:rPr lang="en-US" dirty="0" smtClean="0"/>
              <a:t>Planning in real-time, rather than a blank slate</a:t>
            </a:r>
          </a:p>
          <a:p>
            <a:pPr lvl="1"/>
            <a:r>
              <a:rPr lang="en-US" dirty="0" smtClean="0"/>
              <a:t>Link and align with existing planning and management systems</a:t>
            </a:r>
          </a:p>
          <a:p>
            <a:pPr lvl="1"/>
            <a:r>
              <a:rPr lang="en-US" dirty="0" smtClean="0"/>
              <a:t>Strategies:  Build on what’s working, troubleshoot what’s not, fill gaps</a:t>
            </a:r>
          </a:p>
          <a:p>
            <a:pPr lvl="1"/>
            <a:r>
              <a:rPr lang="en-US" dirty="0" smtClean="0"/>
              <a:t>Analyze and prioritize options </a:t>
            </a:r>
          </a:p>
          <a:p>
            <a:pPr lvl="1"/>
            <a:r>
              <a:rPr lang="en-US" dirty="0" smtClean="0"/>
              <a:t>Determine implementation paths, within an </a:t>
            </a:r>
            <a:r>
              <a:rPr lang="en-US" i="1" dirty="0" smtClean="0"/>
              <a:t>existing system</a:t>
            </a:r>
          </a:p>
          <a:p>
            <a:pPr lvl="1"/>
            <a:r>
              <a:rPr lang="en-US" dirty="0" smtClean="0"/>
              <a:t>Might mean changing/improving organizational systems </a:t>
            </a:r>
          </a:p>
          <a:p>
            <a:pPr lvl="1"/>
            <a:r>
              <a:rPr lang="en-US" dirty="0" smtClean="0"/>
              <a:t>Economic analysis:  a plan that makes financial sense and pays for itself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28C9-EB1B-4B17-8789-982392400871}" type="datetime1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CD1E-15C9-4CCC-92A7-446D97F130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to Climate and sustainability planning </a:t>
            </a:r>
            <a:r>
              <a:rPr lang="en-US" sz="2000" dirty="0" smtClean="0"/>
              <a:t>(</a:t>
            </a:r>
            <a:r>
              <a:rPr lang="en-US" sz="2000" dirty="0" err="1" smtClean="0"/>
              <a:t>Cont’D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Short-term </a:t>
            </a:r>
            <a:r>
              <a:rPr lang="en-US" dirty="0" smtClean="0"/>
              <a:t>project for long-term change:  continuous improvement and capacity building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2133600" cy="274320"/>
          </a:xfrm>
        </p:spPr>
        <p:txBody>
          <a:bodyPr/>
          <a:lstStyle/>
          <a:p>
            <a:fld id="{BFAB28C9-EB1B-4B17-8789-982392400871}" type="datetime1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CD1E-15C9-4CCC-92A7-446D97F130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to Climate and sustainability planning </a:t>
            </a:r>
            <a:r>
              <a:rPr lang="en-US" sz="2400" dirty="0" smtClean="0"/>
              <a:t>(</a:t>
            </a:r>
            <a:r>
              <a:rPr lang="en-US" sz="2400" dirty="0" err="1" smtClean="0"/>
              <a:t>Cont’D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57200" y="2362200"/>
          <a:ext cx="8077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438400" y="4038600"/>
            <a:ext cx="1295400" cy="533400"/>
          </a:xfrm>
          <a:prstGeom prst="straightConnector1">
            <a:avLst/>
          </a:prstGeom>
          <a:ln w="635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3581400"/>
            <a:ext cx="1676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ea typeface="ＭＳ Ｐゴシック" charset="-128"/>
              </a:rPr>
              <a:t>Planning</a:t>
            </a:r>
            <a:r>
              <a:rPr lang="en-US" sz="2000" dirty="0" smtClean="0">
                <a:ea typeface="ＭＳ Ｐゴシック" charset="-128"/>
                <a:cs typeface="+mn-cs"/>
              </a:rPr>
              <a:t> Core</a:t>
            </a:r>
            <a:endParaRPr lang="en-US" sz="2000" dirty="0">
              <a:ea typeface="ＭＳ Ｐゴシック" charset="-128"/>
              <a:cs typeface="+mn-cs"/>
            </a:endParaRPr>
          </a:p>
        </p:txBody>
      </p:sp>
      <p:sp>
        <p:nvSpPr>
          <p:cNvPr id="10" name="Circular Arrow 9"/>
          <p:cNvSpPr/>
          <p:nvPr/>
        </p:nvSpPr>
        <p:spPr>
          <a:xfrm>
            <a:off x="5334000" y="3124200"/>
            <a:ext cx="2743200" cy="2349788"/>
          </a:xfrm>
          <a:prstGeom prst="circular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029200"/>
            <a:ext cx="22098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ea typeface="ＭＳ Ｐゴシック" charset="-128"/>
                <a:cs typeface="+mn-cs"/>
              </a:rPr>
              <a:t>Annual </a:t>
            </a:r>
            <a:r>
              <a:rPr lang="en-US" sz="2000" dirty="0" smtClean="0">
                <a:ea typeface="ＭＳ Ｐゴシック" charset="-128"/>
                <a:cs typeface="+mn-cs"/>
              </a:rPr>
              <a:t>Implementation and Monitoring</a:t>
            </a:r>
            <a:endParaRPr lang="en-US" sz="2000" dirty="0"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0772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728F"/>
                </a:solidFill>
                <a:effectLst/>
                <a:uLnTx/>
                <a:uFillTx/>
                <a:latin typeface="Franklin Gothic Medium"/>
                <a:ea typeface="ＭＳ Ｐゴシック" pitchFamily="1" charset="-128"/>
                <a:cs typeface="Coffee Shop"/>
              </a:rPr>
              <a:t>Climate Planning Process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28F"/>
              </a:solidFill>
              <a:effectLst/>
              <a:uLnTx/>
              <a:uFillTx/>
              <a:latin typeface="Franklin Gothic Medium"/>
              <a:ea typeface="ＭＳ Ｐゴシック" pitchFamily="1" charset="-128"/>
              <a:cs typeface="Coffee Shop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04800" y="914400"/>
          <a:ext cx="3657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57600" y="914400"/>
          <a:ext cx="4724400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44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in 2010; revised</a:t>
                      </a:r>
                      <a:r>
                        <a:rPr lang="en-US" baseline="0" dirty="0" smtClean="0"/>
                        <a:t> as part of CAP development</a:t>
                      </a:r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dirty="0" smtClean="0"/>
                        <a:t>Based on growth</a:t>
                      </a:r>
                      <a:r>
                        <a:rPr lang="en-US" baseline="0" dirty="0" smtClean="0"/>
                        <a:t> projections; preliminary analysis completed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ACUPCC</a:t>
                      </a:r>
                      <a:r>
                        <a:rPr lang="en-US" baseline="0" dirty="0" smtClean="0"/>
                        <a:t> requires climate neutral but allows institution to establish timeline and intermediate goals</a:t>
                      </a:r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dirty="0" smtClean="0"/>
                        <a:t>Draft strategies developed with feedback from Sustainability Council</a:t>
                      </a:r>
                      <a:endParaRPr lang="en-US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PLAN-DO-CHECK-ACT.</a:t>
                      </a:r>
                      <a:r>
                        <a:rPr lang="en-US" b="1" baseline="0" dirty="0" smtClean="0"/>
                        <a:t>  </a:t>
                      </a:r>
                      <a:r>
                        <a:rPr lang="en-US" dirty="0" smtClean="0"/>
                        <a:t>ACUPCC requires regular inventories and a monitoring plan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559</Words>
  <Application>Microsoft Office PowerPoint</Application>
  <PresentationFormat>On-screen Show (4:3)</PresentationFormat>
  <Paragraphs>136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Creighton University Climate Action Plan </vt:lpstr>
      <vt:lpstr>Agenda</vt:lpstr>
      <vt:lpstr>Slide 3</vt:lpstr>
      <vt:lpstr>Introducing Brendle Group</vt:lpstr>
      <vt:lpstr>Slide 5</vt:lpstr>
      <vt:lpstr>Our Approach to Climate and sustainability planning</vt:lpstr>
      <vt:lpstr>Our Approach to Climate and sustainability planning (Cont’D)</vt:lpstr>
      <vt:lpstr>Our Approach to Climate and sustainability planning (Cont’D)</vt:lpstr>
      <vt:lpstr>Slide 9</vt:lpstr>
      <vt:lpstr>Climate Action Plan Development Schedule</vt:lpstr>
      <vt:lpstr>Fall 2012 Sustainability Survey Results</vt:lpstr>
      <vt:lpstr>Creighton Fiscal Year 2010 Emissions by Sector</vt:lpstr>
      <vt:lpstr>Historical Trends and Business-As-Usual Forecast</vt:lpstr>
      <vt:lpstr>Draft Climate Action Plan</vt:lpstr>
      <vt:lpstr>Scenario 1 - Climate Neutral by 2050</vt:lpstr>
      <vt:lpstr>Scenario 2 – Climate Neutral by 2028</vt:lpstr>
      <vt:lpstr>Next Steps</vt:lpstr>
      <vt:lpstr>Questions?</vt:lpstr>
      <vt:lpstr>Slide 19</vt:lpstr>
    </vt:vector>
  </TitlesOfParts>
  <Company>Toolbox Creative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Campbell</dc:creator>
  <cp:lastModifiedBy>Judy Dorsey</cp:lastModifiedBy>
  <cp:revision>234</cp:revision>
  <dcterms:created xsi:type="dcterms:W3CDTF">2009-01-14T15:44:56Z</dcterms:created>
  <dcterms:modified xsi:type="dcterms:W3CDTF">2012-10-31T14:12:48Z</dcterms:modified>
</cp:coreProperties>
</file>