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69" r:id="rId2"/>
    <p:sldId id="268" r:id="rId3"/>
    <p:sldId id="266" r:id="rId4"/>
    <p:sldId id="272" r:id="rId5"/>
    <p:sldId id="274" r:id="rId6"/>
    <p:sldId id="283" r:id="rId7"/>
    <p:sldId id="275" r:id="rId8"/>
    <p:sldId id="278" r:id="rId9"/>
    <p:sldId id="279" r:id="rId10"/>
    <p:sldId id="280" r:id="rId11"/>
    <p:sldId id="284" r:id="rId12"/>
    <p:sldId id="285" r:id="rId1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5E1D10"/>
    <a:srgbClr val="4D4D4D"/>
    <a:srgbClr val="B0AC00"/>
    <a:srgbClr val="D5E1E7"/>
    <a:srgbClr val="FFCC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906" y="-84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5567AD-DE03-4642-806A-BBF4A29B19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75496-24AD-404F-A75F-598CF627287D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58C89-3A2D-4077-9874-985AD26DF2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8C89-3A2D-4077-9874-985AD26DF2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8C89-3A2D-4077-9874-985AD26DF2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58C89-3A2D-4077-9874-985AD26DF2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5105400"/>
            <a:ext cx="3962400" cy="838200"/>
          </a:xfrm>
        </p:spPr>
        <p:txBody>
          <a:bodyPr anchor="b" anchorCtr="0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943600"/>
            <a:ext cx="3962400" cy="6096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5065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12775"/>
            <a:ext cx="50657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5065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52900" y="381000"/>
            <a:ext cx="12573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3619500" cy="6172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  <a:lvl2pPr>
              <a:defRPr sz="2400">
                <a:solidFill>
                  <a:schemeClr val="tx1"/>
                </a:solidFill>
                <a:latin typeface="+mn-lt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41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0"/>
            <a:ext cx="2438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  <a:p>
            <a:pPr lvl="1"/>
            <a:r>
              <a:rPr lang="en-US" dirty="0" smtClean="0"/>
              <a:t>Your Subtopics</a:t>
            </a:r>
          </a:p>
          <a:p>
            <a:pPr lvl="2"/>
            <a:r>
              <a:rPr lang="en-US" dirty="0" smtClean="0"/>
              <a:t>Your Subtopics</a:t>
            </a:r>
          </a:p>
          <a:p>
            <a:pPr lvl="3"/>
            <a:r>
              <a:rPr lang="en-US" dirty="0" smtClean="0"/>
              <a:t>Your Subtopics</a:t>
            </a:r>
          </a:p>
          <a:p>
            <a:pPr lvl="4"/>
            <a:r>
              <a:rPr lang="en-US" dirty="0" smtClean="0"/>
              <a:t>Your Subtopics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aseline="0">
          <a:solidFill>
            <a:schemeClr val="accent4">
              <a:lumMod val="20000"/>
              <a:lumOff val="80000"/>
            </a:schemeClr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324600" y="4724400"/>
            <a:ext cx="2667000" cy="1066800"/>
          </a:xfrm>
        </p:spPr>
        <p:txBody>
          <a:bodyPr/>
          <a:lstStyle/>
          <a:p>
            <a:r>
              <a:rPr lang="en-US" sz="2400" dirty="0" smtClean="0"/>
              <a:t>SHADOWING  WORKSHOP </a:t>
            </a:r>
            <a:endParaRPr lang="en-US" sz="2400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the Creighton Career Center and the PMED Seminar Program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5029200" cy="838200"/>
          </a:xfrm>
        </p:spPr>
        <p:txBody>
          <a:bodyPr/>
          <a:lstStyle/>
          <a:p>
            <a:r>
              <a:rPr lang="en-US" dirty="0" smtClean="0"/>
              <a:t>While you are there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5105400" cy="5791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the scope of a shadowing visit?</a:t>
            </a:r>
          </a:p>
          <a:p>
            <a:pPr lvl="1"/>
            <a:r>
              <a:rPr lang="en-US" dirty="0" smtClean="0"/>
              <a:t>To watch, listen and learn</a:t>
            </a:r>
          </a:p>
          <a:p>
            <a:pPr lvl="1"/>
            <a:r>
              <a:rPr lang="en-US" dirty="0" smtClean="0"/>
              <a:t>Observing only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dirty="0" smtClean="0"/>
              <a:t>    BE SENSITIVE to patients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dirty="0" smtClean="0"/>
              <a:t>    Be on time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dirty="0" smtClean="0"/>
              <a:t>    Be polite, sensitive and considerate of office staff, nurses and other docs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dirty="0" smtClean="0"/>
              <a:t>    Remember that you are there to learn, not  teach!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953000" cy="1295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4102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database of more than 850,000 US doctors and dentists</a:t>
            </a:r>
          </a:p>
          <a:p>
            <a:r>
              <a:rPr lang="en-US" dirty="0" smtClean="0"/>
              <a:t>Can select by geography, medical specialty, size of practice, medical school attended, etc.  </a:t>
            </a:r>
          </a:p>
          <a:p>
            <a:r>
              <a:rPr lang="en-US" dirty="0" smtClean="0"/>
              <a:t>Examples: CU medical school alums in Des Moines; Nebraska med school alums in Denver; Pediatricians practicing in Omaha from Creighton’s medical school, etc., etc.    </a:t>
            </a:r>
          </a:p>
          <a:p>
            <a:endParaRPr lang="en-US" dirty="0"/>
          </a:p>
        </p:txBody>
      </p:sp>
      <p:pic>
        <p:nvPicPr>
          <p:cNvPr id="4" name="Picture 3" descr="logo_reference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4572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Suggestions for Getting Clinical Experience: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shadowing with your own physician and their colleagues</a:t>
            </a:r>
          </a:p>
          <a:p>
            <a:r>
              <a:rPr lang="en-US" dirty="0" smtClean="0"/>
              <a:t>Volunteer at local hospital and long-term care facilities</a:t>
            </a:r>
          </a:p>
          <a:p>
            <a:r>
              <a:rPr lang="en-US" dirty="0" smtClean="0"/>
              <a:t>Get trained to be a Certified , Nursing Assistant, Emergency Medical Tech, Phlebotomist, etc. </a:t>
            </a:r>
          </a:p>
          <a:p>
            <a:r>
              <a:rPr lang="en-US" dirty="0" smtClean="0"/>
              <a:t>Information about local CNA, EMT and Phlebotomy programs available through Career Center</a:t>
            </a:r>
          </a:p>
          <a:p>
            <a:r>
              <a:rPr lang="en-US" dirty="0" smtClean="0"/>
              <a:t>Summer months – good time to do this…. Could then get paid for </a:t>
            </a:r>
            <a:r>
              <a:rPr lang="en-US" smtClean="0"/>
              <a:t>clinical experience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SHADOWING WORKSHOP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5029200" cy="47244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Presented by: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 algn="ctr">
              <a:spcBef>
                <a:spcPts val="0"/>
              </a:spcBef>
              <a:buNone/>
            </a:pPr>
            <a:endParaRPr lang="en-US" dirty="0" smtClean="0"/>
          </a:p>
          <a:p>
            <a:pPr algn="ctr">
              <a:spcBef>
                <a:spcPts val="0"/>
              </a:spcBef>
              <a:buNone/>
            </a:pPr>
            <a:r>
              <a:rPr lang="en-US" dirty="0" smtClean="0"/>
              <a:t>Lisa Brockhoff and Linda Dunn</a:t>
            </a:r>
          </a:p>
          <a:p>
            <a:pPr algn="ctr">
              <a:spcBef>
                <a:spcPts val="0"/>
              </a:spcBef>
              <a:buNone/>
            </a:pPr>
            <a:r>
              <a:rPr lang="en-US" dirty="0" smtClean="0"/>
              <a:t>Creighton Career Center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Shadowing…What Does it Really Mean? 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50292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Beyond just looking it up online…It is </a:t>
            </a:r>
            <a:r>
              <a:rPr lang="en-US" b="1" i="1" u="sng" dirty="0" smtClean="0"/>
              <a:t>actually watching </a:t>
            </a:r>
            <a:r>
              <a:rPr lang="en-US" b="1" i="1" dirty="0" smtClean="0"/>
              <a:t> </a:t>
            </a:r>
            <a:r>
              <a:rPr lang="en-US" dirty="0" smtClean="0"/>
              <a:t>someone do a job for a few hours, days or whatever time is necessary.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It is the only way to really find out what you may like or not like about a specific profession or clinical specialty! 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You will ALWAYS learn something- both positive and negative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Will come away either more excited or less excited – never neutral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need to shadow?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029200" cy="5334000"/>
          </a:xfrm>
        </p:spPr>
        <p:txBody>
          <a:bodyPr/>
          <a:lstStyle/>
          <a:p>
            <a:r>
              <a:rPr lang="en-US" dirty="0" smtClean="0"/>
              <a:t>“But I already KNOW what doctors do –” </a:t>
            </a:r>
          </a:p>
          <a:p>
            <a:pPr lvl="1"/>
            <a:r>
              <a:rPr lang="en-US" dirty="0" smtClean="0"/>
              <a:t>Your experience as a patient (or TV fan) does NOT give you a real picture of what it takes day in and day out</a:t>
            </a:r>
          </a:p>
          <a:p>
            <a:pPr lvl="1"/>
            <a:r>
              <a:rPr lang="en-US" dirty="0" smtClean="0"/>
              <a:t>You need to be sure </a:t>
            </a:r>
          </a:p>
          <a:p>
            <a:pPr lvl="1"/>
            <a:r>
              <a:rPr lang="en-US" dirty="0" smtClean="0"/>
              <a:t>Medical Schools want to KNOW that you have truly explored being a doc!</a:t>
            </a:r>
          </a:p>
          <a:p>
            <a:pPr lvl="1"/>
            <a:r>
              <a:rPr lang="en-US" dirty="0" smtClean="0"/>
              <a:t>The focus should be to have exposure to many different practices and specialties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“ideal” shadowing experience?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2438400" cy="1905000"/>
          </a:xfrm>
        </p:spPr>
        <p:txBody>
          <a:bodyPr/>
          <a:lstStyle/>
          <a:p>
            <a:r>
              <a:rPr lang="en-US" dirty="0" smtClean="0"/>
              <a:t>How many times do I need to shadow?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0"/>
            <a:ext cx="2438400" cy="2057400"/>
          </a:xfrm>
        </p:spPr>
        <p:txBody>
          <a:bodyPr/>
          <a:lstStyle/>
          <a:p>
            <a:r>
              <a:rPr lang="en-US" dirty="0" smtClean="0"/>
              <a:t>How many hours of shadowing  do I need?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295400" y="35052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Unicode MS"/>
              </a:rPr>
              <a:t>How many different doctors do I need to shadow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 of 4-3-2-1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 </a:t>
            </a:r>
            <a:r>
              <a:rPr lang="en-US" b="1" u="sng" dirty="0" smtClean="0"/>
              <a:t>minimum</a:t>
            </a:r>
          </a:p>
          <a:p>
            <a:pPr lvl="1"/>
            <a:r>
              <a:rPr lang="en-US" dirty="0" smtClean="0"/>
              <a:t>4  - different doctors</a:t>
            </a:r>
          </a:p>
          <a:p>
            <a:pPr lvl="1"/>
            <a:r>
              <a:rPr lang="en-US" dirty="0" smtClean="0"/>
              <a:t>3  - different visits to each doc</a:t>
            </a:r>
          </a:p>
          <a:p>
            <a:pPr lvl="1"/>
            <a:r>
              <a:rPr lang="en-US" dirty="0" smtClean="0"/>
              <a:t>2  - hours at each visit</a:t>
            </a:r>
          </a:p>
          <a:p>
            <a:pPr lvl="1"/>
            <a:r>
              <a:rPr lang="en-US" dirty="0" smtClean="0"/>
              <a:t>1  - no more than one doc you already know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dirty="0" smtClean="0"/>
              <a:t>   The best shadowing experiences                         will occur over several years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dirty="0" smtClean="0"/>
              <a:t>   Not a checklist</a:t>
            </a:r>
          </a:p>
          <a:p>
            <a:pPr marL="0" lvl="1" indent="0">
              <a:buFont typeface="Arial" pitchFamily="34" charset="0"/>
              <a:buChar char="•"/>
            </a:pPr>
            <a:r>
              <a:rPr lang="en-US" dirty="0" smtClean="0"/>
              <a:t>   Learning process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“logistics” of shadowing?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Find a physician to shadow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Use of Reference USA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Physicians all over the US who graduated from CU’s Medical School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Demonstration</a:t>
            </a:r>
          </a:p>
          <a:p>
            <a:pPr lvl="1"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CU Physician Experience Database  </a:t>
            </a:r>
            <a:r>
              <a:rPr lang="en-US" i="1" dirty="0" smtClean="0"/>
              <a:t>(available to sophomores)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Networking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Shadowing Guidelines handout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Before you Shadow…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029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HIPAA (</a:t>
            </a:r>
            <a:r>
              <a:rPr lang="en-US" sz="2000" dirty="0" smtClean="0"/>
              <a:t>Health Insurance Portability and Accountability Act 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Patient Confidentiality is PRIMARY!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Physicians will prefer those already HIPAA proficient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PMED students received certification, so refer to this.</a:t>
            </a:r>
          </a:p>
          <a:p>
            <a:pPr lvl="1">
              <a:spcBef>
                <a:spcPts val="0"/>
              </a:spcBef>
            </a:pPr>
            <a:endParaRPr lang="en-US" sz="1000" dirty="0" smtClean="0"/>
          </a:p>
          <a:p>
            <a:pPr lvl="0">
              <a:spcBef>
                <a:spcPts val="0"/>
              </a:spcBef>
            </a:pPr>
            <a:r>
              <a:rPr lang="en-US" sz="2400" dirty="0" smtClean="0">
                <a:solidFill>
                  <a:srgbClr val="F5CD2D">
                    <a:lumMod val="20000"/>
                    <a:lumOff val="80000"/>
                  </a:srgbClr>
                </a:solidFill>
              </a:rPr>
              <a:t>RESUME</a:t>
            </a:r>
            <a:r>
              <a:rPr lang="en-US" dirty="0" smtClean="0">
                <a:solidFill>
                  <a:srgbClr val="F5CD2D">
                    <a:lumMod val="20000"/>
                    <a:lumOff val="80000"/>
                  </a:srgbClr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5CD2D">
                    <a:lumMod val="20000"/>
                    <a:lumOff val="80000"/>
                  </a:srgbClr>
                </a:solidFill>
              </a:rPr>
              <a:t>If you have one, use it.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5CD2D">
                    <a:lumMod val="20000"/>
                    <a:lumOff val="80000"/>
                  </a:srgbClr>
                </a:solidFill>
              </a:rPr>
              <a:t>PMED 201 students will attend Resume Development workshop in the Fall</a:t>
            </a:r>
          </a:p>
          <a:p>
            <a:pPr lvl="1">
              <a:buNone/>
            </a:pPr>
            <a:endParaRPr lang="en-US" dirty="0" smtClean="0">
              <a:solidFill>
                <a:srgbClr val="F5CD2D">
                  <a:lumMod val="20000"/>
                  <a:lumOff val="80000"/>
                </a:srgbClr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Shadowing Etiquette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029200" cy="533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Have a good reason for your choice of doctor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Contact the appropriate person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Be flexible in scheduling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Dress professionally and wear comfortable shoes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Have at least 5 questions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Inquire about referrals for other physicians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Always write a Thank You note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Remember that shadowing is not a not a group project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dical professionals design templat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professionals design template</Template>
  <TotalTime>781</TotalTime>
  <Words>605</Words>
  <Application>Microsoft Office PowerPoint</Application>
  <PresentationFormat>On-screen Show (4:3)</PresentationFormat>
  <Paragraphs>94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Medical professionals design template</vt:lpstr>
      <vt:lpstr>SHADOWING  WORKSHOP </vt:lpstr>
      <vt:lpstr>SHADOWING WORKSHOP</vt:lpstr>
      <vt:lpstr>Shadowing…What Does it Really Mean?  </vt:lpstr>
      <vt:lpstr>Why do I need to shadow?</vt:lpstr>
      <vt:lpstr>What is an “ideal” shadowing experience?</vt:lpstr>
      <vt:lpstr>The Rule of 4-3-2-1</vt:lpstr>
      <vt:lpstr>What are the “logistics” of shadowing?  </vt:lpstr>
      <vt:lpstr>Before you Shadow…</vt:lpstr>
      <vt:lpstr>Shadowing Etiquette </vt:lpstr>
      <vt:lpstr>While you are there  </vt:lpstr>
      <vt:lpstr> </vt:lpstr>
      <vt:lpstr>Other Suggestions for Getting Clinical Experience: </vt:lpstr>
    </vt:vector>
  </TitlesOfParts>
  <Company>Creighton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PROFESSIONALS</dc:title>
  <dc:creator>Linda J Dunn</dc:creator>
  <cp:lastModifiedBy>jab80611</cp:lastModifiedBy>
  <cp:revision>70</cp:revision>
  <dcterms:created xsi:type="dcterms:W3CDTF">2009-03-30T17:11:42Z</dcterms:created>
  <dcterms:modified xsi:type="dcterms:W3CDTF">2011-03-30T17:57:05Z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TC103368021033</vt:lpwstr>
  </property>
</Properties>
</file>