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2"/>
  </p:handoutMasterIdLst>
  <p:sldIdLst>
    <p:sldId id="256" r:id="rId2"/>
    <p:sldId id="276" r:id="rId3"/>
    <p:sldId id="275" r:id="rId4"/>
    <p:sldId id="257" r:id="rId5"/>
    <p:sldId id="258" r:id="rId6"/>
    <p:sldId id="259" r:id="rId7"/>
    <p:sldId id="260" r:id="rId8"/>
    <p:sldId id="261" r:id="rId9"/>
    <p:sldId id="265" r:id="rId10"/>
    <p:sldId id="272" r:id="rId11"/>
    <p:sldId id="273" r:id="rId12"/>
    <p:sldId id="274" r:id="rId13"/>
    <p:sldId id="264" r:id="rId14"/>
    <p:sldId id="266" r:id="rId15"/>
    <p:sldId id="267" r:id="rId16"/>
    <p:sldId id="268" r:id="rId17"/>
    <p:sldId id="269" r:id="rId18"/>
    <p:sldId id="262" r:id="rId19"/>
    <p:sldId id="270" r:id="rId20"/>
    <p:sldId id="271"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4" d="100"/>
          <a:sy n="114" d="100"/>
        </p:scale>
        <p:origin x="-170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E131761-E146-4997-8A0C-4ABCDDA5C1D7}" type="datetimeFigureOut">
              <a:rPr lang="en-US" smtClean="0"/>
              <a:t>6/3/2009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BC2797D-F2EB-4F23-8F14-408E14BFC542}"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2876862-8159-4003-A8DF-318BA2DB071E}" type="datetimeFigureOut">
              <a:rPr lang="en-US" smtClean="0"/>
              <a:pPr/>
              <a:t>6/3/2009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CF27C50-8A14-4325-8DF6-F2B170C9173E}"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876862-8159-4003-A8DF-318BA2DB071E}" type="datetimeFigureOut">
              <a:rPr lang="en-US" smtClean="0"/>
              <a:pPr/>
              <a:t>6/3/2009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CF27C50-8A14-4325-8DF6-F2B170C917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876862-8159-4003-A8DF-318BA2DB071E}" type="datetimeFigureOut">
              <a:rPr lang="en-US" smtClean="0"/>
              <a:pPr/>
              <a:t>6/3/2009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CF27C50-8A14-4325-8DF6-F2B170C917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876862-8159-4003-A8DF-318BA2DB071E}" type="datetimeFigureOut">
              <a:rPr lang="en-US" smtClean="0"/>
              <a:pPr/>
              <a:t>6/3/2009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CF27C50-8A14-4325-8DF6-F2B170C917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2876862-8159-4003-A8DF-318BA2DB071E}" type="datetimeFigureOut">
              <a:rPr lang="en-US" smtClean="0"/>
              <a:pPr/>
              <a:t>6/3/2009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CF27C50-8A14-4325-8DF6-F2B170C9173E}"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2876862-8159-4003-A8DF-318BA2DB071E}" type="datetimeFigureOut">
              <a:rPr lang="en-US" smtClean="0"/>
              <a:pPr/>
              <a:t>6/3/2009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CF27C50-8A14-4325-8DF6-F2B170C917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2876862-8159-4003-A8DF-318BA2DB071E}" type="datetimeFigureOut">
              <a:rPr lang="en-US" smtClean="0"/>
              <a:pPr/>
              <a:t>6/3/2009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CF27C50-8A14-4325-8DF6-F2B170C917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2876862-8159-4003-A8DF-318BA2DB071E}" type="datetimeFigureOut">
              <a:rPr lang="en-US" smtClean="0"/>
              <a:pPr/>
              <a:t>6/3/2009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CF27C50-8A14-4325-8DF6-F2B170C917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2876862-8159-4003-A8DF-318BA2DB071E}" type="datetimeFigureOut">
              <a:rPr lang="en-US" smtClean="0"/>
              <a:pPr/>
              <a:t>6/3/2009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CF27C50-8A14-4325-8DF6-F2B170C9173E}"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2876862-8159-4003-A8DF-318BA2DB071E}" type="datetimeFigureOut">
              <a:rPr lang="en-US" smtClean="0"/>
              <a:pPr/>
              <a:t>6/3/2009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CF27C50-8A14-4325-8DF6-F2B170C917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2876862-8159-4003-A8DF-318BA2DB071E}" type="datetimeFigureOut">
              <a:rPr lang="en-US" smtClean="0"/>
              <a:pPr/>
              <a:t>6/3/2009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CF27C50-8A14-4325-8DF6-F2B170C9173E}"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2876862-8159-4003-A8DF-318BA2DB071E}" type="datetimeFigureOut">
              <a:rPr lang="en-US" smtClean="0"/>
              <a:pPr/>
              <a:t>6/3/2009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CF27C50-8A14-4325-8DF6-F2B170C9173E}"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rockhurst.edu/services/service/index.asp" TargetMode="External"/><Relationship Id="rId2" Type="http://schemas.openxmlformats.org/officeDocument/2006/relationships/hyperlink" Target="http://www.bfmass.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25000" lnSpcReduction="20000"/>
          </a:bodyPr>
          <a:lstStyle/>
          <a:p>
            <a:pPr algn="ctr"/>
            <a:r>
              <a:rPr lang="en-US" sz="9600" dirty="0" smtClean="0">
                <a:latin typeface="Calibri" pitchFamily="34" charset="0"/>
              </a:rPr>
              <a:t>Students as mentors—an investigation of student learning in a cell biology course</a:t>
            </a:r>
          </a:p>
          <a:p>
            <a:pPr algn="ctr"/>
            <a:r>
              <a:rPr lang="en-US" sz="7400" dirty="0" smtClean="0">
                <a:latin typeface="Calibri" pitchFamily="34" charset="0"/>
              </a:rPr>
              <a:t> </a:t>
            </a:r>
          </a:p>
          <a:p>
            <a:pPr algn="ctr"/>
            <a:r>
              <a:rPr lang="en-US" sz="7400" dirty="0" smtClean="0">
                <a:latin typeface="Calibri" pitchFamily="34" charset="0"/>
              </a:rPr>
              <a:t>Laura Salem</a:t>
            </a:r>
          </a:p>
          <a:p>
            <a:pPr algn="ctr"/>
            <a:r>
              <a:rPr lang="en-US" sz="7400" dirty="0" smtClean="0">
                <a:latin typeface="Calibri" pitchFamily="34" charset="0"/>
              </a:rPr>
              <a:t>Biology Department </a:t>
            </a:r>
          </a:p>
          <a:p>
            <a:pPr algn="ctr"/>
            <a:r>
              <a:rPr lang="en-US" sz="7400" dirty="0" err="1" smtClean="0">
                <a:latin typeface="Calibri" pitchFamily="34" charset="0"/>
              </a:rPr>
              <a:t>Rockhurst</a:t>
            </a:r>
            <a:r>
              <a:rPr lang="en-US" sz="7400" dirty="0" smtClean="0">
                <a:latin typeface="Calibri" pitchFamily="34" charset="0"/>
              </a:rPr>
              <a:t> University</a:t>
            </a:r>
          </a:p>
          <a:p>
            <a:pPr algn="ctr"/>
            <a:r>
              <a:rPr lang="en-US" sz="7400" dirty="0" smtClean="0">
                <a:latin typeface="Calibri" pitchFamily="34" charset="0"/>
              </a:rPr>
              <a:t> </a:t>
            </a:r>
          </a:p>
          <a:p>
            <a:pPr algn="ctr"/>
            <a:r>
              <a:rPr lang="en-US" sz="7400" dirty="0" smtClean="0">
                <a:latin typeface="Calibri" pitchFamily="34" charset="0"/>
              </a:rPr>
              <a:t>Mr. Yusuf </a:t>
            </a:r>
            <a:r>
              <a:rPr lang="en-US" sz="7400" dirty="0" err="1" smtClean="0">
                <a:latin typeface="Calibri" pitchFamily="34" charset="0"/>
              </a:rPr>
              <a:t>Kandir</a:t>
            </a:r>
            <a:endParaRPr lang="en-US" sz="7400" dirty="0" smtClean="0">
              <a:latin typeface="Calibri" pitchFamily="34" charset="0"/>
            </a:endParaRPr>
          </a:p>
          <a:p>
            <a:pPr algn="ctr"/>
            <a:r>
              <a:rPr lang="en-US" sz="7400" dirty="0" smtClean="0">
                <a:latin typeface="Calibri" pitchFamily="34" charset="0"/>
              </a:rPr>
              <a:t>Science Teacher</a:t>
            </a:r>
          </a:p>
          <a:p>
            <a:pPr algn="ctr"/>
            <a:r>
              <a:rPr lang="en-US" sz="7400" dirty="0" smtClean="0">
                <a:latin typeface="Calibri" pitchFamily="34" charset="0"/>
              </a:rPr>
              <a:t>Brookside Frontier Math and Science School (BFMASS)</a:t>
            </a:r>
          </a:p>
          <a:p>
            <a:pPr algn="ctr"/>
            <a:r>
              <a:rPr lang="en-US" sz="7400" dirty="0" smtClean="0">
                <a:latin typeface="Calibri" pitchFamily="34" charset="0"/>
              </a:rPr>
              <a:t> </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457200"/>
            <a:ext cx="7498080" cy="5791200"/>
          </a:xfrm>
        </p:spPr>
        <p:txBody>
          <a:bodyPr>
            <a:normAutofit fontScale="85000" lnSpcReduction="20000"/>
          </a:bodyPr>
          <a:lstStyle/>
          <a:p>
            <a:pPr>
              <a:buNone/>
            </a:pPr>
            <a:r>
              <a:rPr lang="en-US" sz="2600" dirty="0" smtClean="0">
                <a:latin typeface="Calibri" pitchFamily="34" charset="0"/>
              </a:rPr>
              <a:t>Preliminary analysis of the VASS:</a:t>
            </a:r>
          </a:p>
          <a:p>
            <a:endParaRPr lang="en-US" sz="2000" dirty="0" smtClean="0">
              <a:latin typeface="Calibri" pitchFamily="34" charset="0"/>
            </a:endParaRPr>
          </a:p>
          <a:p>
            <a:pPr>
              <a:buNone/>
            </a:pPr>
            <a:r>
              <a:rPr lang="en-US" sz="2000" dirty="0" smtClean="0">
                <a:latin typeface="Calibri" pitchFamily="34" charset="0"/>
              </a:rPr>
              <a:t>Each question offers students two contrasting answers. On a scale of 1 – 8 the students are then asked to rate their view based on the following criteria:</a:t>
            </a:r>
          </a:p>
          <a:p>
            <a:pPr>
              <a:buNone/>
            </a:pPr>
            <a:endParaRPr lang="en-US" sz="2000" dirty="0" smtClean="0">
              <a:latin typeface="Calibri" pitchFamily="34" charset="0"/>
            </a:endParaRPr>
          </a:p>
          <a:p>
            <a:pPr marL="539496" indent="-457200">
              <a:buAutoNum type="arabicPeriod"/>
            </a:pPr>
            <a:r>
              <a:rPr lang="en-US" sz="2000" dirty="0" smtClean="0">
                <a:latin typeface="Calibri" pitchFamily="34" charset="0"/>
              </a:rPr>
              <a:t>Only a, never b</a:t>
            </a:r>
          </a:p>
          <a:p>
            <a:pPr marL="539496" indent="-457200">
              <a:buAutoNum type="arabicPeriod"/>
            </a:pPr>
            <a:r>
              <a:rPr lang="en-US" sz="2000" dirty="0" smtClean="0">
                <a:latin typeface="Calibri" pitchFamily="34" charset="0"/>
              </a:rPr>
              <a:t>Mostly a, rarely b</a:t>
            </a:r>
          </a:p>
          <a:p>
            <a:pPr marL="539496" indent="-457200">
              <a:buAutoNum type="arabicPeriod"/>
            </a:pPr>
            <a:r>
              <a:rPr lang="en-US" sz="2000" dirty="0" smtClean="0">
                <a:latin typeface="Calibri" pitchFamily="34" charset="0"/>
              </a:rPr>
              <a:t>More a than b</a:t>
            </a:r>
          </a:p>
          <a:p>
            <a:pPr marL="539496" indent="-457200">
              <a:buAutoNum type="arabicPeriod"/>
            </a:pPr>
            <a:r>
              <a:rPr lang="en-US" sz="2000" dirty="0" smtClean="0">
                <a:latin typeface="Calibri" pitchFamily="34" charset="0"/>
              </a:rPr>
              <a:t>Equally a and b</a:t>
            </a:r>
          </a:p>
          <a:p>
            <a:pPr marL="539496" indent="-457200">
              <a:buAutoNum type="arabicPeriod"/>
            </a:pPr>
            <a:r>
              <a:rPr lang="en-US" sz="2000" dirty="0" smtClean="0">
                <a:latin typeface="Calibri" pitchFamily="34" charset="0"/>
              </a:rPr>
              <a:t>More b than a</a:t>
            </a:r>
          </a:p>
          <a:p>
            <a:pPr marL="539496" indent="-457200">
              <a:buAutoNum type="arabicPeriod"/>
            </a:pPr>
            <a:r>
              <a:rPr lang="en-US" sz="2000" dirty="0" smtClean="0">
                <a:latin typeface="Calibri" pitchFamily="34" charset="0"/>
              </a:rPr>
              <a:t>Mostly b, rarely a</a:t>
            </a:r>
          </a:p>
          <a:p>
            <a:pPr marL="539496" indent="-457200">
              <a:buAutoNum type="arabicPeriod"/>
            </a:pPr>
            <a:r>
              <a:rPr lang="en-US" sz="2000" dirty="0" smtClean="0">
                <a:latin typeface="Calibri" pitchFamily="34" charset="0"/>
              </a:rPr>
              <a:t>Only b, never a</a:t>
            </a:r>
          </a:p>
          <a:p>
            <a:pPr marL="539496" indent="-457200">
              <a:buAutoNum type="arabicPeriod"/>
            </a:pPr>
            <a:r>
              <a:rPr lang="en-US" sz="2000" dirty="0" smtClean="0">
                <a:latin typeface="Calibri" pitchFamily="34" charset="0"/>
              </a:rPr>
              <a:t>Neither a nor b</a:t>
            </a:r>
          </a:p>
          <a:p>
            <a:pPr>
              <a:buNone/>
            </a:pPr>
            <a:endParaRPr lang="en-US" sz="2000" dirty="0" smtClean="0">
              <a:latin typeface="Calibri" pitchFamily="34" charset="0"/>
            </a:endParaRPr>
          </a:p>
          <a:p>
            <a:pPr>
              <a:buNone/>
            </a:pPr>
            <a:r>
              <a:rPr lang="en-US" sz="2000" dirty="0" smtClean="0">
                <a:latin typeface="Calibri" pitchFamily="34" charset="0"/>
              </a:rPr>
              <a:t>Example question:</a:t>
            </a:r>
          </a:p>
          <a:p>
            <a:pPr>
              <a:buNone/>
            </a:pPr>
            <a:endParaRPr lang="en-US" sz="2000" dirty="0" smtClean="0">
              <a:latin typeface="Calibri" pitchFamily="34" charset="0"/>
            </a:endParaRPr>
          </a:p>
          <a:p>
            <a:pPr>
              <a:buNone/>
            </a:pPr>
            <a:r>
              <a:rPr lang="en-US" sz="2000" dirty="0" smtClean="0">
                <a:latin typeface="Calibri" pitchFamily="34" charset="0"/>
              </a:rPr>
              <a:t>How well I do on biology exams depends on how well I can:</a:t>
            </a:r>
          </a:p>
          <a:p>
            <a:pPr>
              <a:buNone/>
            </a:pPr>
            <a:r>
              <a:rPr lang="en-US" sz="2000" dirty="0" smtClean="0">
                <a:latin typeface="Calibri" pitchFamily="34" charset="0"/>
              </a:rPr>
              <a:t>a)  Recall material in the way it was presented in class</a:t>
            </a:r>
          </a:p>
          <a:p>
            <a:pPr>
              <a:buNone/>
            </a:pPr>
            <a:r>
              <a:rPr lang="en-US" sz="2000" dirty="0" smtClean="0">
                <a:latin typeface="Calibri" pitchFamily="34" charset="0"/>
              </a:rPr>
              <a:t>b)  Answer questions that are somewhat different from ones I have seen before</a:t>
            </a:r>
          </a:p>
          <a:p>
            <a:pPr>
              <a:buNone/>
            </a:pPr>
            <a:endParaRPr lang="en-US" sz="2000" dirty="0" smtClean="0">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609600"/>
            <a:ext cx="6019800" cy="3477875"/>
          </a:xfrm>
          <a:prstGeom prst="rect">
            <a:avLst/>
          </a:prstGeom>
        </p:spPr>
        <p:txBody>
          <a:bodyPr wrap="square">
            <a:spAutoFit/>
          </a:bodyPr>
          <a:lstStyle/>
          <a:p>
            <a:pPr>
              <a:buNone/>
            </a:pPr>
            <a:r>
              <a:rPr lang="en-US" sz="2000" dirty="0" smtClean="0">
                <a:latin typeface="Calibri" pitchFamily="34" charset="0"/>
              </a:rPr>
              <a:t>How well I do on biology exams depends on how well I can:</a:t>
            </a:r>
          </a:p>
          <a:p>
            <a:pPr>
              <a:buNone/>
            </a:pPr>
            <a:endParaRPr lang="en-US" sz="2000" dirty="0" smtClean="0">
              <a:latin typeface="Calibri" pitchFamily="34" charset="0"/>
            </a:endParaRPr>
          </a:p>
          <a:p>
            <a:pPr>
              <a:buNone/>
            </a:pPr>
            <a:r>
              <a:rPr lang="en-US" sz="2000" dirty="0" smtClean="0">
                <a:latin typeface="Calibri" pitchFamily="34" charset="0"/>
              </a:rPr>
              <a:t>a)  Recall material in the way it was presented in class</a:t>
            </a:r>
          </a:p>
          <a:p>
            <a:pPr marL="342900" indent="-342900">
              <a:buAutoNum type="alphaLcParenR" startAt="2"/>
            </a:pPr>
            <a:r>
              <a:rPr lang="en-US" sz="2000" dirty="0" smtClean="0">
                <a:latin typeface="Calibri" pitchFamily="34" charset="0"/>
              </a:rPr>
              <a:t>Answer questions that are somewhat different from ones I have seen before</a:t>
            </a:r>
          </a:p>
          <a:p>
            <a:pPr marL="342900" indent="-342900">
              <a:buAutoNum type="alphaLcParenR" startAt="2"/>
            </a:pPr>
            <a:endParaRPr lang="en-US" sz="2000" dirty="0" smtClean="0">
              <a:latin typeface="Calibri" pitchFamily="34" charset="0"/>
            </a:endParaRPr>
          </a:p>
          <a:p>
            <a:pPr marL="342900" indent="-342900">
              <a:buAutoNum type="alphaLcParenR" startAt="2"/>
            </a:pPr>
            <a:endParaRPr lang="en-US" sz="2000" dirty="0" smtClean="0">
              <a:latin typeface="Calibri" pitchFamily="34" charset="0"/>
            </a:endParaRPr>
          </a:p>
          <a:p>
            <a:pPr marL="342900" indent="-342900"/>
            <a:r>
              <a:rPr lang="en-US" sz="2000" dirty="0" smtClean="0">
                <a:latin typeface="Calibri" pitchFamily="34" charset="0"/>
              </a:rPr>
              <a:t>Average score first day of class:  3.7</a:t>
            </a:r>
          </a:p>
          <a:p>
            <a:pPr marL="342900" indent="-342900"/>
            <a:endParaRPr lang="en-US" sz="2000" dirty="0" smtClean="0">
              <a:latin typeface="Calibri" pitchFamily="34" charset="0"/>
            </a:endParaRPr>
          </a:p>
          <a:p>
            <a:pPr marL="342900" indent="-342900"/>
            <a:r>
              <a:rPr lang="en-US" sz="2000" dirty="0" smtClean="0">
                <a:latin typeface="Calibri" pitchFamily="34" charset="0"/>
              </a:rPr>
              <a:t>Average score last day of class:  5.6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762000"/>
            <a:ext cx="5859874" cy="3170099"/>
          </a:xfrm>
          <a:prstGeom prst="rect">
            <a:avLst/>
          </a:prstGeom>
          <a:noFill/>
        </p:spPr>
        <p:txBody>
          <a:bodyPr wrap="none" rtlCol="0">
            <a:spAutoFit/>
          </a:bodyPr>
          <a:lstStyle/>
          <a:p>
            <a:r>
              <a:rPr lang="en-US" sz="2000" dirty="0" smtClean="0">
                <a:latin typeface="Calibri" pitchFamily="34" charset="0"/>
              </a:rPr>
              <a:t>In order to answer a biology question, I need to:</a:t>
            </a:r>
          </a:p>
          <a:p>
            <a:endParaRPr lang="en-US" sz="2000" dirty="0" smtClean="0">
              <a:latin typeface="Calibri" pitchFamily="34" charset="0"/>
            </a:endParaRPr>
          </a:p>
          <a:p>
            <a:pPr marL="457200" indent="-457200">
              <a:buAutoNum type="alphaLcParenR"/>
            </a:pPr>
            <a:r>
              <a:rPr lang="en-US" sz="2000" dirty="0" smtClean="0">
                <a:latin typeface="Calibri" pitchFamily="34" charset="0"/>
              </a:rPr>
              <a:t>Have seen the answer to a similar question before</a:t>
            </a:r>
          </a:p>
          <a:p>
            <a:pPr marL="457200" indent="-457200">
              <a:buAutoNum type="alphaLcParenR"/>
            </a:pPr>
            <a:r>
              <a:rPr lang="en-US" sz="2000" dirty="0" smtClean="0">
                <a:latin typeface="Calibri" pitchFamily="34" charset="0"/>
              </a:rPr>
              <a:t>Know how to apply general reasoning skills</a:t>
            </a:r>
          </a:p>
          <a:p>
            <a:pPr marL="457200" indent="-457200">
              <a:buAutoNum type="alphaLcParenR"/>
            </a:pPr>
            <a:endParaRPr lang="en-US" sz="2000" dirty="0" smtClean="0">
              <a:latin typeface="Calibri" pitchFamily="34" charset="0"/>
            </a:endParaRPr>
          </a:p>
          <a:p>
            <a:pPr marL="342900" indent="-342900"/>
            <a:r>
              <a:rPr lang="en-US" sz="2000" dirty="0" smtClean="0">
                <a:latin typeface="Calibri" pitchFamily="34" charset="0"/>
              </a:rPr>
              <a:t>Average score first day of class:  4.2</a:t>
            </a:r>
          </a:p>
          <a:p>
            <a:pPr marL="342900" indent="-342900"/>
            <a:endParaRPr lang="en-US" sz="2000" dirty="0" smtClean="0">
              <a:latin typeface="Calibri" pitchFamily="34" charset="0"/>
            </a:endParaRPr>
          </a:p>
          <a:p>
            <a:pPr marL="342900" indent="-342900"/>
            <a:r>
              <a:rPr lang="en-US" sz="2000" dirty="0" smtClean="0">
                <a:latin typeface="Calibri" pitchFamily="34" charset="0"/>
              </a:rPr>
              <a:t>Average score last day of class:  5.9</a:t>
            </a:r>
          </a:p>
          <a:p>
            <a:pPr marL="457200" indent="-457200">
              <a:buAutoNum type="alphaLcParenR"/>
            </a:pPr>
            <a:endParaRPr lang="en-US" sz="2000" dirty="0" smtClean="0">
              <a:latin typeface="Calibri" pitchFamily="34" charset="0"/>
            </a:endParaRPr>
          </a:p>
          <a:p>
            <a:pPr marL="457200" indent="-457200"/>
            <a:endParaRPr lang="en-US" sz="2000" dirty="0" smtClean="0">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762000"/>
            <a:ext cx="7498080" cy="4800600"/>
          </a:xfrm>
        </p:spPr>
        <p:txBody>
          <a:bodyPr>
            <a:normAutofit fontScale="62500" lnSpcReduction="20000"/>
          </a:bodyPr>
          <a:lstStyle/>
          <a:p>
            <a:pPr>
              <a:buNone/>
            </a:pPr>
            <a:r>
              <a:rPr lang="en-US" dirty="0" smtClean="0">
                <a:latin typeface="Calibri" pitchFamily="34" charset="0"/>
              </a:rPr>
              <a:t>Examples from Service Reflection Papers</a:t>
            </a:r>
            <a:endParaRPr lang="en-US" dirty="0" smtClean="0">
              <a:latin typeface="Calibri" pitchFamily="34" charset="0"/>
            </a:endParaRPr>
          </a:p>
          <a:p>
            <a:pPr>
              <a:buNone/>
            </a:pPr>
            <a:endParaRPr lang="en-US" dirty="0" smtClean="0">
              <a:latin typeface="Calibri" pitchFamily="34" charset="0"/>
            </a:endParaRPr>
          </a:p>
          <a:p>
            <a:pPr lvl="0"/>
            <a:r>
              <a:rPr lang="en-US" dirty="0" smtClean="0">
                <a:latin typeface="Calibri" pitchFamily="34" charset="0"/>
              </a:rPr>
              <a:t>Choose a quote that captures your experience working with the BFMASS students and display it at the very beginning of your paper.  Why did you choose this quote?  How does it relate to your experience?</a:t>
            </a:r>
          </a:p>
          <a:p>
            <a:pPr lvl="0"/>
            <a:r>
              <a:rPr lang="en-US" dirty="0" smtClean="0">
                <a:latin typeface="Calibri" pitchFamily="34" charset="0"/>
              </a:rPr>
              <a:t>What values, opinions, beliefs have changed about BFMASS students, the science fair, and/or public education? </a:t>
            </a:r>
          </a:p>
          <a:p>
            <a:pPr lvl="0"/>
            <a:r>
              <a:rPr lang="en-US" dirty="0" smtClean="0">
                <a:latin typeface="Calibri" pitchFamily="34" charset="0"/>
              </a:rPr>
              <a:t>What impact did you have on the community?  </a:t>
            </a:r>
          </a:p>
          <a:p>
            <a:pPr lvl="0"/>
            <a:r>
              <a:rPr lang="en-US" dirty="0" smtClean="0">
                <a:latin typeface="Calibri" pitchFamily="34" charset="0"/>
              </a:rPr>
              <a:t>Look back at your syllabus and read the course goals.  Look at the </a:t>
            </a:r>
            <a:r>
              <a:rPr lang="en-US" dirty="0" err="1" smtClean="0">
                <a:latin typeface="Calibri" pitchFamily="34" charset="0"/>
              </a:rPr>
              <a:t>Rockhurst</a:t>
            </a:r>
            <a:r>
              <a:rPr lang="en-US" dirty="0" smtClean="0">
                <a:latin typeface="Calibri" pitchFamily="34" charset="0"/>
              </a:rPr>
              <a:t> website and read the mission of the University.  After looking back at BOTH sources, please clearly articulate how your service learning experience in this course relates to the course goals and the university mission.</a:t>
            </a:r>
          </a:p>
          <a:p>
            <a:pPr lvl="0"/>
            <a:r>
              <a:rPr lang="en-US" dirty="0" smtClean="0">
                <a:latin typeface="Calibri" pitchFamily="34" charset="0"/>
              </a:rPr>
              <a:t>Would you recommend that this project continue in the Cell Biology course at </a:t>
            </a:r>
            <a:r>
              <a:rPr lang="en-US" dirty="0" err="1" smtClean="0">
                <a:latin typeface="Calibri" pitchFamily="34" charset="0"/>
              </a:rPr>
              <a:t>Rockhurst</a:t>
            </a:r>
            <a:r>
              <a:rPr lang="en-US" dirty="0" smtClean="0">
                <a:latin typeface="Calibri" pitchFamily="34" charset="0"/>
              </a:rPr>
              <a:t>?  Why or why not?</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81000"/>
            <a:ext cx="7498080" cy="4800600"/>
          </a:xfrm>
        </p:spPr>
        <p:txBody>
          <a:bodyPr/>
          <a:lstStyle/>
          <a:p>
            <a:pPr lvl="0"/>
            <a:r>
              <a:rPr lang="en-US" sz="2000" dirty="0" smtClean="0">
                <a:latin typeface="Calibri" pitchFamily="34" charset="0"/>
              </a:rPr>
              <a:t>Choose a quote that captures your experience working with the BFMASS students and display it at the very beginning of your paper.  Why did you choose this quote?  How does it relate to your experience?</a:t>
            </a:r>
          </a:p>
          <a:p>
            <a:pPr lvl="0"/>
            <a:endParaRPr lang="en-US" sz="2000" dirty="0" smtClean="0">
              <a:latin typeface="Calibri" pitchFamily="34" charset="0"/>
            </a:endParaRPr>
          </a:p>
          <a:p>
            <a:pPr lvl="0">
              <a:buNone/>
            </a:pPr>
            <a:r>
              <a:rPr lang="en-US" sz="2000" dirty="0" smtClean="0">
                <a:latin typeface="Calibri" pitchFamily="34" charset="0"/>
              </a:rPr>
              <a:t>Example:</a:t>
            </a:r>
          </a:p>
          <a:p>
            <a:pPr lvl="0">
              <a:buNone/>
            </a:pPr>
            <a:endParaRPr lang="en-US" sz="2000" dirty="0" smtClean="0">
              <a:latin typeface="Calibri" pitchFamily="34" charset="0"/>
            </a:endParaRPr>
          </a:p>
          <a:p>
            <a:pPr lvl="0">
              <a:buNone/>
            </a:pPr>
            <a:r>
              <a:rPr lang="en-US" sz="2000" dirty="0" smtClean="0">
                <a:latin typeface="Calibri" pitchFamily="34" charset="0"/>
              </a:rPr>
              <a:t>“We must not, in trying to think about how we can make a big difference, ignore the small daily differences we can make which, over time, add up to big differences that we often cannot foresee.”  </a:t>
            </a:r>
          </a:p>
          <a:p>
            <a:pPr lvl="0">
              <a:buNone/>
            </a:pPr>
            <a:r>
              <a:rPr lang="en-US" sz="2000" dirty="0" smtClean="0">
                <a:latin typeface="Calibri" pitchFamily="34" charset="0"/>
              </a:rPr>
              <a:t>	-Marian Wright Edelman</a:t>
            </a:r>
          </a:p>
          <a:p>
            <a:pPr lvl="0">
              <a:buNone/>
            </a:pPr>
            <a:endParaRPr lang="en-US" sz="2000" dirty="0" smtClean="0">
              <a:latin typeface="Calibri" pitchFamily="34" charset="0"/>
            </a:endParaRPr>
          </a:p>
          <a:p>
            <a:pPr lvl="0">
              <a:buNone/>
            </a:pPr>
            <a:endParaRPr lang="en-US" sz="2000" dirty="0" smtClean="0">
              <a:latin typeface="Calibri" pitchFamily="34" charset="0"/>
            </a:endParaRPr>
          </a:p>
          <a:p>
            <a:pPr lvl="0"/>
            <a:endParaRPr lang="en-US" sz="2000" dirty="0" smtClean="0">
              <a:latin typeface="Calibri" pitchFamily="34" charset="0"/>
            </a:endParaRP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04800"/>
            <a:ext cx="7498080" cy="4800600"/>
          </a:xfrm>
        </p:spPr>
        <p:txBody>
          <a:bodyPr/>
          <a:lstStyle/>
          <a:p>
            <a:pPr lvl="0"/>
            <a:r>
              <a:rPr lang="en-US" sz="2000" dirty="0" smtClean="0">
                <a:latin typeface="Calibri" pitchFamily="34" charset="0"/>
              </a:rPr>
              <a:t>What values, opinions, beliefs have changed about BFMASS students, the science fair, and/or public education? </a:t>
            </a:r>
          </a:p>
          <a:p>
            <a:pPr lvl="0"/>
            <a:endParaRPr lang="en-US" sz="2000" dirty="0" smtClean="0">
              <a:latin typeface="Calibri" pitchFamily="34" charset="0"/>
            </a:endParaRPr>
          </a:p>
          <a:p>
            <a:pPr lvl="0">
              <a:buNone/>
            </a:pPr>
            <a:r>
              <a:rPr lang="en-US" sz="2000" dirty="0" smtClean="0">
                <a:latin typeface="Calibri" pitchFamily="34" charset="0"/>
              </a:rPr>
              <a:t>Example:</a:t>
            </a:r>
          </a:p>
          <a:p>
            <a:pPr lvl="0">
              <a:buNone/>
            </a:pPr>
            <a:endParaRPr lang="en-US" sz="2000" dirty="0" smtClean="0">
              <a:latin typeface="Calibri" pitchFamily="34" charset="0"/>
            </a:endParaRPr>
          </a:p>
          <a:p>
            <a:pPr lvl="0">
              <a:buNone/>
            </a:pPr>
            <a:r>
              <a:rPr lang="en-US" sz="2000" dirty="0" smtClean="0">
                <a:latin typeface="Calibri" pitchFamily="34" charset="0"/>
              </a:rPr>
              <a:t>“The kids that go to BFMASS and other urban public schools get a </a:t>
            </a:r>
          </a:p>
          <a:p>
            <a:pPr lvl="0">
              <a:buNone/>
            </a:pPr>
            <a:r>
              <a:rPr lang="en-US" sz="2000" dirty="0" smtClean="0">
                <a:latin typeface="Calibri" pitchFamily="34" charset="0"/>
              </a:rPr>
              <a:t>reputation that they are the type of kids that are going to grow up to </a:t>
            </a:r>
          </a:p>
          <a:p>
            <a:pPr lvl="0">
              <a:buNone/>
            </a:pPr>
            <a:r>
              <a:rPr lang="en-US" sz="2000" dirty="0" smtClean="0">
                <a:latin typeface="Calibri" pitchFamily="34" charset="0"/>
              </a:rPr>
              <a:t>cause nothing but problems.  However, after spending time with them</a:t>
            </a:r>
          </a:p>
          <a:p>
            <a:pPr lvl="0">
              <a:buNone/>
            </a:pPr>
            <a:r>
              <a:rPr lang="en-US" sz="2000" dirty="0" smtClean="0">
                <a:latin typeface="Calibri" pitchFamily="34" charset="0"/>
              </a:rPr>
              <a:t>in the classroom and in the lab, it is clear that they are just kids, no</a:t>
            </a:r>
          </a:p>
          <a:p>
            <a:pPr lvl="0">
              <a:buNone/>
            </a:pPr>
            <a:r>
              <a:rPr lang="en-US" sz="2000" dirty="0" smtClean="0">
                <a:latin typeface="Calibri" pitchFamily="34" charset="0"/>
              </a:rPr>
              <a:t>different from the kids I </a:t>
            </a:r>
            <a:r>
              <a:rPr lang="en-US" sz="2000" dirty="0" smtClean="0">
                <a:latin typeface="Calibri" pitchFamily="34" charset="0"/>
              </a:rPr>
              <a:t>went </a:t>
            </a:r>
            <a:r>
              <a:rPr lang="en-US" sz="2000" dirty="0" smtClean="0">
                <a:latin typeface="Calibri" pitchFamily="34" charset="0"/>
              </a:rPr>
              <a:t>to school with.  They looked up to us</a:t>
            </a:r>
          </a:p>
          <a:p>
            <a:pPr lvl="0">
              <a:buNone/>
            </a:pPr>
            <a:r>
              <a:rPr lang="en-US" sz="2000" dirty="0" smtClean="0">
                <a:latin typeface="Calibri" pitchFamily="34" charset="0"/>
              </a:rPr>
              <a:t>as role models, a part I was happy to play.”</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762000"/>
            <a:ext cx="7498080" cy="4800600"/>
          </a:xfrm>
        </p:spPr>
        <p:txBody>
          <a:bodyPr>
            <a:normAutofit/>
          </a:bodyPr>
          <a:lstStyle/>
          <a:p>
            <a:r>
              <a:rPr lang="en-US" sz="2000" dirty="0" smtClean="0">
                <a:latin typeface="Calibri" pitchFamily="34" charset="0"/>
              </a:rPr>
              <a:t>What impact did you have on the community?</a:t>
            </a:r>
          </a:p>
          <a:p>
            <a:endParaRPr lang="en-US" sz="2000" dirty="0" smtClean="0">
              <a:latin typeface="Calibri" pitchFamily="34" charset="0"/>
            </a:endParaRPr>
          </a:p>
          <a:p>
            <a:pPr>
              <a:buNone/>
            </a:pPr>
            <a:r>
              <a:rPr lang="en-US" sz="2000" dirty="0" smtClean="0">
                <a:latin typeface="Calibri" pitchFamily="34" charset="0"/>
              </a:rPr>
              <a:t>Example:</a:t>
            </a:r>
          </a:p>
          <a:p>
            <a:pPr>
              <a:buNone/>
            </a:pPr>
            <a:endParaRPr lang="en-US" sz="2000" dirty="0" smtClean="0">
              <a:latin typeface="Calibri" pitchFamily="34" charset="0"/>
            </a:endParaRPr>
          </a:p>
          <a:p>
            <a:pPr>
              <a:buNone/>
            </a:pPr>
            <a:r>
              <a:rPr lang="en-US" sz="2000" dirty="0" smtClean="0">
                <a:latin typeface="Calibri" pitchFamily="34" charset="0"/>
              </a:rPr>
              <a:t>“The success the students achieved in the science fair helped the community realize not only the great potential of their students, but also the intelligence and dedication of their students.  I hope my work with Christina has helped raise community awareness for the significance of science in our lives and also the great abilities of youth to become leaders in science in the future.”</a:t>
            </a:r>
            <a:endParaRPr lang="en-US" sz="2000" dirty="0" smtClean="0">
              <a:latin typeface="Calibri" pitchFamily="34" charset="0"/>
            </a:endParaRPr>
          </a:p>
          <a:p>
            <a:pPr>
              <a:buNone/>
            </a:pPr>
            <a:endParaRPr lang="en-US" sz="2000" dirty="0" smtClean="0">
              <a:latin typeface="Calibri" pitchFamily="34" charset="0"/>
            </a:endParaRPr>
          </a:p>
          <a:p>
            <a:pPr>
              <a:buNone/>
            </a:pP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381000"/>
            <a:ext cx="7498080" cy="4800600"/>
          </a:xfrm>
        </p:spPr>
        <p:txBody>
          <a:bodyPr/>
          <a:lstStyle/>
          <a:p>
            <a:pPr lvl="0"/>
            <a:r>
              <a:rPr lang="en-US" sz="2000" dirty="0" smtClean="0">
                <a:latin typeface="Calibri" pitchFamily="34" charset="0"/>
              </a:rPr>
              <a:t>Look back at your syllabus and read the course goals.  Look at the </a:t>
            </a:r>
            <a:r>
              <a:rPr lang="en-US" sz="2000" dirty="0" err="1" smtClean="0">
                <a:latin typeface="Calibri" pitchFamily="34" charset="0"/>
              </a:rPr>
              <a:t>Rockhurst</a:t>
            </a:r>
            <a:r>
              <a:rPr lang="en-US" sz="2000" dirty="0" smtClean="0">
                <a:latin typeface="Calibri" pitchFamily="34" charset="0"/>
              </a:rPr>
              <a:t> website and read the mission of the University.  After looking back at BOTH sources, please clearly articulate how your service learning experience in this course relates to the course goals and the university mission.</a:t>
            </a:r>
          </a:p>
          <a:p>
            <a:pPr lvl="0"/>
            <a:endParaRPr lang="en-US" sz="2000" dirty="0" smtClean="0">
              <a:latin typeface="Calibri" pitchFamily="34" charset="0"/>
            </a:endParaRPr>
          </a:p>
          <a:p>
            <a:pPr lvl="0">
              <a:buNone/>
            </a:pPr>
            <a:endParaRPr lang="en-US" sz="2000" dirty="0" smtClean="0">
              <a:latin typeface="Calibri" pitchFamily="34" charset="0"/>
            </a:endParaRPr>
          </a:p>
          <a:p>
            <a:pPr lvl="0">
              <a:buNone/>
            </a:pPr>
            <a:r>
              <a:rPr lang="en-US" sz="2000" dirty="0" smtClean="0">
                <a:latin typeface="Calibri" pitchFamily="34" charset="0"/>
              </a:rPr>
              <a:t>“One of the course goals was to actively engage BFMASS students in the scientific method.  This goal was achieved by meeting with the students, planning the experiments, working through the project using scientific methodology, drawing conclusions from our data, and reporting our results in a display poster.  By conferring our assistance to a neighborhood school, we were able to increase the academic growth and overall well-being of our local community.”</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ience Fair 001.jpg"/>
          <p:cNvPicPr>
            <a:picLocks noGrp="1" noChangeAspect="1"/>
          </p:cNvPicPr>
          <p:nvPr>
            <p:ph idx="1"/>
          </p:nvPr>
        </p:nvPicPr>
        <p:blipFill>
          <a:blip r:embed="rId2" cstate="print"/>
          <a:stretch>
            <a:fillRect/>
          </a:stretch>
        </p:blipFill>
        <p:spPr>
          <a:xfrm>
            <a:off x="1295400" y="1295400"/>
            <a:ext cx="3600450" cy="4800600"/>
          </a:xfrm>
        </p:spPr>
      </p:pic>
      <p:pic>
        <p:nvPicPr>
          <p:cNvPr id="5" name="Picture 4" descr="Science Fair 007.jpg"/>
          <p:cNvPicPr>
            <a:picLocks noChangeAspect="1"/>
          </p:cNvPicPr>
          <p:nvPr/>
        </p:nvPicPr>
        <p:blipFill>
          <a:blip r:embed="rId3" cstate="print"/>
          <a:stretch>
            <a:fillRect/>
          </a:stretch>
        </p:blipFill>
        <p:spPr>
          <a:xfrm>
            <a:off x="5181600" y="1270000"/>
            <a:ext cx="3619500" cy="4826000"/>
          </a:xfrm>
          <a:prstGeom prst="rect">
            <a:avLst/>
          </a:prstGeom>
        </p:spPr>
      </p:pic>
      <p:sp>
        <p:nvSpPr>
          <p:cNvPr id="6" name="TextBox 5"/>
          <p:cNvSpPr txBox="1"/>
          <p:nvPr/>
        </p:nvSpPr>
        <p:spPr>
          <a:xfrm>
            <a:off x="1219200" y="304800"/>
            <a:ext cx="7457683" cy="646331"/>
          </a:xfrm>
          <a:prstGeom prst="rect">
            <a:avLst/>
          </a:prstGeom>
          <a:noFill/>
        </p:spPr>
        <p:txBody>
          <a:bodyPr wrap="none" rtlCol="0">
            <a:spAutoFit/>
          </a:bodyPr>
          <a:lstStyle/>
          <a:p>
            <a:pPr algn="ctr"/>
            <a:r>
              <a:rPr lang="en-US" dirty="0" smtClean="0"/>
              <a:t>11 of the 13 projects mentored by </a:t>
            </a:r>
            <a:r>
              <a:rPr lang="en-US" dirty="0" err="1" smtClean="0"/>
              <a:t>Rockhurst</a:t>
            </a:r>
            <a:r>
              <a:rPr lang="en-US" dirty="0" smtClean="0"/>
              <a:t> students received awards at the</a:t>
            </a:r>
          </a:p>
          <a:p>
            <a:pPr algn="ctr"/>
            <a:r>
              <a:rPr lang="en-US" dirty="0" smtClean="0"/>
              <a:t>Greater Kansas City Science Fair</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762000"/>
            <a:ext cx="7498080" cy="4800600"/>
          </a:xfrm>
        </p:spPr>
        <p:txBody>
          <a:bodyPr>
            <a:normAutofit lnSpcReduction="10000"/>
          </a:bodyPr>
          <a:lstStyle/>
          <a:p>
            <a:pPr lvl="0"/>
            <a:r>
              <a:rPr lang="en-US" sz="2000" dirty="0" smtClean="0">
                <a:latin typeface="Calibri" pitchFamily="34" charset="0"/>
              </a:rPr>
              <a:t>Would you recommend that this project continue in the Cell Biology course at </a:t>
            </a:r>
            <a:r>
              <a:rPr lang="en-US" sz="2000" dirty="0" err="1" smtClean="0">
                <a:latin typeface="Calibri" pitchFamily="34" charset="0"/>
              </a:rPr>
              <a:t>Rockhurst</a:t>
            </a:r>
            <a:r>
              <a:rPr lang="en-US" sz="2000" dirty="0" smtClean="0">
                <a:latin typeface="Calibri" pitchFamily="34" charset="0"/>
              </a:rPr>
              <a:t>?  Why or why not?</a:t>
            </a:r>
          </a:p>
          <a:p>
            <a:pPr>
              <a:buNone/>
            </a:pPr>
            <a:endParaRPr lang="en-US" sz="2000" dirty="0">
              <a:latin typeface="Calibri" pitchFamily="34" charset="0"/>
            </a:endParaRPr>
          </a:p>
          <a:p>
            <a:pPr>
              <a:buNone/>
            </a:pPr>
            <a:r>
              <a:rPr lang="en-US" sz="2000" dirty="0" smtClean="0">
                <a:latin typeface="Calibri" pitchFamily="34" charset="0"/>
              </a:rPr>
              <a:t>Example:</a:t>
            </a:r>
          </a:p>
          <a:p>
            <a:pPr>
              <a:buNone/>
            </a:pPr>
            <a:endParaRPr lang="en-US" sz="2000" dirty="0" smtClean="0">
              <a:latin typeface="Calibri" pitchFamily="34" charset="0"/>
            </a:endParaRPr>
          </a:p>
          <a:p>
            <a:pPr>
              <a:buNone/>
            </a:pPr>
            <a:r>
              <a:rPr lang="en-US" sz="2000" dirty="0" smtClean="0">
                <a:latin typeface="Calibri" pitchFamily="34" charset="0"/>
              </a:rPr>
              <a:t>“I think that it is really important that this project continues in Cell Biology.  Besides this class, I haven’t really had the opportunity to make connections with my education and the community very often.  Sure, I do volunteer hours, but all of that seems disconnected from my classes.  When I leave </a:t>
            </a:r>
            <a:r>
              <a:rPr lang="en-US" sz="2000" dirty="0" err="1" smtClean="0">
                <a:latin typeface="Calibri" pitchFamily="34" charset="0"/>
              </a:rPr>
              <a:t>Rockhurst</a:t>
            </a:r>
            <a:r>
              <a:rPr lang="en-US" sz="2000" dirty="0" smtClean="0">
                <a:latin typeface="Calibri" pitchFamily="34" charset="0"/>
              </a:rPr>
              <a:t> and move on to the next chapter in my life, this class will make me more aware of the need to always make community work at the heart of everything I do.”</a:t>
            </a:r>
          </a:p>
          <a:p>
            <a:pPr>
              <a:buNone/>
            </a:pPr>
            <a:endParaRPr lang="en-US" sz="2000" dirty="0" smtClean="0">
              <a:latin typeface="Calibri" pitchFamily="34" charset="0"/>
            </a:endParaRPr>
          </a:p>
          <a:p>
            <a:pPr>
              <a:buNone/>
            </a:pPr>
            <a:r>
              <a:rPr lang="en-US" sz="2000" b="1" dirty="0" smtClean="0">
                <a:latin typeface="Calibri" pitchFamily="34" charset="0"/>
              </a:rPr>
              <a:t>Overall, </a:t>
            </a:r>
            <a:r>
              <a:rPr lang="en-US" sz="2000" b="1" dirty="0" smtClean="0">
                <a:latin typeface="Calibri" pitchFamily="34" charset="0"/>
              </a:rPr>
              <a:t>100% of students recommended continuing the project.</a:t>
            </a:r>
            <a:endParaRPr lang="en-US"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Science Fair 002.jpg"/>
          <p:cNvPicPr>
            <a:picLocks noChangeAspect="1"/>
          </p:cNvPicPr>
          <p:nvPr/>
        </p:nvPicPr>
        <p:blipFill>
          <a:blip r:embed="rId2" cstate="print"/>
          <a:stretch>
            <a:fillRect/>
          </a:stretch>
        </p:blipFill>
        <p:spPr>
          <a:xfrm>
            <a:off x="1143000" y="304800"/>
            <a:ext cx="3556000" cy="2667000"/>
          </a:xfrm>
          <a:prstGeom prst="rect">
            <a:avLst/>
          </a:prstGeom>
        </p:spPr>
      </p:pic>
      <p:pic>
        <p:nvPicPr>
          <p:cNvPr id="5" name="Picture 4" descr="Science Fair 006.jpg"/>
          <p:cNvPicPr>
            <a:picLocks noChangeAspect="1"/>
          </p:cNvPicPr>
          <p:nvPr/>
        </p:nvPicPr>
        <p:blipFill>
          <a:blip r:embed="rId3" cstate="print"/>
          <a:stretch>
            <a:fillRect/>
          </a:stretch>
        </p:blipFill>
        <p:spPr>
          <a:xfrm>
            <a:off x="4800600" y="304800"/>
            <a:ext cx="3556000" cy="2667000"/>
          </a:xfrm>
          <a:prstGeom prst="rect">
            <a:avLst/>
          </a:prstGeom>
        </p:spPr>
      </p:pic>
      <p:pic>
        <p:nvPicPr>
          <p:cNvPr id="6" name="Picture 5" descr="Science Fair 008.jpg"/>
          <p:cNvPicPr>
            <a:picLocks noChangeAspect="1"/>
          </p:cNvPicPr>
          <p:nvPr/>
        </p:nvPicPr>
        <p:blipFill>
          <a:blip r:embed="rId4" cstate="print"/>
          <a:stretch>
            <a:fillRect/>
          </a:stretch>
        </p:blipFill>
        <p:spPr>
          <a:xfrm>
            <a:off x="1066800" y="3429000"/>
            <a:ext cx="3835400" cy="2876550"/>
          </a:xfrm>
          <a:prstGeom prst="rect">
            <a:avLst/>
          </a:prstGeom>
        </p:spPr>
      </p:pic>
      <p:pic>
        <p:nvPicPr>
          <p:cNvPr id="7" name="Picture 6" descr="Science Fair 003.jpg"/>
          <p:cNvPicPr>
            <a:picLocks noChangeAspect="1"/>
          </p:cNvPicPr>
          <p:nvPr/>
        </p:nvPicPr>
        <p:blipFill>
          <a:blip r:embed="rId5" cstate="print"/>
          <a:stretch>
            <a:fillRect/>
          </a:stretch>
        </p:blipFill>
        <p:spPr>
          <a:xfrm>
            <a:off x="5029200" y="3429000"/>
            <a:ext cx="3835400" cy="28765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62000"/>
            <a:ext cx="7498080" cy="4800600"/>
          </a:xfrm>
        </p:spPr>
        <p:txBody>
          <a:bodyPr>
            <a:normAutofit fontScale="77500" lnSpcReduction="20000"/>
          </a:bodyPr>
          <a:lstStyle/>
          <a:p>
            <a:pPr>
              <a:buNone/>
            </a:pPr>
            <a:r>
              <a:rPr lang="en-US" dirty="0" smtClean="0">
                <a:latin typeface="Calibri" pitchFamily="34" charset="0"/>
              </a:rPr>
              <a:t>Questions </a:t>
            </a:r>
            <a:r>
              <a:rPr lang="en-US" dirty="0" smtClean="0">
                <a:latin typeface="Calibri" pitchFamily="34" charset="0"/>
              </a:rPr>
              <a:t>and Ideas for </a:t>
            </a:r>
            <a:r>
              <a:rPr lang="en-US" dirty="0" smtClean="0">
                <a:latin typeface="Calibri" pitchFamily="34" charset="0"/>
              </a:rPr>
              <a:t>Future Directions:</a:t>
            </a:r>
          </a:p>
          <a:p>
            <a:pPr>
              <a:buNone/>
            </a:pPr>
            <a:endParaRPr lang="en-US" dirty="0" smtClean="0">
              <a:latin typeface="Calibri" pitchFamily="34" charset="0"/>
            </a:endParaRPr>
          </a:p>
          <a:p>
            <a:pPr lvl="0"/>
            <a:r>
              <a:rPr lang="en-US" sz="2900" dirty="0" smtClean="0">
                <a:latin typeface="Calibri" pitchFamily="34" charset="0"/>
              </a:rPr>
              <a:t>Revision of my </a:t>
            </a:r>
            <a:r>
              <a:rPr lang="en-US" sz="2900" dirty="0" smtClean="0">
                <a:latin typeface="Calibri" pitchFamily="34" charset="0"/>
              </a:rPr>
              <a:t>question/problem?</a:t>
            </a:r>
            <a:endParaRPr lang="en-US" sz="2900" dirty="0" smtClean="0">
              <a:latin typeface="Calibri" pitchFamily="34" charset="0"/>
            </a:endParaRPr>
          </a:p>
          <a:p>
            <a:pPr lvl="0"/>
            <a:r>
              <a:rPr lang="en-US" sz="2900" dirty="0" smtClean="0">
                <a:latin typeface="Calibri" pitchFamily="34" charset="0"/>
              </a:rPr>
              <a:t>Clarify a process to evaluate the evidence of student learning</a:t>
            </a:r>
          </a:p>
          <a:p>
            <a:pPr lvl="0"/>
            <a:r>
              <a:rPr lang="en-US" sz="2900" dirty="0" smtClean="0">
                <a:latin typeface="Calibri" pitchFamily="34" charset="0"/>
              </a:rPr>
              <a:t>Think more carefully about how to measure the impact of the project </a:t>
            </a:r>
            <a:r>
              <a:rPr lang="en-US" sz="2900" u="sng" dirty="0" smtClean="0">
                <a:latin typeface="Calibri" pitchFamily="34" charset="0"/>
              </a:rPr>
              <a:t>on BFMASS </a:t>
            </a:r>
            <a:r>
              <a:rPr lang="en-US" sz="2900" dirty="0" smtClean="0">
                <a:latin typeface="Calibri" pitchFamily="34" charset="0"/>
              </a:rPr>
              <a:t>students.</a:t>
            </a:r>
          </a:p>
          <a:p>
            <a:pPr lvl="0"/>
            <a:r>
              <a:rPr lang="en-US" sz="2900" dirty="0" smtClean="0">
                <a:latin typeface="Calibri" pitchFamily="34" charset="0"/>
              </a:rPr>
              <a:t>Include documentation student-mentor </a:t>
            </a:r>
            <a:r>
              <a:rPr lang="en-US" sz="2900" dirty="0" smtClean="0">
                <a:latin typeface="Calibri" pitchFamily="34" charset="0"/>
              </a:rPr>
              <a:t>interactions? </a:t>
            </a:r>
            <a:r>
              <a:rPr lang="en-US" sz="2900" dirty="0" smtClean="0">
                <a:latin typeface="Calibri" pitchFamily="34" charset="0"/>
              </a:rPr>
              <a:t>(possibly via taping of sessions)</a:t>
            </a:r>
          </a:p>
          <a:p>
            <a:pPr lvl="0"/>
            <a:r>
              <a:rPr lang="en-US" sz="2900" dirty="0" smtClean="0">
                <a:latin typeface="Calibri" pitchFamily="34" charset="0"/>
              </a:rPr>
              <a:t>Set specific/measurable criteria for science fair projects</a:t>
            </a:r>
          </a:p>
          <a:p>
            <a:pPr lvl="0"/>
            <a:r>
              <a:rPr lang="en-US" sz="2900" dirty="0" smtClean="0">
                <a:latin typeface="Calibri" pitchFamily="34" charset="0"/>
              </a:rPr>
              <a:t>Gather evidence of the impact of the project over a longer period of time.  For example, do BFMASS students who participate in this project continue to pursue scientific research opportunities?  </a:t>
            </a:r>
            <a:r>
              <a:rPr lang="en-US" sz="2900" dirty="0" smtClean="0">
                <a:latin typeface="Calibri" pitchFamily="34" charset="0"/>
              </a:rPr>
              <a:t>Do </a:t>
            </a:r>
            <a:r>
              <a:rPr lang="en-US" sz="2900" dirty="0" err="1" smtClean="0">
                <a:latin typeface="Calibri" pitchFamily="34" charset="0"/>
              </a:rPr>
              <a:t>Rockhurst</a:t>
            </a:r>
            <a:r>
              <a:rPr lang="en-US" sz="2900" dirty="0" smtClean="0">
                <a:latin typeface="Calibri" pitchFamily="34" charset="0"/>
              </a:rPr>
              <a:t> students who participate in this project continue to be involved in community work?</a:t>
            </a:r>
            <a:endParaRPr lang="en-US" sz="2900" dirty="0" smtClean="0">
              <a:latin typeface="Calibri" pitchFamily="34" charset="0"/>
            </a:endParaRPr>
          </a:p>
          <a:p>
            <a:pPr>
              <a:buNone/>
            </a:pPr>
            <a:endParaRPr lang="en-US" dirty="0" smtClean="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914400"/>
            <a:ext cx="7364067" cy="2954655"/>
          </a:xfrm>
          <a:prstGeom prst="rect">
            <a:avLst/>
          </a:prstGeom>
          <a:noFill/>
        </p:spPr>
        <p:txBody>
          <a:bodyPr wrap="none" rtlCol="0">
            <a:spAutoFit/>
          </a:bodyPr>
          <a:lstStyle/>
          <a:p>
            <a:r>
              <a:rPr lang="en-US" sz="2800" dirty="0" smtClean="0">
                <a:latin typeface="Calibri" pitchFamily="34" charset="0"/>
              </a:rPr>
              <a:t>Cell Biology Course at </a:t>
            </a:r>
            <a:r>
              <a:rPr lang="en-US" sz="2800" dirty="0" err="1" smtClean="0">
                <a:latin typeface="Calibri" pitchFamily="34" charset="0"/>
              </a:rPr>
              <a:t>Rockhurst</a:t>
            </a:r>
            <a:r>
              <a:rPr lang="en-US" sz="2800" dirty="0" smtClean="0">
                <a:latin typeface="Calibri" pitchFamily="34" charset="0"/>
              </a:rPr>
              <a:t>:  BL3620/3621</a:t>
            </a:r>
          </a:p>
          <a:p>
            <a:endParaRPr lang="en-US" sz="2800" dirty="0" smtClean="0">
              <a:latin typeface="Calibri" pitchFamily="34" charset="0"/>
            </a:endParaRPr>
          </a:p>
          <a:p>
            <a:r>
              <a:rPr lang="en-US" sz="2800" dirty="0" smtClean="0">
                <a:latin typeface="Calibri" pitchFamily="34" charset="0"/>
              </a:rPr>
              <a:t>-48 students</a:t>
            </a:r>
          </a:p>
          <a:p>
            <a:r>
              <a:rPr lang="en-US" sz="2800" dirty="0" smtClean="0">
                <a:latin typeface="Calibri" pitchFamily="34" charset="0"/>
              </a:rPr>
              <a:t>-Junior and senior biology or biochemistry majors</a:t>
            </a:r>
          </a:p>
          <a:p>
            <a:r>
              <a:rPr lang="en-US" sz="2800" dirty="0" smtClean="0">
                <a:latin typeface="Calibri" pitchFamily="34" charset="0"/>
              </a:rPr>
              <a:t>-Lecture twice a week for 1 ½ hours</a:t>
            </a:r>
          </a:p>
          <a:p>
            <a:r>
              <a:rPr lang="en-US" sz="2800" dirty="0" smtClean="0">
                <a:latin typeface="Calibri" pitchFamily="34" charset="0"/>
              </a:rPr>
              <a:t>-Lab once a week for 4 hours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066800" y="309030"/>
            <a:ext cx="8170506" cy="541686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alibri" pitchFamily="34" charset="0"/>
                <a:ea typeface="Times New Roman" pitchFamily="18" charset="0"/>
              </a:rPr>
              <a:t>What is the central question, issue, or problem you plan to </a:t>
            </a:r>
          </a:p>
          <a:p>
            <a:pPr marL="0" marR="0" lvl="0" indent="0" algn="l" defTabSz="914400" rtl="0" eaLnBrk="1" fontAlgn="base" latinLnBrk="0" hangingPunct="1">
              <a:lnSpc>
                <a:spcPct val="100000"/>
              </a:lnSpc>
              <a:spcBef>
                <a:spcPct val="0"/>
              </a:spcBef>
              <a:spcAft>
                <a:spcPct val="0"/>
              </a:spcAft>
              <a:buClrTx/>
              <a:buSzTx/>
              <a:tabLst/>
            </a:pPr>
            <a:r>
              <a:rPr lang="en-US" sz="2400" dirty="0">
                <a:solidFill>
                  <a:srgbClr val="000000"/>
                </a:solidFill>
                <a:latin typeface="Calibri" pitchFamily="34" charset="0"/>
                <a:ea typeface="Times New Roman" pitchFamily="18" charset="0"/>
              </a:rPr>
              <a:t>	</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rPr>
              <a:t>explore in your proposed work?</a:t>
            </a:r>
          </a:p>
          <a:p>
            <a:pPr marL="0" marR="0" lvl="0" indent="0" algn="l" defTabSz="914400" rtl="0" eaLnBrk="1" fontAlgn="base" latinLnBrk="0" hangingPunct="1">
              <a:lnSpc>
                <a:spcPct val="100000"/>
              </a:lnSpc>
              <a:spcBef>
                <a:spcPct val="0"/>
              </a:spcBef>
              <a:spcAft>
                <a:spcPct val="0"/>
              </a:spcAft>
              <a:buClrTx/>
              <a:buSzTx/>
              <a:buFontTx/>
              <a:buChar char="•"/>
              <a:tabLst/>
            </a:pPr>
            <a:endParaRPr lang="en-US" sz="2000" dirty="0">
              <a:solidFill>
                <a:srgbClr val="000000"/>
              </a:solidFill>
              <a:latin typeface="Calibri" pitchFamily="34" charset="0"/>
              <a:ea typeface="Times New Roman" pitchFamily="18" charset="0"/>
            </a:endParaRPr>
          </a:p>
          <a:p>
            <a:pPr fontAlgn="base">
              <a:spcBef>
                <a:spcPct val="0"/>
              </a:spcBef>
              <a:spcAft>
                <a:spcPct val="0"/>
              </a:spcAft>
            </a:pPr>
            <a:endParaRPr lang="en-US" sz="2000" dirty="0" smtClean="0">
              <a:latin typeface="Calibri" pitchFamily="34" charset="0"/>
            </a:endParaRPr>
          </a:p>
          <a:p>
            <a:pPr fontAlgn="base">
              <a:spcBef>
                <a:spcPct val="0"/>
              </a:spcBef>
              <a:spcAft>
                <a:spcPct val="0"/>
              </a:spcAft>
            </a:pPr>
            <a:r>
              <a:rPr lang="en-US" sz="2000" dirty="0" smtClean="0">
                <a:latin typeface="Calibri" pitchFamily="34" charset="0"/>
              </a:rPr>
              <a:t>It </a:t>
            </a:r>
            <a:r>
              <a:rPr lang="en-US" sz="2000" dirty="0">
                <a:latin typeface="Calibri" pitchFamily="34" charset="0"/>
              </a:rPr>
              <a:t>is not uncommon for students in the </a:t>
            </a:r>
            <a:r>
              <a:rPr lang="en-US" sz="2000" dirty="0" smtClean="0">
                <a:latin typeface="Calibri" pitchFamily="34" charset="0"/>
              </a:rPr>
              <a:t>sciences </a:t>
            </a:r>
            <a:r>
              <a:rPr lang="en-US" sz="2000" dirty="0">
                <a:latin typeface="Calibri" pitchFamily="34" charset="0"/>
              </a:rPr>
              <a:t>to have courses heavy in </a:t>
            </a:r>
            <a:endParaRPr lang="en-US" sz="2000" dirty="0" smtClean="0">
              <a:latin typeface="Calibri" pitchFamily="34" charset="0"/>
            </a:endParaRPr>
          </a:p>
          <a:p>
            <a:pPr fontAlgn="base">
              <a:spcBef>
                <a:spcPct val="0"/>
              </a:spcBef>
              <a:spcAft>
                <a:spcPct val="0"/>
              </a:spcAft>
            </a:pPr>
            <a:r>
              <a:rPr lang="en-US" sz="2000" dirty="0" smtClean="0">
                <a:latin typeface="Calibri" pitchFamily="34" charset="0"/>
              </a:rPr>
              <a:t>content</a:t>
            </a:r>
            <a:r>
              <a:rPr lang="en-US" sz="2000" dirty="0">
                <a:latin typeface="Calibri" pitchFamily="34" charset="0"/>
              </a:rPr>
              <a:t>, with less emphasis on scientific methodology. </a:t>
            </a:r>
            <a:r>
              <a:rPr lang="en-US" sz="2000" dirty="0" smtClean="0">
                <a:latin typeface="Calibri" pitchFamily="34" charset="0"/>
              </a:rPr>
              <a:t>To </a:t>
            </a:r>
            <a:r>
              <a:rPr lang="en-US" sz="2000" dirty="0">
                <a:latin typeface="Calibri" pitchFamily="34" charset="0"/>
              </a:rPr>
              <a:t>address this issue, </a:t>
            </a:r>
            <a:endParaRPr lang="en-US" sz="2000" dirty="0" smtClean="0">
              <a:latin typeface="Calibri" pitchFamily="34" charset="0"/>
            </a:endParaRPr>
          </a:p>
          <a:p>
            <a:pPr fontAlgn="base">
              <a:spcBef>
                <a:spcPct val="0"/>
              </a:spcBef>
              <a:spcAft>
                <a:spcPct val="0"/>
              </a:spcAft>
            </a:pPr>
            <a:r>
              <a:rPr lang="en-US" sz="2000" dirty="0" smtClean="0">
                <a:latin typeface="Calibri" pitchFamily="34" charset="0"/>
              </a:rPr>
              <a:t>forty </a:t>
            </a:r>
            <a:r>
              <a:rPr lang="en-US" sz="2000" dirty="0">
                <a:latin typeface="Calibri" pitchFamily="34" charset="0"/>
              </a:rPr>
              <a:t>eight students in my cell biology </a:t>
            </a:r>
            <a:r>
              <a:rPr lang="en-US" sz="2000" dirty="0" smtClean="0">
                <a:latin typeface="Calibri" pitchFamily="34" charset="0"/>
              </a:rPr>
              <a:t>course are </a:t>
            </a:r>
            <a:r>
              <a:rPr lang="en-US" sz="2000" dirty="0">
                <a:latin typeface="Calibri" pitchFamily="34" charset="0"/>
              </a:rPr>
              <a:t>serving as science fair </a:t>
            </a:r>
            <a:endParaRPr lang="en-US" sz="2000" dirty="0" smtClean="0">
              <a:latin typeface="Calibri" pitchFamily="34" charset="0"/>
            </a:endParaRPr>
          </a:p>
          <a:p>
            <a:pPr fontAlgn="base">
              <a:spcBef>
                <a:spcPct val="0"/>
              </a:spcBef>
              <a:spcAft>
                <a:spcPct val="0"/>
              </a:spcAft>
            </a:pPr>
            <a:r>
              <a:rPr lang="en-US" sz="2000" dirty="0" smtClean="0">
                <a:latin typeface="Calibri" pitchFamily="34" charset="0"/>
              </a:rPr>
              <a:t>project </a:t>
            </a:r>
            <a:r>
              <a:rPr lang="en-US" sz="2000" dirty="0">
                <a:latin typeface="Calibri" pitchFamily="34" charset="0"/>
              </a:rPr>
              <a:t>mentors for 6-10 grade students at a local inner city charter school </a:t>
            </a:r>
            <a:endParaRPr lang="en-US" sz="2000" dirty="0" smtClean="0">
              <a:latin typeface="Calibri" pitchFamily="34" charset="0"/>
            </a:endParaRPr>
          </a:p>
          <a:p>
            <a:pPr fontAlgn="base">
              <a:spcBef>
                <a:spcPct val="0"/>
              </a:spcBef>
              <a:spcAft>
                <a:spcPct val="0"/>
              </a:spcAft>
            </a:pPr>
            <a:r>
              <a:rPr lang="en-US" sz="2000" dirty="0" smtClean="0">
                <a:latin typeface="Calibri" pitchFamily="34" charset="0"/>
              </a:rPr>
              <a:t>(</a:t>
            </a:r>
            <a:r>
              <a:rPr lang="en-US" sz="2000" dirty="0">
                <a:latin typeface="Calibri" pitchFamily="34" charset="0"/>
              </a:rPr>
              <a:t>BFMASS</a:t>
            </a:r>
            <a:r>
              <a:rPr lang="en-US" sz="2000" dirty="0" smtClean="0">
                <a:latin typeface="Calibri" pitchFamily="34" charset="0"/>
              </a:rPr>
              <a:t>).</a:t>
            </a:r>
          </a:p>
          <a:p>
            <a:pPr fontAlgn="base">
              <a:spcBef>
                <a:spcPct val="0"/>
              </a:spcBef>
              <a:spcAft>
                <a:spcPct val="0"/>
              </a:spcAft>
            </a:pPr>
            <a:endParaRPr lang="en-US" sz="2000" dirty="0" smtClean="0">
              <a:latin typeface="Calibri" pitchFamily="34" charset="0"/>
            </a:endParaRPr>
          </a:p>
          <a:p>
            <a:pPr fontAlgn="base">
              <a:spcBef>
                <a:spcPct val="0"/>
              </a:spcBef>
              <a:spcAft>
                <a:spcPct val="0"/>
              </a:spcAft>
            </a:pPr>
            <a:r>
              <a:rPr lang="en-US" sz="2000" dirty="0" smtClean="0">
                <a:latin typeface="Calibri" pitchFamily="34" charset="0"/>
              </a:rPr>
              <a:t>My central focus is on whether or not students who serve as mentors for </a:t>
            </a:r>
          </a:p>
          <a:p>
            <a:pPr fontAlgn="base">
              <a:spcBef>
                <a:spcPct val="0"/>
              </a:spcBef>
              <a:spcAft>
                <a:spcPct val="0"/>
              </a:spcAft>
            </a:pPr>
            <a:r>
              <a:rPr lang="en-US" sz="2000" dirty="0" smtClean="0">
                <a:latin typeface="Calibri" pitchFamily="34" charset="0"/>
              </a:rPr>
              <a:t>science fair projects will have a better understanding of scientific process </a:t>
            </a:r>
          </a:p>
          <a:p>
            <a:pPr fontAlgn="base">
              <a:spcBef>
                <a:spcPct val="0"/>
              </a:spcBef>
              <a:spcAft>
                <a:spcPct val="0"/>
              </a:spcAft>
            </a:pPr>
            <a:r>
              <a:rPr lang="en-US" sz="2000" dirty="0" smtClean="0">
                <a:latin typeface="Calibri" pitchFamily="34" charset="0"/>
              </a:rPr>
              <a:t>and a deeper commitment to the Jesuit mission.</a:t>
            </a:r>
          </a:p>
          <a:p>
            <a:pPr fontAlgn="base">
              <a:spcBef>
                <a:spcPct val="0"/>
              </a:spcBef>
              <a:spcAft>
                <a:spcPct val="0"/>
              </a:spcAft>
            </a:pPr>
            <a:endParaRPr lang="en-US" sz="2000" dirty="0" smtClean="0">
              <a:latin typeface="Calibri" pitchFamily="34" charset="0"/>
            </a:endParaRPr>
          </a:p>
          <a:p>
            <a:pPr fontAlgn="base">
              <a:spcBef>
                <a:spcPct val="0"/>
              </a:spcBef>
              <a:spcAft>
                <a:spcPct val="0"/>
              </a:spcAft>
            </a:pPr>
            <a:r>
              <a:rPr lang="en-US" sz="2000" dirty="0" smtClean="0">
                <a:latin typeface="Calibri" pitchFamily="34" charset="0"/>
              </a:rPr>
              <a:t>Question:  How do students come to understand science as a process</a:t>
            </a:r>
          </a:p>
          <a:p>
            <a:pPr fontAlgn="base">
              <a:spcBef>
                <a:spcPct val="0"/>
              </a:spcBef>
              <a:spcAft>
                <a:spcPct val="0"/>
              </a:spcAft>
            </a:pPr>
            <a:r>
              <a:rPr lang="en-US" sz="2000" dirty="0" smtClean="0">
                <a:latin typeface="Calibri" pitchFamily="34" charset="0"/>
              </a:rPr>
              <a:t>		rather than a collection of facts?</a:t>
            </a:r>
            <a:endParaRPr lang="en-US" sz="2000" dirty="0">
              <a:latin typeface="Calibri"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066800" y="67272"/>
            <a:ext cx="7935506" cy="86177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Calibri" pitchFamily="34" charset="0"/>
                <a:ea typeface="Times New Roman" pitchFamily="18" charset="0"/>
              </a:rPr>
              <a:t>Why is your central question, issue, or problem important to </a:t>
            </a:r>
          </a:p>
          <a:p>
            <a:pPr marL="0" marR="0" lvl="0" indent="0" algn="l"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Calibri" pitchFamily="34" charset="0"/>
                <a:ea typeface="Times New Roman" pitchFamily="18" charset="0"/>
              </a:rPr>
              <a:t>you and to others who might benefit from or build on </a:t>
            </a:r>
          </a:p>
          <a:p>
            <a:pPr marL="0" marR="0" lvl="0" indent="0" algn="l"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Calibri" pitchFamily="34" charset="0"/>
                <a:ea typeface="Times New Roman" pitchFamily="18" charset="0"/>
              </a:rPr>
              <a:t>your findings?</a:t>
            </a:r>
            <a:endParaRPr kumimoji="0" lang="en-US" sz="2400" b="0" i="0" u="none" strike="noStrike" cap="none" normalizeH="0" baseline="0" dirty="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100" dirty="0">
              <a:solidFill>
                <a:srgbClr val="000000"/>
              </a:solidFill>
              <a:latin typeface="Calibri"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solidFill>
                  <a:srgbClr val="000000"/>
                </a:solidFill>
                <a:latin typeface="Calibri" pitchFamily="34" charset="0"/>
                <a:ea typeface="Times New Roman" pitchFamily="18" charset="0"/>
              </a:rPr>
              <a:t>In order to compete for post-undergraduate education or jobs in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solidFill>
                  <a:srgbClr val="000000"/>
                </a:solidFill>
                <a:latin typeface="Calibri" pitchFamily="34" charset="0"/>
                <a:ea typeface="Times New Roman" pitchFamily="18" charset="0"/>
              </a:rPr>
              <a:t>biotechnology, students need to have a solid background in scientific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solidFill>
                  <a:srgbClr val="000000"/>
                </a:solidFill>
                <a:latin typeface="Calibri" pitchFamily="34" charset="0"/>
                <a:ea typeface="Times New Roman" pitchFamily="18" charset="0"/>
              </a:rPr>
              <a:t>research and laboratory skills.  This project not only allows students to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solidFill>
                  <a:srgbClr val="000000"/>
                </a:solidFill>
                <a:latin typeface="Calibri" pitchFamily="34" charset="0"/>
                <a:ea typeface="Times New Roman" pitchFamily="18" charset="0"/>
              </a:rPr>
              <a:t>design and implement individual research projects, but it does so in the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solidFill>
                  <a:srgbClr val="000000"/>
                </a:solidFill>
                <a:latin typeface="Calibri" pitchFamily="34" charset="0"/>
                <a:ea typeface="Times New Roman" pitchFamily="18" charset="0"/>
              </a:rPr>
              <a:t>context of students serving as mentors in the community.</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000000"/>
              </a:solidFill>
              <a:latin typeface="Calibri"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solidFill>
                  <a:srgbClr val="000000"/>
                </a:solidFill>
                <a:latin typeface="Calibri" pitchFamily="34" charset="0"/>
                <a:ea typeface="Times New Roman" pitchFamily="18" charset="0"/>
              </a:rPr>
              <a:t>Interested audiences for this work may include: </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000000"/>
              </a:solidFill>
              <a:latin typeface="Calibri"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rgbClr val="000000"/>
                </a:solidFill>
                <a:latin typeface="Calibri" pitchFamily="34" charset="0"/>
                <a:ea typeface="Times New Roman" pitchFamily="18" charset="0"/>
              </a:rPr>
              <a:t>F</a:t>
            </a:r>
            <a:r>
              <a:rPr lang="en-US" sz="2000" dirty="0" smtClean="0">
                <a:solidFill>
                  <a:srgbClr val="000000"/>
                </a:solidFill>
                <a:latin typeface="Calibri" pitchFamily="34" charset="0"/>
                <a:ea typeface="Times New Roman" pitchFamily="18" charset="0"/>
              </a:rPr>
              <a:t>aculty at institutions who value service learning in the classroom</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lang="en-US" sz="2000" dirty="0" smtClean="0">
              <a:solidFill>
                <a:srgbClr val="000000"/>
              </a:solidFill>
              <a:latin typeface="Calibri"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rgbClr val="000000"/>
                </a:solidFill>
                <a:latin typeface="Calibri" pitchFamily="34" charset="0"/>
                <a:ea typeface="Times New Roman" pitchFamily="18" charset="0"/>
              </a:rPr>
              <a:t>Biology faculty interested in incorporating research projects into their</a:t>
            </a:r>
          </a:p>
          <a:p>
            <a:pPr lvl="1" eaLnBrk="0" fontAlgn="base" hangingPunct="0">
              <a:spcBef>
                <a:spcPct val="0"/>
              </a:spcBef>
              <a:spcAft>
                <a:spcPct val="0"/>
              </a:spcAft>
            </a:pPr>
            <a:r>
              <a:rPr lang="en-US" sz="2000" dirty="0" smtClean="0">
                <a:solidFill>
                  <a:srgbClr val="000000"/>
                </a:solidFill>
                <a:latin typeface="Calibri" pitchFamily="34" charset="0"/>
                <a:ea typeface="Times New Roman" pitchFamily="18" charset="0"/>
              </a:rPr>
              <a:t>c</a:t>
            </a:r>
            <a:r>
              <a:rPr lang="en-US" sz="2000" dirty="0" smtClean="0">
                <a:solidFill>
                  <a:srgbClr val="000000"/>
                </a:solidFill>
                <a:latin typeface="Calibri" pitchFamily="34" charset="0"/>
                <a:ea typeface="Times New Roman" pitchFamily="18" charset="0"/>
              </a:rPr>
              <a:t>urriculum</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000000"/>
              </a:solidFill>
              <a:latin typeface="Calibri"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000000"/>
              </a:solidFill>
              <a:latin typeface="Calibri"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000000"/>
              </a:solidFill>
              <a:latin typeface="Calibri"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a:solidFill>
                <a:srgbClr val="000000"/>
              </a:solidFill>
              <a:latin typeface="Calibri"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a:solidFill>
                <a:srgbClr val="000000"/>
              </a:solidFill>
              <a:latin typeface="Calibri"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Calibri" pitchFamily="34" charset="0"/>
              </a:rPr>
              <a:t>Excerpts from course syllabus</a:t>
            </a:r>
            <a:endParaRPr lang="en-US" sz="2400" dirty="0">
              <a:latin typeface="Calibri" pitchFamily="34" charset="0"/>
            </a:endParaRPr>
          </a:p>
        </p:txBody>
      </p:sp>
      <p:sp>
        <p:nvSpPr>
          <p:cNvPr id="3" name="Content Placeholder 2"/>
          <p:cNvSpPr>
            <a:spLocks noGrp="1"/>
          </p:cNvSpPr>
          <p:nvPr>
            <p:ph idx="1"/>
          </p:nvPr>
        </p:nvSpPr>
        <p:spPr/>
        <p:txBody>
          <a:bodyPr>
            <a:normAutofit fontScale="70000" lnSpcReduction="20000"/>
          </a:bodyPr>
          <a:lstStyle/>
          <a:p>
            <a:r>
              <a:rPr lang="en-US" b="1" u="sng" dirty="0" smtClean="0">
                <a:latin typeface="Calibri" pitchFamily="34" charset="0"/>
              </a:rPr>
              <a:t>This is a service learning course.</a:t>
            </a:r>
            <a:r>
              <a:rPr lang="en-US" dirty="0" smtClean="0">
                <a:latin typeface="Calibri" pitchFamily="34" charset="0"/>
              </a:rPr>
              <a:t>  We will be partnering with students from Brookside Frontier Math and Science School (BFMASS) to help them design and implement science fair projects.  More information about the school can be found on their website:</a:t>
            </a:r>
          </a:p>
          <a:p>
            <a:pPr>
              <a:buNone/>
            </a:pPr>
            <a:r>
              <a:rPr lang="en-US" u="sng" dirty="0" smtClean="0">
                <a:latin typeface="Calibri" pitchFamily="34" charset="0"/>
                <a:hlinkClick r:id="rId2"/>
              </a:rPr>
              <a:t>http://www.bfmass.org/</a:t>
            </a:r>
            <a:endParaRPr lang="en-US" u="sng" dirty="0" smtClean="0">
              <a:latin typeface="Calibri" pitchFamily="34" charset="0"/>
            </a:endParaRPr>
          </a:p>
          <a:p>
            <a:pPr>
              <a:buNone/>
            </a:pPr>
            <a:endParaRPr lang="en-US" dirty="0" smtClean="0">
              <a:latin typeface="Calibri" pitchFamily="34" charset="0"/>
            </a:endParaRPr>
          </a:p>
          <a:p>
            <a:r>
              <a:rPr lang="en-US" dirty="0" smtClean="0">
                <a:latin typeface="Calibri" pitchFamily="34" charset="0"/>
              </a:rPr>
              <a:t>As stated on the </a:t>
            </a:r>
            <a:r>
              <a:rPr lang="en-US" dirty="0" err="1" smtClean="0">
                <a:latin typeface="Calibri" pitchFamily="34" charset="0"/>
              </a:rPr>
              <a:t>Rockhurst</a:t>
            </a:r>
            <a:r>
              <a:rPr lang="en-US" dirty="0" smtClean="0">
                <a:latin typeface="Calibri" pitchFamily="34" charset="0"/>
              </a:rPr>
              <a:t> website, “</a:t>
            </a:r>
            <a:r>
              <a:rPr lang="en-US" dirty="0" err="1" smtClean="0">
                <a:latin typeface="Calibri" pitchFamily="34" charset="0"/>
              </a:rPr>
              <a:t>Rockhurst</a:t>
            </a:r>
            <a:r>
              <a:rPr lang="en-US" dirty="0" smtClean="0">
                <a:latin typeface="Calibri" pitchFamily="34" charset="0"/>
              </a:rPr>
              <a:t> University exists to transform lives by creating a learning community centered on excellence in undergraduate liberal education and graduate education.   </a:t>
            </a:r>
            <a:r>
              <a:rPr lang="en-US" dirty="0" err="1" smtClean="0">
                <a:latin typeface="Calibri" pitchFamily="34" charset="0"/>
              </a:rPr>
              <a:t>Rockhurst</a:t>
            </a:r>
            <a:r>
              <a:rPr lang="en-US" dirty="0" smtClean="0">
                <a:latin typeface="Calibri" pitchFamily="34" charset="0"/>
              </a:rPr>
              <a:t> is Catholic and Jesuit, involved in the life and growth of the city and the region, and committed to the service of the contemporary world.  Students receive two transcripts when they graduate–one for academic work and another for their </a:t>
            </a:r>
            <a:r>
              <a:rPr lang="en-US" u="sng" dirty="0" smtClean="0">
                <a:latin typeface="Calibri" pitchFamily="34" charset="0"/>
                <a:hlinkClick r:id="rId3"/>
              </a:rPr>
              <a:t>service activities</a:t>
            </a:r>
            <a:r>
              <a:rPr lang="en-US" dirty="0" smtClean="0">
                <a:latin typeface="Calibri" pitchFamily="34" charset="0"/>
              </a:rPr>
              <a:t>.”</a:t>
            </a:r>
          </a:p>
          <a:p>
            <a:endParaRPr lang="en-US" dirty="0">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Calibri" pitchFamily="34" charset="0"/>
              </a:rPr>
              <a:t>Excerpts from course syllabus continued</a:t>
            </a:r>
            <a:endParaRPr lang="en-US" sz="2400"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latin typeface="Calibri" pitchFamily="34" charset="0"/>
              </a:rPr>
              <a:t>Learning Objectives :</a:t>
            </a:r>
            <a:endParaRPr lang="en-US" dirty="0" smtClean="0">
              <a:latin typeface="Calibri" pitchFamily="34" charset="0"/>
            </a:endParaRPr>
          </a:p>
          <a:p>
            <a:pPr lvl="0"/>
            <a:r>
              <a:rPr lang="en-US" dirty="0" smtClean="0">
                <a:latin typeface="Calibri" pitchFamily="34" charset="0"/>
              </a:rPr>
              <a:t>Participate in service learning with BFMASS by actively engaging students in the scientific method.</a:t>
            </a:r>
          </a:p>
          <a:p>
            <a:pPr lvl="0"/>
            <a:r>
              <a:rPr lang="en-US" dirty="0" smtClean="0">
                <a:latin typeface="Calibri" pitchFamily="34" charset="0"/>
              </a:rPr>
              <a:t>Work effectively and collaboratively in groups</a:t>
            </a:r>
          </a:p>
          <a:p>
            <a:pPr lvl="0"/>
            <a:r>
              <a:rPr lang="en-US" dirty="0" smtClean="0">
                <a:latin typeface="Calibri" pitchFamily="34" charset="0"/>
              </a:rPr>
              <a:t>Analyze complex problems in cell biology using an investigative, case-based approach.</a:t>
            </a:r>
          </a:p>
          <a:p>
            <a:pPr lvl="0"/>
            <a:r>
              <a:rPr lang="en-US" dirty="0" smtClean="0">
                <a:latin typeface="Calibri" pitchFamily="34" charset="0"/>
              </a:rPr>
              <a:t>Explain the genetic and biochemical factors controlling cell division.</a:t>
            </a:r>
          </a:p>
          <a:p>
            <a:pPr lvl="0"/>
            <a:r>
              <a:rPr lang="en-US" dirty="0" smtClean="0">
                <a:latin typeface="Calibri" pitchFamily="34" charset="0"/>
              </a:rPr>
              <a:t>Describe the basic function of cellular organelles at the level of detail of the textbook.</a:t>
            </a:r>
          </a:p>
          <a:p>
            <a:pPr lvl="0"/>
            <a:r>
              <a:rPr lang="en-US" dirty="0" smtClean="0">
                <a:latin typeface="Calibri" pitchFamily="34" charset="0"/>
              </a:rPr>
              <a:t>Analyze lab results from both your group data and from class data sets.</a:t>
            </a:r>
          </a:p>
          <a:p>
            <a:pPr lvl="0"/>
            <a:r>
              <a:rPr lang="en-US" dirty="0" smtClean="0">
                <a:latin typeface="Calibri" pitchFamily="34" charset="0"/>
              </a:rPr>
              <a:t>Describe connections between service experiences and course content and goals.</a:t>
            </a:r>
          </a:p>
          <a:p>
            <a:pPr>
              <a:buNone/>
            </a:pPr>
            <a:endParaRPr lang="en-US" dirty="0">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914400"/>
            <a:ext cx="7498080" cy="4800600"/>
          </a:xfrm>
        </p:spPr>
        <p:txBody>
          <a:bodyPr>
            <a:normAutofit fontScale="70000" lnSpcReduction="20000"/>
          </a:bodyPr>
          <a:lstStyle/>
          <a:p>
            <a:pPr>
              <a:buNone/>
            </a:pPr>
            <a:r>
              <a:rPr lang="en-US" dirty="0" smtClean="0">
                <a:latin typeface="Calibri" pitchFamily="34" charset="0"/>
              </a:rPr>
              <a:t>In this project, </a:t>
            </a:r>
            <a:r>
              <a:rPr lang="en-US" dirty="0" err="1" smtClean="0">
                <a:latin typeface="Calibri" pitchFamily="34" charset="0"/>
              </a:rPr>
              <a:t>Rockhurst</a:t>
            </a:r>
            <a:r>
              <a:rPr lang="en-US" dirty="0" smtClean="0">
                <a:latin typeface="Calibri" pitchFamily="34" charset="0"/>
              </a:rPr>
              <a:t> students work in groups of three to mentor a single student (in 6-10</a:t>
            </a:r>
            <a:r>
              <a:rPr lang="en-US" baseline="30000" dirty="0" smtClean="0">
                <a:latin typeface="Calibri" pitchFamily="34" charset="0"/>
              </a:rPr>
              <a:t>th</a:t>
            </a:r>
            <a:r>
              <a:rPr lang="en-US" dirty="0" smtClean="0">
                <a:latin typeface="Calibri" pitchFamily="34" charset="0"/>
              </a:rPr>
              <a:t> grade) from BFMASS. </a:t>
            </a:r>
          </a:p>
          <a:p>
            <a:pPr>
              <a:buNone/>
            </a:pPr>
            <a:endParaRPr lang="en-US" dirty="0" smtClean="0">
              <a:latin typeface="Calibri" pitchFamily="34" charset="0"/>
            </a:endParaRPr>
          </a:p>
          <a:p>
            <a:pPr>
              <a:buNone/>
            </a:pPr>
            <a:r>
              <a:rPr lang="en-US" dirty="0" smtClean="0">
                <a:latin typeface="Calibri" pitchFamily="34" charset="0"/>
              </a:rPr>
              <a:t>The project involves:</a:t>
            </a:r>
          </a:p>
          <a:p>
            <a:pPr lvl="0"/>
            <a:r>
              <a:rPr lang="en-US" dirty="0" smtClean="0">
                <a:latin typeface="Calibri" pitchFamily="34" charset="0"/>
              </a:rPr>
              <a:t>Brainstorming for experimental ideas.</a:t>
            </a:r>
          </a:p>
          <a:p>
            <a:pPr lvl="0"/>
            <a:r>
              <a:rPr lang="en-US" dirty="0" smtClean="0">
                <a:latin typeface="Calibri" pitchFamily="34" charset="0"/>
              </a:rPr>
              <a:t>Filling out appropriate paper work for the science fair.</a:t>
            </a:r>
          </a:p>
          <a:p>
            <a:pPr lvl="0"/>
            <a:r>
              <a:rPr lang="en-US" dirty="0" smtClean="0">
                <a:latin typeface="Calibri" pitchFamily="34" charset="0"/>
              </a:rPr>
              <a:t>Writing and submitting a research plan for approval by science fair officials.</a:t>
            </a:r>
          </a:p>
          <a:p>
            <a:pPr lvl="0"/>
            <a:r>
              <a:rPr lang="en-US" dirty="0" smtClean="0">
                <a:latin typeface="Calibri" pitchFamily="34" charset="0"/>
              </a:rPr>
              <a:t>Making a supply list.</a:t>
            </a:r>
          </a:p>
          <a:p>
            <a:pPr lvl="0"/>
            <a:r>
              <a:rPr lang="en-US" dirty="0" smtClean="0">
                <a:latin typeface="Calibri" pitchFamily="34" charset="0"/>
              </a:rPr>
              <a:t>Conducting experiments (at BFMASS).</a:t>
            </a:r>
          </a:p>
          <a:p>
            <a:pPr lvl="0"/>
            <a:r>
              <a:rPr lang="en-US" dirty="0" smtClean="0">
                <a:latin typeface="Calibri" pitchFamily="34" charset="0"/>
              </a:rPr>
              <a:t>Collecting and organizing data.</a:t>
            </a:r>
          </a:p>
          <a:p>
            <a:pPr lvl="0"/>
            <a:r>
              <a:rPr lang="en-US" dirty="0" smtClean="0">
                <a:latin typeface="Calibri" pitchFamily="34" charset="0"/>
              </a:rPr>
              <a:t>Poster assembly.</a:t>
            </a:r>
          </a:p>
          <a:p>
            <a:pPr lvl="0"/>
            <a:r>
              <a:rPr lang="en-US" dirty="0" smtClean="0">
                <a:latin typeface="Calibri" pitchFamily="34" charset="0"/>
              </a:rPr>
              <a:t>Periodic reflection pieces and final reflection paper.</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838200"/>
            <a:ext cx="7118295" cy="2862322"/>
          </a:xfrm>
          <a:prstGeom prst="rect">
            <a:avLst/>
          </a:prstGeom>
          <a:noFill/>
        </p:spPr>
        <p:txBody>
          <a:bodyPr wrap="none" rtlCol="0">
            <a:spAutoFit/>
          </a:bodyPr>
          <a:lstStyle/>
          <a:p>
            <a:r>
              <a:rPr lang="en-US" sz="2000" dirty="0" smtClean="0">
                <a:latin typeface="Calibri" pitchFamily="34" charset="0"/>
              </a:rPr>
              <a:t>Types of evidence being collected:</a:t>
            </a:r>
          </a:p>
          <a:p>
            <a:endParaRPr lang="en-US" sz="2000" dirty="0" smtClean="0">
              <a:latin typeface="Calibri" pitchFamily="34" charset="0"/>
            </a:endParaRPr>
          </a:p>
          <a:p>
            <a:pPr marL="457200" indent="-457200">
              <a:buAutoNum type="arabicPeriod"/>
            </a:pPr>
            <a:r>
              <a:rPr lang="en-US" sz="2000" dirty="0" smtClean="0">
                <a:latin typeface="Calibri" pitchFamily="34" charset="0"/>
              </a:rPr>
              <a:t>Pre and post Views About Science Survey (VASS).</a:t>
            </a:r>
          </a:p>
          <a:p>
            <a:pPr marL="457200" indent="-457200">
              <a:buAutoNum type="arabicPeriod"/>
            </a:pPr>
            <a:endParaRPr lang="en-US" sz="2000" dirty="0" smtClean="0">
              <a:latin typeface="Calibri" pitchFamily="34" charset="0"/>
            </a:endParaRPr>
          </a:p>
          <a:p>
            <a:pPr marL="457200" indent="-457200">
              <a:buAutoNum type="arabicPeriod"/>
            </a:pPr>
            <a:r>
              <a:rPr lang="en-US" sz="2000" dirty="0" smtClean="0">
                <a:latin typeface="Calibri" pitchFamily="34" charset="0"/>
              </a:rPr>
              <a:t>Periodic reflection papers.</a:t>
            </a:r>
          </a:p>
          <a:p>
            <a:pPr marL="457200" indent="-457200">
              <a:buAutoNum type="arabicPeriod"/>
            </a:pPr>
            <a:endParaRPr lang="en-US" sz="2000" dirty="0" smtClean="0">
              <a:latin typeface="Calibri" pitchFamily="34" charset="0"/>
            </a:endParaRPr>
          </a:p>
          <a:p>
            <a:pPr marL="457200" indent="-457200">
              <a:buAutoNum type="arabicPeriod"/>
            </a:pPr>
            <a:r>
              <a:rPr lang="en-US" sz="2000" dirty="0" smtClean="0">
                <a:latin typeface="Calibri" pitchFamily="34" charset="0"/>
              </a:rPr>
              <a:t>Performance on exam questions related to data interpretation.</a:t>
            </a:r>
          </a:p>
          <a:p>
            <a:pPr marL="457200" indent="-457200">
              <a:buAutoNum type="arabicPeriod"/>
            </a:pPr>
            <a:endParaRPr lang="en-US" sz="2000" dirty="0" smtClean="0">
              <a:latin typeface="Calibri" pitchFamily="34" charset="0"/>
            </a:endParaRPr>
          </a:p>
          <a:p>
            <a:pPr marL="457200" indent="-457200"/>
            <a:endParaRPr lang="en-US" sz="2000" dirty="0">
              <a:latin typeface="Calibri"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TotalTime>
  <Words>1512</Words>
  <Application>Microsoft Office PowerPoint</Application>
  <PresentationFormat>On-screen Show (4:3)</PresentationFormat>
  <Paragraphs>176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Solstice</vt:lpstr>
      <vt:lpstr>Slide 1</vt:lpstr>
      <vt:lpstr>Slide 2</vt:lpstr>
      <vt:lpstr>Slide 3</vt:lpstr>
      <vt:lpstr>Slide 4</vt:lpstr>
      <vt:lpstr>Slide 5</vt:lpstr>
      <vt:lpstr>Excerpts from course syllabus</vt:lpstr>
      <vt:lpstr>Excerpts from course syllabus continued</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Rockhurst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Computer Services</dc:creator>
  <cp:lastModifiedBy>Computer Services</cp:lastModifiedBy>
  <cp:revision>11</cp:revision>
  <dcterms:created xsi:type="dcterms:W3CDTF">2009-06-01T12:38:03Z</dcterms:created>
  <dcterms:modified xsi:type="dcterms:W3CDTF">2009-06-03T15:03:51Z</dcterms:modified>
</cp:coreProperties>
</file>