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embeddedFontLst>
    <p:embeddedFont>
      <p:font typeface="Gill Sans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Y97kvnM/CRx6KyMvyyZAyHaI5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GillSans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Gill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2778f9e90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92778f9e9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2778f9e90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92778f9e90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2778f9e9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92778f9e90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2778f9e9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92778f9e90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2778f9e90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92778f9e90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2778f9e90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292778f9e90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2778f9e90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92778f9e90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2778f9e90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92778f9e90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2778f9e90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2778f9e90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2778f9e90_0_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92778f9e90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27ee6c6e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927ee6c6e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27ee6c6eb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927ee6c6e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4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4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" type="body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4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4" name="Google Shape;84;p5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5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4" name="Google Shape;24;p4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6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46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32" name="Google Shape;32;p46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9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9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4" name="Google Shape;54;p50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1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1" name="Google Shape;61;p51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2" name="Google Shape;62;p51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3" name="Google Shape;63;p51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2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Gill Sans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2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2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1" name="Google Shape;71;p5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4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4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4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4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4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sc.org/work-safety/tools-resources/injury-facts/char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p1"/>
          <p:cNvSpPr txBox="1"/>
          <p:nvPr>
            <p:ph type="ctrTitle"/>
          </p:nvPr>
        </p:nvSpPr>
        <p:spPr>
          <a:xfrm>
            <a:off x="446533" y="1552397"/>
            <a:ext cx="7231784" cy="3654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ill Sans"/>
              <a:buNone/>
            </a:pPr>
            <a:r>
              <a:rPr lang="en-US">
                <a:solidFill>
                  <a:schemeClr val="dk2"/>
                </a:solidFill>
              </a:rPr>
              <a:t>Biologics in IBD: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ill Sans"/>
              <a:buNone/>
            </a:pPr>
            <a:r>
              <a:rPr lang="en-US">
                <a:solidFill>
                  <a:schemeClr val="dk2"/>
                </a:solidFill>
              </a:rPr>
              <a:t>What We All Need to Know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8129871" y="1552397"/>
            <a:ext cx="3610575" cy="365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8"/>
              <a:buNone/>
            </a:pPr>
            <a:r>
              <a:rPr lang="en-US" sz="2400"/>
              <a:t>BOB KIZER MD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/>
              <a:t>ASSISTANT PROFESSOR OF MEDICINE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/>
              <a:t>CREIGHTON UNIVERSITY SCHOOL OF MEDICINE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/>
              <a:t>October 28, 2023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</a:pPr>
            <a:r>
              <a:rPr lang="en-US" sz="3600"/>
              <a:t>SAFETY: USTEKINUMAB, </a:t>
            </a:r>
            <a:r>
              <a:rPr lang="en-US" sz="3600"/>
              <a:t>RISANKIZUMAB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5435" lvl="0" marL="305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7% infections, primarily URI 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No malignancy</a:t>
            </a:r>
            <a:endParaRPr sz="2800"/>
          </a:p>
          <a:p>
            <a:pPr indent="-319658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No serious infections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 sz="3600"/>
              <a:t>SAFETY: </a:t>
            </a:r>
            <a:r>
              <a:rPr lang="en-US" sz="3600"/>
              <a:t>VEDOLIZUMAB</a:t>
            </a:r>
            <a:endParaRPr sz="3600"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1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76"/>
              <a:buChar char="◼"/>
            </a:pPr>
            <a:r>
              <a:rPr lang="en-US" sz="3400"/>
              <a:t>4.5% Nasal congestion</a:t>
            </a:r>
            <a:endParaRPr sz="2400"/>
          </a:p>
          <a:p>
            <a:pPr indent="-344100" lvl="0" marL="3060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3176"/>
              <a:buChar char="◼"/>
            </a:pPr>
            <a:r>
              <a:rPr lang="en-US" sz="3400"/>
              <a:t>That’s it.  Really.</a:t>
            </a:r>
            <a:endParaRPr sz="2400"/>
          </a:p>
          <a:p>
            <a:pPr indent="-344100" lvl="0" marL="3060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3176"/>
              <a:buChar char="◼"/>
            </a:pPr>
            <a:r>
              <a:rPr lang="en-US" sz="3400"/>
              <a:t>Experience:  FDA approval for CD and UC in 2014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 sz="3600"/>
              <a:t>SAFETY </a:t>
            </a:r>
            <a:r>
              <a:rPr lang="en-US" sz="3600"/>
              <a:t>LEADERBOARD</a:t>
            </a:r>
            <a:endParaRPr sz="3600"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12"/>
              <a:buChar char="◼"/>
            </a:pPr>
            <a:r>
              <a:rPr lang="en-US" sz="3600"/>
              <a:t>#1. Vedolizumab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312"/>
              <a:buChar char="◼"/>
            </a:pPr>
            <a:r>
              <a:rPr lang="en-US" sz="3600"/>
              <a:t>#2. Ustekinumab / </a:t>
            </a:r>
            <a:r>
              <a:rPr lang="en-US" sz="3600"/>
              <a:t>Risankizumab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312"/>
              <a:buChar char="◼"/>
            </a:pPr>
            <a:r>
              <a:rPr lang="en-US" sz="3600"/>
              <a:t>#3. Anti-TNF Medications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 sz="3600"/>
              <a:t>RELATABLE RELATIVE RISK	</a:t>
            </a:r>
            <a:endParaRPr sz="3600"/>
          </a:p>
        </p:txBody>
      </p:sp>
      <p:sp>
        <p:nvSpPr>
          <p:cNvPr id="178" name="Google Shape;178;p39"/>
          <p:cNvSpPr txBox="1"/>
          <p:nvPr>
            <p:ph idx="1" type="body"/>
          </p:nvPr>
        </p:nvSpPr>
        <p:spPr>
          <a:xfrm>
            <a:off x="581242" y="1689664"/>
            <a:ext cx="110295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5045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Char char="◼"/>
            </a:pPr>
            <a:r>
              <a:rPr lang="en-US" sz="3100"/>
              <a:t>From the National Safety Council</a:t>
            </a:r>
            <a:endParaRPr sz="2900"/>
          </a:p>
          <a:p>
            <a:pPr indent="-375850" lvl="1" marL="630000" rtl="0" algn="l">
              <a:spcBef>
                <a:spcPts val="960"/>
              </a:spcBef>
              <a:spcAft>
                <a:spcPts val="0"/>
              </a:spcAft>
              <a:buSzPts val="2756"/>
              <a:buChar char="◼"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https://www.nsc.org/work-safety/tools-resources/injury-facts/chart</a:t>
            </a:r>
            <a:endParaRPr sz="2900"/>
          </a:p>
          <a:p>
            <a:pPr indent="-375850" lvl="1" marL="630000" rtl="0" algn="l">
              <a:spcBef>
                <a:spcPts val="960"/>
              </a:spcBef>
              <a:spcAft>
                <a:spcPts val="0"/>
              </a:spcAft>
              <a:buSzPts val="2756"/>
              <a:buChar char="◼"/>
            </a:pPr>
            <a:r>
              <a:rPr lang="en-US" sz="2900"/>
              <a:t>Risk of dying in a motor vehicle crash: 1 in 114</a:t>
            </a:r>
            <a:endParaRPr sz="2700"/>
          </a:p>
          <a:p>
            <a:pPr indent="-375850" lvl="1" marL="630000" rtl="0" algn="l">
              <a:spcBef>
                <a:spcPts val="960"/>
              </a:spcBef>
              <a:spcAft>
                <a:spcPts val="0"/>
              </a:spcAft>
              <a:buSzPts val="2756"/>
              <a:buChar char="◼"/>
            </a:pPr>
            <a:r>
              <a:rPr lang="en-US" sz="2900"/>
              <a:t>Risk of dying in a fall: 1 in 127</a:t>
            </a:r>
            <a:endParaRPr sz="2700"/>
          </a:p>
          <a:p>
            <a:pPr indent="-375850" lvl="0" marL="30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40"/>
              <a:buChar char="◼"/>
            </a:pPr>
            <a:r>
              <a:rPr lang="en-US" sz="3100"/>
              <a:t>We all accept certain risks every day without really thinking of it.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/>
          <p:nvPr>
            <p:ph type="title"/>
          </p:nvPr>
        </p:nvSpPr>
        <p:spPr>
          <a:xfrm>
            <a:off x="581200" y="702151"/>
            <a:ext cx="110295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/>
              <a:t>HOW DO </a:t>
            </a:r>
            <a:r>
              <a:rPr i="1" lang="en-US"/>
              <a:t>YOU </a:t>
            </a:r>
            <a:r>
              <a:rPr lang="en-US"/>
              <a:t>HELP KEEP YOUR PATIENTS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/>
              <a:t>WHO USE BIOLOGICS SAFE? </a:t>
            </a:r>
            <a:endParaRPr/>
          </a:p>
        </p:txBody>
      </p:sp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581200" y="1556775"/>
            <a:ext cx="11029500" cy="47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52863" lvl="0" marL="306000" rtl="0" algn="l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440"/>
              <a:buChar char="◼"/>
            </a:pPr>
            <a:r>
              <a:rPr lang="en-US" sz="2600"/>
              <a:t>How do reduce risks of infections?</a:t>
            </a:r>
            <a:endParaRPr sz="2400"/>
          </a:p>
          <a:p>
            <a:pPr indent="-351986" lvl="1" marL="630000" rtl="0" algn="l">
              <a:spcBef>
                <a:spcPts val="933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Vaccinate against p</a:t>
            </a:r>
            <a:r>
              <a:rPr lang="en-US" sz="2400"/>
              <a:t>neumococcal infections</a:t>
            </a:r>
            <a:endParaRPr sz="2200"/>
          </a:p>
          <a:p>
            <a:pPr indent="-351986" lvl="1" marL="630000" rtl="0" algn="l">
              <a:spcBef>
                <a:spcPts val="933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Vaccinate against </a:t>
            </a:r>
            <a:r>
              <a:rPr lang="en-US" sz="2400"/>
              <a:t>Herpes Zoster</a:t>
            </a:r>
            <a:endParaRPr sz="2400"/>
          </a:p>
          <a:p>
            <a:pPr indent="-351986" lvl="1" marL="630000" rtl="0" algn="l">
              <a:spcBef>
                <a:spcPts val="933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AVOID STEROIDS while on anti-TNF agents</a:t>
            </a:r>
            <a:endParaRPr sz="2200"/>
          </a:p>
          <a:p>
            <a:pPr indent="-352863" lvl="0" marL="306000" rtl="0" algn="l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440"/>
              <a:buChar char="◼"/>
            </a:pPr>
            <a:r>
              <a:rPr lang="en-US" sz="2600"/>
              <a:t>Help keep your patients calm using</a:t>
            </a:r>
            <a:r>
              <a:rPr lang="en-US" sz="2600"/>
              <a:t> relatable descriptions of risk and mitigation</a:t>
            </a:r>
            <a:endParaRPr sz="2400"/>
          </a:p>
          <a:p>
            <a:pPr indent="-351986" lvl="1" marL="630000" rtl="0" algn="l">
              <a:spcBef>
                <a:spcPts val="933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Infections – “I take care of doctors, nurses, and school lunch ladies who use these medications, and none of them have to quit their jobs.”</a:t>
            </a:r>
            <a:endParaRPr sz="2200"/>
          </a:p>
          <a:p>
            <a:pPr indent="-351986" lvl="1" marL="630000" rtl="0" algn="l">
              <a:spcBef>
                <a:spcPts val="933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Infections – “So, you should wash your hands before you touch your face holes, which is true of everyone, everywhere.”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2778f9e90_0_2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/>
              <a:t>HOW DO </a:t>
            </a:r>
            <a:r>
              <a:rPr i="1" lang="en-US"/>
              <a:t>YOU </a:t>
            </a:r>
            <a:r>
              <a:rPr lang="en-US"/>
              <a:t>HELP KEEP YOUR PATIENTS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/>
              <a:t>WHO USE BIOLOGICS SAFE? </a:t>
            </a:r>
            <a:endParaRPr/>
          </a:p>
        </p:txBody>
      </p:sp>
      <p:sp>
        <p:nvSpPr>
          <p:cNvPr id="190" name="Google Shape;190;g292778f9e90_0_2"/>
          <p:cNvSpPr txBox="1"/>
          <p:nvPr>
            <p:ph idx="1" type="body"/>
          </p:nvPr>
        </p:nvSpPr>
        <p:spPr>
          <a:xfrm>
            <a:off x="581192" y="2340864"/>
            <a:ext cx="11029500" cy="363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7350" lvl="0" marL="457200" rtl="0" algn="l">
              <a:spcBef>
                <a:spcPts val="933"/>
              </a:spcBef>
              <a:spcAft>
                <a:spcPts val="0"/>
              </a:spcAft>
              <a:buSzPts val="2500"/>
              <a:buChar char="◼"/>
            </a:pPr>
            <a:r>
              <a:rPr lang="en-US" sz="2500"/>
              <a:t>How to reduce the risk of skin cancer?</a:t>
            </a:r>
            <a:endParaRPr sz="2500"/>
          </a:p>
          <a:p>
            <a:pPr indent="-378206" lvl="1" marL="914400" rtl="0" algn="l">
              <a:spcBef>
                <a:spcPts val="933"/>
              </a:spcBef>
              <a:spcAft>
                <a:spcPts val="0"/>
              </a:spcAft>
              <a:buSzPts val="2356"/>
              <a:buChar char="◼"/>
            </a:pPr>
            <a:r>
              <a:rPr lang="en-US" sz="2500"/>
              <a:t>Skin cancers – “I will tell you to avoid sunburn and to get annual skin checks, just like all doctors tell all patients.”</a:t>
            </a:r>
            <a:endParaRPr sz="2300"/>
          </a:p>
          <a:p>
            <a:pPr indent="-391935" lvl="1" marL="914400" rtl="0" algn="l">
              <a:spcBef>
                <a:spcPts val="933"/>
              </a:spcBef>
              <a:spcAft>
                <a:spcPts val="0"/>
              </a:spcAft>
              <a:buSzPts val="2572"/>
              <a:buChar char="◼"/>
            </a:pPr>
            <a:r>
              <a:rPr lang="en-US" sz="2516"/>
              <a:t>Annual skin checks (like everyone!!! - but consider a dermatologist referral)</a:t>
            </a:r>
            <a:endParaRPr sz="2516"/>
          </a:p>
          <a:p>
            <a:pPr indent="-388379" lvl="0" marL="457200" rtl="0" algn="l">
              <a:spcBef>
                <a:spcPts val="933"/>
              </a:spcBef>
              <a:spcAft>
                <a:spcPts val="0"/>
              </a:spcAft>
              <a:buSzPts val="2516"/>
              <a:buChar char="◼"/>
            </a:pPr>
            <a:r>
              <a:rPr lang="en-US" sz="2516"/>
              <a:t>How to reduce the risk of colon cancer?</a:t>
            </a:r>
            <a:endParaRPr sz="2516"/>
          </a:p>
          <a:p>
            <a:pPr indent="-388379" lvl="1" marL="914400" rtl="0" algn="l">
              <a:spcBef>
                <a:spcPts val="933"/>
              </a:spcBef>
              <a:spcAft>
                <a:spcPts val="0"/>
              </a:spcAft>
              <a:buSzPts val="2516"/>
              <a:buChar char="◼"/>
            </a:pPr>
            <a:r>
              <a:rPr lang="en-US" sz="2516"/>
              <a:t>Encourage follow-up with the gastroenterologist</a:t>
            </a:r>
            <a:endParaRPr sz="2516"/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2778f9e90_0_15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3600"/>
              <a:t>VACCINES: </a:t>
            </a:r>
            <a:r>
              <a:rPr lang="en-US" sz="3600"/>
              <a:t>AN OPPORTUNITY FOR IMPROVEMENT</a:t>
            </a:r>
            <a:endParaRPr sz="3600"/>
          </a:p>
        </p:txBody>
      </p:sp>
      <p:sp>
        <p:nvSpPr>
          <p:cNvPr id="196" name="Google Shape;196;g292778f9e90_0_15"/>
          <p:cNvSpPr txBox="1"/>
          <p:nvPr>
            <p:ph idx="1" type="body"/>
          </p:nvPr>
        </p:nvSpPr>
        <p:spPr>
          <a:xfrm>
            <a:off x="581192" y="2340864"/>
            <a:ext cx="110295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50450" lvl="0" marL="306000" rtl="0" algn="l">
              <a:spcBef>
                <a:spcPts val="360"/>
              </a:spcBef>
              <a:spcAft>
                <a:spcPts val="0"/>
              </a:spcAft>
              <a:buSzPts val="2356"/>
              <a:buChar char="▪"/>
            </a:pPr>
            <a:r>
              <a:rPr lang="en-US" sz="2500"/>
              <a:t>IBD patients are at increased risk of cervical cancer, pneumococcal infections, and developing zoster – irrespective of medication use</a:t>
            </a:r>
            <a:endParaRPr sz="2500"/>
          </a:p>
          <a:p>
            <a:pPr indent="-350450" lvl="0" marL="306000" rtl="0" algn="l">
              <a:spcBef>
                <a:spcPts val="600"/>
              </a:spcBef>
              <a:spcAft>
                <a:spcPts val="0"/>
              </a:spcAft>
              <a:buSzPts val="2356"/>
              <a:buChar char="▪"/>
            </a:pPr>
            <a:r>
              <a:rPr lang="en-US" sz="2500"/>
              <a:t>Many patients with IBD require prednisone at immunosuppressant doses, immunomodulators, or biologic medications that can further increase risk of preventable infections</a:t>
            </a:r>
            <a:endParaRPr sz="2500"/>
          </a:p>
          <a:p>
            <a:pPr indent="-350450" lvl="0" marL="306000" rtl="0" algn="l">
              <a:spcBef>
                <a:spcPts val="600"/>
              </a:spcBef>
              <a:spcAft>
                <a:spcPts val="600"/>
              </a:spcAft>
              <a:buSzPts val="2356"/>
              <a:buChar char="▪"/>
            </a:pPr>
            <a:r>
              <a:rPr lang="en-US" sz="2500"/>
              <a:t>Despite these risks, IBD patients appear to be vaccinated at a rate less than the general population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2778f9e90_0_20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3600"/>
              <a:t>WHY?</a:t>
            </a:r>
            <a:endParaRPr sz="3600"/>
          </a:p>
        </p:txBody>
      </p:sp>
      <p:sp>
        <p:nvSpPr>
          <p:cNvPr id="202" name="Google Shape;202;g292778f9e90_0_20"/>
          <p:cNvSpPr txBox="1"/>
          <p:nvPr>
            <p:ph idx="1" type="body"/>
          </p:nvPr>
        </p:nvSpPr>
        <p:spPr>
          <a:xfrm>
            <a:off x="581200" y="1790827"/>
            <a:ext cx="11029500" cy="4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63150" lvl="0" marL="306000" rtl="0" algn="l">
              <a:spcBef>
                <a:spcPts val="360"/>
              </a:spcBef>
              <a:spcAft>
                <a:spcPts val="0"/>
              </a:spcAft>
              <a:buSzPts val="2556"/>
              <a:buChar char="▪"/>
            </a:pPr>
            <a:r>
              <a:rPr lang="en-US" sz="2700"/>
              <a:t>Patients may see their gastroenterologist as their PCP</a:t>
            </a:r>
            <a:endParaRPr sz="2700"/>
          </a:p>
          <a:p>
            <a:pPr indent="-363150" lvl="0" marL="306000" rtl="0" algn="l">
              <a:spcBef>
                <a:spcPts val="600"/>
              </a:spcBef>
              <a:spcAft>
                <a:spcPts val="0"/>
              </a:spcAft>
              <a:buSzPts val="2556"/>
              <a:buChar char="▪"/>
            </a:pPr>
            <a:r>
              <a:rPr lang="en-US" sz="2700"/>
              <a:t>Gastroenterologists may believe that vaccinations are the role of the PCP</a:t>
            </a:r>
            <a:endParaRPr sz="2700"/>
          </a:p>
          <a:p>
            <a:pPr indent="-363150" lvl="0" marL="306000" rtl="0" algn="l">
              <a:spcBef>
                <a:spcPts val="600"/>
              </a:spcBef>
              <a:spcAft>
                <a:spcPts val="0"/>
              </a:spcAft>
              <a:buSzPts val="2556"/>
              <a:buChar char="▪"/>
            </a:pPr>
            <a:r>
              <a:rPr lang="en-US" sz="2700"/>
              <a:t>PCPs may have concerns about providing vaccinations to patients receiving immunomodulators and biologics</a:t>
            </a:r>
            <a:endParaRPr sz="2700"/>
          </a:p>
          <a:p>
            <a:pPr indent="-363150" lvl="0" marL="306000" rtl="0" algn="l">
              <a:spcBef>
                <a:spcPts val="600"/>
              </a:spcBef>
              <a:spcAft>
                <a:spcPts val="0"/>
              </a:spcAft>
              <a:buSzPts val="2556"/>
              <a:buChar char="▪"/>
            </a:pPr>
            <a:r>
              <a:rPr lang="en-US" sz="2700"/>
              <a:t>Gastroenterologist offices may not be equipped to provide vaccinations</a:t>
            </a:r>
            <a:endParaRPr sz="2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t/>
            </a:r>
            <a:endParaRPr sz="2700"/>
          </a:p>
          <a:p>
            <a:pPr indent="-363150" lvl="0" marL="306000" rtl="0" algn="l">
              <a:spcBef>
                <a:spcPts val="600"/>
              </a:spcBef>
              <a:spcAft>
                <a:spcPts val="600"/>
              </a:spcAft>
              <a:buSzPts val="2556"/>
              <a:buChar char="▪"/>
            </a:pPr>
            <a:r>
              <a:rPr lang="en-US" sz="2700"/>
              <a:t>In this region, a close collaboration between Gastroenterologists and PCPs is essential to ensure our IBD patients receive recommended preventative care</a:t>
            </a:r>
            <a:endParaRPr sz="2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2778f9e90_0_25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3600"/>
              <a:t>IT’S A TEAM APPROACH</a:t>
            </a:r>
            <a:endParaRPr sz="3600"/>
          </a:p>
        </p:txBody>
      </p:sp>
      <p:pic>
        <p:nvPicPr>
          <p:cNvPr id="208" name="Google Shape;208;g292778f9e90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096" y="2089187"/>
            <a:ext cx="6394704" cy="408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292778f9e90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6601" y="152401"/>
            <a:ext cx="84105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92778f9e90_0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1808608"/>
            <a:ext cx="65151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92778f9e90_0_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2800" y="2209801"/>
            <a:ext cx="5243512" cy="443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92778f9e90_0_131"/>
          <p:cNvSpPr/>
          <p:nvPr/>
        </p:nvSpPr>
        <p:spPr>
          <a:xfrm>
            <a:off x="4572000" y="4343400"/>
            <a:ext cx="990600" cy="762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/>
              <a:t>DISCLOSURES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5435" lvl="0" marL="305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NONE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292778f9e90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13" y="884550"/>
            <a:ext cx="844616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92778f9e90_0_138"/>
          <p:cNvSpPr txBox="1"/>
          <p:nvPr/>
        </p:nvSpPr>
        <p:spPr>
          <a:xfrm>
            <a:off x="1904988" y="5263476"/>
            <a:ext cx="844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Cliff notes version: Follow the ACIP guidelines based on age, but avoid live vaccines in the immunosuppressed, and start pneumococcal vaccines early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2778f9e90_0_143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/>
              <a:t>CORNERSTONES CHECKLIST</a:t>
            </a:r>
            <a:endParaRPr/>
          </a:p>
        </p:txBody>
      </p:sp>
      <p:pic>
        <p:nvPicPr>
          <p:cNvPr id="228" name="Google Shape;228;g292778f9e90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800" y="1890749"/>
            <a:ext cx="4844626" cy="35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92778f9e90_0_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650" y="750924"/>
            <a:ext cx="4621850" cy="501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2778f9e90_0_174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13207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3600"/>
              <a:t>THE VACCINES: INFLUENZA</a:t>
            </a:r>
            <a:endParaRPr sz="3600"/>
          </a:p>
        </p:txBody>
      </p:sp>
      <p:sp>
        <p:nvSpPr>
          <p:cNvPr id="235" name="Google Shape;235;g292778f9e90_0_174"/>
          <p:cNvSpPr txBox="1"/>
          <p:nvPr>
            <p:ph idx="1" type="body"/>
          </p:nvPr>
        </p:nvSpPr>
        <p:spPr>
          <a:xfrm>
            <a:off x="581200" y="1801002"/>
            <a:ext cx="110295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132075" wrap="square" tIns="45700">
            <a:normAutofit/>
          </a:bodyPr>
          <a:lstStyle/>
          <a:p>
            <a:pPr indent="-331400" lvl="0" marL="306000" rtl="0" algn="l">
              <a:spcBef>
                <a:spcPts val="36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HIGHLY RECOMMENDED, ANNUALLY</a:t>
            </a:r>
            <a:endParaRPr sz="2200"/>
          </a:p>
          <a:p>
            <a:pPr indent="-331400" lvl="1" marL="630000" rtl="0" algn="l">
              <a:spcBef>
                <a:spcPts val="600"/>
              </a:spcBef>
              <a:spcAft>
                <a:spcPts val="0"/>
              </a:spcAft>
              <a:buSzPts val="2056"/>
              <a:buChar char="◼"/>
            </a:pPr>
            <a:r>
              <a:rPr lang="en-US" sz="2000"/>
              <a:t>36,000 deaths annually from influenza</a:t>
            </a:r>
            <a:endParaRPr sz="2000"/>
          </a:p>
          <a:p>
            <a:pPr indent="-331400" lvl="0" marL="306000" rtl="0" algn="l">
              <a:spcBef>
                <a:spcPts val="60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Inactivated (dead)  - “the shot”</a:t>
            </a:r>
            <a:endParaRPr sz="2200"/>
          </a:p>
          <a:p>
            <a:pPr indent="-331400" lvl="1" marL="630000" rtl="0" algn="l">
              <a:spcBef>
                <a:spcPts val="600"/>
              </a:spcBef>
              <a:spcAft>
                <a:spcPts val="0"/>
              </a:spcAft>
              <a:buSzPts val="2056"/>
              <a:buChar char="◼"/>
            </a:pPr>
            <a:r>
              <a:rPr lang="en-US" sz="2000"/>
              <a:t>Acceptable for the immunosuppressed and non-immunosuppressed (and you can not get the actual flu from this vaccine)</a:t>
            </a:r>
            <a:endParaRPr sz="2000"/>
          </a:p>
          <a:p>
            <a:pPr indent="-331400" lvl="0" marL="306000" rtl="0" algn="l">
              <a:spcBef>
                <a:spcPts val="60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Live-nasal spray (FluMist)</a:t>
            </a:r>
            <a:endParaRPr sz="2200"/>
          </a:p>
          <a:p>
            <a:pPr indent="-331400" lvl="1" marL="630000" rtl="0" algn="l">
              <a:spcBef>
                <a:spcPts val="600"/>
              </a:spcBef>
              <a:spcAft>
                <a:spcPts val="0"/>
              </a:spcAft>
              <a:buSzPts val="2056"/>
              <a:buChar char="◼"/>
            </a:pPr>
            <a:r>
              <a:rPr lang="en-US" sz="2000"/>
              <a:t>Only for those not on immune suppressing medications</a:t>
            </a:r>
            <a:endParaRPr sz="2000"/>
          </a:p>
          <a:p>
            <a:pPr indent="-331400" lvl="1" marL="630000" rtl="0" algn="l">
              <a:spcBef>
                <a:spcPts val="600"/>
              </a:spcBef>
              <a:spcAft>
                <a:spcPts val="600"/>
              </a:spcAft>
              <a:buSzPts val="2056"/>
              <a:buChar char="◼"/>
            </a:pPr>
            <a:r>
              <a:rPr lang="en-US" sz="2000"/>
              <a:t>May be given to household contacts of patients with IBD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2778f9e90_0_321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FAMILY PLANNING AND BIOLOGIC THERAPY: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 RULES</a:t>
            </a:r>
            <a:endParaRPr sz="3600"/>
          </a:p>
        </p:txBody>
      </p:sp>
      <p:sp>
        <p:nvSpPr>
          <p:cNvPr id="241" name="Google Shape;241;g292778f9e90_0_321"/>
          <p:cNvSpPr txBox="1"/>
          <p:nvPr>
            <p:ph idx="1" type="body"/>
          </p:nvPr>
        </p:nvSpPr>
        <p:spPr>
          <a:xfrm>
            <a:off x="581200" y="2085901"/>
            <a:ext cx="11029500" cy="388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65506" lvl="0" marL="457200" rtl="0" algn="l">
              <a:spcBef>
                <a:spcPts val="360"/>
              </a:spcBef>
              <a:spcAft>
                <a:spcPts val="0"/>
              </a:spcAft>
              <a:buSzPts val="2156"/>
              <a:buAutoNum type="arabicPeriod"/>
            </a:pPr>
            <a:r>
              <a:rPr lang="en-US" sz="2300"/>
              <a:t>Keeping your IBD under the best control possible will give you the best chance of achieving and maintaining a healthy pregnancy</a:t>
            </a:r>
            <a:endParaRPr sz="2300"/>
          </a:p>
          <a:p>
            <a:pPr indent="-365506" lvl="0" marL="457200" rtl="0" algn="l">
              <a:spcBef>
                <a:spcPts val="0"/>
              </a:spcBef>
              <a:spcAft>
                <a:spcPts val="0"/>
              </a:spcAft>
              <a:buSzPts val="2156"/>
              <a:buAutoNum type="arabicPeriod"/>
            </a:pPr>
            <a:r>
              <a:rPr lang="en-US" sz="2300"/>
              <a:t>Get your IBD under control </a:t>
            </a:r>
            <a:r>
              <a:rPr i="1" lang="en-US" sz="2300"/>
              <a:t>before </a:t>
            </a:r>
            <a:r>
              <a:rPr lang="en-US" sz="2300"/>
              <a:t>you begin trying to conceive, and keep it under control </a:t>
            </a:r>
            <a:r>
              <a:rPr lang="en-US" sz="2300"/>
              <a:t>while</a:t>
            </a:r>
            <a:r>
              <a:rPr lang="en-US" sz="2300"/>
              <a:t> trying to conceive</a:t>
            </a:r>
            <a:endParaRPr sz="2300"/>
          </a:p>
          <a:p>
            <a:pPr indent="-365506" lvl="0" marL="457200" rtl="0" algn="l">
              <a:spcBef>
                <a:spcPts val="0"/>
              </a:spcBef>
              <a:spcAft>
                <a:spcPts val="0"/>
              </a:spcAft>
              <a:buSzPts val="2156"/>
              <a:buAutoNum type="arabicPeriod"/>
            </a:pPr>
            <a:r>
              <a:rPr lang="en-US" sz="2300"/>
              <a:t>Whatever got your IBD under control before pregnancy is what we will use to keep it under control during pregnancy</a:t>
            </a:r>
            <a:endParaRPr sz="2300"/>
          </a:p>
          <a:p>
            <a:pPr indent="-365506" lvl="0" marL="457200" rtl="0" algn="l">
              <a:spcBef>
                <a:spcPts val="0"/>
              </a:spcBef>
              <a:spcAft>
                <a:spcPts val="0"/>
              </a:spcAft>
              <a:buSzPts val="2156"/>
              <a:buAutoNum type="arabicPeriod"/>
            </a:pPr>
            <a:r>
              <a:rPr lang="en-US" sz="2300"/>
              <a:t>Biologic therapy is safe for the mother </a:t>
            </a:r>
            <a:r>
              <a:rPr i="1" lang="en-US" sz="2300"/>
              <a:t>and </a:t>
            </a:r>
            <a:r>
              <a:rPr lang="en-US" sz="2300"/>
              <a:t>the baby</a:t>
            </a:r>
            <a:endParaRPr sz="2300"/>
          </a:p>
          <a:p>
            <a:pPr indent="-365506" lvl="1" marL="914400" rtl="0" algn="l">
              <a:spcBef>
                <a:spcPts val="0"/>
              </a:spcBef>
              <a:spcAft>
                <a:spcPts val="0"/>
              </a:spcAft>
              <a:buSzPts val="2156"/>
              <a:buAutoNum type="alphaLcPeriod"/>
            </a:pPr>
            <a:r>
              <a:rPr lang="en-US" sz="2100"/>
              <a:t>Does not seem to reduce efficacy of infant vaccinations</a:t>
            </a:r>
            <a:endParaRPr sz="2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292778f9e90_0_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50" y="722200"/>
            <a:ext cx="879157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92778f9e90_0_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650" y="2926150"/>
            <a:ext cx="8534314" cy="35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92778f9e90_0_3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6825" y="874825"/>
            <a:ext cx="2266688" cy="5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92778f9e90_0_326"/>
          <p:cNvSpPr txBox="1"/>
          <p:nvPr/>
        </p:nvSpPr>
        <p:spPr>
          <a:xfrm>
            <a:off x="234025" y="6244350"/>
            <a:ext cx="477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https://gastroenterology.ucsf.edu/research/piano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27ee6c6eb_0_6"/>
          <p:cNvSpPr txBox="1"/>
          <p:nvPr>
            <p:ph type="title"/>
          </p:nvPr>
        </p:nvSpPr>
        <p:spPr>
          <a:xfrm>
            <a:off x="581200" y="702151"/>
            <a:ext cx="11029500" cy="905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CONCLUSIONS</a:t>
            </a:r>
            <a:endParaRPr sz="3600"/>
          </a:p>
        </p:txBody>
      </p:sp>
      <p:sp>
        <p:nvSpPr>
          <p:cNvPr id="255" name="Google Shape;255;g2927ee6c6eb_0_6"/>
          <p:cNvSpPr txBox="1"/>
          <p:nvPr>
            <p:ph idx="1" type="body"/>
          </p:nvPr>
        </p:nvSpPr>
        <p:spPr>
          <a:xfrm>
            <a:off x="581200" y="1801002"/>
            <a:ext cx="11029500" cy="41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1856" lvl="0" marL="457200" rtl="0" algn="l">
              <a:spcBef>
                <a:spcPts val="360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When used appropriately, biologic agents can induce and maintain remission in IBD</a:t>
            </a:r>
            <a:endParaRPr sz="2400"/>
          </a:p>
          <a:p>
            <a:pPr indent="-371856" lvl="0" marL="457200" rtl="0" algn="l">
              <a:spcBef>
                <a:spcPts val="0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Risks associated with IBD are acceptable, with ways to mitigate the most significant risks</a:t>
            </a:r>
            <a:endParaRPr sz="2400"/>
          </a:p>
          <a:p>
            <a:pPr indent="-371856" lvl="0" marL="457200" rtl="0" algn="l">
              <a:spcBef>
                <a:spcPts val="0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Patients with IBD are a special population, at risk for </a:t>
            </a:r>
            <a:r>
              <a:rPr lang="en-US" sz="2400"/>
              <a:t>suboptimal</a:t>
            </a:r>
            <a:r>
              <a:rPr lang="en-US" sz="2400"/>
              <a:t> vaccination status</a:t>
            </a:r>
            <a:endParaRPr sz="2400"/>
          </a:p>
          <a:p>
            <a:pPr indent="-371856" lvl="0" marL="457200" rtl="0" algn="l">
              <a:spcBef>
                <a:spcPts val="0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Partnership between GIs and PCPs is essential to get “the basics” of vaccination correct, every time</a:t>
            </a:r>
            <a:endParaRPr sz="2400"/>
          </a:p>
          <a:p>
            <a:pPr indent="-371856" lvl="0" marL="457200" rtl="0" algn="l">
              <a:spcBef>
                <a:spcPts val="0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For those considering pregnancy, the management of IBD should be optimized before conception</a:t>
            </a:r>
            <a:endParaRPr sz="2400"/>
          </a:p>
          <a:p>
            <a:pPr indent="-371856" lvl="0" marL="457200" rtl="0" algn="l">
              <a:spcBef>
                <a:spcPts val="0"/>
              </a:spcBef>
              <a:spcAft>
                <a:spcPts val="0"/>
              </a:spcAft>
              <a:buSzPts val="2256"/>
              <a:buChar char="◼"/>
            </a:pPr>
            <a:r>
              <a:rPr lang="en-US" sz="2400"/>
              <a:t>During pregnancy, biologic therapy can and should be maintained for the health of the mother and the baby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27ee6c6eb_0_11"/>
          <p:cNvSpPr txBox="1"/>
          <p:nvPr>
            <p:ph type="title"/>
          </p:nvPr>
        </p:nvSpPr>
        <p:spPr>
          <a:xfrm>
            <a:off x="581192" y="702156"/>
            <a:ext cx="11029500" cy="118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Thank you!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 sz="3600"/>
              <a:t>OBJECTIVES</a:t>
            </a:r>
            <a:endParaRPr sz="3600"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5435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Review the classes </a:t>
            </a:r>
            <a:r>
              <a:rPr lang="en-US" sz="2800"/>
              <a:t>of biologic medications available for treatment of IBD</a:t>
            </a:r>
            <a:endParaRPr sz="2800"/>
          </a:p>
          <a:p>
            <a:pPr indent="-319658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Discuss common side effects attributable to these agents</a:t>
            </a:r>
            <a:endParaRPr sz="2800"/>
          </a:p>
          <a:p>
            <a:pPr indent="-319658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Identify issues in the use of vaccines in patients on biologic agents</a:t>
            </a:r>
            <a:endParaRPr sz="2800"/>
          </a:p>
          <a:p>
            <a:pPr indent="-319658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Assess current recommendations on use of biologic agents in pregnancy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/>
              <a:t>WHAT ARE BIOLOGICS?  WHY DO GASTROENTEROLOGISTS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/>
              <a:t>PICK ONE OVER THE OTHER?</a:t>
            </a:r>
            <a:endParaRPr/>
          </a:p>
        </p:txBody>
      </p:sp>
      <p:pic>
        <p:nvPicPr>
          <p:cNvPr descr="Image result for voodoo" id="117" name="Google Shape;1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219" y="2405062"/>
            <a:ext cx="3565388" cy="3275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ligion" id="118" name="Google Shape;11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7127" y="2080503"/>
            <a:ext cx="3672090" cy="367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767857" y="933450"/>
            <a:ext cx="3031852" cy="2086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Gill Sans"/>
              <a:buNone/>
            </a:pPr>
            <a:r>
              <a:rPr lang="en-US" sz="2800"/>
              <a:t>CURRENT OPTIONS FOR MANAGEMENT OF MODERATE TO SEVERE IBD</a:t>
            </a:r>
            <a:endParaRPr/>
          </a:p>
        </p:txBody>
      </p:sp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4900928" y="1179829"/>
            <a:ext cx="6650991" cy="5253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05435" lvl="0" marL="305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Biologics</a:t>
            </a:r>
            <a:endParaRPr/>
          </a:p>
          <a:p>
            <a:pPr indent="-305435" lvl="1" marL="629920" rtl="0" algn="l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Anti-TNF alpha Agents: infliximab, adalimumab, certolizumab (Crohn's Disease), golimumab (Ulcerative Colitis)</a:t>
            </a:r>
            <a:endParaRPr/>
          </a:p>
          <a:p>
            <a:pPr indent="-305435" lvl="1" marL="629920" rtl="0" algn="l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Anti-IL 23</a:t>
            </a:r>
            <a:r>
              <a:rPr lang="en-US" sz="2400"/>
              <a:t> Agents: ustekinumab (CD and UC), </a:t>
            </a:r>
            <a:r>
              <a:rPr lang="en-US" sz="2400"/>
              <a:t>risankizumab</a:t>
            </a:r>
            <a:r>
              <a:rPr lang="en-US" sz="2400"/>
              <a:t> (CD)</a:t>
            </a:r>
            <a:endParaRPr/>
          </a:p>
          <a:p>
            <a:pPr indent="-305435" lvl="1" marL="629920" rtl="0" algn="l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Alpha-4 beta-7 Integrin Binder: vedolizumab (CD and UC)</a:t>
            </a:r>
            <a:endParaRPr/>
          </a:p>
          <a:p>
            <a:pPr indent="-305435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Small Molecules</a:t>
            </a:r>
            <a:endParaRPr/>
          </a:p>
          <a:p>
            <a:pPr indent="-305435" lvl="1" marL="629920" rtl="0" algn="l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Janus Kinase Inhibitors: tofacitinib (UC) and upadacitinib (UC and CD)</a:t>
            </a:r>
            <a:endParaRPr/>
          </a:p>
          <a:p>
            <a:pPr indent="-141858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None/>
            </a:pPr>
            <a:r>
              <a:t/>
            </a:r>
            <a:endParaRPr sz="2800"/>
          </a:p>
          <a:p>
            <a:pPr indent="-141858" lvl="0" marL="305435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None/>
            </a:pPr>
            <a:r>
              <a:t/>
            </a:r>
            <a:endParaRPr sz="2800"/>
          </a:p>
        </p:txBody>
      </p:sp>
      <p:sp>
        <p:nvSpPr>
          <p:cNvPr id="125" name="Google Shape;125;p5"/>
          <p:cNvSpPr txBox="1"/>
          <p:nvPr>
            <p:ph idx="2" type="body"/>
          </p:nvPr>
        </p:nvSpPr>
        <p:spPr>
          <a:xfrm>
            <a:off x="767857" y="2836654"/>
            <a:ext cx="2822569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None/>
            </a:pPr>
            <a:r>
              <a:rPr lang="en-US" sz="2000"/>
              <a:t>More options than before, but not a lot.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None/>
            </a:pPr>
            <a:r>
              <a:rPr lang="en-US" sz="2000"/>
              <a:t>Clinical response of most agents is at best 50-60%.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None/>
            </a:pPr>
            <a:r>
              <a:rPr lang="en-US" sz="2000"/>
              <a:t>All biologics carry risk of immunogenicity.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>
            <p:ph type="title"/>
          </p:nvPr>
        </p:nvSpPr>
        <p:spPr>
          <a:xfrm>
            <a:off x="581192" y="702156"/>
            <a:ext cx="4561259" cy="21243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</a:pPr>
            <a:r>
              <a:rPr lang="en-US" sz="3600"/>
              <a:t>WHAT IS IMPORTANT TO THE PATIENT?</a:t>
            </a: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5236097" y="1101023"/>
            <a:ext cx="5310292" cy="5310293"/>
            <a:chOff x="5236097" y="1101023"/>
            <a:chExt cx="5310292" cy="5310293"/>
          </a:xfrm>
        </p:grpSpPr>
        <p:sp>
          <p:nvSpPr>
            <p:cNvPr id="132" name="Google Shape;132;p11"/>
            <p:cNvSpPr/>
            <p:nvPr/>
          </p:nvSpPr>
          <p:spPr>
            <a:xfrm>
              <a:off x="6482390" y="1101023"/>
              <a:ext cx="2817706" cy="2817706"/>
            </a:xfrm>
            <a:custGeom>
              <a:rect b="b" l="l" r="r" t="t"/>
              <a:pathLst>
                <a:path extrusionOk="0" h="2817706" w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solidFill>
              <a:srgbClr val="F3F907">
                <a:alpha val="74901"/>
              </a:srgbClr>
            </a:soli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1544300" lIns="325100" spcFirstLastPara="1" rIns="325100" wrap="square" tIns="379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ill Sans"/>
                <a:buNone/>
              </a:pPr>
              <a:r>
                <a:rPr b="0" i="0" lang="en-US" sz="3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Efficacy</a:t>
              </a: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7728683" y="2347317"/>
              <a:ext cx="2817706" cy="2817706"/>
            </a:xfrm>
            <a:custGeom>
              <a:rect b="b" l="l" r="r" t="t"/>
              <a:pathLst>
                <a:path extrusionOk="0" h="2817706" w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solidFill>
              <a:srgbClr val="0000FF">
                <a:alpha val="74901"/>
              </a:srgbClr>
            </a:soli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325100" lIns="1517225" spcFirstLastPara="1" rIns="216725" wrap="square" tIns="325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ill Sans"/>
                <a:buNone/>
              </a:pPr>
              <a:r>
                <a:rPr b="0" i="0" lang="en-US" sz="3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Safety</a:t>
              </a: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482390" y="3593610"/>
              <a:ext cx="2817706" cy="2817706"/>
            </a:xfrm>
            <a:custGeom>
              <a:rect b="b" l="l" r="r" t="t"/>
              <a:pathLst>
                <a:path extrusionOk="0" h="2817706" w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solidFill>
              <a:srgbClr val="FF0000">
                <a:alpha val="74901"/>
              </a:srgbClr>
            </a:soli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379300" lIns="325100" spcFirstLastPara="1" rIns="325100" wrap="square" tIns="154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ill Sans"/>
                <a:buNone/>
              </a:pPr>
              <a:r>
                <a:rPr b="0" i="0" lang="en-US" sz="3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Lifestyle</a:t>
              </a: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5236097" y="2347317"/>
              <a:ext cx="2817706" cy="2817706"/>
            </a:xfrm>
            <a:custGeom>
              <a:rect b="b" l="l" r="r" t="t"/>
              <a:pathLst>
                <a:path extrusionOk="0" h="2817706" w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solidFill>
              <a:srgbClr val="00B050">
                <a:alpha val="74901"/>
              </a:srgbClr>
            </a:soli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325100" lIns="216725" spcFirstLastPara="1" rIns="1517225" wrap="square" tIns="325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ill Sans"/>
                <a:buNone/>
              </a:pPr>
              <a:r>
                <a:rPr b="0" i="0" lang="en-US" sz="35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Cost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581200" y="702152"/>
            <a:ext cx="110295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 sz="3600"/>
              <a:t>SAFETY: ANTI-TNF AGENTS</a:t>
            </a:r>
            <a:endParaRPr sz="3600"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581192" y="1590259"/>
            <a:ext cx="11029500" cy="44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316515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Infections</a:t>
            </a:r>
            <a:endParaRPr/>
          </a:p>
          <a:p>
            <a:pPr indent="-314763" lvl="1" marL="630000" rtl="0" algn="l">
              <a:spcBef>
                <a:spcPts val="970"/>
              </a:spcBef>
              <a:spcAft>
                <a:spcPts val="0"/>
              </a:spcAft>
              <a:buSzPts val="1840"/>
              <a:buChar char="◼"/>
            </a:pPr>
            <a:r>
              <a:rPr lang="en-US" sz="2000"/>
              <a:t>10% risk of “serious” infections, which can increase to 30% if on steroids as well</a:t>
            </a:r>
            <a:endParaRPr/>
          </a:p>
          <a:p>
            <a:pPr indent="-314763" lvl="1" marL="630000" rtl="0" algn="l">
              <a:spcBef>
                <a:spcPts val="970"/>
              </a:spcBef>
              <a:spcAft>
                <a:spcPts val="0"/>
              </a:spcAft>
              <a:buSzPts val="1840"/>
              <a:buChar char="◼"/>
            </a:pPr>
            <a:r>
              <a:rPr lang="en-US" sz="2000"/>
              <a:t>Most common infections include pneumococcal pneumonias and sinus infections</a:t>
            </a:r>
            <a:endParaRPr/>
          </a:p>
          <a:p>
            <a:pPr indent="-314763" lvl="1" marL="630000" rtl="0" algn="l">
              <a:spcBef>
                <a:spcPts val="970"/>
              </a:spcBef>
              <a:spcAft>
                <a:spcPts val="0"/>
              </a:spcAft>
              <a:buSzPts val="1840"/>
              <a:buChar char="◼"/>
            </a:pPr>
            <a:r>
              <a:rPr lang="en-US" sz="2000"/>
              <a:t>Increased risk for opportunistic infections and fungal infections (histoplasmosis)</a:t>
            </a:r>
            <a:endParaRPr/>
          </a:p>
          <a:p>
            <a:pPr indent="-314763" lvl="1" marL="630000" rtl="0" algn="l">
              <a:spcBef>
                <a:spcPts val="970"/>
              </a:spcBef>
              <a:spcAft>
                <a:spcPts val="0"/>
              </a:spcAft>
              <a:buSzPts val="1840"/>
              <a:buChar char="◼"/>
            </a:pPr>
            <a:r>
              <a:rPr lang="en-US" sz="2000"/>
              <a:t>Reactivation of Hep B and TB</a:t>
            </a:r>
            <a:endParaRPr/>
          </a:p>
          <a:p>
            <a:pPr indent="-316515" lvl="0" marL="30600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MITIGATIONS TO THE RESCUE!</a:t>
            </a:r>
            <a:endParaRPr/>
          </a:p>
          <a:p>
            <a:pPr indent="-314763" lvl="1" marL="630000" rtl="0" algn="l">
              <a:spcBef>
                <a:spcPts val="970"/>
              </a:spcBef>
              <a:spcAft>
                <a:spcPts val="0"/>
              </a:spcAft>
              <a:buSzPts val="1840"/>
              <a:buChar char="◼"/>
            </a:pPr>
            <a:r>
              <a:rPr lang="en-US" sz="2000"/>
              <a:t>Set mutual goal to avoid steroids</a:t>
            </a:r>
            <a:endParaRPr/>
          </a:p>
          <a:p>
            <a:pPr indent="-314763" lvl="1" marL="630000" rtl="0" algn="l">
              <a:spcBef>
                <a:spcPts val="970"/>
              </a:spcBef>
              <a:spcAft>
                <a:spcPts val="0"/>
              </a:spcAft>
              <a:buSzPts val="1840"/>
              <a:buChar char="◼"/>
            </a:pPr>
            <a:r>
              <a:rPr lang="en-US" sz="2000"/>
              <a:t>Screen for TB and Hep B annually</a:t>
            </a:r>
            <a:endParaRPr/>
          </a:p>
          <a:p>
            <a:pPr indent="-314763" lvl="1" marL="630000" rtl="0" algn="l">
              <a:spcBef>
                <a:spcPts val="970"/>
              </a:spcBef>
              <a:spcAft>
                <a:spcPts val="0"/>
              </a:spcAft>
              <a:buSzPts val="1840"/>
              <a:buChar char="◼"/>
            </a:pPr>
            <a:r>
              <a:rPr lang="en-US" sz="2000"/>
              <a:t>Vaccinate against most common pneumococcal strains (PCV 20)</a:t>
            </a:r>
            <a:endParaRPr/>
          </a:p>
          <a:p>
            <a:pPr indent="-314763" lvl="1" marL="630000" rtl="0" algn="l">
              <a:spcBef>
                <a:spcPts val="970"/>
              </a:spcBef>
              <a:spcAft>
                <a:spcPts val="0"/>
              </a:spcAft>
              <a:buSzPts val="1840"/>
              <a:buChar char="◼"/>
            </a:pPr>
            <a:r>
              <a:rPr lang="en-US" sz="2000"/>
              <a:t>Screen for histoplasmosis in those at risk: persons from Midwestern states located in the Ohio and Mississippi River valleys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581192" y="702156"/>
            <a:ext cx="11029616" cy="8581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 sz="3600"/>
              <a:t>SAFETY: ANTI-TNF AGENTS</a:t>
            </a:r>
            <a:endParaRPr sz="3600"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581192" y="1636476"/>
            <a:ext cx="11029500" cy="4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87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◼"/>
            </a:pPr>
            <a:r>
              <a:rPr lang="en-US" sz="2200"/>
              <a:t>The BIG BAD: Cancer</a:t>
            </a:r>
            <a:endParaRPr sz="2000"/>
          </a:p>
          <a:p>
            <a:pPr indent="-318700" lvl="1" marL="630000" rtl="0" algn="l">
              <a:spcBef>
                <a:spcPts val="960"/>
              </a:spcBef>
              <a:spcAft>
                <a:spcPts val="0"/>
              </a:spcAft>
              <a:buSzPts val="1856"/>
              <a:buChar char="◼"/>
            </a:pPr>
            <a:r>
              <a:rPr lang="en-US" sz="2000"/>
              <a:t>Conflicting data based on multiple registries from across the Northern Hemisphere</a:t>
            </a:r>
            <a:endParaRPr sz="1800"/>
          </a:p>
          <a:p>
            <a:pPr indent="-318700" lvl="1" marL="630000" rtl="0" algn="l">
              <a:spcBef>
                <a:spcPts val="960"/>
              </a:spcBef>
              <a:spcAft>
                <a:spcPts val="0"/>
              </a:spcAft>
              <a:buSzPts val="1856"/>
              <a:buChar char="◼"/>
            </a:pPr>
            <a:r>
              <a:rPr lang="en-US" sz="2000"/>
              <a:t>Does the drug or the disease increase the risk?</a:t>
            </a:r>
            <a:endParaRPr sz="1800"/>
          </a:p>
          <a:p>
            <a:pPr indent="-318700" lvl="0" marL="30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◼"/>
            </a:pPr>
            <a:r>
              <a:rPr lang="en-US" sz="2200"/>
              <a:t>Lymphoma</a:t>
            </a:r>
            <a:endParaRPr sz="2000"/>
          </a:p>
          <a:p>
            <a:pPr indent="-318700" lvl="1" marL="630000" rtl="0" algn="l">
              <a:spcBef>
                <a:spcPts val="960"/>
              </a:spcBef>
              <a:spcAft>
                <a:spcPts val="0"/>
              </a:spcAft>
              <a:buSzPts val="1856"/>
              <a:buChar char="◼"/>
            </a:pPr>
            <a:r>
              <a:rPr lang="en-US" sz="2000"/>
              <a:t>Conflicting data about the increase risk of NHL, and whether there is an increase</a:t>
            </a:r>
            <a:endParaRPr sz="1800"/>
          </a:p>
          <a:p>
            <a:pPr indent="-318700" lvl="1" marL="630000" rtl="0" algn="l">
              <a:spcBef>
                <a:spcPts val="960"/>
              </a:spcBef>
              <a:spcAft>
                <a:spcPts val="0"/>
              </a:spcAft>
              <a:buSzPts val="1856"/>
              <a:buChar char="◼"/>
            </a:pPr>
            <a:r>
              <a:rPr lang="en-US" sz="2000"/>
              <a:t>Most data comes from use in patients with Rheumatoid Arthritis (RA), and is still conflicting</a:t>
            </a:r>
            <a:endParaRPr sz="1800"/>
          </a:p>
          <a:p>
            <a:pPr indent="-318700" lvl="0" marL="30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◼"/>
            </a:pPr>
            <a:r>
              <a:rPr lang="en-US" sz="2200"/>
              <a:t>Melanoma</a:t>
            </a:r>
            <a:endParaRPr sz="2000"/>
          </a:p>
          <a:p>
            <a:pPr indent="-318700" lvl="1" marL="630000" rtl="0" algn="l">
              <a:spcBef>
                <a:spcPts val="960"/>
              </a:spcBef>
              <a:spcAft>
                <a:spcPts val="0"/>
              </a:spcAft>
              <a:buSzPts val="1856"/>
              <a:buChar char="◼"/>
            </a:pPr>
            <a:r>
              <a:rPr lang="en-US" sz="2000"/>
              <a:t>Similar issues</a:t>
            </a:r>
            <a:endParaRPr sz="1800"/>
          </a:p>
          <a:p>
            <a:pPr indent="-318700" lvl="1" marL="630000" rtl="0" algn="l">
              <a:spcBef>
                <a:spcPts val="960"/>
              </a:spcBef>
              <a:spcAft>
                <a:spcPts val="0"/>
              </a:spcAft>
              <a:buSzPts val="1856"/>
              <a:buChar char="◼"/>
            </a:pPr>
            <a:r>
              <a:rPr lang="en-US" sz="2000"/>
              <a:t>Whether it is the disease that increases the risk, or the drug, mitigation of risk involves avoiding sunburns, and getting a skin check annually – JUST LIKE WE RECOMMEND TO EVERYONE ELSE</a:t>
            </a:r>
            <a:endParaRPr sz="1800"/>
          </a:p>
          <a:p>
            <a:pPr indent="-318700" lvl="0" marL="30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◼"/>
            </a:pPr>
            <a:r>
              <a:rPr lang="en-US" sz="2200"/>
              <a:t>Breast Cancer – </a:t>
            </a:r>
            <a:r>
              <a:rPr i="1" lang="en-US" sz="2200"/>
              <a:t>no increased risk</a:t>
            </a:r>
            <a:endParaRPr i="1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581200" y="702150"/>
            <a:ext cx="6750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</a:pPr>
            <a:r>
              <a:rPr lang="en-US" sz="3600"/>
              <a:t>SAFETY: ANTI-TNF AGENTS</a:t>
            </a:r>
            <a:endParaRPr sz="3600"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581200" y="2055376"/>
            <a:ext cx="6625200" cy="45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835" lvl="0" marL="305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Previous malignancy = caution advised</a:t>
            </a:r>
            <a:endParaRPr sz="2200"/>
          </a:p>
          <a:p>
            <a:pPr indent="-330835" lvl="0" marL="305435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Black Box Warnings</a:t>
            </a:r>
            <a:endParaRPr sz="2200"/>
          </a:p>
          <a:p>
            <a:pPr indent="-330835" lvl="0" marL="305435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Heart Failure</a:t>
            </a:r>
            <a:endParaRPr sz="2200"/>
          </a:p>
          <a:p>
            <a:pPr indent="-330835" lvl="1" marL="629920" rtl="0" algn="l">
              <a:spcBef>
                <a:spcPts val="920"/>
              </a:spcBef>
              <a:spcAft>
                <a:spcPts val="0"/>
              </a:spcAft>
              <a:buSzPts val="1872"/>
              <a:buChar char="◼"/>
            </a:pPr>
            <a:r>
              <a:rPr lang="en-US" sz="2000"/>
              <a:t>Recommendations are based on trials of the use of Infliximab in the treatment of heart failure</a:t>
            </a:r>
            <a:endParaRPr sz="2000"/>
          </a:p>
          <a:p>
            <a:pPr indent="-330835" lvl="1" marL="629920" rtl="0" algn="l">
              <a:spcBef>
                <a:spcPts val="920"/>
              </a:spcBef>
              <a:spcAft>
                <a:spcPts val="0"/>
              </a:spcAft>
              <a:buSzPts val="1872"/>
              <a:buChar char="◼"/>
            </a:pPr>
            <a:r>
              <a:rPr lang="en-US" sz="2000"/>
              <a:t>Mortality was higher in patients receiving treatment with 10mg/kg - single dose, at one year</a:t>
            </a:r>
            <a:endParaRPr sz="2000"/>
          </a:p>
          <a:p>
            <a:pPr indent="-330835" lvl="1" marL="629920" rtl="0" algn="l">
              <a:spcBef>
                <a:spcPts val="920"/>
              </a:spcBef>
              <a:spcAft>
                <a:spcPts val="0"/>
              </a:spcAft>
              <a:buSzPts val="1872"/>
              <a:buChar char="◼"/>
            </a:pPr>
            <a:r>
              <a:rPr lang="en-US" sz="2000"/>
              <a:t>So – use with "caution" in those with NYHA Class III/IV Heart Failure and avoid high dose</a:t>
            </a:r>
            <a:endParaRPr sz="2000"/>
          </a:p>
          <a:p>
            <a:pPr indent="-330835" lvl="0" marL="305435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Demyelinating diseases</a:t>
            </a:r>
            <a:endParaRPr sz="2200"/>
          </a:p>
          <a:p>
            <a:pPr indent="-330835" lvl="1" marL="629920" rtl="0" algn="l">
              <a:spcBef>
                <a:spcPts val="920"/>
              </a:spcBef>
              <a:spcAft>
                <a:spcPts val="0"/>
              </a:spcAft>
              <a:buSzPts val="1872"/>
              <a:buChar char="◼"/>
            </a:pPr>
            <a:r>
              <a:rPr lang="en-US" sz="2000"/>
              <a:t>Links and case reports</a:t>
            </a:r>
            <a:endParaRPr sz="2000"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1304" y="0"/>
            <a:ext cx="367013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DividendVTI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2019-12-10T05:13:18Z</dcterms:created>
  <dc:creator>Bob Kizer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0x010100BF005F4F5FB03F4AB14B5273BD72DE7F</vt:lpwstr>
  </property>
</Properties>
</file>