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59" r:id="rId2"/>
    <p:sldId id="275" r:id="rId3"/>
    <p:sldId id="383" r:id="rId4"/>
    <p:sldId id="283" r:id="rId5"/>
    <p:sldId id="290" r:id="rId6"/>
    <p:sldId id="282" r:id="rId7"/>
    <p:sldId id="287" r:id="rId8"/>
    <p:sldId id="285" r:id="rId9"/>
    <p:sldId id="284" r:id="rId10"/>
    <p:sldId id="289" r:id="rId11"/>
    <p:sldId id="291" r:id="rId12"/>
    <p:sldId id="288" r:id="rId13"/>
    <p:sldId id="292" r:id="rId14"/>
    <p:sldId id="258" r:id="rId15"/>
    <p:sldId id="385" r:id="rId16"/>
    <p:sldId id="273" r:id="rId17"/>
    <p:sldId id="274" r:id="rId18"/>
    <p:sldId id="257" r:id="rId19"/>
    <p:sldId id="386" r:id="rId20"/>
    <p:sldId id="388" r:id="rId21"/>
    <p:sldId id="391" r:id="rId22"/>
    <p:sldId id="387" r:id="rId23"/>
    <p:sldId id="389" r:id="rId24"/>
    <p:sldId id="393" r:id="rId25"/>
    <p:sldId id="261" r:id="rId26"/>
    <p:sldId id="394" r:id="rId27"/>
    <p:sldId id="262" r:id="rId28"/>
    <p:sldId id="395" r:id="rId29"/>
    <p:sldId id="460" r:id="rId30"/>
    <p:sldId id="461" r:id="rId31"/>
    <p:sldId id="462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86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2DC76-9A1A-A246-9774-D606F5F8EED3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B1945-F79A-9241-B553-8236B5DE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900" b="0" strike="noStrike" spc="-1">
                <a:latin typeface="Arial"/>
              </a:rPr>
              <a:t>Absolute risk reduction forest plot in healing of erosive esophagitis at 8 weeks (n = 15,099). ARR = 4% yielding an NNT = 25.</a:t>
            </a:r>
          </a:p>
          <a:p>
            <a:endParaRPr lang="en-US" sz="900" b="0" strike="noStrike" spc="-1">
              <a:latin typeface="Arial"/>
            </a:endParaRPr>
          </a:p>
          <a:p>
            <a:endParaRPr lang="en-US" sz="900" b="0" strike="noStrike" spc="-1">
              <a:latin typeface="Arial"/>
            </a:endParaRPr>
          </a:p>
          <a:p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F081-E4E4-2749-BE31-44D4D8BF8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E1216-804B-6647-AB63-12270DDE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D420-FB68-EA43-9E05-646FFE7B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D5B5-D4C2-B549-904A-FE7AC1EE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770E-3FBE-9D45-91A3-78A55BEE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8ACC-C364-9B42-ABC5-D37671B3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7E0A4-1275-9547-B77A-A482B3AE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807D0-703A-9847-8C61-01687399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22AE-7B5E-CE4F-99CF-C29CDA31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6365E-AE19-154C-A04D-38F3552E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E97F-D735-934F-84D3-9BC1DF11B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3EB25-F289-144C-A01F-0F457D967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F2805-10B1-714A-BBD7-E8C7C91C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C809-CBF5-594B-839C-D75E26A6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66609-987C-074B-B494-1B18A984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FBC2-8E92-2E47-AC2C-E1DC3A6B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8624D-0F0B-C246-9EB5-5AF60BC5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F6014-F13A-C64A-8A43-9DD32357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B71B-3C30-194D-BDD0-8424DD28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A830-C679-7344-A8D4-5BFCD835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EB71-E921-5B4F-A12E-D4E2622E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780B-8B0A-1F42-A42C-70F4362C2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ABB9-C72A-2C4B-A87C-0BD2F07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19134-7DF5-684D-966B-BE65C76E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9526-8FEB-F94A-B562-E8193A34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FCE4-96D4-2043-9D0E-F3EEC017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4EDE6-BF5E-3946-9906-8508D866B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46C9F-3AED-4D43-B4D6-770D1EAC8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33FDA-19DD-3947-B942-170412E7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BDF16-77EC-A54B-85F7-446013A2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1E31D-66BC-D34C-AEBB-8A23B3BF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4276-A3E3-4449-9C90-806A665C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AA9F-16A8-0A43-AAEB-2BE40BF0B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D41D-0F86-5A44-95F8-4B90CE423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0171F-F175-FC4E-9790-96DCAAC92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9F731-5244-804D-B671-018809DAD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4854A-30C3-4846-9E8C-F2137908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F1A65-B1D7-7146-BB1F-FB8EBACB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01DB2-C156-894D-B3FD-A22412F7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F48A-D855-F044-ABD8-E7A64CE8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30BBF-A62E-3446-9C6C-D5618F7E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70B34-946C-2B4B-8403-444B66BB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903D0-A688-6545-813A-E5F68EA4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97821-5D93-C741-B8DB-B8E14C3D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C85CC-8ED2-CE45-8641-3559F08B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49D16-7B27-834D-8BFB-2FBDB5A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84BD-AD5F-384E-8381-D80E279C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AD75-FF45-044C-96B9-AB768D81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0A07-4F91-E243-83CB-C1FE47617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C818B-595D-C44A-B4F4-2867B453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9EB5C-B7DD-3148-9107-09DB3488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92F54-1976-1346-99FD-FF1A9B58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5981-4EAF-D346-87B8-D55A705B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A21FE-8269-0844-AC0B-3A41115AE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5C711-FEF5-2C4C-8BF4-3A7A8EB9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8D32D-4C90-E943-8896-46379BEF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3C980-6916-0645-8917-0AC73CEC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1CBEF-E818-B643-B00B-E5C32163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E4E6E-E363-CF46-8C51-8886BDCD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B51A8-72CF-B445-800F-39198783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361A7-6D1E-5E4C-80D4-C81C64B04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69CB-0643-E14B-9EF9-6E377D992D2E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DDCF7-EF6B-5C42-90E8-5E971550B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F355-2E4D-1948-9F05-880A865D1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356F-E54E-C64F-BDB0-7BFBA64A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FB83-7432-B94D-BA6D-D9D32718F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/>
              <a:t>Refractory Heartburn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C9762-741B-A247-970F-2051E599A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4675"/>
            <a:ext cx="9144000" cy="21431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Haitam Buaisha, MBBCh.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Professor of Medicine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Division of Gastroenterology and Hepatology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28, 2023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0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1CE-CBAF-6D44-8E4F-02F7A730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73F7-DD47-AE49-9FF3-95C22E60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890713"/>
            <a:ext cx="4805363" cy="4351338"/>
          </a:xfrm>
        </p:spPr>
        <p:txBody>
          <a:bodyPr/>
          <a:lstStyle/>
          <a:p>
            <a:r>
              <a:rPr lang="en-US" dirty="0"/>
              <a:t>Split (twice-daily) PPI dosing maintains intragastric pH above 4 for higher proportions of the day compared with standard (once-daily) dosing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A1512-659B-344F-AA11-D42EFC01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738" y="0"/>
            <a:ext cx="491726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44319-72BF-354C-BFFB-8F921CADFD8C}"/>
              </a:ext>
            </a:extLst>
          </p:cNvPr>
          <p:cNvSpPr txBox="1"/>
          <p:nvPr/>
        </p:nvSpPr>
        <p:spPr>
          <a:xfrm>
            <a:off x="2653774" y="6442076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Clin Gastroenterol Hepatol. 2018;16(6):800-808.e7.</a:t>
            </a:r>
          </a:p>
        </p:txBody>
      </p:sp>
    </p:spTree>
    <p:extLst>
      <p:ext uri="{BB962C8B-B14F-4D97-AF65-F5344CB8AC3E}">
        <p14:creationId xmlns:p14="http://schemas.microsoft.com/office/powerpoint/2010/main" val="40597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79D1-F25A-2346-8F43-7CEDA1DE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E937-EF4E-9949-BE76-3BDA28E1F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83ABE-18BA-174F-BC73-CFF104D2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09" y="37619"/>
            <a:ext cx="6347382" cy="6782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9BE38-7CCF-4E4B-9DA4-93934CC2604F}"/>
              </a:ext>
            </a:extLst>
          </p:cNvPr>
          <p:cNvSpPr txBox="1"/>
          <p:nvPr/>
        </p:nvSpPr>
        <p:spPr>
          <a:xfrm>
            <a:off x="230063" y="6550223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 2019; 381:1513-1523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B4E86E-6131-0E41-BB70-07C1395596BF}"/>
              </a:ext>
            </a:extLst>
          </p:cNvPr>
          <p:cNvCxnSpPr/>
          <p:nvPr/>
        </p:nvCxnSpPr>
        <p:spPr>
          <a:xfrm>
            <a:off x="5288096" y="2930487"/>
            <a:ext cx="286439" cy="198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D21518-0F22-854E-931E-76DDC06ECFFE}"/>
              </a:ext>
            </a:extLst>
          </p:cNvPr>
          <p:cNvCxnSpPr/>
          <p:nvPr/>
        </p:nvCxnSpPr>
        <p:spPr>
          <a:xfrm>
            <a:off x="5574535" y="3216925"/>
            <a:ext cx="3183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88C31-73AF-A84C-A97C-94F515D6781F}"/>
              </a:ext>
            </a:extLst>
          </p:cNvPr>
          <p:cNvCxnSpPr/>
          <p:nvPr/>
        </p:nvCxnSpPr>
        <p:spPr>
          <a:xfrm>
            <a:off x="5574534" y="3427164"/>
            <a:ext cx="3183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CBEA-621B-E24A-B530-35F08E32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9B72-F7C8-694F-972A-2E9C547B2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PPIs should ideally be taken 30 to 60 minutes prior to meals </a:t>
            </a:r>
          </a:p>
          <a:p>
            <a:r>
              <a:rPr lang="en-US" dirty="0"/>
              <a:t>PPIs may vary in their ability to suppress acid based on the proportion of time the intragastric pH is higher than 4. </a:t>
            </a:r>
          </a:p>
          <a:p>
            <a:r>
              <a:rPr lang="en-US" b="1" dirty="0"/>
              <a:t>BID</a:t>
            </a:r>
            <a:r>
              <a:rPr lang="en-US" dirty="0"/>
              <a:t> dose of even the relatively least potent PPI </a:t>
            </a:r>
            <a:r>
              <a:rPr lang="en-US" b="1" dirty="0"/>
              <a:t>=/&gt;</a:t>
            </a:r>
            <a:r>
              <a:rPr lang="en-US" dirty="0"/>
              <a:t> the effectiveness of the higher doses of the most potent PPIs given </a:t>
            </a:r>
            <a:r>
              <a:rPr lang="en-US" b="1" dirty="0"/>
              <a:t>once daily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A591-B869-F147-9A04-E7311123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B43C-C7DC-5740-96BC-A8657AE52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 PPI therapy was optimized</a:t>
            </a:r>
          </a:p>
          <a:p>
            <a:r>
              <a:rPr lang="en-US" dirty="0"/>
              <a:t>Seen in clinic after 8 weeks and she reports &lt;20% improvement in her heartburn  </a:t>
            </a:r>
          </a:p>
        </p:txBody>
      </p:sp>
    </p:spTree>
    <p:extLst>
      <p:ext uri="{BB962C8B-B14F-4D97-AF65-F5344CB8AC3E}">
        <p14:creationId xmlns:p14="http://schemas.microsoft.com/office/powerpoint/2010/main" val="428342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4E373070-BF03-7A4F-9A00-C601B87EA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666" y="77117"/>
            <a:ext cx="59266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7970C-4513-7E45-903B-C030A51DEDFF}"/>
              </a:ext>
            </a:extLst>
          </p:cNvPr>
          <p:cNvSpPr txBox="1"/>
          <p:nvPr/>
        </p:nvSpPr>
        <p:spPr>
          <a:xfrm>
            <a:off x="9545198" y="6581001"/>
            <a:ext cx="2646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DOI:10.1016/j.jamcollsurg.2013.04.039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615A5-E9D6-CA49-87D0-91998B670544}"/>
              </a:ext>
            </a:extLst>
          </p:cNvPr>
          <p:cNvSpPr txBox="1"/>
          <p:nvPr/>
        </p:nvSpPr>
        <p:spPr>
          <a:xfrm>
            <a:off x="3047081" y="5648184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Gastroesophageal Reflux Disease (GERD)–Health Related Quality of Life</a:t>
            </a:r>
          </a:p>
          <a:p>
            <a:r>
              <a:rPr lang="en-US" sz="1600" dirty="0"/>
              <a:t>score (range, 0 to 50, with higher scores indicating worse symptoms)</a:t>
            </a:r>
          </a:p>
        </p:txBody>
      </p:sp>
    </p:spTree>
    <p:extLst>
      <p:ext uri="{BB962C8B-B14F-4D97-AF65-F5344CB8AC3E}">
        <p14:creationId xmlns:p14="http://schemas.microsoft.com/office/powerpoint/2010/main" val="312919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E6A6-3238-A04E-835D-80721A03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Refractory Heartburn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4CA6-289E-8C48-AB18-934C596D9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1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A084-B1E6-F14B-90B1-FE35D44F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6240-4C20-A44C-A000-AC6E9D6D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In the US, 20% of adults regularly have symptoms of gastroesophageal reflux disease (GERD)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Annual costs for managing GERD exceed $12 billion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Patients with heartburn, the cardinal symptom of GERD, report reduced work productivity and significant impairments in health-related quality of life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CCBCA-9998-D14F-A905-2243A6572501}"/>
              </a:ext>
            </a:extLst>
          </p:cNvPr>
          <p:cNvSpPr txBox="1"/>
          <p:nvPr/>
        </p:nvSpPr>
        <p:spPr>
          <a:xfrm>
            <a:off x="8144933" y="5480903"/>
            <a:ext cx="413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Gastroenterology 1997;112: 1448-56.</a:t>
            </a:r>
          </a:p>
          <a:p>
            <a:r>
              <a:rPr lang="en-US" sz="1200" dirty="0"/>
              <a:t>Gastroenterology 2009; 136: 376-86.</a:t>
            </a:r>
          </a:p>
          <a:p>
            <a:r>
              <a:rPr lang="en-US" sz="1200" dirty="0"/>
              <a:t>Aliment </a:t>
            </a:r>
            <a:r>
              <a:rPr lang="en-US" sz="1200" dirty="0" err="1"/>
              <a:t>Pharmacol</a:t>
            </a:r>
            <a:r>
              <a:rPr lang="en-US" sz="1200" dirty="0"/>
              <a:t> </a:t>
            </a:r>
            <a:r>
              <a:rPr lang="en-US" sz="1200" dirty="0" err="1"/>
              <a:t>Ther</a:t>
            </a:r>
            <a:r>
              <a:rPr lang="en-US" sz="1200" dirty="0"/>
              <a:t> 2003; 17: 1309-17.</a:t>
            </a:r>
          </a:p>
          <a:p>
            <a:r>
              <a:rPr lang="en-US" sz="1200" dirty="0"/>
              <a:t>Arch Intern Med 2001; 161: 45-52.</a:t>
            </a:r>
          </a:p>
        </p:txBody>
      </p:sp>
    </p:spTree>
    <p:extLst>
      <p:ext uri="{BB962C8B-B14F-4D97-AF65-F5344CB8AC3E}">
        <p14:creationId xmlns:p14="http://schemas.microsoft.com/office/powerpoint/2010/main" val="9827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A084-B1E6-F14B-90B1-FE35D44F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6240-4C20-A44C-A000-AC6E9D6D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GERD symptoms persist in ~30% of patients treated with PPIs.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Only 58% of patients taking prescription PPIs for chronic heartburn report complete satisfaction with this treatment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PPI-refractory GERD” is the most common reason for GERD-related referrals to gastroenterologists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system-ui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145DB-D3A8-A547-8FED-52724B3D1CAE}"/>
              </a:ext>
            </a:extLst>
          </p:cNvPr>
          <p:cNvSpPr txBox="1"/>
          <p:nvPr/>
        </p:nvSpPr>
        <p:spPr>
          <a:xfrm>
            <a:off x="7764138" y="5834846"/>
            <a:ext cx="6097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Am J Gastroenterol 2013; 108: 308-28.</a:t>
            </a:r>
          </a:p>
          <a:p>
            <a:r>
              <a:rPr lang="en-US" sz="1400" dirty="0"/>
              <a:t>Nat Rev Gastroenterol Hepatol 2016; 13: 281-94.</a:t>
            </a:r>
          </a:p>
          <a:p>
            <a:r>
              <a:rPr lang="en-US" sz="1400" dirty="0"/>
              <a:t>J Clin Outcomes </a:t>
            </a:r>
            <a:r>
              <a:rPr lang="en-US" sz="1400" dirty="0" err="1"/>
              <a:t>Manag</a:t>
            </a:r>
            <a:r>
              <a:rPr lang="en-US" sz="1400" dirty="0"/>
              <a:t> 2000; 7(11): 29-34.</a:t>
            </a:r>
          </a:p>
          <a:p>
            <a:r>
              <a:rPr lang="en-US" sz="1400" dirty="0"/>
              <a:t>Gut 2009; 58: 295-309. </a:t>
            </a:r>
          </a:p>
        </p:txBody>
      </p:sp>
    </p:spTree>
    <p:extLst>
      <p:ext uri="{BB962C8B-B14F-4D97-AF65-F5344CB8AC3E}">
        <p14:creationId xmlns:p14="http://schemas.microsoft.com/office/powerpoint/2010/main" val="15908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E7DF-226A-C342-B40A-F204994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Deferential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7B20-C6E1-C34D-9206-2491F680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Abnormal acid reflux persists despite PPI therapy</a:t>
            </a:r>
          </a:p>
          <a:p>
            <a:r>
              <a:rPr lang="en-US" dirty="0"/>
              <a:t>Reflux hypersensitivity</a:t>
            </a:r>
          </a:p>
          <a:p>
            <a:r>
              <a:rPr lang="en-US" dirty="0"/>
              <a:t>Esophageal disorders</a:t>
            </a:r>
          </a:p>
          <a:p>
            <a:pPr lvl="1"/>
            <a:r>
              <a:rPr lang="en-US" dirty="0"/>
              <a:t>Eosinophilic esophagitis</a:t>
            </a:r>
          </a:p>
          <a:p>
            <a:pPr lvl="1"/>
            <a:r>
              <a:rPr lang="en-US" dirty="0"/>
              <a:t>Lymphocytic esophagitis</a:t>
            </a:r>
          </a:p>
          <a:p>
            <a:pPr lvl="1"/>
            <a:r>
              <a:rPr lang="en-US" dirty="0"/>
              <a:t>Infectious esophagitis</a:t>
            </a:r>
          </a:p>
          <a:p>
            <a:pPr lvl="1"/>
            <a:r>
              <a:rPr lang="en-US" dirty="0"/>
              <a:t>Pill esophagitis</a:t>
            </a:r>
          </a:p>
          <a:p>
            <a:pPr lvl="1"/>
            <a:r>
              <a:rPr lang="en-US" dirty="0"/>
              <a:t>Achalasia</a:t>
            </a:r>
          </a:p>
          <a:p>
            <a:pPr lvl="1"/>
            <a:r>
              <a:rPr lang="en-US" dirty="0"/>
              <a:t>Skin disorders involving the esophagus</a:t>
            </a:r>
          </a:p>
          <a:p>
            <a:pPr lvl="1"/>
            <a:r>
              <a:rPr lang="en-US" dirty="0"/>
              <a:t>Malignancy</a:t>
            </a:r>
          </a:p>
          <a:p>
            <a:r>
              <a:rPr lang="en-US" dirty="0"/>
              <a:t>Extraesophageal disorders (e.g., heart disease)</a:t>
            </a:r>
          </a:p>
          <a:p>
            <a:r>
              <a:rPr lang="en-US" dirty="0"/>
              <a:t>Functional heartburn </a:t>
            </a:r>
          </a:p>
        </p:txBody>
      </p:sp>
    </p:spTree>
    <p:extLst>
      <p:ext uri="{BB962C8B-B14F-4D97-AF65-F5344CB8AC3E}">
        <p14:creationId xmlns:p14="http://schemas.microsoft.com/office/powerpoint/2010/main" val="736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8877-CEEC-D545-911E-690DBD03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27C4-E704-4D46-AABB-11D3B6D7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6328F-D6A8-5144-BA70-AA60C25E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25400"/>
            <a:ext cx="4470400" cy="680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53B27-C47A-5747-AC2D-3A2FAB3E5213}"/>
              </a:ext>
            </a:extLst>
          </p:cNvPr>
          <p:cNvSpPr txBox="1"/>
          <p:nvPr/>
        </p:nvSpPr>
        <p:spPr>
          <a:xfrm>
            <a:off x="15913" y="6555601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Clin Gastroenterol Hepatol. 2022 May; 20(5): 984–994.e1.</a:t>
            </a:r>
          </a:p>
        </p:txBody>
      </p:sp>
      <p:pic>
        <p:nvPicPr>
          <p:cNvPr id="10" name="societyLogo">
            <a:extLst>
              <a:ext uri="{FF2B5EF4-FFF2-40B4-BE49-F238E27FC236}">
                <a16:creationId xmlns:a16="http://schemas.microsoft.com/office/drawing/2014/main" id="{9B6D7BD3-7F87-AE42-BE03-B419CCAC2E4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154407" y="6400600"/>
            <a:ext cx="1021680" cy="432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3F39F-7990-D446-86DA-0BEB3BE6062F}"/>
              </a:ext>
            </a:extLst>
          </p:cNvPr>
          <p:cNvSpPr/>
          <p:nvPr/>
        </p:nvSpPr>
        <p:spPr>
          <a:xfrm>
            <a:off x="6472238" y="5715000"/>
            <a:ext cx="1757361" cy="596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C172-6396-614B-A474-13429B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0228-8AC2-8849-8E37-FF231ADE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35-year-old woman presents to her PCP with heartburn for the past 12 months. </a:t>
            </a:r>
          </a:p>
          <a:p>
            <a:r>
              <a:rPr lang="en-US" dirty="0"/>
              <a:t>Severe burning discomfort beneath the breastbone occurring throughout the day. </a:t>
            </a:r>
          </a:p>
          <a:p>
            <a:r>
              <a:rPr lang="en-US" dirty="0"/>
              <a:t>The patient has no history of dysphagia, vomiting, weight loss, or gastrointestinal bleeding. </a:t>
            </a:r>
          </a:p>
          <a:p>
            <a:r>
              <a:rPr lang="en-US" dirty="0"/>
              <a:t>She reports regurgitation once a month, unchanged in the recent past </a:t>
            </a:r>
          </a:p>
          <a:p>
            <a:r>
              <a:rPr lang="en-US" dirty="0"/>
              <a:t>She was prescribed omeprazole 20 mg daily</a:t>
            </a:r>
          </a:p>
        </p:txBody>
      </p:sp>
    </p:spTree>
    <p:extLst>
      <p:ext uri="{BB962C8B-B14F-4D97-AF65-F5344CB8AC3E}">
        <p14:creationId xmlns:p14="http://schemas.microsoft.com/office/powerpoint/2010/main" val="21334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4F0A97-9575-624D-AAFB-A07E4852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93460"/>
            <a:ext cx="10905066" cy="4471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EBC69-35CB-0C47-84E1-A579FFF10556}"/>
              </a:ext>
            </a:extLst>
          </p:cNvPr>
          <p:cNvSpPr txBox="1"/>
          <p:nvPr/>
        </p:nvSpPr>
        <p:spPr>
          <a:xfrm>
            <a:off x="15913" y="6555601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Clin Gastroenterol Hepatol. 2022 May; 20(5): 984–994.e1.</a:t>
            </a:r>
          </a:p>
        </p:txBody>
      </p:sp>
      <p:pic>
        <p:nvPicPr>
          <p:cNvPr id="7" name="societyLogo">
            <a:extLst>
              <a:ext uri="{FF2B5EF4-FFF2-40B4-BE49-F238E27FC236}">
                <a16:creationId xmlns:a16="http://schemas.microsoft.com/office/drawing/2014/main" id="{6CEB8C11-82A4-2B47-928B-89138E2B52F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154407" y="6400600"/>
            <a:ext cx="1021680" cy="432000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40CFDB-0223-4F4C-BAD5-4335FC2A8AB4}"/>
              </a:ext>
            </a:extLst>
          </p:cNvPr>
          <p:cNvSpPr/>
          <p:nvPr/>
        </p:nvSpPr>
        <p:spPr>
          <a:xfrm>
            <a:off x="2428875" y="4243388"/>
            <a:ext cx="1985963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32D916-27AD-2941-8F67-F234343DCB23}"/>
              </a:ext>
            </a:extLst>
          </p:cNvPr>
          <p:cNvSpPr/>
          <p:nvPr/>
        </p:nvSpPr>
        <p:spPr>
          <a:xfrm>
            <a:off x="4672013" y="4243388"/>
            <a:ext cx="6372225" cy="771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4F0A97-9575-624D-AAFB-A07E4852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93460"/>
            <a:ext cx="10905066" cy="4471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EBC69-35CB-0C47-84E1-A579FFF10556}"/>
              </a:ext>
            </a:extLst>
          </p:cNvPr>
          <p:cNvSpPr txBox="1"/>
          <p:nvPr/>
        </p:nvSpPr>
        <p:spPr>
          <a:xfrm>
            <a:off x="15913" y="6555601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Clin Gastroenterol Hepatol. 2022 May; 20(5): 984–994.e1.</a:t>
            </a:r>
          </a:p>
        </p:txBody>
      </p:sp>
      <p:pic>
        <p:nvPicPr>
          <p:cNvPr id="7" name="societyLogo">
            <a:extLst>
              <a:ext uri="{FF2B5EF4-FFF2-40B4-BE49-F238E27FC236}">
                <a16:creationId xmlns:a16="http://schemas.microsoft.com/office/drawing/2014/main" id="{6CEB8C11-82A4-2B47-928B-89138E2B52F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154407" y="6400600"/>
            <a:ext cx="1021680" cy="432000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F63BC2-3966-A046-9EB3-A2BBC68B1673}"/>
              </a:ext>
            </a:extLst>
          </p:cNvPr>
          <p:cNvSpPr/>
          <p:nvPr/>
        </p:nvSpPr>
        <p:spPr>
          <a:xfrm>
            <a:off x="2428875" y="2886075"/>
            <a:ext cx="1985963" cy="13573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F8F1C1-106D-9F47-98E5-D1883101055B}"/>
              </a:ext>
            </a:extLst>
          </p:cNvPr>
          <p:cNvSpPr/>
          <p:nvPr/>
        </p:nvSpPr>
        <p:spPr>
          <a:xfrm>
            <a:off x="4672013" y="1300162"/>
            <a:ext cx="6482394" cy="6429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14D5-9F36-754D-9742-C7579B19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C8AD-C478-7640-A139-C98D6468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2A9A5-9B58-CF42-ABF5-4CC15530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95" y="182177"/>
            <a:ext cx="8343609" cy="6310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40DAA-FD3E-0D47-AD9C-DA2EE8F6B565}"/>
              </a:ext>
            </a:extLst>
          </p:cNvPr>
          <p:cNvSpPr/>
          <p:nvPr/>
        </p:nvSpPr>
        <p:spPr>
          <a:xfrm>
            <a:off x="6986588" y="3214687"/>
            <a:ext cx="1457325" cy="342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6AB43-E612-9649-98A9-66BEDA3EE912}"/>
              </a:ext>
            </a:extLst>
          </p:cNvPr>
          <p:cNvSpPr txBox="1"/>
          <p:nvPr/>
        </p:nvSpPr>
        <p:spPr>
          <a:xfrm>
            <a:off x="0" y="6334780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400" dirty="0"/>
            </a:br>
            <a:r>
              <a:rPr lang="en-US" sz="1400" dirty="0"/>
              <a:t>The American Journal of Gastroenterology 117(1):p 27-56, January 2022. </a:t>
            </a:r>
          </a:p>
        </p:txBody>
      </p:sp>
    </p:spTree>
    <p:extLst>
      <p:ext uri="{BB962C8B-B14F-4D97-AF65-F5344CB8AC3E}">
        <p14:creationId xmlns:p14="http://schemas.microsoft.com/office/powerpoint/2010/main" val="6864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1430-EDE1-5D42-8F58-BC4338BF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F78B-781F-0F48-A4DB-FB843F57E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7570F-FD08-4146-AFB0-E1E8EF7C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9" y="822325"/>
            <a:ext cx="8810702" cy="521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4F24AD-2730-7E41-ABBA-7BE17F5C3393}"/>
              </a:ext>
            </a:extLst>
          </p:cNvPr>
          <p:cNvSpPr txBox="1"/>
          <p:nvPr/>
        </p:nvSpPr>
        <p:spPr>
          <a:xfrm>
            <a:off x="700863" y="6492875"/>
            <a:ext cx="6100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 </a:t>
            </a:r>
            <a:r>
              <a:rPr lang="en-US" sz="1200" dirty="0" err="1"/>
              <a:t>Neurogastroenterol</a:t>
            </a:r>
            <a:r>
              <a:rPr lang="en-US" sz="1200" dirty="0"/>
              <a:t> </a:t>
            </a:r>
            <a:r>
              <a:rPr lang="en-US" sz="1200" dirty="0" err="1"/>
              <a:t>Motil</a:t>
            </a:r>
            <a:r>
              <a:rPr lang="en-US" sz="1200" dirty="0"/>
              <a:t>, Vol. 23 No. 4 October,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C6756-B9D9-5A4E-B0F3-5081F93DF68A}"/>
              </a:ext>
            </a:extLst>
          </p:cNvPr>
          <p:cNvSpPr txBox="1"/>
          <p:nvPr/>
        </p:nvSpPr>
        <p:spPr>
          <a:xfrm>
            <a:off x="2157413" y="84324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Rome IV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B5723-81C3-2041-ACAC-78364AB81FB0}"/>
              </a:ext>
            </a:extLst>
          </p:cNvPr>
          <p:cNvSpPr/>
          <p:nvPr/>
        </p:nvSpPr>
        <p:spPr>
          <a:xfrm>
            <a:off x="4357688" y="3014663"/>
            <a:ext cx="302895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4A181-8C8A-4141-85BB-4D07D2DABE18}"/>
              </a:ext>
            </a:extLst>
          </p:cNvPr>
          <p:cNvSpPr/>
          <p:nvPr/>
        </p:nvSpPr>
        <p:spPr>
          <a:xfrm>
            <a:off x="7443788" y="4400550"/>
            <a:ext cx="2821762" cy="80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59D1E-AB2D-4140-B00D-A3370DE02603}"/>
              </a:ext>
            </a:extLst>
          </p:cNvPr>
          <p:cNvSpPr/>
          <p:nvPr/>
        </p:nvSpPr>
        <p:spPr>
          <a:xfrm>
            <a:off x="1926450" y="4400550"/>
            <a:ext cx="2074050" cy="80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ACEB3-93D9-5843-9641-B346BDEB460E}"/>
              </a:ext>
            </a:extLst>
          </p:cNvPr>
          <p:cNvSpPr/>
          <p:nvPr/>
        </p:nvSpPr>
        <p:spPr>
          <a:xfrm>
            <a:off x="4800600" y="4400550"/>
            <a:ext cx="2185988" cy="80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reflux and esophagus&#10;&#10;Description automatically generated">
            <a:extLst>
              <a:ext uri="{FF2B5EF4-FFF2-40B4-BE49-F238E27FC236}">
                <a16:creationId xmlns:a16="http://schemas.microsoft.com/office/drawing/2014/main" id="{1DB32B94-FC4A-C648-993C-53052BDB0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6"/>
            <a:ext cx="10905066" cy="4798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84CE0-063D-3541-8611-AF0B87F41E09}"/>
              </a:ext>
            </a:extLst>
          </p:cNvPr>
          <p:cNvSpPr txBox="1"/>
          <p:nvPr/>
        </p:nvSpPr>
        <p:spPr>
          <a:xfrm>
            <a:off x="10584656" y="6488668"/>
            <a:ext cx="160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abdominalkey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61B1-2E9C-6748-A1E7-7F19CC1E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84C2-BA6E-FE4C-8559-30814085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patient had discontinued taking omeprazole 14 days before the endoscopy.</a:t>
            </a:r>
          </a:p>
          <a:p>
            <a:r>
              <a:rPr lang="en-US" dirty="0"/>
              <a:t>EGD with normal esophageal mucosa and no HH</a:t>
            </a:r>
          </a:p>
          <a:p>
            <a:r>
              <a:rPr lang="en-US" dirty="0"/>
              <a:t>A Wireless esophageal pH monitoring was deployed during EGD</a:t>
            </a:r>
          </a:p>
          <a:p>
            <a:r>
              <a:rPr lang="en-US" dirty="0"/>
              <a:t>Esophageal acid exposure on days 1 and 2 was 1.3% and 2.8% respectively</a:t>
            </a:r>
          </a:p>
          <a:p>
            <a:r>
              <a:rPr lang="en-US" dirty="0"/>
              <a:t>Reported heartburn on 21 occasions. The symptom-association probability was not significant (36%).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C129-CA50-6B46-82C3-3C376AB4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0CBB-AE2E-A546-989D-89552D72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heartburn </a:t>
            </a:r>
          </a:p>
        </p:txBody>
      </p:sp>
    </p:spTree>
    <p:extLst>
      <p:ext uri="{BB962C8B-B14F-4D97-AF65-F5344CB8AC3E}">
        <p14:creationId xmlns:p14="http://schemas.microsoft.com/office/powerpoint/2010/main" val="2530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C129-CA50-6B46-82C3-3C376AB4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0CBB-AE2E-A546-989D-89552D72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was reassured and prescribed low dose TCA</a:t>
            </a:r>
          </a:p>
          <a:p>
            <a:r>
              <a:rPr lang="en-US" dirty="0"/>
              <a:t>After 2 months, she reported 80% improvement in her symptoms </a:t>
            </a:r>
          </a:p>
          <a:p>
            <a:r>
              <a:rPr lang="en-US" dirty="0"/>
              <a:t>Other treatment options: </a:t>
            </a:r>
          </a:p>
          <a:p>
            <a:pPr lvl="1"/>
            <a:r>
              <a:rPr lang="en-US" dirty="0"/>
              <a:t>CBT</a:t>
            </a:r>
          </a:p>
          <a:p>
            <a:pPr lvl="1"/>
            <a:r>
              <a:rPr lang="en-US" dirty="0"/>
              <a:t>Gut directed hypnotherapy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5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8C18-E07A-764C-AED9-72333626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35B9-A72E-3642-9366-0DE6AA53D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EB5D7-0102-5C4C-B35E-E5E46756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50" y="-20637"/>
            <a:ext cx="8930700" cy="6241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D68A6C-1A67-EB41-95FE-49B49D2230EB}"/>
              </a:ext>
            </a:extLst>
          </p:cNvPr>
          <p:cNvSpPr txBox="1"/>
          <p:nvPr/>
        </p:nvSpPr>
        <p:spPr>
          <a:xfrm>
            <a:off x="178593" y="6550223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Med 2019; 381:1513-1523</a:t>
            </a:r>
          </a:p>
        </p:txBody>
      </p:sp>
    </p:spTree>
    <p:extLst>
      <p:ext uri="{BB962C8B-B14F-4D97-AF65-F5344CB8AC3E}">
        <p14:creationId xmlns:p14="http://schemas.microsoft.com/office/powerpoint/2010/main" val="2578400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7337-2BDF-C346-A585-BA955613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8C16-B21B-9443-B686-9A1561138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34C2E-CE89-DB48-B81D-B47DF984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0"/>
            <a:ext cx="5232400" cy="631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20EBA-C92A-4A42-ACAA-B9F1CEC24B3E}"/>
              </a:ext>
            </a:extLst>
          </p:cNvPr>
          <p:cNvSpPr txBox="1"/>
          <p:nvPr/>
        </p:nvSpPr>
        <p:spPr>
          <a:xfrm>
            <a:off x="178593" y="6550223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Med 2019; 381:1513-1523</a:t>
            </a:r>
          </a:p>
        </p:txBody>
      </p:sp>
    </p:spTree>
    <p:extLst>
      <p:ext uri="{BB962C8B-B14F-4D97-AF65-F5344CB8AC3E}">
        <p14:creationId xmlns:p14="http://schemas.microsoft.com/office/powerpoint/2010/main" val="365249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45A7-6A12-6945-8ED9-64678A75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 PPI trial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A8F5-9E89-F845-8BA8-547C77A00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Empiric acid suppression therapy for 4-8 weeks can be tried in patients who:</a:t>
            </a:r>
          </a:p>
          <a:p>
            <a:pPr lvl="1"/>
            <a:r>
              <a:rPr lang="en-US" sz="2000" dirty="0"/>
              <a:t>Typical GERD symptoms </a:t>
            </a:r>
          </a:p>
          <a:p>
            <a:pPr lvl="1"/>
            <a:r>
              <a:rPr lang="en-US" sz="2000" dirty="0"/>
              <a:t>Without warning signs or symptoms:</a:t>
            </a:r>
            <a:endParaRPr lang="en-US" dirty="0"/>
          </a:p>
          <a:p>
            <a:pPr lvl="2"/>
            <a:r>
              <a:rPr lang="en-US" dirty="0"/>
              <a:t>Dysphagia</a:t>
            </a:r>
          </a:p>
          <a:p>
            <a:pPr lvl="2"/>
            <a:r>
              <a:rPr lang="en-US" dirty="0"/>
              <a:t>Odynophagia</a:t>
            </a:r>
          </a:p>
          <a:p>
            <a:pPr lvl="2"/>
            <a:r>
              <a:rPr lang="en-US" dirty="0"/>
              <a:t>Weight loss</a:t>
            </a:r>
          </a:p>
          <a:p>
            <a:pPr lvl="2"/>
            <a:r>
              <a:rPr lang="en-US" dirty="0"/>
              <a:t>Melena</a:t>
            </a:r>
          </a:p>
          <a:p>
            <a:pPr lvl="2"/>
            <a:r>
              <a:rPr lang="en-US" dirty="0"/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2551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1362-ACEF-8643-B118-AD26EC40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Refractory GERD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A503-AFC1-DE49-AF0E-506B653C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Lifestyle interventions (no late meal, head bed elevation, Wt. loss, Diaphragmatic breathing). </a:t>
            </a:r>
          </a:p>
          <a:p>
            <a:r>
              <a:rPr lang="en-US" dirty="0"/>
              <a:t>Optimization of pharmacologic therapies</a:t>
            </a:r>
          </a:p>
          <a:p>
            <a:pPr lvl="1"/>
            <a:r>
              <a:rPr lang="en-US" dirty="0"/>
              <a:t>Alginate antacid </a:t>
            </a:r>
            <a:r>
              <a:rPr lang="en-US" dirty="0">
                <a:sym typeface="Wingdings" pitchFamily="2" charset="2"/>
              </a:rPr>
              <a:t>Postprandial symptoms </a:t>
            </a:r>
            <a:endParaRPr lang="en-US" dirty="0"/>
          </a:p>
          <a:p>
            <a:pPr lvl="1"/>
            <a:r>
              <a:rPr lang="en-US" dirty="0"/>
              <a:t>PPI</a:t>
            </a:r>
          </a:p>
          <a:p>
            <a:pPr lvl="1"/>
            <a:r>
              <a:rPr lang="en-US" dirty="0"/>
              <a:t>Histamine type-2 receptor antagonists (H2RAs)</a:t>
            </a:r>
            <a:r>
              <a:rPr lang="en-US" dirty="0">
                <a:sym typeface="Wingdings" pitchFamily="2" charset="2"/>
              </a:rPr>
              <a:t> Nocturnal symptoms  </a:t>
            </a:r>
            <a:endParaRPr lang="en-US" dirty="0"/>
          </a:p>
          <a:p>
            <a:pPr lvl="1"/>
            <a:r>
              <a:rPr lang="en-US" dirty="0"/>
              <a:t>Baclofen (↓</a:t>
            </a:r>
            <a:r>
              <a:rPr lang="en-US" dirty="0" err="1"/>
              <a:t>tLESRs</a:t>
            </a:r>
            <a:r>
              <a:rPr lang="en-US" dirty="0"/>
              <a:t>)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regurgitation or belch predominant symptoms</a:t>
            </a:r>
          </a:p>
          <a:p>
            <a:pPr lvl="1"/>
            <a:r>
              <a:rPr lang="en-US" dirty="0"/>
              <a:t>Potassium-competitive acid blockers (P-CABs)</a:t>
            </a:r>
            <a:r>
              <a:rPr lang="en-US" dirty="0">
                <a:sym typeface="Wingdings" pitchFamily="2" charset="2"/>
              </a:rPr>
              <a:t>not available in the US. </a:t>
            </a:r>
            <a:endParaRPr lang="en-US" dirty="0"/>
          </a:p>
          <a:p>
            <a:r>
              <a:rPr lang="en-US" dirty="0"/>
              <a:t>Persistent refractory GERD symptoms (particularly regurgitation)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endoscopic or surgical </a:t>
            </a:r>
            <a:r>
              <a:rPr lang="en-US" dirty="0" err="1"/>
              <a:t>antireflux</a:t>
            </a:r>
            <a:r>
              <a:rPr lang="en-US" dirty="0"/>
              <a:t> intervention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72ED1-CE93-2C43-8DC8-E4267CDD37E8}"/>
              </a:ext>
            </a:extLst>
          </p:cNvPr>
          <p:cNvSpPr txBox="1"/>
          <p:nvPr/>
        </p:nvSpPr>
        <p:spPr>
          <a:xfrm>
            <a:off x="6091238" y="6488668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Gastroenterology &amp; Hepatology Volume 17, Issue 7 July 2021</a:t>
            </a:r>
          </a:p>
        </p:txBody>
      </p:sp>
    </p:spTree>
    <p:extLst>
      <p:ext uri="{BB962C8B-B14F-4D97-AF65-F5344CB8AC3E}">
        <p14:creationId xmlns:p14="http://schemas.microsoft.com/office/powerpoint/2010/main" val="15260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77BD-DCF4-5245-804B-FDA74650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31F5-95CD-4B4B-8D06-0FACFA80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Optimize PPI therapy (30-60 min before meals and split dosing)</a:t>
            </a:r>
          </a:p>
          <a:p>
            <a:r>
              <a:rPr lang="en-US" dirty="0"/>
              <a:t>Order EGD off PPI for 2-4 weeks if refractory heartburn</a:t>
            </a:r>
          </a:p>
          <a:p>
            <a:r>
              <a:rPr lang="en-US" dirty="0"/>
              <a:t>LA grade B/C/D or presence of Barrett's are strong evidence of GERD </a:t>
            </a:r>
          </a:p>
          <a:p>
            <a:r>
              <a:rPr lang="en-US" dirty="0"/>
              <a:t>Consider PH monitoring OFF THERAPY for patient with negative EGD </a:t>
            </a:r>
          </a:p>
          <a:p>
            <a:r>
              <a:rPr lang="en-US" dirty="0"/>
              <a:t>Diagnosis of Functional heartburn: negative EGD, normal AET (&lt;4%), and no symptoms correlation </a:t>
            </a:r>
          </a:p>
          <a:p>
            <a:r>
              <a:rPr lang="en-US" dirty="0"/>
              <a:t>Diagnose esophageal hypersensitivity if EGD is normal, AET &lt;4%, with symptoms correlation </a:t>
            </a:r>
          </a:p>
          <a:p>
            <a:r>
              <a:rPr lang="en-US" dirty="0"/>
              <a:t>Manage functional heartburn with reassurance, low dose TCA, or CBT.</a:t>
            </a:r>
          </a:p>
          <a:p>
            <a:r>
              <a:rPr lang="en-US" dirty="0"/>
              <a:t>Management of esophageal hypersensitivity can target acid reflux and functional component </a:t>
            </a:r>
          </a:p>
        </p:txBody>
      </p:sp>
    </p:spTree>
    <p:extLst>
      <p:ext uri="{BB962C8B-B14F-4D97-AF65-F5344CB8AC3E}">
        <p14:creationId xmlns:p14="http://schemas.microsoft.com/office/powerpoint/2010/main" val="73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750B-FFC8-714E-AE5B-FC8B30E2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72CC-E476-EF4F-B8E9-BEAE4B4A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A591-B869-F147-9A04-E7311123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B43C-C7DC-5740-96BC-A8657AE52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weeks later the patient phones her provider to report that her heartburn is unchanged. </a:t>
            </a:r>
          </a:p>
          <a:p>
            <a:r>
              <a:rPr lang="en-US" dirty="0"/>
              <a:t>She confirmed adherence to the medication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6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5755-47C3-244E-8D5A-32EBA1D5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52A2-11FF-EF42-9B7F-FF9946D34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PPIs should ideally be taken 30 to 60 minutes prior to meals </a:t>
            </a:r>
          </a:p>
          <a:p>
            <a:r>
              <a:rPr lang="en-US" dirty="0"/>
              <a:t>PPIs bind only to gastric proton pumps that are actively secreting acid.</a:t>
            </a:r>
          </a:p>
          <a:p>
            <a:pPr lvl="1"/>
            <a:r>
              <a:rPr lang="en-US" dirty="0"/>
              <a:t>&lt;10% active during fasting </a:t>
            </a:r>
          </a:p>
          <a:p>
            <a:pPr lvl="1"/>
            <a:r>
              <a:rPr lang="en-US" dirty="0"/>
              <a:t>&gt;70% are active when stimulated by meals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667D2-987A-2348-B6BA-E38AD3DA59C1}"/>
              </a:ext>
            </a:extLst>
          </p:cNvPr>
          <p:cNvSpPr txBox="1"/>
          <p:nvPr/>
        </p:nvSpPr>
        <p:spPr>
          <a:xfrm>
            <a:off x="8491251" y="6492875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Neurogastroenterol</a:t>
            </a:r>
            <a:r>
              <a:rPr lang="en-US" sz="1400" dirty="0"/>
              <a:t> </a:t>
            </a:r>
            <a:r>
              <a:rPr lang="en-US" sz="1400" dirty="0" err="1"/>
              <a:t>Motil</a:t>
            </a:r>
            <a:r>
              <a:rPr lang="en-US" sz="1400" dirty="0"/>
              <a:t>. 2021;33(4):e14075.</a:t>
            </a:r>
          </a:p>
        </p:txBody>
      </p:sp>
    </p:spTree>
    <p:extLst>
      <p:ext uri="{BB962C8B-B14F-4D97-AF65-F5344CB8AC3E}">
        <p14:creationId xmlns:p14="http://schemas.microsoft.com/office/powerpoint/2010/main" val="23590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838E-98C5-714A-8B38-8C8E0944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B4F6-A148-BA41-AD60-412BD0FE7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to to a different PPI?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CCB3-8DC8-D34E-94B5-0671857F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B2060-2C37-144F-BC6F-CF3BE1408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965"/>
            <a:ext cx="4563451" cy="4351338"/>
          </a:xfrm>
        </p:spPr>
        <p:txBody>
          <a:bodyPr/>
          <a:lstStyle/>
          <a:p>
            <a:r>
              <a:rPr lang="en-US" dirty="0"/>
              <a:t>40 mg of pantoprazole and 9 mg of omeprazole were similarly effective when assessed by pH-4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AF760B-A37D-424E-8403-F9F6FF6D9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50" y="365125"/>
            <a:ext cx="5211150" cy="5993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AA07B0-7633-E248-92DF-BE0413E9D199}"/>
              </a:ext>
            </a:extLst>
          </p:cNvPr>
          <p:cNvSpPr txBox="1"/>
          <p:nvPr/>
        </p:nvSpPr>
        <p:spPr>
          <a:xfrm>
            <a:off x="7534246" y="6492875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Clin Gastroenterol Hepatol. 2018;16(6):800-808.e7.</a:t>
            </a:r>
          </a:p>
        </p:txBody>
      </p:sp>
    </p:spTree>
    <p:extLst>
      <p:ext uri="{BB962C8B-B14F-4D97-AF65-F5344CB8AC3E}">
        <p14:creationId xmlns:p14="http://schemas.microsoft.com/office/powerpoint/2010/main" val="71312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400" spc="-1">
                <a:solidFill>
                  <a:srgbClr val="FFFFFF"/>
                </a:solidFill>
                <a:latin typeface="Arial"/>
              </a:rPr>
              <a:t>Figure 4 </a:t>
            </a:r>
          </a:p>
        </p:txBody>
      </p:sp>
      <p:pic>
        <p:nvPicPr>
          <p:cNvPr id="49" name="Main graphic"/>
          <p:cNvPicPr/>
          <p:nvPr/>
        </p:nvPicPr>
        <p:blipFill>
          <a:blip r:embed="rId3"/>
          <a:stretch/>
        </p:blipFill>
        <p:spPr>
          <a:xfrm>
            <a:off x="4322778" y="133791"/>
            <a:ext cx="4431323" cy="2869648"/>
          </a:xfrm>
          <a:prstGeom prst="rect">
            <a:avLst/>
          </a:prstGeom>
          <a:ln>
            <a:noFill/>
          </a:ln>
        </p:spPr>
      </p:pic>
      <p:sp>
        <p:nvSpPr>
          <p:cNvPr id="50" name="TextShape 2"/>
          <p:cNvSpPr txBox="1"/>
          <p:nvPr/>
        </p:nvSpPr>
        <p:spPr>
          <a:xfrm>
            <a:off x="2476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900" i="1" spc="-1" dirty="0">
                <a:latin typeface="Arial"/>
              </a:rPr>
              <a:t>Clinical Gastroenterology and Hepatology</a:t>
            </a:r>
            <a:r>
              <a:rPr lang="en-US" sz="900" spc="-1" dirty="0">
                <a:latin typeface="Arial"/>
              </a:rPr>
              <a:t> 2006 41452-1458DOI: (10.1016/j.cgh.2006.09.013) </a:t>
            </a:r>
          </a:p>
        </p:txBody>
      </p:sp>
      <p:sp>
        <p:nvSpPr>
          <p:cNvPr id="51" name="TextShape 3"/>
          <p:cNvSpPr txBox="1"/>
          <p:nvPr/>
        </p:nvSpPr>
        <p:spPr>
          <a:xfrm>
            <a:off x="2875440" y="6319132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en-US" sz="900" spc="-1" dirty="0">
                <a:latin typeface="Arial"/>
              </a:rPr>
              <a:t>Copyright © 2006 AGA Institute</a:t>
            </a:r>
          </a:p>
        </p:txBody>
      </p:sp>
      <p:pic>
        <p:nvPicPr>
          <p:cNvPr id="52" name="Logo"/>
          <p:cNvPicPr/>
          <p:nvPr/>
        </p:nvPicPr>
        <p:blipFill>
          <a:blip r:embed="rId4"/>
          <a:stretch/>
        </p:blipFill>
        <p:spPr>
          <a:xfrm>
            <a:off x="1603560" y="6064200"/>
            <a:ext cx="707760" cy="793800"/>
          </a:xfrm>
          <a:prstGeom prst="rect">
            <a:avLst/>
          </a:prstGeom>
          <a:ln>
            <a:noFill/>
          </a:ln>
        </p:spPr>
      </p:pic>
      <p:pic>
        <p:nvPicPr>
          <p:cNvPr id="53" name="societyLogo"/>
          <p:cNvPicPr/>
          <p:nvPr/>
        </p:nvPicPr>
        <p:blipFill>
          <a:blip r:embed="rId5"/>
          <a:stretch/>
        </p:blipFill>
        <p:spPr>
          <a:xfrm>
            <a:off x="9572880" y="6064200"/>
            <a:ext cx="1021680" cy="432000"/>
          </a:xfrm>
          <a:prstGeom prst="rect">
            <a:avLst/>
          </a:prstGeom>
          <a:ln>
            <a:noFill/>
          </a:ln>
        </p:spPr>
      </p:pic>
      <p:pic>
        <p:nvPicPr>
          <p:cNvPr id="8" name="Main graphic">
            <a:extLst>
              <a:ext uri="{FF2B5EF4-FFF2-40B4-BE49-F238E27FC236}">
                <a16:creationId xmlns:a16="http://schemas.microsoft.com/office/drawing/2014/main" id="{14F72CA4-7E03-F347-91A0-C0D5CE73936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3785608" y="3361768"/>
            <a:ext cx="5505665" cy="26529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838E-98C5-714A-8B38-8C8E0944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B4F6-A148-BA41-AD60-412BD0FE7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Increase the dose to 40 mg once daily? 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algn="ctr"/>
            <a:r>
              <a:rPr lang="en-US" dirty="0"/>
              <a:t>Increase the dose to 20 mg BID?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1041</Words>
  <Application>Microsoft Macintosh PowerPoint</Application>
  <PresentationFormat>Widescreen</PresentationFormat>
  <Paragraphs>138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system-ui</vt:lpstr>
      <vt:lpstr>Tahoma</vt:lpstr>
      <vt:lpstr>Office Theme</vt:lpstr>
      <vt:lpstr>Refractory Heartburn</vt:lpstr>
      <vt:lpstr>Clinical case</vt:lpstr>
      <vt:lpstr>Empiric PPI trial </vt:lpstr>
      <vt:lpstr>Clinical case</vt:lpstr>
      <vt:lpstr>WTN?</vt:lpstr>
      <vt:lpstr>WTN?</vt:lpstr>
      <vt:lpstr>PowerPoint Presentation</vt:lpstr>
      <vt:lpstr>PowerPoint Presentation</vt:lpstr>
      <vt:lpstr>WTN?</vt:lpstr>
      <vt:lpstr>PowerPoint Presentation</vt:lpstr>
      <vt:lpstr>PowerPoint Presentation</vt:lpstr>
      <vt:lpstr>In summary </vt:lpstr>
      <vt:lpstr>Clinical case</vt:lpstr>
      <vt:lpstr>PowerPoint Presentation</vt:lpstr>
      <vt:lpstr>Refractory Heartburn </vt:lpstr>
      <vt:lpstr>Epidemiology</vt:lpstr>
      <vt:lpstr>Epidemiology</vt:lpstr>
      <vt:lpstr>Deferential diagnosis </vt:lpstr>
      <vt:lpstr>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case</vt:lpstr>
      <vt:lpstr>What is the diagnosis?</vt:lpstr>
      <vt:lpstr>Clinical case</vt:lpstr>
      <vt:lpstr>PowerPoint Presentation</vt:lpstr>
      <vt:lpstr>PowerPoint Presentation</vt:lpstr>
      <vt:lpstr>Management of Refractory GERD</vt:lpstr>
      <vt:lpstr>Take home point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Refractory Heartburn</dc:title>
  <dc:creator>Buaisha, Haitam</dc:creator>
  <cp:lastModifiedBy>Buaisha, Haitam</cp:lastModifiedBy>
  <cp:revision>1</cp:revision>
  <dcterms:created xsi:type="dcterms:W3CDTF">2023-10-27T01:58:57Z</dcterms:created>
  <dcterms:modified xsi:type="dcterms:W3CDTF">2023-10-28T03:07:19Z</dcterms:modified>
</cp:coreProperties>
</file>