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  <p:sldMasterId id="2147483732" r:id="rId5"/>
  </p:sldMasterIdLst>
  <p:notesMasterIdLst>
    <p:notesMasterId r:id="rId27"/>
  </p:notesMasterIdLst>
  <p:sldIdLst>
    <p:sldId id="259" r:id="rId6"/>
    <p:sldId id="284" r:id="rId7"/>
    <p:sldId id="286" r:id="rId8"/>
    <p:sldId id="287" r:id="rId9"/>
    <p:sldId id="289" r:id="rId10"/>
    <p:sldId id="290" r:id="rId11"/>
    <p:sldId id="292" r:id="rId12"/>
    <p:sldId id="293" r:id="rId13"/>
    <p:sldId id="291" r:id="rId14"/>
    <p:sldId id="294" r:id="rId15"/>
    <p:sldId id="295" r:id="rId16"/>
    <p:sldId id="297" r:id="rId17"/>
    <p:sldId id="298" r:id="rId18"/>
    <p:sldId id="299" r:id="rId19"/>
    <p:sldId id="303" r:id="rId20"/>
    <p:sldId id="300" r:id="rId21"/>
    <p:sldId id="301" r:id="rId22"/>
    <p:sldId id="302" r:id="rId23"/>
    <p:sldId id="304" r:id="rId24"/>
    <p:sldId id="305" r:id="rId25"/>
    <p:sldId id="296" r:id="rId2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2246"/>
    <a:srgbClr val="FD2705"/>
    <a:srgbClr val="F3E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35" autoAdjust="0"/>
    <p:restoredTop sz="94694"/>
  </p:normalViewPr>
  <p:slideViewPr>
    <p:cSldViewPr>
      <p:cViewPr varScale="1">
        <p:scale>
          <a:sx n="83" d="100"/>
          <a:sy n="83" d="100"/>
        </p:scale>
        <p:origin x="564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BF6145-D8CF-7F4A-8877-3D68D333ACFA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5E983-662F-474B-8E6E-AAF60F7E2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3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 rural citizens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1956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Fraction of rural workforce expecting to not be practicing by 2030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194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Total surgeon shortage by 2030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36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Number of graduating general surgeons per year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209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% of Residents who take Fellowships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28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Attrition Rate in GS residencies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364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% GS residents planning on going rural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6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% residents practicing within 3 hours of their residency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7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Number of US citizens losing surgical access in a single year 2013-2014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201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Number of Children in US rural areas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85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40% of world’s population in rural areas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48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% of surgical workforce caring for rural population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27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Urban Clusters of Population, USA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18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% Geographic area of US that is “rural”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613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Number of rural hospitals which can do surgery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772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Number of rural hospitals at risk of closure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77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Average current age of surgeons practicing in rural areas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02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% rural surgeons expected to retire in next 10 years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B5E983-662F-474B-8E6E-AAF60F7E240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86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863E1-F7F1-A547-A814-5307858DB1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122169"/>
            <a:ext cx="8153400" cy="754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4000" b="1" i="0" kern="1400" spc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BB90380-6198-EF48-AB73-CDF4C5CDA9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952750"/>
            <a:ext cx="8153400" cy="4572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FontTx/>
              <a:buNone/>
              <a:defRPr sz="2400" b="0" i="0" kern="2000" cap="none" spc="3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a subtitle</a:t>
            </a:r>
          </a:p>
        </p:txBody>
      </p:sp>
    </p:spTree>
    <p:extLst>
      <p:ext uri="{BB962C8B-B14F-4D97-AF65-F5344CB8AC3E}">
        <p14:creationId xmlns:p14="http://schemas.microsoft.com/office/powerpoint/2010/main" val="3847251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BC2CBC5B-8B00-E54F-8AE1-593E628259F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0110" y="1047611"/>
            <a:ext cx="7848600" cy="41109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1" i="0" baseline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 sz="1600" baseline="0">
                <a:latin typeface="Minion Pro SmBd" panose="02040503050201020203" pitchFamily="18" charset="0"/>
              </a:defRPr>
            </a:lvl2pPr>
            <a:lvl3pPr marL="914400" indent="0">
              <a:buFontTx/>
              <a:buNone/>
              <a:defRPr sz="1600" baseline="0">
                <a:latin typeface="Minion Pro SmBd" panose="02040503050201020203" pitchFamily="18" charset="0"/>
              </a:defRPr>
            </a:lvl3pPr>
            <a:lvl4pPr marL="1371600" indent="0">
              <a:buFontTx/>
              <a:buNone/>
              <a:defRPr sz="1600" baseline="0">
                <a:latin typeface="Minion Pro SmBd" panose="02040503050201020203" pitchFamily="18" charset="0"/>
              </a:defRPr>
            </a:lvl4pPr>
            <a:lvl5pPr marL="1828800" indent="0">
              <a:buFontTx/>
              <a:buNone/>
              <a:defRPr sz="1600" baseline="0">
                <a:latin typeface="Minion Pro SmBd" panose="02040503050201020203" pitchFamily="18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971F055A-F39F-9E49-9FDC-93BF30D0AEB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0110" y="1570822"/>
            <a:ext cx="7848600" cy="324429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body copy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184D6B8-C8CE-1D45-97A2-11290298BDC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0" y="361950"/>
            <a:ext cx="7848600" cy="593969"/>
          </a:xfrm>
          <a:prstGeom prst="rect">
            <a:avLst/>
          </a:prstGeom>
        </p:spPr>
        <p:txBody>
          <a:bodyPr anchor="b"/>
          <a:lstStyle>
            <a:lvl1pPr algn="l">
              <a:defRPr sz="2800" b="1" i="0" spc="50" baseline="0">
                <a:solidFill>
                  <a:srgbClr val="0E2246"/>
                </a:solidFill>
                <a:latin typeface="Whitney Semibold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961618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C989AC13-2AD0-D14A-9AAE-20FA58713C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0110" y="1047611"/>
            <a:ext cx="7848600" cy="41109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1" i="0" baseline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 sz="1600" baseline="0">
                <a:latin typeface="Minion Pro SmBd" panose="02040503050201020203" pitchFamily="18" charset="0"/>
              </a:defRPr>
            </a:lvl2pPr>
            <a:lvl3pPr marL="914400" indent="0">
              <a:buFontTx/>
              <a:buNone/>
              <a:defRPr sz="1600" baseline="0">
                <a:latin typeface="Minion Pro SmBd" panose="02040503050201020203" pitchFamily="18" charset="0"/>
              </a:defRPr>
            </a:lvl3pPr>
            <a:lvl4pPr marL="1371600" indent="0">
              <a:buFontTx/>
              <a:buNone/>
              <a:defRPr sz="1600" baseline="0">
                <a:latin typeface="Minion Pro SmBd" panose="02040503050201020203" pitchFamily="18" charset="0"/>
              </a:defRPr>
            </a:lvl4pPr>
            <a:lvl5pPr marL="1828800" indent="0">
              <a:buFontTx/>
              <a:buNone/>
              <a:defRPr sz="1600" baseline="0">
                <a:latin typeface="Minion Pro SmBd" panose="02040503050201020203" pitchFamily="18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92275A4D-E563-244F-A839-638981B3EC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0110" y="1570822"/>
            <a:ext cx="3723290" cy="324429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body copy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2B393DE-063E-D048-B167-2E68EB8F3B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0" y="361950"/>
            <a:ext cx="7848600" cy="593969"/>
          </a:xfrm>
          <a:prstGeom prst="rect">
            <a:avLst/>
          </a:prstGeom>
        </p:spPr>
        <p:txBody>
          <a:bodyPr anchor="b"/>
          <a:lstStyle>
            <a:lvl1pPr algn="l">
              <a:defRPr sz="2800" b="1" i="0" spc="50" baseline="0">
                <a:solidFill>
                  <a:srgbClr val="0E2246"/>
                </a:solidFill>
                <a:latin typeface="Whitney Semibold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A88CB4C-BE82-8E45-B810-61BCF8CC305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26889" y="1570822"/>
            <a:ext cx="3723290" cy="324429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body copy</a:t>
            </a:r>
          </a:p>
        </p:txBody>
      </p:sp>
    </p:spTree>
    <p:extLst>
      <p:ext uri="{BB962C8B-B14F-4D97-AF65-F5344CB8AC3E}">
        <p14:creationId xmlns:p14="http://schemas.microsoft.com/office/powerpoint/2010/main" val="2709821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358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822CED6-9A98-C244-997C-C63226B65ACA}"/>
              </a:ext>
            </a:extLst>
          </p:cNvPr>
          <p:cNvSpPr/>
          <p:nvPr userDrawn="1"/>
        </p:nvSpPr>
        <p:spPr>
          <a:xfrm>
            <a:off x="609600" y="4917817"/>
            <a:ext cx="5105400" cy="76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500" b="0" dirty="0">
                <a:effectLst/>
                <a:latin typeface="+mn-lt"/>
              </a:rPr>
              <a:t>© American College of Surgeons 2021– Content cannot be reproduced or repurposed without written permission of the American College of Surgeons.</a:t>
            </a:r>
          </a:p>
        </p:txBody>
      </p:sp>
    </p:spTree>
    <p:extLst>
      <p:ext uri="{BB962C8B-B14F-4D97-AF65-F5344CB8AC3E}">
        <p14:creationId xmlns:p14="http://schemas.microsoft.com/office/powerpoint/2010/main" val="2669076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C3AA59C-3109-EA4F-9017-5C8C5F017F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" y="1504951"/>
            <a:ext cx="8991600" cy="1371600"/>
          </a:xfrm>
        </p:spPr>
        <p:txBody>
          <a:bodyPr/>
          <a:lstStyle/>
          <a:p>
            <a:r>
              <a:rPr lang="en-US" dirty="0"/>
              <a:t>Overview of Rural Surgery Workforce Trends and Implications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21D486-EE3D-D64F-9A0E-6D71F8D876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3105150"/>
            <a:ext cx="8153400" cy="1447800"/>
          </a:xfrm>
        </p:spPr>
        <p:txBody>
          <a:bodyPr/>
          <a:lstStyle/>
          <a:p>
            <a:r>
              <a:rPr lang="en-US" dirty="0"/>
              <a:t>Tyler G. Hughes, MD FACS</a:t>
            </a:r>
          </a:p>
          <a:p>
            <a:r>
              <a:rPr lang="en-US" dirty="0"/>
              <a:t>Clinical Professor of Surgery</a:t>
            </a:r>
          </a:p>
          <a:p>
            <a:r>
              <a:rPr lang="en-US" dirty="0"/>
              <a:t>University of Kansas School of Medicine, Salina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84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246120" y="2156251"/>
            <a:ext cx="2651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50-55</a:t>
            </a:r>
          </a:p>
        </p:txBody>
      </p:sp>
    </p:spTree>
    <p:extLst>
      <p:ext uri="{BB962C8B-B14F-4D97-AF65-F5344CB8AC3E}">
        <p14:creationId xmlns:p14="http://schemas.microsoft.com/office/powerpoint/2010/main" val="309243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246120" y="2156251"/>
            <a:ext cx="2651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60% in 10</a:t>
            </a:r>
          </a:p>
        </p:txBody>
      </p:sp>
    </p:spTree>
    <p:extLst>
      <p:ext uri="{BB962C8B-B14F-4D97-AF65-F5344CB8AC3E}">
        <p14:creationId xmlns:p14="http://schemas.microsoft.com/office/powerpoint/2010/main" val="441964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246120" y="2156251"/>
            <a:ext cx="2651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1/3-1/2 2030</a:t>
            </a:r>
          </a:p>
        </p:txBody>
      </p:sp>
    </p:spTree>
    <p:extLst>
      <p:ext uri="{BB962C8B-B14F-4D97-AF65-F5344CB8AC3E}">
        <p14:creationId xmlns:p14="http://schemas.microsoft.com/office/powerpoint/2010/main" val="192181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246120" y="2156251"/>
            <a:ext cx="2651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30,000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</a:rPr>
              <a:t>2030</a:t>
            </a:r>
          </a:p>
        </p:txBody>
      </p:sp>
    </p:spTree>
    <p:extLst>
      <p:ext uri="{BB962C8B-B14F-4D97-AF65-F5344CB8AC3E}">
        <p14:creationId xmlns:p14="http://schemas.microsoft.com/office/powerpoint/2010/main" val="233237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246120" y="2156251"/>
            <a:ext cx="2651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1670</a:t>
            </a:r>
          </a:p>
        </p:txBody>
      </p:sp>
    </p:spTree>
    <p:extLst>
      <p:ext uri="{BB962C8B-B14F-4D97-AF65-F5344CB8AC3E}">
        <p14:creationId xmlns:p14="http://schemas.microsoft.com/office/powerpoint/2010/main" val="153852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246120" y="2156251"/>
            <a:ext cx="2651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70%</a:t>
            </a:r>
          </a:p>
        </p:txBody>
      </p:sp>
    </p:spTree>
    <p:extLst>
      <p:ext uri="{BB962C8B-B14F-4D97-AF65-F5344CB8AC3E}">
        <p14:creationId xmlns:p14="http://schemas.microsoft.com/office/powerpoint/2010/main" val="250961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246120" y="2156251"/>
            <a:ext cx="2651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20%</a:t>
            </a:r>
          </a:p>
        </p:txBody>
      </p:sp>
    </p:spTree>
    <p:extLst>
      <p:ext uri="{BB962C8B-B14F-4D97-AF65-F5344CB8AC3E}">
        <p14:creationId xmlns:p14="http://schemas.microsoft.com/office/powerpoint/2010/main" val="2615991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246120" y="2156251"/>
            <a:ext cx="2651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3%</a:t>
            </a:r>
          </a:p>
        </p:txBody>
      </p:sp>
    </p:spTree>
    <p:extLst>
      <p:ext uri="{BB962C8B-B14F-4D97-AF65-F5344CB8AC3E}">
        <p14:creationId xmlns:p14="http://schemas.microsoft.com/office/powerpoint/2010/main" val="140668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246120" y="2156251"/>
            <a:ext cx="2651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80%</a:t>
            </a:r>
          </a:p>
        </p:txBody>
      </p:sp>
    </p:spTree>
    <p:extLst>
      <p:ext uri="{BB962C8B-B14F-4D97-AF65-F5344CB8AC3E}">
        <p14:creationId xmlns:p14="http://schemas.microsoft.com/office/powerpoint/2010/main" val="3203762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246120" y="2156251"/>
            <a:ext cx="2651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1.7 Million</a:t>
            </a:r>
          </a:p>
        </p:txBody>
      </p:sp>
    </p:spTree>
    <p:extLst>
      <p:ext uri="{BB962C8B-B14F-4D97-AF65-F5344CB8AC3E}">
        <p14:creationId xmlns:p14="http://schemas.microsoft.com/office/powerpoint/2010/main" val="3194907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0CE3764-022A-788E-3089-4EEC8EF6DD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721079-58A7-CA96-08D3-12D0E0CC58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Editor in Chief, American College of Surgeons Communities</a:t>
            </a:r>
          </a:p>
        </p:txBody>
      </p:sp>
    </p:spTree>
    <p:extLst>
      <p:ext uri="{BB962C8B-B14F-4D97-AF65-F5344CB8AC3E}">
        <p14:creationId xmlns:p14="http://schemas.microsoft.com/office/powerpoint/2010/main" val="230479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246120" y="2156251"/>
            <a:ext cx="2651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13.4 Million</a:t>
            </a:r>
          </a:p>
        </p:txBody>
      </p:sp>
    </p:spTree>
    <p:extLst>
      <p:ext uri="{BB962C8B-B14F-4D97-AF65-F5344CB8AC3E}">
        <p14:creationId xmlns:p14="http://schemas.microsoft.com/office/powerpoint/2010/main" val="2076609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A307577-6814-A5CD-57DD-E4C2AB3803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ACC62C1-CE52-7D95-BBB0-075403FFDE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sz="2400" dirty="0"/>
              <a:t>Shortage is present now and growing</a:t>
            </a:r>
          </a:p>
          <a:p>
            <a:pPr marL="457200" indent="-457200">
              <a:buAutoNum type="arabicPeriod"/>
            </a:pPr>
            <a:r>
              <a:rPr lang="en-US" sz="2400" dirty="0"/>
              <a:t>Number of surgeons is irrelevant if there is no hospital in which to operate</a:t>
            </a:r>
          </a:p>
          <a:p>
            <a:pPr marL="457200" indent="-457200">
              <a:buAutoNum type="arabicPeriod"/>
            </a:pPr>
            <a:r>
              <a:rPr lang="en-US" sz="2400" dirty="0"/>
              <a:t>There is an insufficient pipeline of surgeons to resupply rural needs now and into the next 10 years</a:t>
            </a:r>
          </a:p>
          <a:p>
            <a:pPr marL="457200" indent="-457200">
              <a:buAutoNum type="arabicPeriod"/>
            </a:pPr>
            <a:r>
              <a:rPr lang="en-US" sz="2400" dirty="0"/>
              <a:t>Loss of rural access is leading now to overload of urban hospitals and will worsen</a:t>
            </a:r>
          </a:p>
          <a:p>
            <a:pPr marL="457200" indent="-457200">
              <a:buAutoNum type="arabicPeriod"/>
            </a:pPr>
            <a:r>
              <a:rPr lang="en-US" sz="2400" dirty="0"/>
              <a:t>Pediatric surgical care is off special concern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6609D474-24F2-2792-CACB-FA2437FA75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34259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AA33EE2-9BB2-CEB9-121E-D0F5EC042BAD}"/>
              </a:ext>
            </a:extLst>
          </p:cNvPr>
          <p:cNvSpPr txBox="1"/>
          <p:nvPr/>
        </p:nvSpPr>
        <p:spPr>
          <a:xfrm>
            <a:off x="2743200" y="2156251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>
                    <a:lumMod val="95000"/>
                  </a:schemeClr>
                </a:solidFill>
              </a:rPr>
              <a:t>60 Million</a:t>
            </a:r>
          </a:p>
        </p:txBody>
      </p:sp>
    </p:spTree>
    <p:extLst>
      <p:ext uri="{BB962C8B-B14F-4D97-AF65-F5344CB8AC3E}">
        <p14:creationId xmlns:p14="http://schemas.microsoft.com/office/powerpoint/2010/main" val="265299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825240" y="2266950"/>
            <a:ext cx="1493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40%</a:t>
            </a:r>
          </a:p>
        </p:txBody>
      </p:sp>
    </p:spTree>
    <p:extLst>
      <p:ext uri="{BB962C8B-B14F-4D97-AF65-F5344CB8AC3E}">
        <p14:creationId xmlns:p14="http://schemas.microsoft.com/office/powerpoint/2010/main" val="99449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825240" y="2266950"/>
            <a:ext cx="1493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10%</a:t>
            </a:r>
          </a:p>
        </p:txBody>
      </p:sp>
    </p:spTree>
    <p:extLst>
      <p:ext uri="{BB962C8B-B14F-4D97-AF65-F5344CB8AC3E}">
        <p14:creationId xmlns:p14="http://schemas.microsoft.com/office/powerpoint/2010/main" val="5342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825240" y="2266950"/>
            <a:ext cx="1493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587293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825240" y="2266950"/>
            <a:ext cx="1493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60%</a:t>
            </a:r>
          </a:p>
        </p:txBody>
      </p:sp>
    </p:spTree>
    <p:extLst>
      <p:ext uri="{BB962C8B-B14F-4D97-AF65-F5344CB8AC3E}">
        <p14:creationId xmlns:p14="http://schemas.microsoft.com/office/powerpoint/2010/main" val="333354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825240" y="2266950"/>
            <a:ext cx="1493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1200</a:t>
            </a:r>
          </a:p>
        </p:txBody>
      </p:sp>
    </p:spTree>
    <p:extLst>
      <p:ext uri="{BB962C8B-B14F-4D97-AF65-F5344CB8AC3E}">
        <p14:creationId xmlns:p14="http://schemas.microsoft.com/office/powerpoint/2010/main" val="222411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5ED01-D49B-D3C2-0BF2-230F73A9E5E7}"/>
              </a:ext>
            </a:extLst>
          </p:cNvPr>
          <p:cNvSpPr txBox="1"/>
          <p:nvPr/>
        </p:nvSpPr>
        <p:spPr>
          <a:xfrm>
            <a:off x="3246120" y="2156251"/>
            <a:ext cx="2651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600-700</a:t>
            </a:r>
          </a:p>
        </p:txBody>
      </p:sp>
    </p:spTree>
    <p:extLst>
      <p:ext uri="{BB962C8B-B14F-4D97-AF65-F5344CB8AC3E}">
        <p14:creationId xmlns:p14="http://schemas.microsoft.com/office/powerpoint/2010/main" val="2236481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ark Option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9486B98F1F0C4AACB1703883177969" ma:contentTypeVersion="10" ma:contentTypeDescription="Create a new document." ma:contentTypeScope="" ma:versionID="88da7f2372217334b7146373bfcf860f">
  <xsd:schema xmlns:xsd="http://www.w3.org/2001/XMLSchema" xmlns:xs="http://www.w3.org/2001/XMLSchema" xmlns:p="http://schemas.microsoft.com/office/2006/metadata/properties" xmlns:ns3="83516343-87da-4764-b1df-a8740fd25193" targetNamespace="http://schemas.microsoft.com/office/2006/metadata/properties" ma:root="true" ma:fieldsID="99615bb796fade37fa4778bfb800efac" ns3:_="">
    <xsd:import namespace="83516343-87da-4764-b1df-a8740fd2519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516343-87da-4764-b1df-a8740fd251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F1ADA21-57D1-4B5D-B761-C82FDA7226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516343-87da-4764-b1df-a8740fd251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326F0A-9872-416B-BE77-748AEE2068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F14B55-FE5F-4184-A30B-8CF852ED37AD}">
  <ds:schemaRefs>
    <ds:schemaRef ds:uri="83516343-87da-4764-b1df-a8740fd25193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10923</TotalTime>
  <Words>288</Words>
  <Application>Microsoft Office PowerPoint</Application>
  <PresentationFormat>On-screen Show (16:9)</PresentationFormat>
  <Paragraphs>67</Paragraphs>
  <Slides>21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Minion Pro SmBd</vt:lpstr>
      <vt:lpstr>Whitney Semibold</vt:lpstr>
      <vt:lpstr>Dark Option 1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</vt:vector>
  </TitlesOfParts>
  <Company>The American College of Surgeons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</dc:creator>
  <cp:lastModifiedBy>Tyler Hughes</cp:lastModifiedBy>
  <cp:revision>36</cp:revision>
  <dcterms:created xsi:type="dcterms:W3CDTF">2019-03-15T15:26:17Z</dcterms:created>
  <dcterms:modified xsi:type="dcterms:W3CDTF">2023-08-27T18:16:52Z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0x010100C79486B98F1F0C4AACB1703883177969</vt:lpwstr>
  </property>
</Properties>
</file>