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4"/>
  </p:notesMasterIdLst>
  <p:sldIdLst>
    <p:sldId id="262" r:id="rId5"/>
    <p:sldId id="545" r:id="rId6"/>
    <p:sldId id="530" r:id="rId7"/>
    <p:sldId id="263" r:id="rId8"/>
    <p:sldId id="541" r:id="rId9"/>
    <p:sldId id="542" r:id="rId10"/>
    <p:sldId id="531" r:id="rId11"/>
    <p:sldId id="260" r:id="rId12"/>
    <p:sldId id="529" r:id="rId13"/>
    <p:sldId id="533" r:id="rId14"/>
    <p:sldId id="513" r:id="rId15"/>
    <p:sldId id="537" r:id="rId16"/>
    <p:sldId id="548" r:id="rId17"/>
    <p:sldId id="264" r:id="rId18"/>
    <p:sldId id="535" r:id="rId19"/>
    <p:sldId id="523" r:id="rId20"/>
    <p:sldId id="532" r:id="rId21"/>
    <p:sldId id="544" r:id="rId22"/>
    <p:sldId id="543" r:id="rId23"/>
    <p:sldId id="396" r:id="rId24"/>
    <p:sldId id="538" r:id="rId25"/>
    <p:sldId id="540" r:id="rId26"/>
    <p:sldId id="539" r:id="rId27"/>
    <p:sldId id="536" r:id="rId28"/>
    <p:sldId id="549" r:id="rId29"/>
    <p:sldId id="546" r:id="rId30"/>
    <p:sldId id="550" r:id="rId31"/>
    <p:sldId id="501" r:id="rId32"/>
    <p:sldId id="2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B42"/>
    <a:srgbClr val="002957"/>
    <a:srgbClr val="AD122A"/>
    <a:srgbClr val="FFCC99"/>
    <a:srgbClr val="FDB713"/>
    <a:srgbClr val="A2B526"/>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81784-A694-42B2-A4E9-4E487DA0EDB2}" v="77" dt="2023-03-21T03:18:06.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autoAdjust="0"/>
    <p:restoredTop sz="65000" autoAdjust="0"/>
  </p:normalViewPr>
  <p:slideViewPr>
    <p:cSldViewPr snapToGrid="0" snapToObjects="1">
      <p:cViewPr>
        <p:scale>
          <a:sx n="73" d="100"/>
          <a:sy n="73" d="100"/>
        </p:scale>
        <p:origin x="1680"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Medical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Average Time Spent</c:v>
                </c:pt>
              </c:strCache>
            </c:strRef>
          </c:cat>
          <c:val>
            <c:numRef>
              <c:f>Sheet1!$B$2</c:f>
              <c:numCache>
                <c:formatCode>General</c:formatCode>
                <c:ptCount val="1"/>
                <c:pt idx="0">
                  <c:v>8.0399999999999991</c:v>
                </c:pt>
              </c:numCache>
            </c:numRef>
          </c:val>
          <c:extLst>
            <c:ext xmlns:c16="http://schemas.microsoft.com/office/drawing/2014/chart" uri="{C3380CC4-5D6E-409C-BE32-E72D297353CC}">
              <c16:uniqueId val="{00000000-B058-4A35-83D4-216312A0A69F}"/>
            </c:ext>
          </c:extLst>
        </c:ser>
        <c:ser>
          <c:idx val="1"/>
          <c:order val="1"/>
          <c:tx>
            <c:strRef>
              <c:f>Sheet1!$C$1</c:f>
              <c:strCache>
                <c:ptCount val="1"/>
                <c:pt idx="0">
                  <c:v>Behavioral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Average Time Spent</c:v>
                </c:pt>
              </c:strCache>
            </c:strRef>
          </c:cat>
          <c:val>
            <c:numRef>
              <c:f>Sheet1!$C$2</c:f>
              <c:numCache>
                <c:formatCode>General</c:formatCode>
                <c:ptCount val="1"/>
                <c:pt idx="0">
                  <c:v>19.690000000000001</c:v>
                </c:pt>
              </c:numCache>
            </c:numRef>
          </c:val>
          <c:extLst>
            <c:ext xmlns:c16="http://schemas.microsoft.com/office/drawing/2014/chart" uri="{C3380CC4-5D6E-409C-BE32-E72D297353CC}">
              <c16:uniqueId val="{00000001-B058-4A35-83D4-216312A0A69F}"/>
            </c:ext>
          </c:extLst>
        </c:ser>
        <c:ser>
          <c:idx val="2"/>
          <c:order val="2"/>
          <c:tx>
            <c:strRef>
              <c:f>Sheet1!$D$1</c:f>
              <c:strCache>
                <c:ptCount val="1"/>
                <c:pt idx="0">
                  <c:v>Medical &amp; Behavioral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Average Time Spent</c:v>
                </c:pt>
              </c:strCache>
            </c:strRef>
          </c:cat>
          <c:val>
            <c:numRef>
              <c:f>Sheet1!$D$2</c:f>
              <c:numCache>
                <c:formatCode>General</c:formatCode>
                <c:ptCount val="1"/>
                <c:pt idx="0">
                  <c:v>17</c:v>
                </c:pt>
              </c:numCache>
            </c:numRef>
          </c:val>
          <c:extLst>
            <c:ext xmlns:c16="http://schemas.microsoft.com/office/drawing/2014/chart" uri="{C3380CC4-5D6E-409C-BE32-E72D297353CC}">
              <c16:uniqueId val="{00000002-B058-4A35-83D4-216312A0A69F}"/>
            </c:ext>
          </c:extLst>
        </c:ser>
        <c:dLbls>
          <c:showLegendKey val="0"/>
          <c:showVal val="1"/>
          <c:showCatName val="0"/>
          <c:showSerName val="0"/>
          <c:showPercent val="0"/>
          <c:showBubbleSize val="0"/>
        </c:dLbls>
        <c:gapWidth val="150"/>
        <c:axId val="78484608"/>
        <c:axId val="78486144"/>
      </c:barChart>
      <c:catAx>
        <c:axId val="78484608"/>
        <c:scaling>
          <c:orientation val="minMax"/>
        </c:scaling>
        <c:delete val="0"/>
        <c:axPos val="b"/>
        <c:numFmt formatCode="General" sourceLinked="0"/>
        <c:majorTickMark val="out"/>
        <c:minorTickMark val="none"/>
        <c:tickLblPos val="nextTo"/>
        <c:crossAx val="78486144"/>
        <c:crosses val="autoZero"/>
        <c:auto val="1"/>
        <c:lblAlgn val="ctr"/>
        <c:lblOffset val="100"/>
        <c:noMultiLvlLbl val="0"/>
      </c:catAx>
      <c:valAx>
        <c:axId val="78486144"/>
        <c:scaling>
          <c:orientation val="minMax"/>
        </c:scaling>
        <c:delete val="0"/>
        <c:axPos val="l"/>
        <c:majorGridlines/>
        <c:numFmt formatCode="General" sourceLinked="1"/>
        <c:majorTickMark val="out"/>
        <c:minorTickMark val="none"/>
        <c:tickLblPos val="nextTo"/>
        <c:crossAx val="784846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Medical</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Avg $ per Minute</c:v>
                </c:pt>
              </c:strCache>
            </c:strRef>
          </c:cat>
          <c:val>
            <c:numRef>
              <c:f>Sheet1!$B$2</c:f>
              <c:numCache>
                <c:formatCode>"$"#,##0.00_);[Red]\("$"#,##0.00\)</c:formatCode>
                <c:ptCount val="1"/>
                <c:pt idx="0">
                  <c:v>18.12</c:v>
                </c:pt>
              </c:numCache>
            </c:numRef>
          </c:val>
          <c:extLst>
            <c:ext xmlns:c16="http://schemas.microsoft.com/office/drawing/2014/chart" uri="{C3380CC4-5D6E-409C-BE32-E72D297353CC}">
              <c16:uniqueId val="{00000000-AB52-452E-900A-F7E21459CBF0}"/>
            </c:ext>
          </c:extLst>
        </c:ser>
        <c:ser>
          <c:idx val="1"/>
          <c:order val="1"/>
          <c:tx>
            <c:strRef>
              <c:f>Sheet1!$C$1</c:f>
              <c:strCache>
                <c:ptCount val="1"/>
                <c:pt idx="0">
                  <c:v>Behavioral</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Avg $ per Minute</c:v>
                </c:pt>
              </c:strCache>
            </c:strRef>
          </c:cat>
          <c:val>
            <c:numRef>
              <c:f>Sheet1!$C$2</c:f>
              <c:numCache>
                <c:formatCode>"$"#,##0.00_);[Red]\("$"#,##0.00\)</c:formatCode>
                <c:ptCount val="1"/>
                <c:pt idx="0">
                  <c:v>4.34</c:v>
                </c:pt>
              </c:numCache>
            </c:numRef>
          </c:val>
          <c:extLst>
            <c:ext xmlns:c16="http://schemas.microsoft.com/office/drawing/2014/chart" uri="{C3380CC4-5D6E-409C-BE32-E72D297353CC}">
              <c16:uniqueId val="{00000001-AB52-452E-900A-F7E21459CBF0}"/>
            </c:ext>
          </c:extLst>
        </c:ser>
        <c:ser>
          <c:idx val="2"/>
          <c:order val="2"/>
          <c:tx>
            <c:strRef>
              <c:f>Sheet1!$D$1</c:f>
              <c:strCache>
                <c:ptCount val="1"/>
                <c:pt idx="0">
                  <c:v>Medical &amp; Behavioral</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Avg $ per Minute</c:v>
                </c:pt>
              </c:strCache>
            </c:strRef>
          </c:cat>
          <c:val>
            <c:numRef>
              <c:f>Sheet1!$D$2</c:f>
              <c:numCache>
                <c:formatCode>"$"#,##0.00_);[Red]\("$"#,##0.00\)</c:formatCode>
                <c:ptCount val="1"/>
                <c:pt idx="0">
                  <c:v>7.35</c:v>
                </c:pt>
              </c:numCache>
            </c:numRef>
          </c:val>
          <c:extLst>
            <c:ext xmlns:c16="http://schemas.microsoft.com/office/drawing/2014/chart" uri="{C3380CC4-5D6E-409C-BE32-E72D297353CC}">
              <c16:uniqueId val="{00000002-AB52-452E-900A-F7E21459CBF0}"/>
            </c:ext>
          </c:extLst>
        </c:ser>
        <c:dLbls>
          <c:showLegendKey val="0"/>
          <c:showVal val="1"/>
          <c:showCatName val="0"/>
          <c:showSerName val="0"/>
          <c:showPercent val="0"/>
          <c:showBubbleSize val="0"/>
        </c:dLbls>
        <c:gapWidth val="150"/>
        <c:axId val="90965504"/>
        <c:axId val="90967040"/>
      </c:barChart>
      <c:catAx>
        <c:axId val="90965504"/>
        <c:scaling>
          <c:orientation val="minMax"/>
        </c:scaling>
        <c:delete val="0"/>
        <c:axPos val="b"/>
        <c:numFmt formatCode="General" sourceLinked="0"/>
        <c:majorTickMark val="out"/>
        <c:minorTickMark val="none"/>
        <c:tickLblPos val="nextTo"/>
        <c:crossAx val="90967040"/>
        <c:crosses val="autoZero"/>
        <c:auto val="1"/>
        <c:lblAlgn val="ctr"/>
        <c:lblOffset val="100"/>
        <c:noMultiLvlLbl val="0"/>
      </c:catAx>
      <c:valAx>
        <c:axId val="90967040"/>
        <c:scaling>
          <c:orientation val="minMax"/>
        </c:scaling>
        <c:delete val="0"/>
        <c:axPos val="l"/>
        <c:majorGridlines/>
        <c:numFmt formatCode="&quot;$&quot;#,##0.00_);[Red]\(&quot;$&quot;#,##0.00\)" sourceLinked="1"/>
        <c:majorTickMark val="out"/>
        <c:minorTickMark val="none"/>
        <c:tickLblPos val="nextTo"/>
        <c:crossAx val="909655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Attended</a:t>
            </a:r>
            <a:r>
              <a:rPr lang="en-US" b="1" baseline="0" dirty="0">
                <a:solidFill>
                  <a:schemeClr val="tx1"/>
                </a:solidFill>
              </a:rPr>
              <a:t> 1st appointment </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2007</c:v>
                </c:pt>
              </c:strCache>
            </c:strRef>
          </c:tx>
          <c:spPr>
            <a:solidFill>
              <a:schemeClr val="accent1"/>
            </a:solidFill>
            <a:ln>
              <a:noFill/>
            </a:ln>
            <a:effectLst/>
          </c:spPr>
          <c:invertIfNegative val="0"/>
          <c:dLbls>
            <c:dLbl>
              <c:idx val="0"/>
              <c:layout>
                <c:manualLayout>
                  <c:x val="-2.7777777777777779E-3"/>
                  <c:y val="0.14166666666666666"/>
                </c:manualLayout>
              </c:layout>
              <c:tx>
                <c:rich>
                  <a:bodyPr/>
                  <a:lstStyle/>
                  <a:p>
                    <a:r>
                      <a:rPr lang="en-US" sz="1600"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978-4930-A5A9-ADCDE139C85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81</c:v>
                </c:pt>
              </c:numCache>
            </c:numRef>
          </c:val>
          <c:extLst>
            <c:ext xmlns:c16="http://schemas.microsoft.com/office/drawing/2014/chart" uri="{C3380CC4-5D6E-409C-BE32-E72D297353CC}">
              <c16:uniqueId val="{00000001-D978-4930-A5A9-ADCDE139C85D}"/>
            </c:ext>
          </c:extLst>
        </c:ser>
        <c:ser>
          <c:idx val="1"/>
          <c:order val="1"/>
          <c:tx>
            <c:strRef>
              <c:f>Sheet1!$C$1</c:f>
              <c:strCache>
                <c:ptCount val="1"/>
                <c:pt idx="0">
                  <c:v>2020</c:v>
                </c:pt>
              </c:strCache>
            </c:strRef>
          </c:tx>
          <c:spPr>
            <a:solidFill>
              <a:srgbClr val="CC4927"/>
            </a:solidFill>
            <a:ln>
              <a:noFill/>
            </a:ln>
            <a:effectLst/>
          </c:spPr>
          <c:invertIfNegative val="0"/>
          <c:dLbls>
            <c:dLbl>
              <c:idx val="0"/>
              <c:layout>
                <c:manualLayout>
                  <c:x val="2.7777777777777779E-3"/>
                  <c:y val="0.17083333333333336"/>
                </c:manualLayout>
              </c:layout>
              <c:tx>
                <c:rich>
                  <a:bodyPr/>
                  <a:lstStyle/>
                  <a:p>
                    <a:fld id="{D1614A23-826E-48D5-95FC-DD4F6294DBA2}"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78-4930-A5A9-ADCDE139C85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85</c:v>
                </c:pt>
              </c:numCache>
            </c:numRef>
          </c:val>
          <c:extLst>
            <c:ext xmlns:c16="http://schemas.microsoft.com/office/drawing/2014/chart" uri="{C3380CC4-5D6E-409C-BE32-E72D297353CC}">
              <c16:uniqueId val="{00000003-D978-4930-A5A9-ADCDE139C85D}"/>
            </c:ext>
          </c:extLst>
        </c:ser>
        <c:dLbls>
          <c:showLegendKey val="0"/>
          <c:showVal val="0"/>
          <c:showCatName val="0"/>
          <c:showSerName val="0"/>
          <c:showPercent val="0"/>
          <c:showBubbleSize val="0"/>
        </c:dLbls>
        <c:gapWidth val="219"/>
        <c:overlap val="-27"/>
        <c:axId val="433691336"/>
        <c:axId val="433694616"/>
      </c:barChart>
      <c:catAx>
        <c:axId val="43369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694616"/>
        <c:crosses val="autoZero"/>
        <c:auto val="1"/>
        <c:lblAlgn val="ctr"/>
        <c:lblOffset val="100"/>
        <c:noMultiLvlLbl val="0"/>
      </c:catAx>
      <c:valAx>
        <c:axId val="4336946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691336"/>
        <c:crosses val="autoZero"/>
        <c:crossBetween val="between"/>
        <c:majorUnit val="10"/>
      </c:valAx>
      <c:spPr>
        <a:noFill/>
        <a:ln>
          <a:noFill/>
        </a:ln>
        <a:effectLst/>
      </c:spPr>
    </c:plotArea>
    <c:legend>
      <c:legendPos val="b"/>
      <c:layout>
        <c:manualLayout>
          <c:xMode val="edge"/>
          <c:yMode val="edge"/>
          <c:x val="0.24615594925634296"/>
          <c:y val="0.85318175853018374"/>
          <c:w val="0.56046587926509184"/>
          <c:h val="8.0151574803149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5F85F-EABA-4E27-B660-8FAC68D6B480}"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722580F0-C5DC-44C4-9E4B-BE444F66C330}">
      <dgm:prSet phldrT="[Text]" custT="1"/>
      <dgm:spPr/>
      <dgm:t>
        <a:bodyPr/>
        <a:lstStyle/>
        <a:p>
          <a:r>
            <a:rPr lang="en-US" sz="2000" b="1" dirty="0">
              <a:latin typeface="Lato" panose="020F0502020204030203" pitchFamily="34" charset="0"/>
              <a:ea typeface="Lato" panose="020F0502020204030203" pitchFamily="34" charset="0"/>
              <a:cs typeface="Lato" panose="020F0502020204030203" pitchFamily="34" charset="0"/>
            </a:rPr>
            <a:t>Screening</a:t>
          </a:r>
        </a:p>
      </dgm:t>
    </dgm:pt>
    <dgm:pt modelId="{551121F0-8F87-48FD-ACAE-8A2DCB39E6A4}" type="parTrans" cxnId="{F5284513-F917-487B-B0F7-8A0C292D3E9A}">
      <dgm:prSet/>
      <dgm:spPr/>
      <dgm:t>
        <a:bodyPr/>
        <a:lstStyle/>
        <a:p>
          <a:endParaRPr lang="en-US"/>
        </a:p>
      </dgm:t>
    </dgm:pt>
    <dgm:pt modelId="{7F2D08A3-5FD3-4078-BF6E-06227C69322B}" type="sibTrans" cxnId="{F5284513-F917-487B-B0F7-8A0C292D3E9A}">
      <dgm:prSet/>
      <dgm:spPr/>
      <dgm:t>
        <a:bodyPr/>
        <a:lstStyle/>
        <a:p>
          <a:endParaRPr lang="en-US"/>
        </a:p>
      </dgm:t>
    </dgm:pt>
    <dgm:pt modelId="{4CACFB42-7ED6-4520-B157-9B2307F8E633}">
      <dgm:prSet phldrT="[Text]"/>
      <dgm:spPr/>
      <dgm:t>
        <a:bodyPr/>
        <a:lstStyle/>
        <a:p>
          <a:r>
            <a:rPr lang="en-US" b="1" dirty="0">
              <a:latin typeface="Lato" panose="020F0502020204030203" pitchFamily="34" charset="0"/>
              <a:ea typeface="Lato" panose="020F0502020204030203" pitchFamily="34" charset="0"/>
              <a:cs typeface="Lato" panose="020F0502020204030203" pitchFamily="34" charset="0"/>
            </a:rPr>
            <a:t>Early Intervention </a:t>
          </a:r>
        </a:p>
      </dgm:t>
    </dgm:pt>
    <dgm:pt modelId="{7BE4BA34-48F5-4AAA-B678-4C456BF713D0}" type="parTrans" cxnId="{D28AE7EE-17F4-45BE-AA4A-658E13E299AA}">
      <dgm:prSet/>
      <dgm:spPr/>
      <dgm:t>
        <a:bodyPr/>
        <a:lstStyle/>
        <a:p>
          <a:endParaRPr lang="en-US"/>
        </a:p>
      </dgm:t>
    </dgm:pt>
    <dgm:pt modelId="{D84B882A-5385-4A58-AB9B-87F4B4375915}" type="sibTrans" cxnId="{D28AE7EE-17F4-45BE-AA4A-658E13E299AA}">
      <dgm:prSet/>
      <dgm:spPr/>
      <dgm:t>
        <a:bodyPr/>
        <a:lstStyle/>
        <a:p>
          <a:endParaRPr lang="en-US"/>
        </a:p>
      </dgm:t>
    </dgm:pt>
    <dgm:pt modelId="{A2486F8F-D69A-46F6-9A7D-5DD987BAB2CB}">
      <dgm:prSet phldrT="[Text]" custT="1"/>
      <dgm:spPr/>
      <dgm:t>
        <a:bodyPr/>
        <a:lstStyle/>
        <a:p>
          <a:r>
            <a:rPr lang="en-US" sz="2000" b="1" dirty="0">
              <a:latin typeface="Lato" panose="020F0502020204030203" pitchFamily="34" charset="0"/>
              <a:ea typeface="Lato" panose="020F0502020204030203" pitchFamily="34" charset="0"/>
              <a:cs typeface="Lato" panose="020F0502020204030203" pitchFamily="34" charset="0"/>
            </a:rPr>
            <a:t>Prevention</a:t>
          </a:r>
        </a:p>
      </dgm:t>
    </dgm:pt>
    <dgm:pt modelId="{8771C4FB-4547-4FE8-B1EB-C703A3A341DE}" type="parTrans" cxnId="{856EF62B-72B7-440E-B42C-B44D917B1A43}">
      <dgm:prSet/>
      <dgm:spPr/>
      <dgm:t>
        <a:bodyPr/>
        <a:lstStyle/>
        <a:p>
          <a:endParaRPr lang="en-US"/>
        </a:p>
      </dgm:t>
    </dgm:pt>
    <dgm:pt modelId="{2A9810E0-8527-4963-B142-58E3F07F2761}" type="sibTrans" cxnId="{856EF62B-72B7-440E-B42C-B44D917B1A43}">
      <dgm:prSet/>
      <dgm:spPr/>
      <dgm:t>
        <a:bodyPr/>
        <a:lstStyle/>
        <a:p>
          <a:endParaRPr lang="en-US"/>
        </a:p>
      </dgm:t>
    </dgm:pt>
    <dgm:pt modelId="{E20761C1-16CD-4035-B416-DF8EDF075448}" type="pres">
      <dgm:prSet presAssocID="{89B5F85F-EABA-4E27-B660-8FAC68D6B480}" presName="Name0" presStyleCnt="0">
        <dgm:presLayoutVars>
          <dgm:chMax val="7"/>
          <dgm:dir/>
          <dgm:resizeHandles val="exact"/>
        </dgm:presLayoutVars>
      </dgm:prSet>
      <dgm:spPr/>
    </dgm:pt>
    <dgm:pt modelId="{E7DF171E-DF3D-4A95-8EC6-09080379C569}" type="pres">
      <dgm:prSet presAssocID="{89B5F85F-EABA-4E27-B660-8FAC68D6B480}" presName="ellipse1" presStyleLbl="vennNode1" presStyleIdx="0" presStyleCnt="3" custLinFactNeighborX="1752">
        <dgm:presLayoutVars>
          <dgm:bulletEnabled val="1"/>
        </dgm:presLayoutVars>
      </dgm:prSet>
      <dgm:spPr/>
    </dgm:pt>
    <dgm:pt modelId="{FE1E3F79-8C62-406C-AD10-DEAE4EB13651}" type="pres">
      <dgm:prSet presAssocID="{89B5F85F-EABA-4E27-B660-8FAC68D6B480}" presName="ellipse2" presStyleLbl="vennNode1" presStyleIdx="1" presStyleCnt="3">
        <dgm:presLayoutVars>
          <dgm:bulletEnabled val="1"/>
        </dgm:presLayoutVars>
      </dgm:prSet>
      <dgm:spPr/>
    </dgm:pt>
    <dgm:pt modelId="{8357CFEB-944D-44FD-8866-35BB9951002F}" type="pres">
      <dgm:prSet presAssocID="{89B5F85F-EABA-4E27-B660-8FAC68D6B480}" presName="ellipse3" presStyleLbl="vennNode1" presStyleIdx="2" presStyleCnt="3" custLinFactNeighborX="-4817">
        <dgm:presLayoutVars>
          <dgm:bulletEnabled val="1"/>
        </dgm:presLayoutVars>
      </dgm:prSet>
      <dgm:spPr/>
    </dgm:pt>
  </dgm:ptLst>
  <dgm:cxnLst>
    <dgm:cxn modelId="{F5284513-F917-487B-B0F7-8A0C292D3E9A}" srcId="{89B5F85F-EABA-4E27-B660-8FAC68D6B480}" destId="{722580F0-C5DC-44C4-9E4B-BE444F66C330}" srcOrd="0" destOrd="0" parTransId="{551121F0-8F87-48FD-ACAE-8A2DCB39E6A4}" sibTransId="{7F2D08A3-5FD3-4078-BF6E-06227C69322B}"/>
    <dgm:cxn modelId="{856EF62B-72B7-440E-B42C-B44D917B1A43}" srcId="{89B5F85F-EABA-4E27-B660-8FAC68D6B480}" destId="{A2486F8F-D69A-46F6-9A7D-5DD987BAB2CB}" srcOrd="2" destOrd="0" parTransId="{8771C4FB-4547-4FE8-B1EB-C703A3A341DE}" sibTransId="{2A9810E0-8527-4963-B142-58E3F07F2761}"/>
    <dgm:cxn modelId="{EA5D7A33-BE4C-41E3-AA6E-9D005A000AB5}" type="presOf" srcId="{A2486F8F-D69A-46F6-9A7D-5DD987BAB2CB}" destId="{8357CFEB-944D-44FD-8866-35BB9951002F}" srcOrd="0" destOrd="0" presId="urn:microsoft.com/office/officeart/2005/8/layout/rings+Icon"/>
    <dgm:cxn modelId="{D363FA38-D54D-4773-956B-6D489F5C054F}" type="presOf" srcId="{722580F0-C5DC-44C4-9E4B-BE444F66C330}" destId="{E7DF171E-DF3D-4A95-8EC6-09080379C569}" srcOrd="0" destOrd="0" presId="urn:microsoft.com/office/officeart/2005/8/layout/rings+Icon"/>
    <dgm:cxn modelId="{4BC16098-7919-4C93-8DE8-383378069606}" type="presOf" srcId="{4CACFB42-7ED6-4520-B157-9B2307F8E633}" destId="{FE1E3F79-8C62-406C-AD10-DEAE4EB13651}" srcOrd="0" destOrd="0" presId="urn:microsoft.com/office/officeart/2005/8/layout/rings+Icon"/>
    <dgm:cxn modelId="{A20F20B0-A138-4FBB-8DB4-6C75C6C11361}" type="presOf" srcId="{89B5F85F-EABA-4E27-B660-8FAC68D6B480}" destId="{E20761C1-16CD-4035-B416-DF8EDF075448}" srcOrd="0" destOrd="0" presId="urn:microsoft.com/office/officeart/2005/8/layout/rings+Icon"/>
    <dgm:cxn modelId="{D28AE7EE-17F4-45BE-AA4A-658E13E299AA}" srcId="{89B5F85F-EABA-4E27-B660-8FAC68D6B480}" destId="{4CACFB42-7ED6-4520-B157-9B2307F8E633}" srcOrd="1" destOrd="0" parTransId="{7BE4BA34-48F5-4AAA-B678-4C456BF713D0}" sibTransId="{D84B882A-5385-4A58-AB9B-87F4B4375915}"/>
    <dgm:cxn modelId="{6C6DD34F-7D77-4517-8AA7-8663CF796302}" type="presParOf" srcId="{E20761C1-16CD-4035-B416-DF8EDF075448}" destId="{E7DF171E-DF3D-4A95-8EC6-09080379C569}" srcOrd="0" destOrd="0" presId="urn:microsoft.com/office/officeart/2005/8/layout/rings+Icon"/>
    <dgm:cxn modelId="{066A7FD7-23E6-4879-9863-800A7DEA98C6}" type="presParOf" srcId="{E20761C1-16CD-4035-B416-DF8EDF075448}" destId="{FE1E3F79-8C62-406C-AD10-DEAE4EB13651}" srcOrd="1" destOrd="0" presId="urn:microsoft.com/office/officeart/2005/8/layout/rings+Icon"/>
    <dgm:cxn modelId="{A288765E-0196-4885-B741-FE90CA65838E}" type="presParOf" srcId="{E20761C1-16CD-4035-B416-DF8EDF075448}" destId="{8357CFEB-944D-44FD-8866-35BB9951002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171E-DF3D-4A95-8EC6-09080379C569}">
      <dsp:nvSpPr>
        <dsp:cNvPr id="0" name=""/>
        <dsp:cNvSpPr/>
      </dsp:nvSpPr>
      <dsp:spPr>
        <a:xfrm>
          <a:off x="970906" y="0"/>
          <a:ext cx="2222798" cy="222276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Lato" panose="020F0502020204030203" pitchFamily="34" charset="0"/>
              <a:ea typeface="Lato" panose="020F0502020204030203" pitchFamily="34" charset="0"/>
              <a:cs typeface="Lato" panose="020F0502020204030203" pitchFamily="34" charset="0"/>
            </a:rPr>
            <a:t>Screening</a:t>
          </a:r>
        </a:p>
      </dsp:txBody>
      <dsp:txXfrm>
        <a:off x="1296427" y="325517"/>
        <a:ext cx="1571756" cy="1571732"/>
      </dsp:txXfrm>
    </dsp:sp>
    <dsp:sp modelId="{FE1E3F79-8C62-406C-AD10-DEAE4EB13651}">
      <dsp:nvSpPr>
        <dsp:cNvPr id="0" name=""/>
        <dsp:cNvSpPr/>
      </dsp:nvSpPr>
      <dsp:spPr>
        <a:xfrm>
          <a:off x="2076056" y="1482461"/>
          <a:ext cx="2222798" cy="2222766"/>
        </a:xfrm>
        <a:prstGeom prst="ellipse">
          <a:avLst/>
        </a:prstGeom>
        <a:solidFill>
          <a:schemeClr val="accent4">
            <a:alpha val="50000"/>
            <a:hueOff val="-5150926"/>
            <a:satOff val="3082"/>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Lato" panose="020F0502020204030203" pitchFamily="34" charset="0"/>
              <a:ea typeface="Lato" panose="020F0502020204030203" pitchFamily="34" charset="0"/>
              <a:cs typeface="Lato" panose="020F0502020204030203" pitchFamily="34" charset="0"/>
            </a:rPr>
            <a:t>Early Intervention </a:t>
          </a:r>
        </a:p>
      </dsp:txBody>
      <dsp:txXfrm>
        <a:off x="2401577" y="1807978"/>
        <a:ext cx="1571756" cy="1571732"/>
      </dsp:txXfrm>
    </dsp:sp>
    <dsp:sp modelId="{8357CFEB-944D-44FD-8866-35BB9951002F}">
      <dsp:nvSpPr>
        <dsp:cNvPr id="0" name=""/>
        <dsp:cNvSpPr/>
      </dsp:nvSpPr>
      <dsp:spPr>
        <a:xfrm>
          <a:off x="3111725" y="0"/>
          <a:ext cx="2222798" cy="2222766"/>
        </a:xfrm>
        <a:prstGeom prst="ellipse">
          <a:avLst/>
        </a:prstGeom>
        <a:solidFill>
          <a:schemeClr val="accent4">
            <a:alpha val="50000"/>
            <a:hueOff val="-10301852"/>
            <a:satOff val="6163"/>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Lato" panose="020F0502020204030203" pitchFamily="34" charset="0"/>
              <a:ea typeface="Lato" panose="020F0502020204030203" pitchFamily="34" charset="0"/>
              <a:cs typeface="Lato" panose="020F0502020204030203" pitchFamily="34" charset="0"/>
            </a:rPr>
            <a:t>Prevention</a:t>
          </a:r>
        </a:p>
      </dsp:txBody>
      <dsp:txXfrm>
        <a:off x="3437246" y="325517"/>
        <a:ext cx="1571756" cy="157173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3/30/2023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fha.net/page/PCBHgenera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cfha.site-ym.com/?page=PCBHSIG" TargetMode="External"/><Relationship Id="rId5" Type="http://schemas.openxmlformats.org/officeDocument/2006/relationships/hyperlink" Target="https://cfha.site-ym.com/?page=PCBHResources" TargetMode="External"/><Relationship Id="rId4" Type="http://schemas.openxmlformats.org/officeDocument/2006/relationships/hyperlink" Target="https://youtu.be/H3qyEKOy0Fc"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tegration.samhsa.gov/resource/standard-framework-for-levels-of-integrated-healthc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284735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ubmed/1964057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nnfammed.org/content/12/6/573.full#ref-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annfammed.org/content/12/6/573.full#ref-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a:t>
            </a:fld>
            <a:endParaRPr lang="en-US"/>
          </a:p>
        </p:txBody>
      </p:sp>
    </p:spTree>
    <p:extLst>
      <p:ext uri="{BB962C8B-B14F-4D97-AF65-F5344CB8AC3E}">
        <p14:creationId xmlns:p14="http://schemas.microsoft.com/office/powerpoint/2010/main" val="381430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From the</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definition</a:t>
            </a:r>
            <a:r>
              <a:rPr lang="en-US" sz="1100" b="0" i="0" u="none" strike="noStrike" cap="none" baseline="0" dirty="0">
                <a:solidFill>
                  <a:srgbClr val="000000"/>
                </a:solidFill>
                <a:effectLst/>
                <a:latin typeface="Arial"/>
                <a:ea typeface="Arial"/>
                <a:cs typeface="Arial"/>
                <a:sym typeface="Arial"/>
              </a:rPr>
              <a:t> tree earlier in this presentation, we have covered a variety of definitions in integrated care such as location of services, type of collaboration and level of collaboration.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Models are delivery strategies that prescribe specific ways in which professionals will work together to provide healthcare services.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majority of work in integrated care models centers on primary care with two main models of integrating behavioral and medical care:</a:t>
            </a:r>
            <a:r>
              <a:rPr lang="en-US" sz="1100" b="0" i="0" u="none" strike="noStrike" cap="none" baseline="0" dirty="0">
                <a:solidFill>
                  <a:srgbClr val="000000"/>
                </a:solidFill>
                <a:effectLst/>
                <a:latin typeface="Arial"/>
                <a:ea typeface="Arial"/>
                <a:cs typeface="Arial"/>
                <a:sym typeface="Arial"/>
              </a:rPr>
              <a:t> The Primary Care Behavioral Health Model or PCBH and the Collaborative Care Model or </a:t>
            </a:r>
            <a:r>
              <a:rPr lang="en-US" sz="1100" b="0" i="0" u="none" strike="noStrike" cap="none" baseline="0" dirty="0" err="1">
                <a:solidFill>
                  <a:srgbClr val="000000"/>
                </a:solidFill>
                <a:effectLst/>
                <a:latin typeface="Arial"/>
                <a:ea typeface="Arial"/>
                <a:cs typeface="Arial"/>
                <a:sym typeface="Arial"/>
              </a:rPr>
              <a:t>CoCM</a:t>
            </a:r>
            <a:r>
              <a:rPr lang="en-US" sz="1100" b="0" i="0" u="none" strike="noStrike" cap="none" baseline="0"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These models are not mutually exclusive</a:t>
            </a:r>
            <a:r>
              <a:rPr lang="en-US" sz="1100" b="0" i="0" u="none" strike="noStrike" cap="none" baseline="0" dirty="0">
                <a:solidFill>
                  <a:srgbClr val="000000"/>
                </a:solidFill>
                <a:effectLst/>
                <a:latin typeface="Arial"/>
                <a:ea typeface="Arial"/>
                <a:cs typeface="Arial"/>
                <a:sym typeface="Arial"/>
              </a:rPr>
              <a:t> as we see a variations of these </a:t>
            </a:r>
            <a:r>
              <a:rPr lang="en-US" sz="1100" b="0" i="0" u="none" strike="noStrike" cap="none" dirty="0">
                <a:solidFill>
                  <a:srgbClr val="000000"/>
                </a:solidFill>
                <a:effectLst/>
                <a:latin typeface="Arial"/>
                <a:ea typeface="Arial"/>
                <a:cs typeface="Arial"/>
                <a:sym typeface="Arial"/>
              </a:rPr>
              <a:t>models in practice.</a:t>
            </a:r>
          </a:p>
          <a:p>
            <a:endParaRPr lang="en-US" sz="1100" b="0" i="0" u="none" strike="noStrike" cap="none" dirty="0">
              <a:solidFill>
                <a:srgbClr val="000000"/>
              </a:solidFill>
              <a:effectLst/>
              <a:latin typeface="Arial"/>
              <a:cs typeface="Arial"/>
              <a:sym typeface="Arial"/>
            </a:endParaRPr>
          </a:p>
          <a:p>
            <a:endParaRPr lang="en-US" sz="1100" b="0" i="0" u="none" strike="noStrike" cap="none" dirty="0">
              <a:solidFill>
                <a:srgbClr val="000000"/>
              </a:solidFill>
              <a:effectLst/>
              <a:latin typeface="Arial"/>
              <a:cs typeface="Arial"/>
              <a:sym typeface="Arial"/>
            </a:endParaRPr>
          </a:p>
          <a:p>
            <a:endParaRPr lang="en-US" sz="1100" b="0" i="0" u="none" strike="noStrike" cap="none" dirty="0">
              <a:solidFill>
                <a:srgbClr val="000000"/>
              </a:solidFill>
              <a:effectLst/>
              <a:latin typeface="Arial"/>
              <a:cs typeface="Arial"/>
              <a:sym typeface="Arial"/>
            </a:endParaRP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ea typeface="Arial"/>
                <a:cs typeface="Arial"/>
                <a:sym typeface="Arial"/>
                <a:hlinkClick r:id="rId3"/>
              </a:rPr>
              <a:t>PCBH</a:t>
            </a:r>
            <a:r>
              <a:rPr lang="en-US" sz="1100" b="0" i="0" u="none" strike="noStrike" cap="none" dirty="0">
                <a:solidFill>
                  <a:srgbClr val="000000"/>
                </a:solidFill>
                <a:effectLst/>
                <a:latin typeface="Arial"/>
                <a:ea typeface="Arial"/>
                <a:cs typeface="Arial"/>
                <a:sym typeface="Arial"/>
              </a:rPr>
              <a:t> is a model of care that seeks to optimize access to behavioral health support within the primary care environment across all possible patient presentations. In this model behavioral health professionals, often called Behavioral Health clinicians/consultants (BHC), work alongside medical providers in real-time. They are often called into exam rooms to work with patients in what is called a “</a:t>
            </a:r>
            <a:r>
              <a:rPr lang="en-US" sz="1100" b="0" i="0" u="none" strike="noStrike" cap="none" dirty="0">
                <a:solidFill>
                  <a:srgbClr val="000000"/>
                </a:solidFill>
                <a:effectLst/>
                <a:latin typeface="Arial"/>
                <a:ea typeface="Arial"/>
                <a:cs typeface="Arial"/>
                <a:sym typeface="Arial"/>
                <a:hlinkClick r:id="rId4"/>
              </a:rPr>
              <a:t>warm hand-off</a:t>
            </a:r>
            <a:r>
              <a:rPr lang="en-US" sz="1100" b="0" i="0" u="none" strike="noStrike" cap="none" dirty="0">
                <a:solidFill>
                  <a:srgbClr val="000000"/>
                </a:solidFill>
                <a:effectLst/>
                <a:latin typeface="Arial"/>
                <a:ea typeface="Arial"/>
                <a:cs typeface="Arial"/>
                <a:sym typeface="Arial"/>
              </a:rPr>
              <a:t>” where the patient sees the physician first and then sees the BHC. On follow-up visits the patient may see both providers or only one of the pair depending on the situation and need. BHCs can provide support for mental health concerns such as depression, anxiety or ADHD as well as physical health concerns such as management of diabetes, hypertension or sleep issues to name a few. One of the central goals of the PCBH model is to improve access to care (referral out of primary care to specialists has been shown to be difficult) while supporting the interventions of the medical care team. </a:t>
            </a:r>
            <a:r>
              <a:rPr lang="en-US" sz="1100" b="0" i="0" u="none" strike="noStrike" cap="none" dirty="0" err="1">
                <a:solidFill>
                  <a:srgbClr val="000000"/>
                </a:solidFill>
                <a:effectLst/>
                <a:latin typeface="Arial"/>
                <a:ea typeface="Arial"/>
                <a:cs typeface="Arial"/>
                <a:sym typeface="Arial"/>
                <a:hlinkClick r:id="rId5"/>
              </a:rPr>
              <a:t>Evidence</a:t>
            </a:r>
            <a:r>
              <a:rPr lang="en-US" sz="1100" b="0" i="0" u="none" strike="noStrike" cap="none" dirty="0" err="1">
                <a:solidFill>
                  <a:srgbClr val="000000"/>
                </a:solidFill>
                <a:effectLst/>
                <a:latin typeface="Arial"/>
                <a:ea typeface="Arial"/>
                <a:cs typeface="Arial"/>
                <a:sym typeface="Arial"/>
              </a:rPr>
              <a:t>for</a:t>
            </a:r>
            <a:r>
              <a:rPr lang="en-US" sz="1100" b="0" i="0" u="none" strike="noStrike" cap="none" dirty="0">
                <a:solidFill>
                  <a:srgbClr val="000000"/>
                </a:solidFill>
                <a:effectLst/>
                <a:latin typeface="Arial"/>
                <a:ea typeface="Arial"/>
                <a:cs typeface="Arial"/>
                <a:sym typeface="Arial"/>
              </a:rPr>
              <a:t> the effectiveness of the PCBH model exists here. For more on the PCBH model see our </a:t>
            </a:r>
            <a:r>
              <a:rPr lang="en-US" sz="1100" b="0" i="0" u="none" strike="noStrike" cap="none" dirty="0">
                <a:solidFill>
                  <a:srgbClr val="000000"/>
                </a:solidFill>
                <a:effectLst/>
                <a:latin typeface="Arial"/>
                <a:ea typeface="Arial"/>
                <a:cs typeface="Arial"/>
                <a:sym typeface="Arial"/>
                <a:hlinkClick r:id="rId6"/>
              </a:rPr>
              <a:t>PCBH Special Interest Group</a:t>
            </a:r>
            <a:r>
              <a:rPr lang="en-US" sz="1100" b="0" i="0" u="none" strike="noStrike" cap="none" dirty="0">
                <a:solidFill>
                  <a:srgbClr val="000000"/>
                </a:solidFill>
                <a:effectLst/>
                <a:latin typeface="Arial"/>
                <a:ea typeface="Arial"/>
                <a:cs typeface="Arial"/>
                <a:sym typeface="Arial"/>
              </a:rPr>
              <a:t> pages.</a:t>
            </a: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cs typeface="Arial"/>
                <a:sym typeface="Arial"/>
              </a:rPr>
              <a:t>The Collaborative</a:t>
            </a:r>
            <a:r>
              <a:rPr lang="en-US" sz="1100" b="0" i="0" u="none" strike="noStrike" cap="none" baseline="0" dirty="0">
                <a:solidFill>
                  <a:srgbClr val="000000"/>
                </a:solidFill>
                <a:effectLst/>
                <a:latin typeface="Arial"/>
                <a:cs typeface="Arial"/>
                <a:sym typeface="Arial"/>
              </a:rPr>
              <a:t> Care Model </a:t>
            </a:r>
            <a:r>
              <a:rPr lang="en-US" sz="1100" b="0" i="0" u="none" strike="noStrike" cap="none" dirty="0">
                <a:solidFill>
                  <a:srgbClr val="000000"/>
                </a:solidFill>
                <a:effectLst/>
                <a:latin typeface="Arial"/>
                <a:ea typeface="Arial"/>
                <a:cs typeface="Arial"/>
                <a:sym typeface="Arial"/>
              </a:rPr>
              <a:t>two types of services to usual primary care: behavioral health care management and consultations with a mental health specialist.</a:t>
            </a:r>
          </a:p>
          <a:p>
            <a:r>
              <a:rPr lang="en-US" sz="1100" b="0" i="0" u="none" strike="noStrike" cap="none" dirty="0">
                <a:solidFill>
                  <a:srgbClr val="000000"/>
                </a:solidFill>
                <a:effectLst/>
                <a:latin typeface="Arial"/>
                <a:ea typeface="Arial"/>
                <a:cs typeface="Arial"/>
                <a:sym typeface="Arial"/>
              </a:rPr>
              <a:t>The behavioral health care manager becomes part of the patient’s treatment team and helps the primary care provider evaluate the patient’s mental health. If the patient receives a diagnosis of a mental health disorder, and wants treatment, the care manager, primary care provider, and patient work together to develop a treatment plan. This plan may include medication, psychotherapy, or other appropriate options.</a:t>
            </a:r>
          </a:p>
          <a:p>
            <a:r>
              <a:rPr lang="en-US" sz="1100" b="0" i="0" u="none" strike="noStrike" cap="none" dirty="0">
                <a:solidFill>
                  <a:srgbClr val="000000"/>
                </a:solidFill>
                <a:effectLst/>
                <a:latin typeface="Arial"/>
                <a:ea typeface="Arial"/>
                <a:cs typeface="Arial"/>
                <a:sym typeface="Arial"/>
              </a:rPr>
              <a:t>Later, the care manager reaches out to see if the patient likes the plan, is following the plan, and if the plan is working or if changes are needed. The care manager and the primary care provider also regularly review the patient’s status and care plan with a mental health specialist, like a psychiatrist or psychiatric nurse, to be sure the patient is getting the best treatment options and improving.</a:t>
            </a:r>
          </a:p>
          <a:p>
            <a:endParaRPr lang="en-US" dirty="0"/>
          </a:p>
        </p:txBody>
      </p:sp>
    </p:spTree>
    <p:extLst>
      <p:ext uri="{BB962C8B-B14F-4D97-AF65-F5344CB8AC3E}">
        <p14:creationId xmlns:p14="http://schemas.microsoft.com/office/powerpoint/2010/main" val="31512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an</a:t>
            </a:r>
            <a:r>
              <a:rPr lang="en-US" baseline="0" dirty="0"/>
              <a:t> overview of some of the components in the 6-level continuum.  Let’s look at it each level a little closer</a:t>
            </a:r>
          </a:p>
          <a:p>
            <a:pPr>
              <a:buFont typeface="Arial" panose="020B0604020202020204" pitchFamily="34" charset="0"/>
              <a:buChar char="•"/>
            </a:pPr>
            <a:r>
              <a:rPr lang="en-US" dirty="0">
                <a:solidFill>
                  <a:schemeClr val="tx1"/>
                </a:solidFill>
              </a:rPr>
              <a:t>Center for Integrated Health Solutions (CIHS) through SAMHSA has developed a description of varying</a:t>
            </a:r>
            <a:r>
              <a:rPr lang="en-US" baseline="0" dirty="0">
                <a:solidFill>
                  <a:schemeClr val="tx1"/>
                </a:solidFill>
              </a:rPr>
              <a:t> </a:t>
            </a:r>
            <a:r>
              <a:rPr lang="en-US" dirty="0">
                <a:solidFill>
                  <a:schemeClr val="tx1"/>
                </a:solidFill>
              </a:rPr>
              <a:t>:</a:t>
            </a:r>
            <a:endParaRPr lang="en-US" u="sng" dirty="0">
              <a:solidFill>
                <a:schemeClr val="tx1"/>
              </a:solidFill>
            </a:endParaRPr>
          </a:p>
          <a:p>
            <a:pPr lvl="1">
              <a:lnSpc>
                <a:spcPct val="114999"/>
              </a:lnSpc>
              <a:buFont typeface="Arial" panose="020B0604020202020204" pitchFamily="34" charset="0"/>
              <a:buChar char="•"/>
            </a:pPr>
            <a:r>
              <a:rPr lang="en-US" u="sng" dirty="0">
                <a:solidFill>
                  <a:schemeClr val="tx1"/>
                </a:solidFill>
                <a:hlinkClick r:id="rId3"/>
              </a:rPr>
              <a:t>https://www.integration.samhsa.gov/resource/standard-framework-for-levels-of-integrated-healthcare</a:t>
            </a:r>
            <a:endParaRPr lang="en-US" u="sng" dirty="0">
              <a:solidFill>
                <a:schemeClr val="tx1"/>
              </a:solidFill>
            </a:endParaRPr>
          </a:p>
          <a:p>
            <a:pPr>
              <a:buFont typeface="Arial" panose="020B0604020202020204" pitchFamily="34" charset="0"/>
              <a:buChar char="•"/>
            </a:pPr>
            <a:r>
              <a:rPr lang="en-US" dirty="0">
                <a:solidFill>
                  <a:schemeClr val="tx1"/>
                </a:solidFill>
              </a:rPr>
              <a:t>Common to these models is a collaboration between behavioral health and primary care providers</a:t>
            </a:r>
          </a:p>
          <a:p>
            <a:endParaRPr lang="en-US" dirty="0"/>
          </a:p>
        </p:txBody>
      </p:sp>
    </p:spTree>
    <p:extLst>
      <p:ext uri="{BB962C8B-B14F-4D97-AF65-F5344CB8AC3E}">
        <p14:creationId xmlns:p14="http://schemas.microsoft.com/office/powerpoint/2010/main" val="321541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many things, A large majority of the theory and research on Integrated behavioral health in primary care has been done with adults. </a:t>
            </a:r>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a:p>
        </p:txBody>
      </p:sp>
    </p:spTree>
    <p:extLst>
      <p:ext uri="{BB962C8B-B14F-4D97-AF65-F5344CB8AC3E}">
        <p14:creationId xmlns:p14="http://schemas.microsoft.com/office/powerpoint/2010/main" val="368541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b="0" i="0" u="none" strike="noStrike" cap="none" dirty="0">
                <a:solidFill>
                  <a:srgbClr val="000000"/>
                </a:solidFill>
                <a:effectLst/>
                <a:latin typeface="Arial"/>
                <a:ea typeface="Arial"/>
                <a:cs typeface="Arial"/>
                <a:sym typeface="Arial"/>
              </a:rPr>
              <a:t>The National Institute of Mental Health distinguishes</a:t>
            </a:r>
            <a:r>
              <a:rPr lang="en-US" sz="1100" b="0" i="0" u="none" strike="noStrike" cap="none" baseline="0" dirty="0">
                <a:solidFill>
                  <a:srgbClr val="000000"/>
                </a:solidFill>
                <a:effectLst/>
                <a:latin typeface="Arial"/>
                <a:ea typeface="Arial"/>
                <a:cs typeface="Arial"/>
                <a:sym typeface="Arial"/>
              </a:rPr>
              <a:t> pediatric </a:t>
            </a:r>
            <a:r>
              <a:rPr lang="en-US" sz="1100" b="0" i="0" u="none" strike="noStrike" cap="none" baseline="0" dirty="0" err="1">
                <a:solidFill>
                  <a:srgbClr val="000000"/>
                </a:solidFill>
                <a:effectLst/>
                <a:latin typeface="Arial"/>
                <a:ea typeface="Arial"/>
                <a:cs typeface="Arial"/>
                <a:sym typeface="Arial"/>
              </a:rPr>
              <a:t>ic</a:t>
            </a:r>
            <a:r>
              <a:rPr lang="en-US" sz="1100" b="0" i="0" u="none" strike="noStrike" cap="none" baseline="0" dirty="0">
                <a:solidFill>
                  <a:srgbClr val="000000"/>
                </a:solidFill>
                <a:effectLst/>
                <a:latin typeface="Arial"/>
                <a:ea typeface="Arial"/>
                <a:cs typeface="Arial"/>
                <a:sym typeface="Arial"/>
              </a:rPr>
              <a:t> from adult </a:t>
            </a:r>
            <a:r>
              <a:rPr lang="en-US" sz="1100" b="0" i="0" u="none" strike="noStrike" cap="none" baseline="0" dirty="0" err="1">
                <a:solidFill>
                  <a:srgbClr val="000000"/>
                </a:solidFill>
                <a:effectLst/>
                <a:latin typeface="Arial"/>
                <a:ea typeface="Arial"/>
                <a:cs typeface="Arial"/>
                <a:sym typeface="Arial"/>
              </a:rPr>
              <a:t>ic</a:t>
            </a:r>
            <a:r>
              <a:rPr lang="en-US" sz="1100" b="0" i="0" u="none" strike="noStrike" cap="none" baseline="0" dirty="0">
                <a:solidFill>
                  <a:srgbClr val="000000"/>
                </a:solidFill>
                <a:effectLst/>
                <a:latin typeface="Arial"/>
                <a:ea typeface="Arial"/>
                <a:cs typeface="Arial"/>
                <a:sym typeface="Arial"/>
              </a:rPr>
              <a:t> and why it might look different. </a:t>
            </a:r>
            <a:r>
              <a:rPr lang="en-US" dirty="0">
                <a:solidFill>
                  <a:schemeClr val="bg1"/>
                </a:solidFill>
                <a:latin typeface="Arial" panose="020B0604020202020204" pitchFamily="34" charset="0"/>
                <a:cs typeface="Arial" panose="020B0604020202020204" pitchFamily="34" charset="0"/>
              </a:rPr>
              <a:t>Working with children and families is often very different than working with adults with complex medical conditions.</a:t>
            </a:r>
            <a:r>
              <a:rPr lang="en-US" sz="1100" b="0" i="0" u="none" strike="noStrike" cap="none" dirty="0">
                <a:solidFill>
                  <a:srgbClr val="000000"/>
                </a:solidFill>
                <a:effectLst/>
                <a:latin typeface="Arial"/>
                <a:ea typeface="Arial"/>
                <a:cs typeface="Arial"/>
                <a:sym typeface="Arial"/>
              </a:rPr>
              <a:t> Pediatric Integrated Care differs from adult Integrated Care in three main ways: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4000" b="0" i="0" u="none" strike="noStrike" cap="none" dirty="0">
                <a:solidFill>
                  <a:srgbClr val="000000"/>
                </a:solidFill>
                <a:effectLst/>
                <a:latin typeface="Arial"/>
                <a:ea typeface="Arial"/>
                <a:cs typeface="Arial"/>
                <a:sym typeface="Arial"/>
              </a:rPr>
              <a:t>The general principles of Integrated Care apply to adults as well as children and adolescents, but work with developing youth and their families is often different from the work with adults with complex medical illness. In addition, ongoing evaluation for intellectual disability and developmental delays will be emphasized in pediatric evaluations.</a:t>
            </a:r>
          </a:p>
          <a:p>
            <a:pPr marL="457200" lvl="1">
              <a:lnSpc>
                <a:spcPct val="120000"/>
              </a:lnSpc>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endParaRPr lang="en-US" sz="11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There is an increased sensitivity to how children are developing, both mentally and emotionally</a:t>
            </a:r>
          </a:p>
          <a:p>
            <a:pPr lvl="1"/>
            <a:r>
              <a:rPr lang="en-US" sz="1100" b="0" i="0" u="none" strike="noStrike" cap="none" dirty="0">
                <a:solidFill>
                  <a:srgbClr val="000000"/>
                </a:solidFill>
                <a:effectLst/>
                <a:latin typeface="Arial"/>
                <a:ea typeface="Arial"/>
                <a:cs typeface="Arial"/>
                <a:sym typeface="Arial"/>
              </a:rPr>
              <a:t>Families play an important role</a:t>
            </a:r>
          </a:p>
          <a:p>
            <a:pPr lvl="1"/>
            <a:r>
              <a:rPr lang="en-US" sz="1100" b="0" i="0" u="none" strike="noStrike" cap="none" dirty="0">
                <a:solidFill>
                  <a:srgbClr val="000000"/>
                </a:solidFill>
                <a:effectLst/>
                <a:latin typeface="Arial"/>
                <a:ea typeface="Arial"/>
                <a:cs typeface="Arial"/>
                <a:sym typeface="Arial"/>
              </a:rPr>
              <a:t>Treatment emphasizes coping and adjustment techniques in addition to standard care</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Treating Children</a:t>
            </a:r>
          </a:p>
          <a:p>
            <a:pPr lvl="1"/>
            <a:r>
              <a:rPr lang="en-US" sz="1100" b="0" i="0" u="none" strike="noStrike" cap="none" dirty="0">
                <a:solidFill>
                  <a:srgbClr val="000000"/>
                </a:solidFill>
                <a:effectLst/>
                <a:latin typeface="Arial"/>
                <a:ea typeface="Arial"/>
                <a:cs typeface="Arial"/>
                <a:sym typeface="Arial"/>
              </a:rPr>
              <a:t>Most children with mental health conditions are treated in a primary care setting instead of a specialized mental health setting. About half of all mental health disorders </a:t>
            </a:r>
            <a:r>
              <a:rPr lang="en-US" sz="1100" b="0" i="0" u="none" strike="noStrike" cap="none" dirty="0">
                <a:solidFill>
                  <a:srgbClr val="000000"/>
                </a:solidFill>
                <a:effectLst/>
                <a:latin typeface="Arial"/>
                <a:ea typeface="Arial"/>
                <a:cs typeface="Arial"/>
                <a:sym typeface="Arial"/>
                <a:hlinkClick r:id="rId3"/>
              </a:rPr>
              <a:t>begin by age 14</a:t>
            </a:r>
            <a:r>
              <a:rPr lang="en-US" sz="1100" b="0" i="0" u="none" strike="noStrike" cap="none" dirty="0">
                <a:solidFill>
                  <a:srgbClr val="000000"/>
                </a:solidFill>
                <a:effectLst/>
                <a:latin typeface="Arial"/>
                <a:ea typeface="Arial"/>
                <a:cs typeface="Arial"/>
                <a:sym typeface="Arial"/>
              </a:rPr>
              <a:t>. Accurate diagnoses and quality care are vital in a primary care setting.</a:t>
            </a:r>
          </a:p>
          <a:p>
            <a:r>
              <a:rPr lang="en-US" sz="1100" b="0" i="0" u="none" strike="noStrike" cap="none" dirty="0">
                <a:solidFill>
                  <a:srgbClr val="000000"/>
                </a:solidFill>
                <a:effectLst/>
                <a:latin typeface="Arial"/>
                <a:ea typeface="Arial"/>
                <a:cs typeface="Arial"/>
                <a:sym typeface="Arial"/>
              </a:rPr>
              <a:t>Treating Adults</a:t>
            </a:r>
          </a:p>
          <a:p>
            <a:pPr lvl="1"/>
            <a:r>
              <a:rPr lang="en-US" sz="1100" b="0" i="0" u="none" strike="noStrike" cap="none" dirty="0">
                <a:solidFill>
                  <a:srgbClr val="000000"/>
                </a:solidFill>
                <a:effectLst/>
                <a:latin typeface="Arial"/>
                <a:ea typeface="Arial"/>
                <a:cs typeface="Arial"/>
                <a:sym typeface="Arial"/>
              </a:rPr>
              <a:t>Adults are also more likely to be seen in a primary care setting than within a mental health system. Primary care providers deliver half of the mental health care for common conditions such as anxiety, ADHD, depression, behavioral problems, and substance use. Yet, people with mental illnesses who are treated in a primary care setting are less likely to receive effective behavioral health care. For example, </a:t>
            </a:r>
            <a:r>
              <a:rPr lang="en-US" sz="1100" b="0" i="0" u="none" strike="noStrike" cap="none" dirty="0">
                <a:solidFill>
                  <a:srgbClr val="000000"/>
                </a:solidFill>
                <a:effectLst/>
                <a:latin typeface="Arial"/>
                <a:ea typeface="Arial"/>
                <a:cs typeface="Arial"/>
                <a:sym typeface="Arial"/>
                <a:hlinkClick r:id="rId4"/>
              </a:rPr>
              <a:t>75 percent of adult patients with depression see primary care providers, but only half are accurately diagnosed</a:t>
            </a:r>
            <a:r>
              <a:rPr lang="en-US" sz="1100" b="0" i="0" u="none" strike="noStrike" cap="none" dirty="0">
                <a:solidFill>
                  <a:srgbClr val="000000"/>
                </a:solidFill>
                <a:effectLst/>
                <a:latin typeface="Arial"/>
                <a:ea typeface="Arial"/>
                <a:cs typeface="Arial"/>
                <a:sym typeface="Arial"/>
              </a:rPr>
              <a:t>. When a referral is made to a mental health provider, only about half of patients follow through with making an appointment. As a result, many behavioral health problems go undetected, undertreated, and/or untreated.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13</a:t>
            </a:fld>
            <a:endParaRPr lang="en-US"/>
          </a:p>
        </p:txBody>
      </p:sp>
    </p:spTree>
    <p:extLst>
      <p:ext uri="{BB962C8B-B14F-4D97-AF65-F5344CB8AC3E}">
        <p14:creationId xmlns:p14="http://schemas.microsoft.com/office/powerpoint/2010/main" val="270477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14999"/>
              </a:lnSpc>
              <a:spcBef>
                <a:spcPts val="0"/>
              </a:spcBef>
              <a:spcAft>
                <a:spcPts val="0"/>
              </a:spcAft>
              <a:buClr>
                <a:srgbClr val="000000"/>
              </a:buClr>
              <a:buSzPts val="1100"/>
              <a:buFont typeface="Arial"/>
              <a:buChar char="●"/>
              <a:tabLst/>
              <a:defRPr/>
            </a:pPr>
            <a:r>
              <a:rPr lang="en-US" dirty="0">
                <a:solidFill>
                  <a:schemeClr val="tx1"/>
                </a:solidFill>
              </a:rPr>
              <a:t>In pediatric primary care, BH integration focuses on </a:t>
            </a:r>
            <a:r>
              <a:rPr lang="en-US" u="sng" dirty="0">
                <a:solidFill>
                  <a:schemeClr val="tx1"/>
                </a:solidFill>
              </a:rPr>
              <a:t>screening</a:t>
            </a:r>
            <a:r>
              <a:rPr lang="en-US" dirty="0">
                <a:solidFill>
                  <a:schemeClr val="tx1"/>
                </a:solidFill>
              </a:rPr>
              <a:t>, </a:t>
            </a:r>
            <a:r>
              <a:rPr lang="en-US" u="sng" dirty="0">
                <a:solidFill>
                  <a:schemeClr val="tx1"/>
                </a:solidFill>
              </a:rPr>
              <a:t>prevention</a:t>
            </a:r>
            <a:r>
              <a:rPr lang="en-US" dirty="0">
                <a:solidFill>
                  <a:schemeClr val="tx1"/>
                </a:solidFill>
              </a:rPr>
              <a:t>, and </a:t>
            </a:r>
            <a:r>
              <a:rPr lang="en-US" u="sng" dirty="0">
                <a:solidFill>
                  <a:schemeClr val="tx1"/>
                </a:solidFill>
              </a:rPr>
              <a:t>early intervention</a:t>
            </a:r>
            <a:r>
              <a:rPr lang="en-US" dirty="0">
                <a:solidFill>
                  <a:schemeClr val="tx1"/>
                </a:solidFill>
              </a:rPr>
              <a:t>.</a:t>
            </a:r>
          </a:p>
          <a:p>
            <a:pPr>
              <a:lnSpc>
                <a:spcPct val="114999"/>
              </a:lnSpc>
            </a:pPr>
            <a:endParaRPr lang="en-US" dirty="0">
              <a:solidFill>
                <a:schemeClr val="tx1"/>
              </a:solidFill>
            </a:endParaRPr>
          </a:p>
          <a:p>
            <a:pPr>
              <a:lnSpc>
                <a:spcPct val="114999"/>
              </a:lnSpc>
            </a:pPr>
            <a:r>
              <a:rPr lang="en-US" dirty="0">
                <a:solidFill>
                  <a:schemeClr val="tx1"/>
                </a:solidFill>
              </a:rPr>
              <a:t>Early identification and </a:t>
            </a:r>
            <a:r>
              <a:rPr lang="en-US" dirty="0" err="1">
                <a:solidFill>
                  <a:schemeClr val="tx1"/>
                </a:solidFill>
              </a:rPr>
              <a:t>tx</a:t>
            </a:r>
            <a:r>
              <a:rPr lang="en-US" dirty="0">
                <a:solidFill>
                  <a:schemeClr val="tx1"/>
                </a:solidFill>
              </a:rPr>
              <a:t> of trauma, social, emotional, and behavioral problems in children can lead to better quality of life and better health outcomes.</a:t>
            </a:r>
          </a:p>
          <a:p>
            <a:pPr>
              <a:lnSpc>
                <a:spcPct val="114999"/>
              </a:lnSpc>
            </a:pPr>
            <a:endParaRPr lang="en-US" dirty="0">
              <a:solidFill>
                <a:schemeClr val="tx1"/>
              </a:solidFill>
            </a:endParaRPr>
          </a:p>
          <a:p>
            <a:pPr>
              <a:lnSpc>
                <a:spcPct val="114999"/>
              </a:lnSpc>
            </a:pPr>
            <a:r>
              <a:rPr lang="en-US" dirty="0">
                <a:solidFill>
                  <a:schemeClr val="tx1"/>
                </a:solidFill>
              </a:rPr>
              <a:t>Integrated care for children involves the child, adolescent and her/his family.</a:t>
            </a:r>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a:p>
        </p:txBody>
      </p:sp>
    </p:spTree>
    <p:extLst>
      <p:ext uri="{BB962C8B-B14F-4D97-AF65-F5344CB8AC3E}">
        <p14:creationId xmlns:p14="http://schemas.microsoft.com/office/powerpoint/2010/main" val="253697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PCBH models are quite common and the general framework for most of our pediatric primary care clinics at Munroe-Meyer Institute. The PCBH model seeks to improve and optimize access to behavioral health services, including brief treatment and assessment, warm hand offs, and consultation across a variety of presenting concerns. We always say we are trained to be generalists and to quote “see anything that walks in the door,” but by that I mean, see anything that is fit for primary care and referred from the primary care physician or the pediatric primary care team</a:t>
            </a:r>
          </a:p>
          <a:p>
            <a:endParaRPr lang="en-US" dirty="0"/>
          </a:p>
          <a:p>
            <a:r>
              <a:rPr lang="en-US" dirty="0"/>
              <a:t>BHCs are licensed providers and work in the same clinic location as primary care providers  </a:t>
            </a:r>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a:p>
        </p:txBody>
      </p:sp>
    </p:spTree>
    <p:extLst>
      <p:ext uri="{BB962C8B-B14F-4D97-AF65-F5344CB8AC3E}">
        <p14:creationId xmlns:p14="http://schemas.microsoft.com/office/powerpoint/2010/main" val="255103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263742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been recently expanded to “Quadruple</a:t>
            </a:r>
            <a:r>
              <a:rPr lang="en-US" baseline="0" dirty="0"/>
              <a:t> Aim” and now includes improving the work life of health care providers. Reduction in burnout.</a:t>
            </a:r>
          </a:p>
          <a:p>
            <a:endParaRPr lang="en-US" baseline="0" dirty="0"/>
          </a:p>
          <a:p>
            <a:r>
              <a:rPr lang="en-US" dirty="0">
                <a:effectLst/>
              </a:rPr>
              <a:t>Society expects more and more of physicians and practices, particularly in primary care. Patients want their health to be better, to be seen in a timely fashion with empathy, and to enjoy a continuous relationship with a high-quality clinician whom they choose.</a:t>
            </a:r>
            <a:r>
              <a:rPr lang="en-US" baseline="30000" dirty="0">
                <a:effectLst/>
                <a:hlinkClick r:id="rId3"/>
              </a:rPr>
              <a:t>3</a:t>
            </a:r>
            <a:r>
              <a:rPr lang="en-US" dirty="0">
                <a:effectLst/>
              </a:rPr>
              <a:t> A patient-centered practice has been described as, “They give me exactly the help I need and want exactly when I need and want it.”</a:t>
            </a:r>
            <a:r>
              <a:rPr lang="en-US" baseline="30000" dirty="0">
                <a:effectLst/>
                <a:hlinkClick r:id="rId4"/>
              </a:rPr>
              <a:t>4</a:t>
            </a:r>
            <a:r>
              <a:rPr lang="en-US" dirty="0">
                <a:effectLst/>
              </a:rPr>
              <a:t> Yet for primary care, society has not provided the resources to meet these lofty benchmarks</a:t>
            </a:r>
            <a:r>
              <a:rPr lang="en-US" baseline="0" dirty="0">
                <a:effectLst/>
              </a:rPr>
              <a:t> (</a:t>
            </a:r>
            <a:r>
              <a:rPr lang="en-US" baseline="0" dirty="0" err="1">
                <a:effectLst/>
              </a:rPr>
              <a:t>Bodenheimer</a:t>
            </a:r>
            <a:r>
              <a:rPr lang="en-US" baseline="0" dirty="0">
                <a:effectLst/>
              </a:rPr>
              <a:t>, T. &amp; </a:t>
            </a:r>
            <a:r>
              <a:rPr lang="en-US" baseline="0" dirty="0" err="1">
                <a:effectLst/>
              </a:rPr>
              <a:t>Sinsky</a:t>
            </a:r>
            <a:r>
              <a:rPr lang="en-US" baseline="0" dirty="0">
                <a:effectLst/>
              </a:rPr>
              <a:t>, C. (2014). From Triple to Quadruple Aim: Care of the Patient Requires Care of the Provider. Annals of Family Medicine, 12, 573-576.</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57110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may be thinking – okay. Allison seems okay, I guess I wouldn’t mind having her in the clinic to help with kids who are destroying the waiting room, or screaming and refusing to get their flu shot, or you know, and she seems alright to chat with, especially about Creighton basketball until they lose in the last second of the elite eight on a garbage call….</a:t>
            </a:r>
          </a:p>
          <a:p>
            <a:endParaRPr lang="en-US" dirty="0"/>
          </a:p>
          <a:p>
            <a:endParaRPr lang="en-US" dirty="0"/>
          </a:p>
          <a:p>
            <a:r>
              <a:rPr lang="en-US" dirty="0"/>
              <a:t>But does it actually work? Does integrating behavioral health into primary care make a difference? </a:t>
            </a:r>
          </a:p>
        </p:txBody>
      </p:sp>
      <p:sp>
        <p:nvSpPr>
          <p:cNvPr id="4" name="Slide Number Placeholder 3"/>
          <p:cNvSpPr>
            <a:spLocks noGrp="1"/>
          </p:cNvSpPr>
          <p:nvPr>
            <p:ph type="sldNum" sz="quarter" idx="5"/>
          </p:nvPr>
        </p:nvSpPr>
        <p:spPr/>
        <p:txBody>
          <a:bodyPr/>
          <a:lstStyle/>
          <a:p>
            <a:fld id="{224B9F7B-6D2C-D847-BDB0-B95DB96DAEE8}" type="slidenum">
              <a:rPr lang="en-US" smtClean="0"/>
              <a:t>21</a:t>
            </a:fld>
            <a:endParaRPr lang="en-US"/>
          </a:p>
        </p:txBody>
      </p:sp>
    </p:spTree>
    <p:extLst>
      <p:ext uri="{BB962C8B-B14F-4D97-AF65-F5344CB8AC3E}">
        <p14:creationId xmlns:p14="http://schemas.microsoft.com/office/powerpoint/2010/main" val="155664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In fact, we have evidence to suggest that integrated primary care does improve access, it does improve health and mental health outcomes as well as health behaviors, and it does reduce overall health care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http://www.jabfm.org/content/30/1/25.full?sid=f635119b-7243-4bfe-bbd2-3241c11377f4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https://www.ncbi.nlm.nih.gov/pubmed/28379819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http://medicaleconomics.modernmedicine.com/medical-economics/content/tags/affordable-care-act/integrating-primary-care-and-mental-health-key-im?page=full</a:t>
            </a:r>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22</a:t>
            </a:fld>
            <a:endParaRPr lang="en-US"/>
          </a:p>
        </p:txBody>
      </p:sp>
    </p:spTree>
    <p:extLst>
      <p:ext uri="{BB962C8B-B14F-4D97-AF65-F5344CB8AC3E}">
        <p14:creationId xmlns:p14="http://schemas.microsoft.com/office/powerpoint/2010/main" val="232493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am sure we’re all aware, the last few years have been fairly difficult for all of us, especially children and adolescents. Depression, Anxiety, and suicidal ideation are all at some of the all time highs for kids, and ED admissions for these concerns skyrocketed during the pandemic. In fact, in one survey, 71% of parents reported that the pandemic had negatively impacted their child’s mental health. In 2022, the number of children with a diagnosable mental health condition rose to 1 in 5, and we know that is likely an underestimate given that unfortunately, a large number of children with mental and behavioral issues do not access services. </a:t>
            </a:r>
          </a:p>
        </p:txBody>
      </p:sp>
      <p:sp>
        <p:nvSpPr>
          <p:cNvPr id="4" name="Slide Number Placeholder 3"/>
          <p:cNvSpPr>
            <a:spLocks noGrp="1"/>
          </p:cNvSpPr>
          <p:nvPr>
            <p:ph type="sldNum" sz="quarter" idx="5"/>
          </p:nvPr>
        </p:nvSpPr>
        <p:spPr/>
        <p:txBody>
          <a:bodyPr/>
          <a:lstStyle/>
          <a:p>
            <a:fld id="{224B9F7B-6D2C-D847-BDB0-B95DB96DAEE8}" type="slidenum">
              <a:rPr lang="en-US" smtClean="0"/>
              <a:t>2</a:t>
            </a:fld>
            <a:endParaRPr lang="en-US"/>
          </a:p>
        </p:txBody>
      </p:sp>
    </p:spTree>
    <p:extLst>
      <p:ext uri="{BB962C8B-B14F-4D97-AF65-F5344CB8AC3E}">
        <p14:creationId xmlns:p14="http://schemas.microsoft.com/office/powerpoint/2010/main" val="2059388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Just a </a:t>
            </a:r>
            <a:r>
              <a:rPr lang="en-US" dirty="0" err="1"/>
              <a:t>a</a:t>
            </a:r>
            <a:r>
              <a:rPr lang="en-US" dirty="0"/>
              <a:t> few examples based on our work, though we could discuss this at length and I would certainly love to talk to anyone who is interested more about the effectiveness and program evaluation research</a:t>
            </a:r>
          </a:p>
          <a:p>
            <a:endParaRPr lang="en-US" dirty="0"/>
          </a:p>
          <a:p>
            <a:r>
              <a:rPr lang="en-US" dirty="0"/>
              <a:t> our team has looked at whether or not the integration of a behavioral health provider can improve that ever important first session attendance – and we’ve found an over 80% attendance rate for first session in both 2007 and in 2020 </a:t>
            </a:r>
          </a:p>
        </p:txBody>
      </p:sp>
      <p:sp>
        <p:nvSpPr>
          <p:cNvPr id="4" name="Slide Number Placeholder 3"/>
          <p:cNvSpPr>
            <a:spLocks noGrp="1"/>
          </p:cNvSpPr>
          <p:nvPr>
            <p:ph type="sldNum" sz="quarter" idx="5"/>
          </p:nvPr>
        </p:nvSpPr>
        <p:spPr/>
        <p:txBody>
          <a:bodyPr/>
          <a:lstStyle/>
          <a:p>
            <a:fld id="{224B9F7B-6D2C-D847-BDB0-B95DB96DAEE8}" type="slidenum">
              <a:rPr lang="en-US" smtClean="0"/>
              <a:t>23</a:t>
            </a:fld>
            <a:endParaRPr lang="en-US"/>
          </a:p>
        </p:txBody>
      </p:sp>
    </p:spTree>
    <p:extLst>
      <p:ext uri="{BB962C8B-B14F-4D97-AF65-F5344CB8AC3E}">
        <p14:creationId xmlns:p14="http://schemas.microsoft.com/office/powerpoint/2010/main" val="31899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endParaRPr lang="en-US" dirty="0">
              <a:latin typeface="Arial" panose="020B0604020202020204" pitchFamily="34" charset="0"/>
              <a:cs typeface="Arial" panose="020B0604020202020204" pitchFamily="34" charset="0"/>
            </a:endParaRP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Physicians who have adopted an integrated model of care report strong agreement that this type of model helps to improve factors such as: </a:t>
            </a:r>
          </a:p>
          <a:p>
            <a:pPr marL="914400" lvl="1" indent="-457200"/>
            <a:r>
              <a:rPr lang="en-US" dirty="0">
                <a:latin typeface="Arial" panose="020B0604020202020204" pitchFamily="34" charset="0"/>
                <a:cs typeface="Arial" panose="020B0604020202020204" pitchFamily="34" charset="0"/>
              </a:rPr>
              <a:t>Quality and continuity of care for their patients</a:t>
            </a:r>
          </a:p>
          <a:p>
            <a:pPr marL="914400" lvl="1" indent="-457200"/>
            <a:r>
              <a:rPr lang="en-US" dirty="0">
                <a:latin typeface="Arial" panose="020B0604020202020204" pitchFamily="34" charset="0"/>
                <a:cs typeface="Arial" panose="020B0604020202020204" pitchFamily="34" charset="0"/>
              </a:rPr>
              <a:t>time that it allows them to spend on medical issues</a:t>
            </a:r>
          </a:p>
          <a:p>
            <a:pPr marL="914400" lvl="1" indent="-457200"/>
            <a:r>
              <a:rPr lang="en-US" dirty="0">
                <a:latin typeface="Arial" panose="020B0604020202020204" pitchFamily="34" charset="0"/>
                <a:cs typeface="Arial" panose="020B0604020202020204" pitchFamily="34" charset="0"/>
              </a:rPr>
              <a:t>Cost</a:t>
            </a:r>
          </a:p>
          <a:p>
            <a:pPr marL="914400" lvl="1" indent="-457200"/>
            <a:r>
              <a:rPr lang="en-US" dirty="0">
                <a:latin typeface="Arial" panose="020B0604020202020204" pitchFamily="34" charset="0"/>
                <a:cs typeface="Arial" panose="020B0604020202020204" pitchFamily="34" charset="0"/>
              </a:rPr>
              <a:t>Follow-up</a:t>
            </a:r>
          </a:p>
          <a:p>
            <a:pPr marL="914400" lvl="1" indent="-457200"/>
            <a:r>
              <a:rPr lang="en-US" dirty="0">
                <a:latin typeface="Arial" panose="020B0604020202020204" pitchFamily="34" charset="0"/>
                <a:cs typeface="Arial" panose="020B0604020202020204" pitchFamily="34" charset="0"/>
              </a:rPr>
              <a:t>Confidence with identification/management of problems</a:t>
            </a:r>
          </a:p>
          <a:p>
            <a:pPr marL="914400" lvl="1" indent="-457200"/>
            <a:r>
              <a:rPr lang="en-US" dirty="0">
                <a:latin typeface="Arial" panose="020B0604020202020204" pitchFamily="34" charset="0"/>
                <a:cs typeface="Arial" panose="020B0604020202020204" pitchFamily="34" charset="0"/>
              </a:rPr>
              <a:t>Reduced stigma for their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Hine, Grennan, Menousek, Robertson, Valleley, &amp; Evans. (2016). Physician Satisfaction with Integrated Behavioral Health in Pediatric Primary Care: Consistency Across Rural and Urban Settings. </a:t>
            </a:r>
            <a:r>
              <a:rPr lang="en-US" sz="1200" i="1" dirty="0">
                <a:latin typeface="Arial" panose="020B0604020202020204" pitchFamily="34" charset="0"/>
                <a:cs typeface="Arial" panose="020B0604020202020204" pitchFamily="34" charset="0"/>
              </a:rPr>
              <a:t>Journal of Primary Care and Community Health.</a:t>
            </a:r>
            <a:r>
              <a:rPr lang="en-US" sz="1200" dirty="0">
                <a:latin typeface="Arial" panose="020B0604020202020204" pitchFamily="34" charset="0"/>
                <a:cs typeface="Arial" panose="020B0604020202020204" pitchFamily="34" charset="0"/>
              </a:rPr>
              <a:t> 1-5.</a:t>
            </a:r>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24</a:t>
            </a:fld>
            <a:endParaRPr lang="en-US"/>
          </a:p>
        </p:txBody>
      </p:sp>
    </p:spTree>
    <p:extLst>
      <p:ext uri="{BB962C8B-B14F-4D97-AF65-F5344CB8AC3E}">
        <p14:creationId xmlns:p14="http://schemas.microsoft.com/office/powerpoint/2010/main" val="6647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I think is so great about being in primary care and health psychology in general is emphasis on evidence-based and empirically supported treatments. </a:t>
            </a:r>
          </a:p>
          <a:p>
            <a:endParaRPr lang="en-US" dirty="0"/>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25</a:t>
            </a:fld>
            <a:endParaRPr lang="en-US"/>
          </a:p>
        </p:txBody>
      </p:sp>
    </p:spTree>
    <p:extLst>
      <p:ext uri="{BB962C8B-B14F-4D97-AF65-F5344CB8AC3E}">
        <p14:creationId xmlns:p14="http://schemas.microsoft.com/office/powerpoint/2010/main" val="335881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US" dirty="0"/>
              <a:t>Joe</a:t>
            </a:r>
          </a:p>
        </p:txBody>
      </p:sp>
    </p:spTree>
    <p:extLst>
      <p:ext uri="{BB962C8B-B14F-4D97-AF65-F5344CB8AC3E}">
        <p14:creationId xmlns:p14="http://schemas.microsoft.com/office/powerpoint/2010/main" val="124723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ea typeface="Lato" panose="020F0502020204030203" pitchFamily="34" charset="0"/>
                <a:cs typeface="Lato" panose="020F0502020204030203" pitchFamily="34" charset="0"/>
              </a:rPr>
              <a:t>As it turns out, there are a few places most kids go – schools and doctors, for example. As a result, </a:t>
            </a:r>
            <a:r>
              <a:rPr lang="en-US" dirty="0" err="1">
                <a:latin typeface="Lato" panose="020F0502020204030203" pitchFamily="34" charset="0"/>
                <a:ea typeface="Lato" panose="020F0502020204030203" pitchFamily="34" charset="0"/>
                <a:cs typeface="Lato" panose="020F0502020204030203" pitchFamily="34" charset="0"/>
              </a:rPr>
              <a:t>physicans</a:t>
            </a:r>
            <a:r>
              <a:rPr lang="en-US" dirty="0">
                <a:latin typeface="Lato" panose="020F0502020204030203" pitchFamily="34" charset="0"/>
                <a:ea typeface="Lato" panose="020F0502020204030203" pitchFamily="34" charset="0"/>
                <a:cs typeface="Lato" panose="020F0502020204030203" pitchFamily="34" charset="0"/>
              </a:rPr>
              <a:t> have been called de facto mental health providers as Behavioral Health Concerns brought up in 50-80% of medical visits in primary care</a:t>
            </a:r>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3</a:t>
            </a:fld>
            <a:endParaRPr lang="en-US"/>
          </a:p>
        </p:txBody>
      </p:sp>
    </p:spTree>
    <p:extLst>
      <p:ext uri="{BB962C8B-B14F-4D97-AF65-F5344CB8AC3E}">
        <p14:creationId xmlns:p14="http://schemas.microsoft.com/office/powerpoint/2010/main" val="313920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although we have staggering needs across the lifespan, most people with mental and behavioral health needs who need services do not receive treatment. As medical providers, I am sure you have felt the tug of referring a child to outside behavioral health services and the unfortunate reality that many times that family does not make it all the way to treatment and in some cases, even to the first appointment. </a:t>
            </a:r>
          </a:p>
          <a:p>
            <a:endParaRPr lang="en-US" dirty="0"/>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4</a:t>
            </a:fld>
            <a:endParaRPr lang="en-US"/>
          </a:p>
        </p:txBody>
      </p:sp>
    </p:spTree>
    <p:extLst>
      <p:ext uri="{BB962C8B-B14F-4D97-AF65-F5344CB8AC3E}">
        <p14:creationId xmlns:p14="http://schemas.microsoft.com/office/powerpoint/2010/main" val="319047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there are several difficulties primary care providers face, in the context of providing medical care with a behavioral component and addressing </a:t>
            </a:r>
            <a:r>
              <a:rPr lang="en-US" dirty="0" err="1"/>
              <a:t>behavrioal</a:t>
            </a:r>
            <a:r>
              <a:rPr lang="en-US" dirty="0"/>
              <a:t> concerns, we know that this takes a lot of time. I know I am speaking to a virtual room of experts on this, but we actually have research that shows a large discrepancy between the amount of time primary care providers spend on medical only visits versus behavioral visits, and </a:t>
            </a:r>
            <a:r>
              <a:rPr lang="en-US" dirty="0" err="1"/>
              <a:t>unsuprsingly</a:t>
            </a:r>
            <a:r>
              <a:rPr lang="en-US" dirty="0"/>
              <a:t>, providers spend even more time on visits that have both medical and behavioral components. In this particular study, a group of my colleagues looked at these visits in a rural pediatric primary care clinic, and we also know that rural behavioral health concerns can be even more complicated due to lack of access. </a:t>
            </a:r>
          </a:p>
        </p:txBody>
      </p:sp>
      <p:sp>
        <p:nvSpPr>
          <p:cNvPr id="4" name="Slide Number Placeholder 3"/>
          <p:cNvSpPr>
            <a:spLocks noGrp="1"/>
          </p:cNvSpPr>
          <p:nvPr>
            <p:ph type="sldNum" sz="quarter" idx="5"/>
          </p:nvPr>
        </p:nvSpPr>
        <p:spPr/>
        <p:txBody>
          <a:bodyPr/>
          <a:lstStyle/>
          <a:p>
            <a:fld id="{224B9F7B-6D2C-D847-BDB0-B95DB96DAEE8}" type="slidenum">
              <a:rPr lang="en-US" smtClean="0"/>
              <a:t>5</a:t>
            </a:fld>
            <a:endParaRPr lang="en-US"/>
          </a:p>
        </p:txBody>
      </p:sp>
    </p:spTree>
    <p:extLst>
      <p:ext uri="{BB962C8B-B14F-4D97-AF65-F5344CB8AC3E}">
        <p14:creationId xmlns:p14="http://schemas.microsoft.com/office/powerpoint/2010/main" val="339907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although we are all here because we care about the health and well being of kids, we all have to keep the lights on! There are real “costs” to providing behavioral health services for medical providers – unfortunately, behavioral health services are reimbursed at a much lower rate than medical services, likely in part because many times </a:t>
            </a:r>
            <a:r>
              <a:rPr lang="en-US" dirty="0" err="1"/>
              <a:t>physicans</a:t>
            </a:r>
            <a:r>
              <a:rPr lang="en-US" dirty="0"/>
              <a:t> are not able to bill for these services.</a:t>
            </a:r>
          </a:p>
        </p:txBody>
      </p:sp>
      <p:sp>
        <p:nvSpPr>
          <p:cNvPr id="4" name="Slide Number Placeholder 3"/>
          <p:cNvSpPr>
            <a:spLocks noGrp="1"/>
          </p:cNvSpPr>
          <p:nvPr>
            <p:ph type="sldNum" sz="quarter" idx="5"/>
          </p:nvPr>
        </p:nvSpPr>
        <p:spPr/>
        <p:txBody>
          <a:bodyPr/>
          <a:lstStyle/>
          <a:p>
            <a:fld id="{224B9F7B-6D2C-D847-BDB0-B95DB96DAEE8}" type="slidenum">
              <a:rPr lang="en-US" smtClean="0"/>
              <a:t>6</a:t>
            </a:fld>
            <a:endParaRPr lang="en-US"/>
          </a:p>
        </p:txBody>
      </p:sp>
    </p:spTree>
    <p:extLst>
      <p:ext uri="{BB962C8B-B14F-4D97-AF65-F5344CB8AC3E}">
        <p14:creationId xmlns:p14="http://schemas.microsoft.com/office/powerpoint/2010/main" val="152382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  as many of you I’m sure are noticing – there is also a painful shortage of mental health professionals in our communities, particularly in Nebraska.</a:t>
            </a:r>
          </a:p>
          <a:p>
            <a:endParaRPr lang="en-US" dirty="0"/>
          </a:p>
          <a:p>
            <a:pPr marL="342900" indent="-342900"/>
            <a:r>
              <a:rPr lang="en-US" dirty="0">
                <a:latin typeface="Arial" panose="020B0604020202020204" pitchFamily="34" charset="0"/>
                <a:cs typeface="Arial" panose="020B0604020202020204" pitchFamily="34" charset="0"/>
              </a:rPr>
              <a:t>In Nebraska, 88 of 93 counties are Federally identified Mental Health Professions Shortage Areas</a:t>
            </a:r>
          </a:p>
          <a:p>
            <a:pPr marL="342900" indent="-342900"/>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74% of MH professionals practice in Metropolitan </a:t>
            </a:r>
          </a:p>
          <a:p>
            <a:pPr marL="800100" lvl="1" indent="-342900"/>
            <a:r>
              <a:rPr lang="en-US" dirty="0">
                <a:latin typeface="Arial" panose="020B0604020202020204" pitchFamily="34" charset="0"/>
                <a:cs typeface="Arial" panose="020B0604020202020204" pitchFamily="34" charset="0"/>
              </a:rPr>
              <a:t>Omaha and Lincoln</a:t>
            </a:r>
          </a:p>
          <a:p>
            <a:pPr marL="342900" indent="-342900"/>
            <a:r>
              <a:rPr lang="en-US" dirty="0">
                <a:latin typeface="Arial" panose="020B0604020202020204" pitchFamily="34" charset="0"/>
                <a:cs typeface="Arial" panose="020B0604020202020204" pitchFamily="34" charset="0"/>
              </a:rPr>
              <a:t>32 counties have 0 MH professionals of any kind</a:t>
            </a:r>
          </a:p>
          <a:p>
            <a:pPr marL="342900" indent="-342900"/>
            <a:r>
              <a:rPr lang="en-US" dirty="0">
                <a:latin typeface="Arial" panose="020B0604020202020204" pitchFamily="34" charset="0"/>
                <a:cs typeface="Arial" panose="020B0604020202020204" pitchFamily="34" charset="0"/>
              </a:rPr>
              <a:t>Of 156 licensed psychiatrists, only 27 (17%) practice in rural Nebraska and only 4 rural counties have a Child Psychiatrist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7</a:t>
            </a:fld>
            <a:endParaRPr lang="en-US"/>
          </a:p>
        </p:txBody>
      </p:sp>
    </p:spTree>
    <p:extLst>
      <p:ext uri="{BB962C8B-B14F-4D97-AF65-F5344CB8AC3E}">
        <p14:creationId xmlns:p14="http://schemas.microsoft.com/office/powerpoint/2010/main" val="365998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you may be sitting here on a Friday morning, nodding along because this sounds good, but also asking yourself- what does it actually mean? What is integrated care? Who decides or decided what to call it? How do we know if we are “integrated”?? In fact – the patient centered medical home is one, but not the only, specific model of integrating behavioral health into primary care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may be noticing, if you haven’t already, there is substantial overlap between mental and behavioral health AND physical health, and this is felt by anyone working in primary care. </a:t>
            </a:r>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8</a:t>
            </a:fld>
            <a:endParaRPr lang="en-US"/>
          </a:p>
        </p:txBody>
      </p:sp>
    </p:spTree>
    <p:extLst>
      <p:ext uri="{BB962C8B-B14F-4D97-AF65-F5344CB8AC3E}">
        <p14:creationId xmlns:p14="http://schemas.microsoft.com/office/powerpoint/2010/main" val="301399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AND in our field, in fact NONE of those are easy answers!! I love to look at this family tree, which was put out by the national integration academy council. </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This family tree is often used to highlight common terms and models in integrated care. It also includes definitions often used in integration of behavioral and physical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baseline="0" dirty="0"/>
          </a:p>
          <a:p>
            <a:r>
              <a:rPr lang="en-US" sz="1100" b="0" i="0" u="sng" strike="noStrike" cap="none" dirty="0">
                <a:solidFill>
                  <a:srgbClr val="000000"/>
                </a:solidFill>
                <a:effectLst/>
                <a:latin typeface="Arial"/>
                <a:ea typeface="Arial"/>
                <a:cs typeface="Arial"/>
                <a:sym typeface="Arial"/>
              </a:rPr>
              <a:t>These</a:t>
            </a:r>
            <a:r>
              <a:rPr lang="en-US" sz="1100" b="0" i="0" u="sng" strike="noStrike" cap="none" baseline="0" dirty="0">
                <a:solidFill>
                  <a:srgbClr val="000000"/>
                </a:solidFill>
                <a:effectLst/>
                <a:latin typeface="Arial"/>
                <a:ea typeface="Arial"/>
                <a:cs typeface="Arial"/>
                <a:sym typeface="Arial"/>
              </a:rPr>
              <a:t> are high frequency definitions in integrated care.  Some of these definitions focus on the </a:t>
            </a:r>
            <a:r>
              <a:rPr lang="en-US" sz="1100" b="1" i="1" u="sng" strike="noStrike" cap="none" baseline="0" dirty="0">
                <a:solidFill>
                  <a:srgbClr val="000000"/>
                </a:solidFill>
                <a:effectLst/>
                <a:latin typeface="Arial"/>
                <a:ea typeface="Arial"/>
                <a:cs typeface="Arial"/>
                <a:sym typeface="Arial"/>
              </a:rPr>
              <a:t>location</a:t>
            </a:r>
            <a:r>
              <a:rPr lang="en-US" sz="1100" b="0" i="0" u="sng" strike="noStrike" cap="none" baseline="0" dirty="0">
                <a:solidFill>
                  <a:srgbClr val="000000"/>
                </a:solidFill>
                <a:effectLst/>
                <a:latin typeface="Arial"/>
                <a:ea typeface="Arial"/>
                <a:cs typeface="Arial"/>
                <a:sym typeface="Arial"/>
              </a:rPr>
              <a:t> of where care is provided such as :</a:t>
            </a:r>
          </a:p>
          <a:p>
            <a:pPr lvl="1"/>
            <a:r>
              <a:rPr lang="en-US" sz="1100" b="0" i="0" u="sng" strike="noStrike" cap="none" dirty="0">
                <a:solidFill>
                  <a:srgbClr val="000000"/>
                </a:solidFill>
                <a:effectLst/>
                <a:latin typeface="Arial"/>
                <a:ea typeface="Arial"/>
                <a:cs typeface="Arial"/>
                <a:sym typeface="Arial"/>
              </a:rPr>
              <a:t>Co-located</a:t>
            </a:r>
            <a:r>
              <a:rPr lang="en-US" sz="1100" b="0" i="0" u="none" strike="noStrike" cap="none" dirty="0">
                <a:solidFill>
                  <a:srgbClr val="000000"/>
                </a:solidFill>
                <a:effectLst/>
                <a:latin typeface="Arial"/>
                <a:ea typeface="Arial"/>
                <a:cs typeface="Arial"/>
                <a:sym typeface="Arial"/>
              </a:rPr>
              <a:t> models  consist of Behavioral health providers and primary care providers (e.g., physicians, nurse practitioners) delivering care in the same</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practice. Co-location is more of a description of where services are provided rather than a speciﬁc service; however,</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co-location maintains a referral process, which may begin as medical cases and are transferred to behavioral health</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(Blount, 2003).</a:t>
            </a:r>
          </a:p>
          <a:p>
            <a:pPr lvl="1"/>
            <a:r>
              <a:rPr lang="en-US" sz="1100" b="0" i="0" u="sng" strike="noStrike" cap="none" dirty="0">
                <a:solidFill>
                  <a:srgbClr val="000000"/>
                </a:solidFill>
                <a:effectLst/>
                <a:latin typeface="Arial"/>
                <a:ea typeface="Arial"/>
                <a:cs typeface="Arial"/>
                <a:sym typeface="Arial"/>
              </a:rPr>
              <a:t>In the Coordinated care model, </a:t>
            </a:r>
            <a:r>
              <a:rPr lang="en-US" sz="1100" b="0" i="0" u="none" strike="noStrike" cap="none" dirty="0">
                <a:solidFill>
                  <a:srgbClr val="000000"/>
                </a:solidFill>
                <a:effectLst/>
                <a:latin typeface="Arial"/>
                <a:ea typeface="Arial"/>
                <a:cs typeface="Arial"/>
                <a:sym typeface="Arial"/>
              </a:rPr>
              <a:t>Behavioral health and PCPs practice separately within their respective systems. Information regarding mutual patients maybe exchanged as-needed, and collaboration is limited outside of the initial referral (Blount, 2003).</a:t>
            </a:r>
          </a:p>
          <a:p>
            <a:r>
              <a:rPr lang="en-US" sz="1100" b="0" i="0" u="sng" strike="noStrike" cap="none" dirty="0">
                <a:solidFill>
                  <a:srgbClr val="000000"/>
                </a:solidFill>
                <a:effectLst/>
                <a:latin typeface="Arial"/>
                <a:ea typeface="Arial"/>
                <a:cs typeface="Arial"/>
                <a:sym typeface="Arial"/>
              </a:rPr>
              <a:t>Some of the</a:t>
            </a:r>
            <a:r>
              <a:rPr lang="en-US" sz="1100" b="0" i="0" u="sng" strike="noStrike" cap="none" baseline="0" dirty="0">
                <a:solidFill>
                  <a:srgbClr val="000000"/>
                </a:solidFill>
                <a:effectLst/>
                <a:latin typeface="Arial"/>
                <a:ea typeface="Arial"/>
                <a:cs typeface="Arial"/>
                <a:sym typeface="Arial"/>
              </a:rPr>
              <a:t> definitions focus on the </a:t>
            </a:r>
            <a:r>
              <a:rPr lang="en-US" sz="1100" b="1" i="1" u="sng" strike="noStrike" cap="none" baseline="0" dirty="0">
                <a:solidFill>
                  <a:srgbClr val="000000"/>
                </a:solidFill>
                <a:effectLst/>
                <a:latin typeface="Arial"/>
                <a:ea typeface="Arial"/>
                <a:cs typeface="Arial"/>
                <a:sym typeface="Arial"/>
              </a:rPr>
              <a:t>type of service </a:t>
            </a:r>
            <a:r>
              <a:rPr lang="en-US" sz="1100" b="0" i="0" u="sng" strike="noStrike" cap="none" baseline="0" dirty="0">
                <a:solidFill>
                  <a:srgbClr val="000000"/>
                </a:solidFill>
                <a:effectLst/>
                <a:latin typeface="Arial"/>
                <a:ea typeface="Arial"/>
                <a:cs typeface="Arial"/>
                <a:sym typeface="Arial"/>
              </a:rPr>
              <a:t>being offered:</a:t>
            </a:r>
          </a:p>
          <a:p>
            <a:pPr lvl="1"/>
            <a:r>
              <a:rPr lang="en-US" sz="1100" b="0" i="0" u="sng" strike="noStrike" cap="none" dirty="0">
                <a:solidFill>
                  <a:srgbClr val="000000"/>
                </a:solidFill>
                <a:effectLst/>
                <a:latin typeface="Arial"/>
                <a:ea typeface="Arial"/>
                <a:cs typeface="Arial"/>
                <a:sym typeface="Arial"/>
              </a:rPr>
              <a:t>Care management</a:t>
            </a:r>
            <a:r>
              <a:rPr lang="en-US" sz="1100" b="0" i="0" u="none" strike="noStrike" cap="none" dirty="0">
                <a:solidFill>
                  <a:srgbClr val="000000"/>
                </a:solidFill>
                <a:effectLst/>
                <a:latin typeface="Arial"/>
                <a:ea typeface="Arial"/>
                <a:cs typeface="Arial"/>
                <a:sym typeface="Arial"/>
              </a:rPr>
              <a:t> Speciﬁc type of service which is often disease speciﬁc (e.g., depression, congestive heart failure) whereby a behavioral health</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clinician, provides assessment, intervention, care facilitation, and follow up (e.g., </a:t>
            </a:r>
            <a:r>
              <a:rPr lang="en-US" sz="1100" b="0" i="0" u="none" strike="noStrike" cap="none" dirty="0" err="1">
                <a:solidFill>
                  <a:srgbClr val="000000"/>
                </a:solidFill>
                <a:effectLst/>
                <a:latin typeface="Arial"/>
                <a:ea typeface="Arial"/>
                <a:cs typeface="Arial"/>
                <a:sym typeface="Arial"/>
              </a:rPr>
              <a:t>Belnap</a:t>
            </a:r>
            <a:r>
              <a:rPr lang="en-US" sz="1100" b="0" i="0" u="none" strike="noStrike" cap="none" dirty="0">
                <a:solidFill>
                  <a:srgbClr val="000000"/>
                </a:solidFill>
                <a:effectLst/>
                <a:latin typeface="Arial"/>
                <a:ea typeface="Arial"/>
                <a:cs typeface="Arial"/>
                <a:sym typeface="Arial"/>
              </a:rPr>
              <a:t> et al., 2006).</a:t>
            </a:r>
          </a:p>
          <a:p>
            <a:pPr lvl="1"/>
            <a:r>
              <a:rPr lang="en-US" sz="1100" b="0" i="0" u="sng" strike="noStrike" cap="none" dirty="0">
                <a:solidFill>
                  <a:srgbClr val="000000"/>
                </a:solidFill>
                <a:effectLst/>
                <a:latin typeface="Arial"/>
                <a:ea typeface="Arial"/>
                <a:cs typeface="Arial"/>
                <a:sym typeface="Arial"/>
              </a:rPr>
              <a:t>Collaborative</a:t>
            </a:r>
            <a:r>
              <a:rPr lang="en-US" sz="1100" b="0" i="0" u="sng" strike="noStrike" cap="none" baseline="0"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rPr>
              <a:t>care</a:t>
            </a:r>
            <a:r>
              <a:rPr lang="en-US" sz="1100" b="0" i="0" u="sng"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An overarching term describing ongoing relationships between clinicians (e.g., behavioral health and primary care) over time</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(Doherty, McDaniel &amp; Baird, 1996). This is not a ﬁxed model, but a larger construct consisting of various components</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which when combined create models of collaborative care (Craven &amp; Bland, 2006; Peek, 2007).</a:t>
            </a:r>
          </a:p>
          <a:p>
            <a:pPr lvl="1"/>
            <a:r>
              <a:rPr lang="en-US" sz="1100" b="0" i="0" u="sng" strike="noStrike" cap="none" dirty="0">
                <a:solidFill>
                  <a:srgbClr val="000000"/>
                </a:solidFill>
                <a:effectLst/>
                <a:latin typeface="Arial"/>
                <a:ea typeface="Arial"/>
                <a:cs typeface="Arial"/>
                <a:sym typeface="Arial"/>
              </a:rPr>
              <a:t>Integrated care</a:t>
            </a:r>
            <a:r>
              <a:rPr lang="en-US" sz="1100" b="0" i="0" u="none" strike="noStrike" cap="none" dirty="0">
                <a:solidFill>
                  <a:srgbClr val="000000"/>
                </a:solidFill>
                <a:effectLst/>
                <a:latin typeface="Arial"/>
                <a:ea typeface="Arial"/>
                <a:cs typeface="Arial"/>
                <a:sym typeface="Arial"/>
              </a:rPr>
              <a:t> Tightly integrated, on-site teamwork with uniﬁed care plan. Often connotes close organizational integration as well, perhaps</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involving social and other services (Blount, 2003; Blount et al., 2007).</a:t>
            </a:r>
          </a:p>
          <a:p>
            <a:r>
              <a:rPr lang="en-US" sz="1100" b="0" i="0" u="sng" strike="noStrike" cap="none" dirty="0">
                <a:solidFill>
                  <a:srgbClr val="000000"/>
                </a:solidFill>
                <a:effectLst/>
                <a:latin typeface="Arial"/>
                <a:ea typeface="Arial"/>
                <a:cs typeface="Arial"/>
                <a:sym typeface="Arial"/>
              </a:rPr>
              <a:t>And some of these</a:t>
            </a:r>
            <a:r>
              <a:rPr lang="en-US" sz="1100" b="0" i="0" u="sng" strike="noStrike" cap="none" baseline="0" dirty="0">
                <a:solidFill>
                  <a:srgbClr val="000000"/>
                </a:solidFill>
                <a:effectLst/>
                <a:latin typeface="Arial"/>
                <a:ea typeface="Arial"/>
                <a:cs typeface="Arial"/>
                <a:sym typeface="Arial"/>
              </a:rPr>
              <a:t> definitions are </a:t>
            </a:r>
            <a:r>
              <a:rPr lang="en-US" sz="1100" b="1" i="1" u="sng" strike="noStrike" cap="none" baseline="0" dirty="0">
                <a:solidFill>
                  <a:srgbClr val="000000"/>
                </a:solidFill>
                <a:effectLst/>
                <a:latin typeface="Arial"/>
                <a:ea typeface="Arial"/>
                <a:cs typeface="Arial"/>
                <a:sym typeface="Arial"/>
              </a:rPr>
              <a:t>model of integrated </a:t>
            </a:r>
            <a:r>
              <a:rPr lang="en-US" sz="1100" b="0" i="0" u="sng" strike="noStrike" cap="none" baseline="0" dirty="0">
                <a:solidFill>
                  <a:srgbClr val="000000"/>
                </a:solidFill>
                <a:effectLst/>
                <a:latin typeface="Arial"/>
                <a:ea typeface="Arial"/>
                <a:cs typeface="Arial"/>
                <a:sym typeface="Arial"/>
              </a:rPr>
              <a:t>care such as </a:t>
            </a:r>
          </a:p>
          <a:p>
            <a:pPr lvl="1"/>
            <a:r>
              <a:rPr lang="en-US" sz="1100" b="0" i="0" u="sng" strike="noStrike" cap="none" baseline="0" dirty="0">
                <a:solidFill>
                  <a:srgbClr val="000000"/>
                </a:solidFill>
                <a:effectLst/>
                <a:latin typeface="Arial"/>
                <a:ea typeface="Arial"/>
                <a:cs typeface="Arial"/>
                <a:sym typeface="Arial"/>
              </a:rPr>
              <a:t>The Primary Care Behavioral Health Model</a:t>
            </a:r>
          </a:p>
          <a:p>
            <a:pPr lvl="1"/>
            <a:r>
              <a:rPr lang="en-US" sz="1100" b="0" i="0" u="sng" strike="noStrike" cap="none" baseline="0" dirty="0">
                <a:solidFill>
                  <a:srgbClr val="000000"/>
                </a:solidFill>
                <a:effectLst/>
                <a:latin typeface="Arial"/>
                <a:ea typeface="Arial"/>
                <a:cs typeface="Arial"/>
                <a:sym typeface="Arial"/>
              </a:rPr>
              <a:t>Collaborative Care Model</a:t>
            </a:r>
            <a:endParaRPr lang="en-US" sz="1100" b="0" i="0" u="sng" strike="noStrike" cap="none" dirty="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baseline="0" dirty="0"/>
          </a:p>
          <a:p>
            <a:r>
              <a:rPr lang="en-US" sz="1100" b="0" i="0" u="none" strike="noStrike" cap="none" dirty="0">
                <a:solidFill>
                  <a:srgbClr val="000000"/>
                </a:solidFill>
                <a:effectLst/>
                <a:latin typeface="Arial"/>
                <a:ea typeface="Arial"/>
                <a:cs typeface="Arial"/>
                <a:sym typeface="Arial"/>
              </a:rPr>
              <a:t>Integrated Care combines primary health care and mental health care in one setting. There are many ways to integrate care, and they may go by different names, including “Collaborative Care” or "Health Homes." This is an important model of care because:</a:t>
            </a:r>
          </a:p>
          <a:p>
            <a:r>
              <a:rPr lang="en-US" sz="1100" b="0" i="0" u="none" strike="noStrike" cap="none" dirty="0">
                <a:solidFill>
                  <a:srgbClr val="000000"/>
                </a:solidFill>
                <a:effectLst/>
                <a:latin typeface="Arial"/>
                <a:ea typeface="Arial"/>
                <a:cs typeface="Arial"/>
                <a:sym typeface="Arial"/>
              </a:rPr>
              <a:t>Primary care settings, like a doctor's office, provide about half of all mental health care for common psychiatric disorders</a:t>
            </a:r>
          </a:p>
          <a:p>
            <a:r>
              <a:rPr lang="en-US" sz="1100" b="0" i="0" u="none" strike="noStrike" cap="none" dirty="0">
                <a:solidFill>
                  <a:srgbClr val="000000"/>
                </a:solidFill>
                <a:effectLst/>
                <a:latin typeface="Arial"/>
                <a:ea typeface="Arial"/>
                <a:cs typeface="Arial"/>
                <a:sym typeface="Arial"/>
              </a:rPr>
              <a:t>People with common physical health conditions also have higher rates of mental health issues.</a:t>
            </a:r>
          </a:p>
          <a:p>
            <a:r>
              <a:rPr lang="en-US" sz="1100" b="0" i="0" u="none" strike="noStrike" cap="none" dirty="0">
                <a:solidFill>
                  <a:srgbClr val="000000"/>
                </a:solidFill>
                <a:effectLst/>
                <a:latin typeface="Arial"/>
                <a:ea typeface="Arial"/>
                <a:cs typeface="Arial"/>
                <a:sym typeface="Arial"/>
              </a:rPr>
              <a:t>Providing Integrated Care helps patients and their providers. It blends the expertise of mental health, substance use, and primary care clinicians, with feedback from patients and their caregivers. This creates a team-based approach where mental health care and general medical care are offered in the same setting. Coordinating primary care and mental health care in this way can help address the physical health problems of people with serious mental illnesses.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baseline="0" dirty="0">
              <a:latin typeface="Calibri"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latin typeface="Calibri" pitchFamily="34" charset="0"/>
                <a:ea typeface="ＭＳ Ｐゴシック" pitchFamily="34" charset="-128"/>
              </a:rPr>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Peek CJ and the National Integration Academy Council. Lexicon for Behavioral Health and Primary Care Integration: AHRQ Publication No.13-IP001-EF. Rockville, MD</a:t>
            </a:r>
          </a:p>
          <a:p>
            <a:pPr marL="158750" indent="0">
              <a:buNone/>
            </a:pPr>
            <a:endParaRPr lang="en-US" dirty="0"/>
          </a:p>
        </p:txBody>
      </p:sp>
    </p:spTree>
    <p:extLst>
      <p:ext uri="{BB962C8B-B14F-4D97-AF65-F5344CB8AC3E}">
        <p14:creationId xmlns:p14="http://schemas.microsoft.com/office/powerpoint/2010/main" val="1463452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3763" y="1247237"/>
            <a:ext cx="7088318" cy="1872612"/>
          </a:xfrm>
        </p:spPr>
        <p:txBody>
          <a:bodyPr anchor="b">
            <a:noAutofit/>
          </a:bodyPr>
          <a:lstStyle>
            <a:lvl1pPr algn="l">
              <a:lnSpc>
                <a:spcPct val="80000"/>
              </a:lnSpc>
              <a:defRPr sz="5400" b="1" i="0" baseline="0">
                <a:solidFill>
                  <a:schemeClr val="bg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453763" y="3522233"/>
            <a:ext cx="7088318" cy="1721780"/>
          </a:xfrm>
        </p:spPr>
        <p:txBody>
          <a:bodyPr>
            <a:normAutofit/>
          </a:bodyPr>
          <a:lstStyle>
            <a:lvl1pPr marL="0" indent="0" algn="l">
              <a:buNone/>
              <a:defRPr sz="2800" b="0" i="0" baseline="0">
                <a:solidFill>
                  <a:srgbClr val="FDB713"/>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a:p>
            <a:r>
              <a:rPr lang="en-US" dirty="0"/>
              <a:t>College or Department</a:t>
            </a:r>
          </a:p>
        </p:txBody>
      </p:sp>
      <p:pic>
        <p:nvPicPr>
          <p:cNvPr id="12" name="Picture 11" descr="Arrow&#10;&#10;Description automatically generated with low confidence">
            <a:extLst>
              <a:ext uri="{FF2B5EF4-FFF2-40B4-BE49-F238E27FC236}">
                <a16:creationId xmlns:a16="http://schemas.microsoft.com/office/drawing/2014/main" id="{6926D987-63B1-C345-B2F6-42CE791B78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374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4" y="1713490"/>
            <a:ext cx="3570685" cy="3454400"/>
          </a:xfrm>
        </p:spPr>
        <p:txBody>
          <a:bodyPr/>
          <a:lstStyle/>
          <a:p>
            <a:r>
              <a:rPr lang="en-US"/>
              <a:t>Click icon to add picture</a:t>
            </a:r>
          </a:p>
        </p:txBody>
      </p:sp>
      <p:pic>
        <p:nvPicPr>
          <p:cNvPr id="6" name="Picture 5" descr="MHTTC Stacked Color Bars" title="MHTTC Stacked Color B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698" y="5547816"/>
            <a:ext cx="2487302" cy="1658201"/>
          </a:xfrm>
          <a:prstGeom prst="rect">
            <a:avLst/>
          </a:prstGeom>
          <a:noFill/>
          <a:ln>
            <a:noFill/>
          </a:ln>
        </p:spPr>
      </p:pic>
      <p:pic>
        <p:nvPicPr>
          <p:cNvPr id="10" name="Picture Placeholder 6"/>
          <p:cNvPicPr>
            <a:picLocks noChangeAspect="1"/>
          </p:cNvPicPr>
          <p:nvPr/>
        </p:nvPicPr>
        <p:blipFill>
          <a:blip r:embed="rId4" cstate="print">
            <a:extLst>
              <a:ext uri="{28A0092B-C50C-407E-A947-70E740481C1C}">
                <a14:useLocalDpi xmlns:a14="http://schemas.microsoft.com/office/drawing/2010/main" val="0"/>
              </a:ext>
            </a:extLst>
          </a:blip>
          <a:srcRect t="129" b="129"/>
          <a:stretch>
            <a:fillRect/>
          </a:stretch>
        </p:blipFill>
        <p:spPr>
          <a:xfrm>
            <a:off x="637870" y="5936778"/>
            <a:ext cx="3736238" cy="743805"/>
          </a:xfrm>
          <a:prstGeom prst="rect">
            <a:avLst/>
          </a:prstGeom>
        </p:spPr>
      </p:pic>
      <p:pic>
        <p:nvPicPr>
          <p:cNvPr id="8" name="Picture 7"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6"/>
            <a:ext cx="2487302" cy="1658201"/>
          </a:xfrm>
          <a:prstGeom prst="rect">
            <a:avLst/>
          </a:prstGeom>
          <a:noFill/>
          <a:ln>
            <a:noFill/>
          </a:ln>
        </p:spPr>
      </p:pic>
      <p:pic>
        <p:nvPicPr>
          <p:cNvPr id="9" name="Picture Placeholder 6"/>
          <p:cNvPicPr>
            <a:picLocks noChangeAspect="1"/>
          </p:cNvPicPr>
          <p:nvPr userDrawn="1"/>
        </p:nvPicPr>
        <p:blipFill>
          <a:blip r:embed="rId4" cstate="print">
            <a:extLst>
              <a:ext uri="{28A0092B-C50C-407E-A947-70E740481C1C}">
                <a14:useLocalDpi xmlns:a14="http://schemas.microsoft.com/office/drawing/2010/main" val="0"/>
              </a:ext>
            </a:extLst>
          </a:blip>
          <a:srcRect t="129" b="129"/>
          <a:stretch>
            <a:fillRect/>
          </a:stretch>
        </p:blipFill>
        <p:spPr>
          <a:xfrm>
            <a:off x="637870" y="5936778"/>
            <a:ext cx="3736238" cy="743805"/>
          </a:xfrm>
          <a:prstGeom prst="rect">
            <a:avLst/>
          </a:prstGeom>
        </p:spPr>
      </p:pic>
    </p:spTree>
    <p:custDataLst>
      <p:tags r:id="rId1"/>
    </p:custDataLst>
    <p:extLst>
      <p:ext uri="{BB962C8B-B14F-4D97-AF65-F5344CB8AC3E}">
        <p14:creationId xmlns:p14="http://schemas.microsoft.com/office/powerpoint/2010/main" val="41669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342030" y="229198"/>
            <a:ext cx="7887570" cy="1229801"/>
          </a:xfrm>
        </p:spPr>
        <p:txBody>
          <a:bodyPr tIns="0" bIns="0"/>
          <a:lstStyle>
            <a:lvl1pPr>
              <a:defRPr sz="4000">
                <a:solidFill>
                  <a:srgbClr val="AD122A"/>
                </a:solidFill>
              </a:defRPr>
            </a:lvl1pPr>
          </a:lstStyle>
          <a:p>
            <a:r>
              <a:rPr lang="en-US" dirty="0"/>
              <a:t>Click to edit Master title style</a:t>
            </a:r>
          </a:p>
        </p:txBody>
      </p:sp>
      <p:sp>
        <p:nvSpPr>
          <p:cNvPr id="3" name="Content Placeholder 2"/>
          <p:cNvSpPr>
            <a:spLocks noGrp="1"/>
          </p:cNvSpPr>
          <p:nvPr>
            <p:ph idx="1"/>
          </p:nvPr>
        </p:nvSpPr>
        <p:spPr>
          <a:xfrm>
            <a:off x="342029" y="1607424"/>
            <a:ext cx="8459942"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1619037"/>
            <a:ext cx="4126605"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679846" y="1619037"/>
            <a:ext cx="4122123"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6" name="Title 1"/>
          <p:cNvSpPr>
            <a:spLocks noGrp="1"/>
          </p:cNvSpPr>
          <p:nvPr>
            <p:ph type="title"/>
          </p:nvPr>
        </p:nvSpPr>
        <p:spPr>
          <a:xfrm>
            <a:off x="342030" y="240810"/>
            <a:ext cx="7887570" cy="1229801"/>
          </a:xfrm>
        </p:spPr>
        <p:txBody>
          <a:bodyPr tIns="0" bIns="0"/>
          <a:lstStyle>
            <a:lvl1pPr>
              <a:defRPr sz="40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342028" y="217589"/>
            <a:ext cx="7887572" cy="1229803"/>
          </a:xfrm>
        </p:spPr>
        <p:txBody>
          <a:bodyPr/>
          <a:lstStyle>
            <a:lvl1pPr>
              <a:defRPr>
                <a:solidFill>
                  <a:srgbClr val="AD122A"/>
                </a:solidFill>
              </a:defRPr>
            </a:lvl1pPr>
          </a:lstStyle>
          <a:p>
            <a:r>
              <a:rPr lang="en-US" dirty="0"/>
              <a:t>Click to edit Master title style</a:t>
            </a:r>
          </a:p>
        </p:txBody>
      </p:sp>
      <p:sp>
        <p:nvSpPr>
          <p:cNvPr id="3" name="Text Placeholder 2"/>
          <p:cNvSpPr>
            <a:spLocks noGrp="1"/>
          </p:cNvSpPr>
          <p:nvPr>
            <p:ph type="body" idx="1"/>
          </p:nvPr>
        </p:nvSpPr>
        <p:spPr>
          <a:xfrm>
            <a:off x="342028" y="1619038"/>
            <a:ext cx="3196303"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768918" y="1630559"/>
            <a:ext cx="5033770" cy="4906676"/>
          </a:xfrm>
        </p:spPr>
        <p:txBody>
          <a:bodyPr/>
          <a:lstStyle/>
          <a:p>
            <a:endParaRPr lang="en-US"/>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2348539"/>
            <a:ext cx="8459942"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itle 1"/>
          <p:cNvSpPr>
            <a:spLocks noGrp="1"/>
          </p:cNvSpPr>
          <p:nvPr>
            <p:ph type="title"/>
          </p:nvPr>
        </p:nvSpPr>
        <p:spPr>
          <a:xfrm>
            <a:off x="342030" y="217589"/>
            <a:ext cx="7887570" cy="1229801"/>
          </a:xfrm>
        </p:spPr>
        <p:txBody>
          <a:bodyPr tIns="0" bIns="0"/>
          <a:lstStyle>
            <a:lvl1pPr>
              <a:defRPr sz="4000">
                <a:solidFill>
                  <a:srgbClr val="AD122A"/>
                </a:solidFill>
              </a:defRPr>
            </a:lvl1pPr>
          </a:lstStyle>
          <a:p>
            <a:r>
              <a:rPr lang="en-US" dirty="0"/>
              <a:t>Click to edit Master title style</a:t>
            </a:r>
          </a:p>
        </p:txBody>
      </p:sp>
      <p:sp>
        <p:nvSpPr>
          <p:cNvPr id="4" name="Text Placeholder 3"/>
          <p:cNvSpPr>
            <a:spLocks noGrp="1"/>
          </p:cNvSpPr>
          <p:nvPr>
            <p:ph type="body" sz="quarter" idx="10"/>
          </p:nvPr>
        </p:nvSpPr>
        <p:spPr>
          <a:xfrm>
            <a:off x="341310" y="1579218"/>
            <a:ext cx="8460660" cy="642101"/>
          </a:xfrm>
        </p:spPr>
        <p:txBody>
          <a:bodyPr anchor="ctr"/>
          <a:lstStyle>
            <a:lvl1pPr>
              <a:defRPr b="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763" y="2130753"/>
            <a:ext cx="8236475" cy="1609107"/>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10" name="Picture 9" descr="A picture containing text, outdoor, sign, aircraft&#10;&#10;Description automatically generated">
            <a:extLst>
              <a:ext uri="{FF2B5EF4-FFF2-40B4-BE49-F238E27FC236}">
                <a16:creationId xmlns:a16="http://schemas.microsoft.com/office/drawing/2014/main" id="{87DEBC97-7565-3E45-B9D2-5E71B37DBC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342892" lvl="0" indent="-257168">
              <a:spcBef>
                <a:spcPts val="0"/>
              </a:spcBef>
              <a:spcAft>
                <a:spcPts val="0"/>
              </a:spcAft>
              <a:buSzPts val="1800"/>
              <a:buChar char="●"/>
              <a:defRPr/>
            </a:lvl1pPr>
            <a:lvl2pPr marL="685783" lvl="1" indent="-238119">
              <a:spcBef>
                <a:spcPts val="1200"/>
              </a:spcBef>
              <a:spcAft>
                <a:spcPts val="0"/>
              </a:spcAft>
              <a:buSzPts val="1400"/>
              <a:buChar char="○"/>
              <a:defRPr/>
            </a:lvl2pPr>
            <a:lvl3pPr marL="1028675" lvl="2" indent="-238119">
              <a:spcBef>
                <a:spcPts val="1200"/>
              </a:spcBef>
              <a:spcAft>
                <a:spcPts val="0"/>
              </a:spcAft>
              <a:buSzPts val="1400"/>
              <a:buChar char="■"/>
              <a:defRPr/>
            </a:lvl3pPr>
            <a:lvl4pPr marL="1371566" lvl="3" indent="-238119">
              <a:spcBef>
                <a:spcPts val="1200"/>
              </a:spcBef>
              <a:spcAft>
                <a:spcPts val="0"/>
              </a:spcAft>
              <a:buSzPts val="1400"/>
              <a:buChar char="●"/>
              <a:defRPr/>
            </a:lvl4pPr>
            <a:lvl5pPr marL="1714457" lvl="4" indent="-238119">
              <a:spcBef>
                <a:spcPts val="1200"/>
              </a:spcBef>
              <a:spcAft>
                <a:spcPts val="0"/>
              </a:spcAft>
              <a:buSzPts val="1400"/>
              <a:buChar char="○"/>
              <a:defRPr/>
            </a:lvl5pPr>
            <a:lvl6pPr marL="2057348" lvl="5" indent="-238119">
              <a:spcBef>
                <a:spcPts val="1200"/>
              </a:spcBef>
              <a:spcAft>
                <a:spcPts val="0"/>
              </a:spcAft>
              <a:buSzPts val="1400"/>
              <a:buChar char="■"/>
              <a:defRPr/>
            </a:lvl6pPr>
            <a:lvl7pPr marL="2400240" lvl="6" indent="-238119">
              <a:spcBef>
                <a:spcPts val="1200"/>
              </a:spcBef>
              <a:spcAft>
                <a:spcPts val="0"/>
              </a:spcAft>
              <a:buSzPts val="1400"/>
              <a:buChar char="●"/>
              <a:defRPr/>
            </a:lvl7pPr>
            <a:lvl8pPr marL="2743132" lvl="7" indent="-238119">
              <a:spcBef>
                <a:spcPts val="1200"/>
              </a:spcBef>
              <a:spcAft>
                <a:spcPts val="0"/>
              </a:spcAft>
              <a:buSzPts val="1400"/>
              <a:buChar char="○"/>
              <a:defRPr/>
            </a:lvl8pPr>
            <a:lvl9pPr marL="3086023" lvl="8" indent="-238119">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748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342892" lvl="0" indent="-17144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678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6C236D37-DE14-8C41-BE2D-7E2087AD5436}"/>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42028" y="205977"/>
            <a:ext cx="7887572" cy="1229803"/>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342029" y="1570712"/>
            <a:ext cx="8459943" cy="490846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 id="2147483747" r:id="rId9"/>
    <p:sldLayoutId id="2147483748" r:id="rId10"/>
    <p:sldLayoutId id="2147483749" r:id="rId11"/>
  </p:sldLayoutIdLst>
  <p:txStyles>
    <p:titleStyle>
      <a:lvl1pPr algn="l" defTabSz="609585" rtl="0" eaLnBrk="1" latinLnBrk="0" hangingPunct="1">
        <a:lnSpc>
          <a:spcPct val="90000"/>
        </a:lnSpc>
        <a:spcBef>
          <a:spcPct val="0"/>
        </a:spcBef>
        <a:buNone/>
        <a:defRPr sz="4000" b="1" i="0" kern="1200" baseline="0">
          <a:solidFill>
            <a:srgbClr val="AD122A"/>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jabfm.org/content/30/1/25.full?sid=f635119b-7243-4bfe-bbd2-3241c11377f4"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medicaleconomics.modernmedicine.com/medical-economics/content/tags/affordable-care-act/integrating-primary-care-and-mental-health-key-im?page=full" TargetMode="External"/><Relationship Id="rId4" Type="http://schemas.openxmlformats.org/officeDocument/2006/relationships/hyperlink" Target="https://www.ncbi.nlm.nih.gov/pubmed/28379819"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mhttcnetwork.org/centers/content/mid-america-mhtt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525" y="1307713"/>
            <a:ext cx="7088318" cy="1872612"/>
          </a:xfrm>
        </p:spPr>
        <p:txBody>
          <a:bodyPr/>
          <a:lstStyle/>
          <a:p>
            <a:pPr algn="ctr"/>
            <a:r>
              <a:rPr lang="en-US" sz="4000" dirty="0">
                <a:latin typeface="Lato SemiBold" panose="020F0502020204030203" pitchFamily="34" charset="0"/>
                <a:ea typeface="Lato SemiBold" panose="020F0502020204030203" pitchFamily="34" charset="0"/>
                <a:cs typeface="Lato SemiBold" panose="020F0502020204030203" pitchFamily="34" charset="0"/>
              </a:rPr>
              <a:t>Integrating Behavioral Health into Pediatric Primary Care</a:t>
            </a:r>
          </a:p>
        </p:txBody>
      </p:sp>
      <p:sp>
        <p:nvSpPr>
          <p:cNvPr id="3" name="Subtitle 2"/>
          <p:cNvSpPr>
            <a:spLocks noGrp="1"/>
          </p:cNvSpPr>
          <p:nvPr>
            <p:ph type="subTitle" idx="1"/>
          </p:nvPr>
        </p:nvSpPr>
        <p:spPr>
          <a:xfrm>
            <a:off x="550525" y="3546423"/>
            <a:ext cx="7950008" cy="1721780"/>
          </a:xfrm>
        </p:spPr>
        <p:txBody>
          <a:bodyPr vert="horz" lIns="91440" tIns="45720" rIns="91440" bIns="45720" rtlCol="0" anchor="t">
            <a:normAutofit/>
          </a:bodyPr>
          <a:lstStyle/>
          <a:p>
            <a:r>
              <a:rPr lang="en-US" sz="2400" b="1" dirty="0">
                <a:latin typeface="Lato SemiBold" panose="020B0604020202020204" pitchFamily="34" charset="0"/>
                <a:ea typeface="Lato SemiBold" panose="020B0604020202020204" pitchFamily="34" charset="0"/>
                <a:cs typeface="Lato SemiBold" panose="020B0604020202020204" pitchFamily="34" charset="0"/>
              </a:rPr>
              <a:t>Allison Grennan, PhD</a:t>
            </a:r>
          </a:p>
          <a:p>
            <a:r>
              <a:rPr lang="en-US" sz="2400" b="1" dirty="0">
                <a:latin typeface="Lato SemiBold" panose="020B0604020202020204" pitchFamily="34" charset="0"/>
                <a:ea typeface="Lato SemiBold" panose="020B0604020202020204" pitchFamily="34" charset="0"/>
                <a:cs typeface="Lato SemiBold" panose="020B0604020202020204" pitchFamily="34" charset="0"/>
              </a:rPr>
              <a:t>Associate Professor, Licensed Psychologist</a:t>
            </a:r>
          </a:p>
          <a:p>
            <a:r>
              <a:rPr lang="en-US" sz="2400" b="1" dirty="0">
                <a:latin typeface="Lato SemiBold" panose="020B0604020202020204" pitchFamily="34" charset="0"/>
                <a:ea typeface="Lato SemiBold" panose="020B0604020202020204" pitchFamily="34" charset="0"/>
                <a:cs typeface="Lato SemiBold" panose="020B0604020202020204" pitchFamily="34" charset="0"/>
              </a:rPr>
              <a:t>Director of Internship Training</a:t>
            </a:r>
          </a:p>
          <a:p>
            <a:r>
              <a:rPr lang="en-US" sz="2400" b="1" dirty="0">
                <a:latin typeface="Lato SemiBold" panose="020B0604020202020204" pitchFamily="34" charset="0"/>
                <a:ea typeface="Lato SemiBold" panose="020B0604020202020204" pitchFamily="34" charset="0"/>
                <a:cs typeface="Lato SemiBold" panose="020B0604020202020204" pitchFamily="34" charset="0"/>
              </a:rPr>
              <a:t>Munroe-Meyer Institute, UNMC</a:t>
            </a:r>
          </a:p>
          <a:p>
            <a:endParaRPr lang="en-US" b="1" dirty="0"/>
          </a:p>
          <a:p>
            <a:endParaRPr lang="en-US" b="1" dirty="0"/>
          </a:p>
        </p:txBody>
      </p:sp>
    </p:spTree>
    <p:extLst>
      <p:ext uri="{BB962C8B-B14F-4D97-AF65-F5344CB8AC3E}">
        <p14:creationId xmlns:p14="http://schemas.microsoft.com/office/powerpoint/2010/main" val="18073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587221"/>
            <a:ext cx="7871460" cy="572700"/>
          </a:xfrm>
        </p:spPr>
        <p:txBody>
          <a:bodyPr/>
          <a:lstStyle/>
          <a:p>
            <a:r>
              <a:rPr lang="en-US" b="1" dirty="0">
                <a:latin typeface="Lato" panose="020F0502020204030203" pitchFamily="34" charset="0"/>
                <a:ea typeface="Lato" panose="020F0502020204030203" pitchFamily="34" charset="0"/>
                <a:cs typeface="Lato" panose="020F0502020204030203" pitchFamily="34" charset="0"/>
              </a:rPr>
              <a:t>Models of Integrated Care</a:t>
            </a:r>
          </a:p>
        </p:txBody>
      </p:sp>
      <p:sp>
        <p:nvSpPr>
          <p:cNvPr id="3" name="Text Placeholder 2"/>
          <p:cNvSpPr>
            <a:spLocks noGrp="1"/>
          </p:cNvSpPr>
          <p:nvPr>
            <p:ph type="body" idx="1"/>
          </p:nvPr>
        </p:nvSpPr>
        <p:spPr>
          <a:xfrm>
            <a:off x="380999" y="1311897"/>
            <a:ext cx="8542020" cy="3551150"/>
          </a:xfrm>
        </p:spPr>
        <p:txBody>
          <a:bodyPr/>
          <a:lstStyle/>
          <a:p>
            <a:pPr marL="85723" indent="0">
              <a:buNone/>
            </a:pPr>
            <a:endParaRPr lang="en-US" sz="1500" b="1" dirty="0">
              <a:solidFill>
                <a:srgbClr val="C00000"/>
              </a:solidFill>
              <a:latin typeface="Lato" panose="020F0502020204030203" pitchFamily="34" charset="0"/>
              <a:ea typeface="Lato" panose="020F0502020204030203" pitchFamily="34" charset="0"/>
              <a:cs typeface="Lato" panose="020F0502020204030203" pitchFamily="34" charset="0"/>
            </a:endParaRPr>
          </a:p>
          <a:p>
            <a:pPr marL="85724" indent="0">
              <a:buNone/>
            </a:pPr>
            <a:r>
              <a:rPr lang="en-US" sz="2400" b="1" dirty="0">
                <a:solidFill>
                  <a:srgbClr val="303B42"/>
                </a:solidFill>
                <a:latin typeface="Lato" panose="020F0502020204030203" pitchFamily="34" charset="0"/>
                <a:ea typeface="Lato" panose="020F0502020204030203" pitchFamily="34" charset="0"/>
                <a:cs typeface="Lato" panose="020F0502020204030203" pitchFamily="34" charset="0"/>
              </a:rPr>
              <a:t>Primary Care Behavioral Health (PCBH) </a:t>
            </a:r>
            <a:r>
              <a:rPr lang="en-US" sz="2400" dirty="0">
                <a:latin typeface="Lato" panose="020F0502020204030203" pitchFamily="34" charset="0"/>
                <a:ea typeface="Lato" panose="020F0502020204030203" pitchFamily="34" charset="0"/>
                <a:cs typeface="Lato" panose="020F0502020204030203" pitchFamily="34" charset="0"/>
              </a:rPr>
              <a:t>describes how licensed mental health providers/psychologists and primary care providers work in collaborative environments to address physical and behavioral health</a:t>
            </a:r>
          </a:p>
          <a:p>
            <a:pPr marL="85724"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85724" indent="0">
              <a:buNone/>
            </a:pPr>
            <a:r>
              <a:rPr lang="en-US" sz="2400" b="1" dirty="0">
                <a:solidFill>
                  <a:srgbClr val="303B42"/>
                </a:solidFill>
                <a:latin typeface="Lato" panose="020F0502020204030203" pitchFamily="34" charset="0"/>
                <a:ea typeface="Lato" panose="020F0502020204030203" pitchFamily="34" charset="0"/>
                <a:cs typeface="Lato" panose="020F0502020204030203" pitchFamily="34" charset="0"/>
              </a:rPr>
              <a:t>Collaborative Care or </a:t>
            </a:r>
            <a:r>
              <a:rPr lang="en-US" sz="2400" b="1" dirty="0" err="1">
                <a:solidFill>
                  <a:srgbClr val="303B42"/>
                </a:solidFill>
                <a:latin typeface="Lato" panose="020F0502020204030203" pitchFamily="34" charset="0"/>
                <a:ea typeface="Lato" panose="020F0502020204030203" pitchFamily="34" charset="0"/>
                <a:cs typeface="Lato" panose="020F0502020204030203" pitchFamily="34" charset="0"/>
              </a:rPr>
              <a:t>CoCM</a:t>
            </a:r>
            <a:r>
              <a:rPr lang="en-US" sz="2400" dirty="0">
                <a:solidFill>
                  <a:srgbClr val="303B42"/>
                </a:solidFill>
                <a:latin typeface="Lato" panose="020F0502020204030203" pitchFamily="34" charset="0"/>
                <a:ea typeface="Lato" panose="020F0502020204030203" pitchFamily="34" charset="0"/>
                <a:cs typeface="Lato" panose="020F0502020204030203" pitchFamily="34" charset="0"/>
              </a:rPr>
              <a:t> </a:t>
            </a:r>
            <a:r>
              <a:rPr lang="en-US" sz="2400" dirty="0">
                <a:latin typeface="Lato" panose="020F0502020204030203" pitchFamily="34" charset="0"/>
                <a:ea typeface="Lato" panose="020F0502020204030203" pitchFamily="34" charset="0"/>
                <a:cs typeface="Lato" panose="020F0502020204030203" pitchFamily="34" charset="0"/>
              </a:rPr>
              <a:t>is a specific framework of integrated care by the American Psychiatric Association “Collaborative Care Model”</a:t>
            </a:r>
          </a:p>
          <a:p>
            <a:endParaRPr lang="en-US" sz="1500" dirty="0"/>
          </a:p>
        </p:txBody>
      </p:sp>
    </p:spTree>
    <p:extLst>
      <p:ext uri="{BB962C8B-B14F-4D97-AF65-F5344CB8AC3E}">
        <p14:creationId xmlns:p14="http://schemas.microsoft.com/office/powerpoint/2010/main" val="405635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HS_Framework_Final-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17" y="496519"/>
            <a:ext cx="8201915" cy="5326734"/>
          </a:xfrm>
          <a:prstGeom prst="rect">
            <a:avLst/>
          </a:prstGeom>
        </p:spPr>
      </p:pic>
      <p:pic>
        <p:nvPicPr>
          <p:cNvPr id="2" name="Picture 2">
            <a:extLst>
              <a:ext uri="{FF2B5EF4-FFF2-40B4-BE49-F238E27FC236}">
                <a16:creationId xmlns:a16="http://schemas.microsoft.com/office/drawing/2014/main" id="{430CCA55-08FE-4B5E-BD8D-253CE631E09A}"/>
              </a:ext>
            </a:extLst>
          </p:cNvPr>
          <p:cNvPicPr>
            <a:picLocks noChangeAspect="1"/>
          </p:cNvPicPr>
          <p:nvPr/>
        </p:nvPicPr>
        <p:blipFill>
          <a:blip r:embed="rId4"/>
          <a:stretch>
            <a:fillRect/>
          </a:stretch>
        </p:blipFill>
        <p:spPr>
          <a:xfrm>
            <a:off x="772999" y="5976178"/>
            <a:ext cx="7682844" cy="385303"/>
          </a:xfrm>
          <a:prstGeom prst="rect">
            <a:avLst/>
          </a:prstGeom>
        </p:spPr>
      </p:pic>
      <p:sp>
        <p:nvSpPr>
          <p:cNvPr id="3" name="Arrow: Right 2">
            <a:extLst>
              <a:ext uri="{FF2B5EF4-FFF2-40B4-BE49-F238E27FC236}">
                <a16:creationId xmlns:a16="http://schemas.microsoft.com/office/drawing/2014/main" id="{B6303CDE-EACF-0BD6-E740-FC416CFBAED8}"/>
              </a:ext>
            </a:extLst>
          </p:cNvPr>
          <p:cNvSpPr/>
          <p:nvPr/>
        </p:nvSpPr>
        <p:spPr>
          <a:xfrm>
            <a:off x="1876843" y="5495411"/>
            <a:ext cx="5156461" cy="48076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9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C317-03CD-477C-8F61-0A5EF5C44E69}"/>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Adult Behavioral Health in Primary Care</a:t>
            </a:r>
          </a:p>
        </p:txBody>
      </p:sp>
      <p:sp>
        <p:nvSpPr>
          <p:cNvPr id="3" name="Content Placeholder 2">
            <a:extLst>
              <a:ext uri="{FF2B5EF4-FFF2-40B4-BE49-F238E27FC236}">
                <a16:creationId xmlns:a16="http://schemas.microsoft.com/office/drawing/2014/main" id="{ED05EBFE-9226-4D59-8625-F0B6FFE66FD4}"/>
              </a:ext>
            </a:extLst>
          </p:cNvPr>
          <p:cNvSpPr>
            <a:spLocks noGrp="1"/>
          </p:cNvSpPr>
          <p:nvPr>
            <p:ph idx="1"/>
          </p:nvPr>
        </p:nvSpPr>
        <p:spPr/>
        <p:txBody>
          <a:bodyPr/>
          <a:lstStyle/>
          <a:p>
            <a:pPr marL="457200"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Anxiety</a:t>
            </a:r>
          </a:p>
          <a:p>
            <a:pPr marL="457200"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Pain</a:t>
            </a:r>
          </a:p>
          <a:p>
            <a:pPr marL="457200"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Depression</a:t>
            </a:r>
          </a:p>
          <a:p>
            <a:pPr marL="457200"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Substance Abuse </a:t>
            </a:r>
          </a:p>
          <a:p>
            <a:endParaRPr lang="en-US" dirty="0">
              <a:latin typeface="Lato" panose="020F0502020204030203" pitchFamily="34" charset="0"/>
              <a:ea typeface="Lato" panose="020F0502020204030203" pitchFamily="34" charset="0"/>
              <a:cs typeface="Lato" panose="020F0502020204030203" pitchFamily="34" charset="0"/>
            </a:endParaRPr>
          </a:p>
          <a:p>
            <a:r>
              <a:rPr lang="en-US" altLang="en-US" dirty="0">
                <a:latin typeface="Lato" panose="020F0502020204030203" pitchFamily="34" charset="0"/>
                <a:ea typeface="Lato" panose="020F0502020204030203" pitchFamily="34" charset="0"/>
                <a:cs typeface="Lato" panose="020F0502020204030203" pitchFamily="34" charset="0"/>
              </a:rPr>
              <a:t>50% - 70% of physical complaints have no identifiable physical cause (</a:t>
            </a:r>
            <a:r>
              <a:rPr lang="en-US" altLang="en-US" dirty="0" err="1">
                <a:latin typeface="Lato" panose="020F0502020204030203" pitchFamily="34" charset="0"/>
                <a:ea typeface="Lato" panose="020F0502020204030203" pitchFamily="34" charset="0"/>
                <a:cs typeface="Lato" panose="020F0502020204030203" pitchFamily="34" charset="0"/>
              </a:rPr>
              <a:t>O’Donohue</a:t>
            </a:r>
            <a:r>
              <a:rPr lang="en-US" altLang="en-US" dirty="0">
                <a:latin typeface="Lato" panose="020F0502020204030203" pitchFamily="34" charset="0"/>
                <a:ea typeface="Lato" panose="020F0502020204030203" pitchFamily="34" charset="0"/>
                <a:cs typeface="Lato" panose="020F0502020204030203" pitchFamily="34" charset="0"/>
              </a:rPr>
              <a:t>, 2003)</a:t>
            </a:r>
          </a:p>
          <a:p>
            <a:endParaRPr lang="en-US" dirty="0"/>
          </a:p>
        </p:txBody>
      </p:sp>
    </p:spTree>
    <p:extLst>
      <p:ext uri="{BB962C8B-B14F-4D97-AF65-F5344CB8AC3E}">
        <p14:creationId xmlns:p14="http://schemas.microsoft.com/office/powerpoint/2010/main" val="78752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3554-3F7C-FDD8-F28A-C03052CAD7EA}"/>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Children vs Adults in IPC</a:t>
            </a:r>
          </a:p>
        </p:txBody>
      </p:sp>
      <p:sp>
        <p:nvSpPr>
          <p:cNvPr id="3" name="Content Placeholder 2">
            <a:extLst>
              <a:ext uri="{FF2B5EF4-FFF2-40B4-BE49-F238E27FC236}">
                <a16:creationId xmlns:a16="http://schemas.microsoft.com/office/drawing/2014/main" id="{A0F550FA-A1B1-B445-D1A0-79ED0A95D2D9}"/>
              </a:ext>
            </a:extLst>
          </p:cNvPr>
          <p:cNvSpPr>
            <a:spLocks noGrp="1"/>
          </p:cNvSpPr>
          <p:nvPr>
            <p:ph idx="1"/>
          </p:nvPr>
        </p:nvSpPr>
        <p:spPr/>
        <p:txBody>
          <a:bodyPr/>
          <a:lstStyle/>
          <a:p>
            <a:pPr marL="74092" lvl="1" indent="0">
              <a:lnSpc>
                <a:spcPct val="120000"/>
              </a:lnSpc>
              <a:buNone/>
            </a:pPr>
            <a:r>
              <a:rPr lang="en-US" sz="3200" dirty="0">
                <a:latin typeface="Lato" panose="020F0502020204030203" pitchFamily="34" charset="0"/>
                <a:ea typeface="Lato" panose="020F0502020204030203" pitchFamily="34" charset="0"/>
                <a:cs typeface="Lato" panose="020F0502020204030203" pitchFamily="34" charset="0"/>
              </a:rPr>
              <a:t>Focus on the </a:t>
            </a:r>
            <a:r>
              <a:rPr lang="en-US" sz="3200" b="1" dirty="0">
                <a:solidFill>
                  <a:srgbClr val="303B42"/>
                </a:solidFill>
                <a:latin typeface="Lato" panose="020F0502020204030203" pitchFamily="34" charset="0"/>
                <a:ea typeface="Lato" panose="020F0502020204030203" pitchFamily="34" charset="0"/>
                <a:cs typeface="Lato" panose="020F0502020204030203" pitchFamily="34" charset="0"/>
              </a:rPr>
              <a:t>developing child</a:t>
            </a:r>
          </a:p>
          <a:p>
            <a:pPr marL="74092" lvl="1" indent="0">
              <a:lnSpc>
                <a:spcPct val="120000"/>
              </a:lnSpc>
              <a:buNone/>
            </a:pPr>
            <a:r>
              <a:rPr lang="en-US" sz="3200" b="1" dirty="0">
                <a:solidFill>
                  <a:srgbClr val="303B42"/>
                </a:solidFill>
                <a:latin typeface="Lato" panose="020F0502020204030203" pitchFamily="34" charset="0"/>
                <a:ea typeface="Lato" panose="020F0502020204030203" pitchFamily="34" charset="0"/>
                <a:cs typeface="Lato" panose="020F0502020204030203" pitchFamily="34" charset="0"/>
              </a:rPr>
              <a:t>Families</a:t>
            </a:r>
            <a:r>
              <a:rPr lang="en-US" sz="3200" dirty="0">
                <a:latin typeface="Lato" panose="020F0502020204030203" pitchFamily="34" charset="0"/>
                <a:ea typeface="Lato" panose="020F0502020204030203" pitchFamily="34" charset="0"/>
                <a:cs typeface="Lato" panose="020F0502020204030203" pitchFamily="34" charset="0"/>
              </a:rPr>
              <a:t> play an active role in treatment</a:t>
            </a:r>
          </a:p>
          <a:p>
            <a:pPr marL="74092" lvl="1" indent="0">
              <a:lnSpc>
                <a:spcPct val="120000"/>
              </a:lnSpc>
              <a:buNone/>
            </a:pPr>
            <a:r>
              <a:rPr lang="en-US" sz="3200" dirty="0">
                <a:latin typeface="Lato" panose="020F0502020204030203" pitchFamily="34" charset="0"/>
                <a:ea typeface="Lato" panose="020F0502020204030203" pitchFamily="34" charset="0"/>
                <a:cs typeface="Lato" panose="020F0502020204030203" pitchFamily="34" charset="0"/>
              </a:rPr>
              <a:t>Treatment focuses on coping and </a:t>
            </a:r>
            <a:r>
              <a:rPr lang="en-US" sz="3200" b="1" dirty="0">
                <a:solidFill>
                  <a:srgbClr val="303B42"/>
                </a:solidFill>
                <a:latin typeface="Lato" panose="020F0502020204030203" pitchFamily="34" charset="0"/>
                <a:ea typeface="Lato" panose="020F0502020204030203" pitchFamily="34" charset="0"/>
                <a:cs typeface="Lato" panose="020F0502020204030203" pitchFamily="34" charset="0"/>
              </a:rPr>
              <a:t>adjustment and behavior </a:t>
            </a:r>
            <a:r>
              <a:rPr lang="en-US" sz="3200" dirty="0">
                <a:latin typeface="Lato" panose="020F0502020204030203" pitchFamily="34" charset="0"/>
                <a:ea typeface="Lato" panose="020F0502020204030203" pitchFamily="34" charset="0"/>
                <a:cs typeface="Lato" panose="020F0502020204030203" pitchFamily="34" charset="0"/>
              </a:rPr>
              <a:t>management </a:t>
            </a:r>
          </a:p>
          <a:p>
            <a:endParaRPr lang="en-US" dirty="0"/>
          </a:p>
        </p:txBody>
      </p:sp>
      <p:sp>
        <p:nvSpPr>
          <p:cNvPr id="4" name="TextBox 3">
            <a:extLst>
              <a:ext uri="{FF2B5EF4-FFF2-40B4-BE49-F238E27FC236}">
                <a16:creationId xmlns:a16="http://schemas.microsoft.com/office/drawing/2014/main" id="{C1063A54-7C00-6B0C-9275-B8A0F5D95F76}"/>
              </a:ext>
            </a:extLst>
          </p:cNvPr>
          <p:cNvSpPr txBox="1"/>
          <p:nvPr/>
        </p:nvSpPr>
        <p:spPr>
          <a:xfrm>
            <a:off x="5773783" y="6400800"/>
            <a:ext cx="3028188"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NIMH</a:t>
            </a:r>
          </a:p>
        </p:txBody>
      </p:sp>
    </p:spTree>
    <p:extLst>
      <p:ext uri="{BB962C8B-B14F-4D97-AF65-F5344CB8AC3E}">
        <p14:creationId xmlns:p14="http://schemas.microsoft.com/office/powerpoint/2010/main" val="200857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Pediatric Integrated Care</a:t>
            </a:r>
          </a:p>
        </p:txBody>
      </p:sp>
      <p:graphicFrame>
        <p:nvGraphicFramePr>
          <p:cNvPr id="5" name="Diagram 4">
            <a:extLst>
              <a:ext uri="{FF2B5EF4-FFF2-40B4-BE49-F238E27FC236}">
                <a16:creationId xmlns:a16="http://schemas.microsoft.com/office/drawing/2014/main" id="{4F003CA1-A358-4D85-8989-12C52AEEC64B}"/>
              </a:ext>
            </a:extLst>
          </p:cNvPr>
          <p:cNvGraphicFramePr/>
          <p:nvPr>
            <p:extLst>
              <p:ext uri="{D42A27DB-BD31-4B8C-83A1-F6EECF244321}">
                <p14:modId xmlns:p14="http://schemas.microsoft.com/office/powerpoint/2010/main" val="67953063"/>
              </p:ext>
            </p:extLst>
          </p:nvPr>
        </p:nvGraphicFramePr>
        <p:xfrm>
          <a:off x="1169374" y="1983537"/>
          <a:ext cx="6373559" cy="3705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89A7DAD-389A-4B14-8550-BCE28B775424}"/>
              </a:ext>
            </a:extLst>
          </p:cNvPr>
          <p:cNvSpPr txBox="1"/>
          <p:nvPr/>
        </p:nvSpPr>
        <p:spPr>
          <a:xfrm>
            <a:off x="306475" y="6201691"/>
            <a:ext cx="8837525" cy="461665"/>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SAMHSA:  https://www.samhsa.gov/capt/practicing-effective-prevention/prevention-behavioral-health/adverse-childhood-experiences</a:t>
            </a:r>
          </a:p>
        </p:txBody>
      </p:sp>
    </p:spTree>
    <p:extLst>
      <p:ext uri="{BB962C8B-B14F-4D97-AF65-F5344CB8AC3E}">
        <p14:creationId xmlns:p14="http://schemas.microsoft.com/office/powerpoint/2010/main" val="80415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E7F3-F1D2-57D6-1EB1-0C34B8E98EAB}"/>
              </a:ext>
            </a:extLst>
          </p:cNvPr>
          <p:cNvSpPr>
            <a:spLocks noGrp="1"/>
          </p:cNvSpPr>
          <p:nvPr>
            <p:ph type="title"/>
          </p:nvPr>
        </p:nvSpPr>
        <p:spPr>
          <a:xfrm>
            <a:off x="125214" y="229198"/>
            <a:ext cx="7887570" cy="1229801"/>
          </a:xfrm>
        </p:spPr>
        <p:txBody>
          <a:bodyPr/>
          <a:lstStyle/>
          <a:p>
            <a:pPr algn="ctr"/>
            <a:r>
              <a:rPr lang="en-US" b="1" dirty="0">
                <a:latin typeface="Lato" panose="020F0502020204030203" pitchFamily="34" charset="0"/>
                <a:ea typeface="Lato" panose="020F0502020204030203" pitchFamily="34" charset="0"/>
                <a:cs typeface="Lato" panose="020F0502020204030203" pitchFamily="34" charset="0"/>
              </a:rPr>
              <a:t>Primary Care Behavioral Health Model (PCBH)</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85740F8E-8AA3-8240-B5C8-05B5226DA0E5}"/>
              </a:ext>
            </a:extLst>
          </p:cNvPr>
          <p:cNvSpPr>
            <a:spLocks noGrp="1"/>
          </p:cNvSpPr>
          <p:nvPr>
            <p:ph idx="1"/>
          </p:nvPr>
        </p:nvSpPr>
        <p:spPr>
          <a:xfrm>
            <a:off x="342029" y="1675769"/>
            <a:ext cx="8459942" cy="4953033"/>
          </a:xfrm>
        </p:spPr>
        <p:txBody>
          <a:bodyPr>
            <a:normAutofit fontScale="85000" lnSpcReduction="20000"/>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Model of care that integrates behavioral health in the primary care setting</a:t>
            </a: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b="1" u="sng" dirty="0">
                <a:solidFill>
                  <a:schemeClr val="tx1"/>
                </a:solidFill>
                <a:latin typeface="Lato" panose="020F0502020204030203" pitchFamily="34" charset="0"/>
                <a:ea typeface="Lato" panose="020F0502020204030203" pitchFamily="34" charset="0"/>
                <a:cs typeface="Lato" panose="020F0502020204030203" pitchFamily="34" charset="0"/>
              </a:rPr>
              <a:t>Goal:</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Optimize access to behavioral health support across a variety of patient presentations</a:t>
            </a: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PCP sees patient and provides referral to the BHC</a:t>
            </a: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Licensed behavioral health professionals are referred to as Behavioral Health Clinician “BHC’s”</a:t>
            </a: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Behavioral health assessment and treatment delivered in the same space as the PCP’s</a:t>
            </a:r>
          </a:p>
          <a:p>
            <a:endParaRPr lang="en-US" dirty="0"/>
          </a:p>
        </p:txBody>
      </p:sp>
    </p:spTree>
    <p:extLst>
      <p:ext uri="{BB962C8B-B14F-4D97-AF65-F5344CB8AC3E}">
        <p14:creationId xmlns:p14="http://schemas.microsoft.com/office/powerpoint/2010/main" val="4127193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ato" panose="020F0502020204030203" pitchFamily="34" charset="0"/>
                <a:ea typeface="Lato" panose="020F0502020204030203" pitchFamily="34" charset="0"/>
                <a:cs typeface="Lato" panose="020F0502020204030203" pitchFamily="34" charset="0"/>
              </a:rPr>
              <a:t>Child-Adolescent Behavioral Health Concerns</a:t>
            </a:r>
            <a:endParaRPr lang="en-US" sz="30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p:cNvSpPr>
            <a:spLocks noGrp="1"/>
          </p:cNvSpPr>
          <p:nvPr>
            <p:ph sz="half" idx="1"/>
          </p:nvPr>
        </p:nvSpPr>
        <p:spPr/>
        <p:txBody>
          <a:bodyPr>
            <a:normAutofit/>
          </a:bodyPr>
          <a:lstStyle/>
          <a:p>
            <a:r>
              <a:rPr lang="en-US" altLang="en-US" sz="2400" dirty="0">
                <a:latin typeface="Lato" panose="020F0502020204030203" pitchFamily="34" charset="0"/>
                <a:ea typeface="Lato" panose="020F0502020204030203" pitchFamily="34" charset="0"/>
                <a:cs typeface="Lato" panose="020F0502020204030203" pitchFamily="34" charset="0"/>
              </a:rPr>
              <a:t>Non-compliance</a:t>
            </a:r>
          </a:p>
          <a:p>
            <a:r>
              <a:rPr lang="en-US" altLang="en-US" sz="2400" dirty="0">
                <a:latin typeface="Lato" panose="020F0502020204030203" pitchFamily="34" charset="0"/>
                <a:ea typeface="Lato" panose="020F0502020204030203" pitchFamily="34" charset="0"/>
                <a:cs typeface="Lato" panose="020F0502020204030203" pitchFamily="34" charset="0"/>
              </a:rPr>
              <a:t>Excessive Tantrums</a:t>
            </a:r>
          </a:p>
          <a:p>
            <a:r>
              <a:rPr lang="en-US" altLang="en-US" sz="2400" dirty="0">
                <a:latin typeface="Lato" panose="020F0502020204030203" pitchFamily="34" charset="0"/>
                <a:ea typeface="Lato" panose="020F0502020204030203" pitchFamily="34" charset="0"/>
                <a:cs typeface="Lato" panose="020F0502020204030203" pitchFamily="34" charset="0"/>
              </a:rPr>
              <a:t>Elimination Disorders</a:t>
            </a:r>
          </a:p>
          <a:p>
            <a:r>
              <a:rPr lang="en-US" altLang="en-US" sz="2400" dirty="0">
                <a:latin typeface="Lato" panose="020F0502020204030203" pitchFamily="34" charset="0"/>
                <a:ea typeface="Lato" panose="020F0502020204030203" pitchFamily="34" charset="0"/>
                <a:cs typeface="Lato" panose="020F0502020204030203" pitchFamily="34" charset="0"/>
              </a:rPr>
              <a:t>ADHD</a:t>
            </a:r>
          </a:p>
          <a:p>
            <a:r>
              <a:rPr lang="en-US" altLang="en-US" sz="2400" dirty="0"/>
              <a:t>School Behavior Problems &amp; Refusal</a:t>
            </a:r>
          </a:p>
          <a:p>
            <a:endParaRPr lang="en-US" altLang="en-US" sz="2400" dirty="0">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7" name="Content Placeholder 6"/>
          <p:cNvSpPr>
            <a:spLocks noGrp="1"/>
          </p:cNvSpPr>
          <p:nvPr>
            <p:ph sz="half" idx="2"/>
          </p:nvPr>
        </p:nvSpPr>
        <p:spPr/>
        <p:txBody>
          <a:bodyPr>
            <a:normAutofit/>
          </a:bodyPr>
          <a:lstStyle/>
          <a:p>
            <a:r>
              <a:rPr lang="en-US" altLang="en-US" sz="2600" dirty="0">
                <a:latin typeface="Lato" panose="020F0502020204030203" pitchFamily="34" charset="0"/>
                <a:ea typeface="Lato" panose="020F0502020204030203" pitchFamily="34" charset="0"/>
                <a:cs typeface="Lato" panose="020F0502020204030203" pitchFamily="34" charset="0"/>
              </a:rPr>
              <a:t>Sleep Disorders</a:t>
            </a:r>
          </a:p>
          <a:p>
            <a:r>
              <a:rPr lang="en-US" altLang="en-US" sz="2600" dirty="0">
                <a:latin typeface="Lato" panose="020F0502020204030203" pitchFamily="34" charset="0"/>
                <a:ea typeface="Lato" panose="020F0502020204030203" pitchFamily="34" charset="0"/>
                <a:cs typeface="Lato" panose="020F0502020204030203" pitchFamily="34" charset="0"/>
              </a:rPr>
              <a:t>Learning Disabilities</a:t>
            </a:r>
          </a:p>
          <a:p>
            <a:r>
              <a:rPr lang="en-US" altLang="en-US" sz="2600" dirty="0">
                <a:latin typeface="Lato" panose="020F0502020204030203" pitchFamily="34" charset="0"/>
                <a:ea typeface="Lato" panose="020F0502020204030203" pitchFamily="34" charset="0"/>
                <a:cs typeface="Lato" panose="020F0502020204030203" pitchFamily="34" charset="0"/>
              </a:rPr>
              <a:t>Developmental Delays</a:t>
            </a:r>
          </a:p>
          <a:p>
            <a:r>
              <a:rPr lang="en-US" altLang="en-US" sz="2600" dirty="0">
                <a:latin typeface="Lato" panose="020F0502020204030203" pitchFamily="34" charset="0"/>
                <a:ea typeface="Lato" panose="020F0502020204030203" pitchFamily="34" charset="0"/>
                <a:cs typeface="Lato" panose="020F0502020204030203" pitchFamily="34" charset="0"/>
              </a:rPr>
              <a:t>Depression</a:t>
            </a:r>
          </a:p>
          <a:p>
            <a:r>
              <a:rPr lang="en-US" altLang="en-US" sz="2600" dirty="0">
                <a:latin typeface="Lato" panose="020F0502020204030203" pitchFamily="34" charset="0"/>
                <a:ea typeface="Lato" panose="020F0502020204030203" pitchFamily="34" charset="0"/>
                <a:cs typeface="Lato" panose="020F0502020204030203" pitchFamily="34" charset="0"/>
              </a:rPr>
              <a:t>Anxiety</a:t>
            </a:r>
          </a:p>
          <a:p>
            <a:r>
              <a:rPr lang="en-US" altLang="en-US" sz="2600" dirty="0">
                <a:latin typeface="Lato" panose="020F0502020204030203" pitchFamily="34" charset="0"/>
                <a:ea typeface="Lato" panose="020F0502020204030203" pitchFamily="34" charset="0"/>
                <a:cs typeface="Lato" panose="020F0502020204030203" pitchFamily="34" charset="0"/>
              </a:rPr>
              <a:t>Relationship Problems</a:t>
            </a:r>
          </a:p>
          <a:p>
            <a:endParaRPr lang="en-US" altLang="en-US" dirty="0"/>
          </a:p>
          <a:p>
            <a:endParaRPr lang="en-US" dirty="0"/>
          </a:p>
        </p:txBody>
      </p:sp>
    </p:spTree>
    <p:extLst>
      <p:ext uri="{BB962C8B-B14F-4D97-AF65-F5344CB8AC3E}">
        <p14:creationId xmlns:p14="http://schemas.microsoft.com/office/powerpoint/2010/main" val="254504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B090-813A-96C2-2550-001427887078}"/>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Behavioral Health Needs</a:t>
            </a:r>
          </a:p>
        </p:txBody>
      </p:sp>
      <p:sp>
        <p:nvSpPr>
          <p:cNvPr id="5" name="Flowchart: Merge 1">
            <a:extLst>
              <a:ext uri="{FF2B5EF4-FFF2-40B4-BE49-F238E27FC236}">
                <a16:creationId xmlns:a16="http://schemas.microsoft.com/office/drawing/2014/main" id="{0ED2B60F-2B99-426C-90A7-204CC56A8D47}"/>
              </a:ext>
            </a:extLst>
          </p:cNvPr>
          <p:cNvSpPr>
            <a:spLocks noChangeArrowheads="1"/>
          </p:cNvSpPr>
          <p:nvPr/>
        </p:nvSpPr>
        <p:spPr bwMode="auto">
          <a:xfrm>
            <a:off x="2518787" y="1808986"/>
            <a:ext cx="3847272" cy="4255306"/>
          </a:xfrm>
          <a:prstGeom prst="flowChartMerge">
            <a:avLst/>
          </a:prstGeom>
          <a:solidFill>
            <a:schemeClr val="accent1"/>
          </a:solidFill>
          <a:ln w="9525" algn="ctr">
            <a:solidFill>
              <a:schemeClr val="tx1"/>
            </a:solidFill>
            <a:round/>
            <a:headEnd/>
            <a:tailEnd/>
          </a:ln>
        </p:spPr>
        <p:txBody>
          <a:bodyPr wrap="none"/>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0" fontAlgn="base" hangingPunct="0">
              <a:spcBef>
                <a:spcPct val="0"/>
              </a:spcBef>
              <a:spcAft>
                <a:spcPct val="0"/>
              </a:spcAft>
              <a:buClrTx/>
              <a:buFontTx/>
              <a:buNone/>
            </a:pPr>
            <a:endParaRPr lang="en-US" altLang="en-US" sz="1800">
              <a:solidFill>
                <a:srgbClr val="FFFFFF"/>
              </a:solidFill>
            </a:endParaRPr>
          </a:p>
        </p:txBody>
      </p:sp>
      <p:cxnSp>
        <p:nvCxnSpPr>
          <p:cNvPr id="8" name="Straight Connector 7">
            <a:extLst>
              <a:ext uri="{FF2B5EF4-FFF2-40B4-BE49-F238E27FC236}">
                <a16:creationId xmlns:a16="http://schemas.microsoft.com/office/drawing/2014/main" id="{CD398868-C92C-4DA2-83DA-8779F941205B}"/>
              </a:ext>
            </a:extLst>
          </p:cNvPr>
          <p:cNvCxnSpPr>
            <a:cxnSpLocks/>
          </p:cNvCxnSpPr>
          <p:nvPr/>
        </p:nvCxnSpPr>
        <p:spPr>
          <a:xfrm>
            <a:off x="4005101" y="5122912"/>
            <a:ext cx="8281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88286DB-760A-4041-AD13-1CC431392A63}"/>
              </a:ext>
            </a:extLst>
          </p:cNvPr>
          <p:cNvCxnSpPr>
            <a:stCxn id="5" idx="1"/>
            <a:endCxn id="5" idx="3"/>
          </p:cNvCxnSpPr>
          <p:nvPr/>
        </p:nvCxnSpPr>
        <p:spPr>
          <a:xfrm>
            <a:off x="3480605" y="3936639"/>
            <a:ext cx="1923636"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D27CF86-B64F-4A39-9996-48C8B036884A}"/>
              </a:ext>
            </a:extLst>
          </p:cNvPr>
          <p:cNvSpPr txBox="1"/>
          <p:nvPr/>
        </p:nvSpPr>
        <p:spPr>
          <a:xfrm>
            <a:off x="3554903" y="2625928"/>
            <a:ext cx="1775039" cy="369332"/>
          </a:xfrm>
          <a:prstGeom prst="rect">
            <a:avLst/>
          </a:prstGeom>
          <a:noFill/>
        </p:spPr>
        <p:txBody>
          <a:bodyPr wrap="square" rtlCol="0">
            <a:spAutoFit/>
          </a:bodyPr>
          <a:lstStyle/>
          <a:p>
            <a:pPr algn="ctr"/>
            <a:r>
              <a:rPr lang="en-US" dirty="0">
                <a:latin typeface="Lato" panose="020F0502020204030203" pitchFamily="34" charset="0"/>
                <a:ea typeface="Lato" panose="020F0502020204030203" pitchFamily="34" charset="0"/>
                <a:cs typeface="Lato" panose="020F0502020204030203" pitchFamily="34" charset="0"/>
              </a:rPr>
              <a:t>75-80%</a:t>
            </a:r>
          </a:p>
        </p:txBody>
      </p:sp>
      <p:sp>
        <p:nvSpPr>
          <p:cNvPr id="15" name="TextBox 14">
            <a:extLst>
              <a:ext uri="{FF2B5EF4-FFF2-40B4-BE49-F238E27FC236}">
                <a16:creationId xmlns:a16="http://schemas.microsoft.com/office/drawing/2014/main" id="{111EDB29-B675-48D4-8087-A2E6A334C90D}"/>
              </a:ext>
            </a:extLst>
          </p:cNvPr>
          <p:cNvSpPr txBox="1"/>
          <p:nvPr/>
        </p:nvSpPr>
        <p:spPr>
          <a:xfrm>
            <a:off x="3629201" y="4335414"/>
            <a:ext cx="1775039" cy="369332"/>
          </a:xfrm>
          <a:prstGeom prst="rect">
            <a:avLst/>
          </a:prstGeom>
          <a:noFill/>
        </p:spPr>
        <p:txBody>
          <a:bodyPr wrap="square" rtlCol="0">
            <a:spAutoFit/>
          </a:bodyPr>
          <a:lstStyle/>
          <a:p>
            <a:pPr algn="ctr"/>
            <a:r>
              <a:rPr lang="en-US" dirty="0">
                <a:latin typeface="Lato" panose="020F0502020204030203" pitchFamily="34" charset="0"/>
                <a:ea typeface="Lato" panose="020F0502020204030203" pitchFamily="34" charset="0"/>
                <a:cs typeface="Lato" panose="020F0502020204030203" pitchFamily="34" charset="0"/>
              </a:rPr>
              <a:t>10-15%</a:t>
            </a:r>
          </a:p>
        </p:txBody>
      </p:sp>
      <p:sp>
        <p:nvSpPr>
          <p:cNvPr id="17" name="TextBox 16">
            <a:extLst>
              <a:ext uri="{FF2B5EF4-FFF2-40B4-BE49-F238E27FC236}">
                <a16:creationId xmlns:a16="http://schemas.microsoft.com/office/drawing/2014/main" id="{521D7B7C-67D9-424C-BAC2-47FE44B47EAB}"/>
              </a:ext>
            </a:extLst>
          </p:cNvPr>
          <p:cNvSpPr txBox="1"/>
          <p:nvPr/>
        </p:nvSpPr>
        <p:spPr>
          <a:xfrm>
            <a:off x="4231514" y="5217369"/>
            <a:ext cx="570414"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5%</a:t>
            </a:r>
          </a:p>
        </p:txBody>
      </p:sp>
      <p:sp>
        <p:nvSpPr>
          <p:cNvPr id="21" name="TextBox 20">
            <a:extLst>
              <a:ext uri="{FF2B5EF4-FFF2-40B4-BE49-F238E27FC236}">
                <a16:creationId xmlns:a16="http://schemas.microsoft.com/office/drawing/2014/main" id="{00486059-4C2D-492E-BA91-6724BCBDB3E4}"/>
              </a:ext>
            </a:extLst>
          </p:cNvPr>
          <p:cNvSpPr txBox="1"/>
          <p:nvPr/>
        </p:nvSpPr>
        <p:spPr>
          <a:xfrm>
            <a:off x="992020" y="2734148"/>
            <a:ext cx="1942390" cy="923330"/>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Medical and BH Provider in Primary Care</a:t>
            </a:r>
          </a:p>
        </p:txBody>
      </p:sp>
      <p:sp>
        <p:nvSpPr>
          <p:cNvPr id="22" name="TextBox 21">
            <a:extLst>
              <a:ext uri="{FF2B5EF4-FFF2-40B4-BE49-F238E27FC236}">
                <a16:creationId xmlns:a16="http://schemas.microsoft.com/office/drawing/2014/main" id="{67B0E4AC-944D-4F42-A3FE-1A542C6BCFEB}"/>
              </a:ext>
            </a:extLst>
          </p:cNvPr>
          <p:cNvSpPr txBox="1"/>
          <p:nvPr/>
        </p:nvSpPr>
        <p:spPr>
          <a:xfrm>
            <a:off x="5404241" y="4134323"/>
            <a:ext cx="1942390" cy="646331"/>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Referrals and Community Care</a:t>
            </a:r>
          </a:p>
        </p:txBody>
      </p:sp>
      <p:sp>
        <p:nvSpPr>
          <p:cNvPr id="23" name="TextBox 22">
            <a:extLst>
              <a:ext uri="{FF2B5EF4-FFF2-40B4-BE49-F238E27FC236}">
                <a16:creationId xmlns:a16="http://schemas.microsoft.com/office/drawing/2014/main" id="{CBCCBBC6-DF65-4142-BC01-C35AF2F6C4B7}"/>
              </a:ext>
            </a:extLst>
          </p:cNvPr>
          <p:cNvSpPr txBox="1"/>
          <p:nvPr/>
        </p:nvSpPr>
        <p:spPr>
          <a:xfrm>
            <a:off x="2289124" y="5286263"/>
            <a:ext cx="194239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Specialty Care</a:t>
            </a:r>
          </a:p>
        </p:txBody>
      </p:sp>
    </p:spTree>
    <p:extLst>
      <p:ext uri="{BB962C8B-B14F-4D97-AF65-F5344CB8AC3E}">
        <p14:creationId xmlns:p14="http://schemas.microsoft.com/office/powerpoint/2010/main" val="419312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F63EE49-E66E-4649-8DB3-CCE83DB33CD7}"/>
              </a:ext>
            </a:extLst>
          </p:cNvPr>
          <p:cNvGraphicFramePr>
            <a:graphicFrameLocks noGrp="1"/>
          </p:cNvGraphicFramePr>
          <p:nvPr>
            <p:extLst>
              <p:ext uri="{D42A27DB-BD31-4B8C-83A1-F6EECF244321}">
                <p14:modId xmlns:p14="http://schemas.microsoft.com/office/powerpoint/2010/main" val="156917093"/>
              </p:ext>
            </p:extLst>
          </p:nvPr>
        </p:nvGraphicFramePr>
        <p:xfrm>
          <a:off x="713509" y="533399"/>
          <a:ext cx="7613072" cy="5679076"/>
        </p:xfrm>
        <a:graphic>
          <a:graphicData uri="http://schemas.openxmlformats.org/drawingml/2006/table">
            <a:tbl>
              <a:tblPr firstRow="1" bandRow="1">
                <a:tableStyleId>{7DF18680-E054-41AD-8BC1-D1AEF772440D}</a:tableStyleId>
              </a:tblPr>
              <a:tblGrid>
                <a:gridCol w="3806536">
                  <a:extLst>
                    <a:ext uri="{9D8B030D-6E8A-4147-A177-3AD203B41FA5}">
                      <a16:colId xmlns:a16="http://schemas.microsoft.com/office/drawing/2014/main" val="2970300114"/>
                    </a:ext>
                  </a:extLst>
                </a:gridCol>
                <a:gridCol w="3806536">
                  <a:extLst>
                    <a:ext uri="{9D8B030D-6E8A-4147-A177-3AD203B41FA5}">
                      <a16:colId xmlns:a16="http://schemas.microsoft.com/office/drawing/2014/main" val="694680087"/>
                    </a:ext>
                  </a:extLst>
                </a:gridCol>
              </a:tblGrid>
              <a:tr h="1321949">
                <a:tc gridSpan="2">
                  <a:txBody>
                    <a:bodyPr/>
                    <a:lstStyle/>
                    <a:p>
                      <a:pPr algn="ctr"/>
                      <a:r>
                        <a:rPr lang="en-US" sz="3200" b="1" dirty="0">
                          <a:solidFill>
                            <a:schemeClr val="tx1"/>
                          </a:solidFill>
                        </a:rPr>
                        <a:t>Example Components</a:t>
                      </a:r>
                      <a:r>
                        <a:rPr lang="en-US" sz="3200" b="1" baseline="0" dirty="0">
                          <a:solidFill>
                            <a:schemeClr val="tx1"/>
                          </a:solidFill>
                        </a:rPr>
                        <a:t> of Integrated Care</a:t>
                      </a:r>
                      <a:endParaRPr lang="en-US" sz="3200" b="1" dirty="0">
                        <a:solidFill>
                          <a:schemeClr val="tx1"/>
                        </a:solidFill>
                      </a:endParaRPr>
                    </a:p>
                    <a:p>
                      <a:pPr lvl="0" algn="ctr">
                        <a:buNone/>
                      </a:pPr>
                      <a:endParaRPr lang="en-US" sz="1900" dirty="0"/>
                    </a:p>
                  </a:txBody>
                  <a:tcPr marL="121920" marR="121920" marT="60960" marB="60960"/>
                </a:tc>
                <a:tc hMerge="1">
                  <a:txBody>
                    <a:bodyPr/>
                    <a:lstStyle/>
                    <a:p>
                      <a:endParaRPr lang="en-US"/>
                    </a:p>
                  </a:txBody>
                  <a:tcPr/>
                </a:tc>
                <a:extLst>
                  <a:ext uri="{0D108BD9-81ED-4DB2-BD59-A6C34878D82A}">
                    <a16:rowId xmlns:a16="http://schemas.microsoft.com/office/drawing/2014/main" val="3584499387"/>
                  </a:ext>
                </a:extLst>
              </a:tr>
              <a:tr h="857087">
                <a:tc>
                  <a:txBody>
                    <a:bodyPr/>
                    <a:lstStyle/>
                    <a:p>
                      <a:pPr lvl="0" algn="ctr">
                        <a:buNone/>
                      </a:pPr>
                      <a:r>
                        <a:rPr lang="en-US" sz="2400" dirty="0">
                          <a:latin typeface="Lato" panose="020F0502020204030203" pitchFamily="34" charset="0"/>
                          <a:ea typeface="Lato" panose="020F0502020204030203" pitchFamily="34" charset="0"/>
                          <a:cs typeface="Lato" panose="020F0502020204030203" pitchFamily="34" charset="0"/>
                        </a:rPr>
                        <a:t>Screening by PCP</a:t>
                      </a:r>
                    </a:p>
                  </a:txBody>
                  <a:tcPr marL="121920" marR="121920" marT="60960" marB="60960"/>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Collaboration and Teamwork</a:t>
                      </a:r>
                    </a:p>
                  </a:txBody>
                  <a:tcPr marL="121920" marR="121920" marT="60960" marB="60960"/>
                </a:tc>
                <a:extLst>
                  <a:ext uri="{0D108BD9-81ED-4DB2-BD59-A6C34878D82A}">
                    <a16:rowId xmlns:a16="http://schemas.microsoft.com/office/drawing/2014/main" val="3961881099"/>
                  </a:ext>
                </a:extLst>
              </a:tr>
              <a:tr h="857087">
                <a:tc>
                  <a:txBody>
                    <a:bodyPr/>
                    <a:lstStyle/>
                    <a:p>
                      <a:pPr lvl="0" algn="ctr">
                        <a:buNone/>
                      </a:pPr>
                      <a:r>
                        <a:rPr lang="en-US" sz="2400" dirty="0">
                          <a:latin typeface="Lato" panose="020F0502020204030203" pitchFamily="34" charset="0"/>
                          <a:ea typeface="Lato" panose="020F0502020204030203" pitchFamily="34" charset="0"/>
                          <a:cs typeface="Lato" panose="020F0502020204030203" pitchFamily="34" charset="0"/>
                        </a:rPr>
                        <a:t>Coordinated assessment and treatment plan</a:t>
                      </a:r>
                    </a:p>
                  </a:txBody>
                  <a:tcPr marL="121920" marR="121920" marT="60960" marB="60960"/>
                </a:tc>
                <a:tc>
                  <a:txBody>
                    <a:bodyPr/>
                    <a:lstStyle/>
                    <a:p>
                      <a:pPr lvl="0" algn="ctr">
                        <a:buNone/>
                      </a:pPr>
                      <a:r>
                        <a:rPr lang="en-US" sz="2400" dirty="0">
                          <a:latin typeface="Lato" panose="020F0502020204030203" pitchFamily="34" charset="0"/>
                          <a:ea typeface="Lato" panose="020F0502020204030203" pitchFamily="34" charset="0"/>
                          <a:cs typeface="Lato" panose="020F0502020204030203" pitchFamily="34" charset="0"/>
                        </a:rPr>
                        <a:t>Shared practice space</a:t>
                      </a:r>
                    </a:p>
                  </a:txBody>
                  <a:tcPr marL="121920" marR="121920" marT="60960" marB="60960"/>
                </a:tc>
                <a:extLst>
                  <a:ext uri="{0D108BD9-81ED-4DB2-BD59-A6C34878D82A}">
                    <a16:rowId xmlns:a16="http://schemas.microsoft.com/office/drawing/2014/main" val="933819659"/>
                  </a:ext>
                </a:extLst>
              </a:tr>
              <a:tr h="857087">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Communication </a:t>
                      </a:r>
                    </a:p>
                    <a:p>
                      <a:pPr lvl="0" algn="ctr">
                        <a:buNone/>
                      </a:pPr>
                      <a:r>
                        <a:rPr lang="en-US" sz="2400" dirty="0">
                          <a:latin typeface="Lato" panose="020F0502020204030203" pitchFamily="34" charset="0"/>
                          <a:ea typeface="Lato" panose="020F0502020204030203" pitchFamily="34" charset="0"/>
                          <a:cs typeface="Lato" panose="020F0502020204030203" pitchFamily="34" charset="0"/>
                        </a:rPr>
                        <a:t>(formal and informal)</a:t>
                      </a:r>
                    </a:p>
                  </a:txBody>
                  <a:tcPr marL="121920" marR="121920" marT="60960" marB="60960"/>
                </a:tc>
                <a:tc>
                  <a:txBody>
                    <a:bodyPr/>
                    <a:lstStyle/>
                    <a:p>
                      <a:pPr lvl="0" algn="ctr">
                        <a:buNone/>
                      </a:pPr>
                      <a:r>
                        <a:rPr lang="en-US" sz="2400" dirty="0">
                          <a:latin typeface="Lato" panose="020F0502020204030203" pitchFamily="34" charset="0"/>
                          <a:ea typeface="Lato" panose="020F0502020204030203" pitchFamily="34" charset="0"/>
                          <a:cs typeface="Lato" panose="020F0502020204030203" pitchFamily="34" charset="0"/>
                        </a:rPr>
                        <a:t>Shared office space</a:t>
                      </a:r>
                    </a:p>
                  </a:txBody>
                  <a:tcPr marL="121920" marR="121920" marT="60960" marB="60960"/>
                </a:tc>
                <a:extLst>
                  <a:ext uri="{0D108BD9-81ED-4DB2-BD59-A6C34878D82A}">
                    <a16:rowId xmlns:a16="http://schemas.microsoft.com/office/drawing/2014/main" val="3785529400"/>
                  </a:ext>
                </a:extLst>
              </a:tr>
              <a:tr h="1224409">
                <a:tc>
                  <a:txBody>
                    <a:bodyPr/>
                    <a:lstStyle/>
                    <a:p>
                      <a:pPr lvl="0" algn="ctr">
                        <a:buNone/>
                      </a:pPr>
                      <a:r>
                        <a:rPr lang="en-US" sz="2400" dirty="0">
                          <a:latin typeface="Lato" panose="020F0502020204030203" pitchFamily="34" charset="0"/>
                          <a:ea typeface="Lato" panose="020F0502020204030203" pitchFamily="34" charset="0"/>
                          <a:cs typeface="Lato" panose="020F0502020204030203" pitchFamily="34" charset="0"/>
                        </a:rPr>
                        <a:t>Timely access to behavioral health</a:t>
                      </a:r>
                    </a:p>
                  </a:txBody>
                  <a:tcPr marL="121920" marR="121920" marT="60960" marB="60960"/>
                </a:tc>
                <a:tc>
                  <a:txBody>
                    <a:bodyPr/>
                    <a:lstStyle/>
                    <a:p>
                      <a:pPr lvl="0" algn="ctr">
                        <a:buNone/>
                      </a:pPr>
                      <a:r>
                        <a:rPr lang="en-US" sz="2400" dirty="0">
                          <a:latin typeface="Lato" panose="020F0502020204030203" pitchFamily="34" charset="0"/>
                          <a:ea typeface="Lato" panose="020F0502020204030203" pitchFamily="34" charset="0"/>
                          <a:cs typeface="Lato" panose="020F0502020204030203" pitchFamily="34" charset="0"/>
                        </a:rPr>
                        <a:t>System to share records</a:t>
                      </a:r>
                    </a:p>
                  </a:txBody>
                  <a:tcPr marL="121920" marR="121920" marT="60960" marB="60960"/>
                </a:tc>
                <a:extLst>
                  <a:ext uri="{0D108BD9-81ED-4DB2-BD59-A6C34878D82A}">
                    <a16:rowId xmlns:a16="http://schemas.microsoft.com/office/drawing/2014/main" val="392962794"/>
                  </a:ext>
                </a:extLst>
              </a:tr>
              <a:tr h="496566">
                <a:tc gridSpan="2">
                  <a:txBody>
                    <a:bodyPr/>
                    <a:lstStyle/>
                    <a:p>
                      <a:pPr algn="ctr"/>
                      <a:endParaRPr lang="en-US" sz="2400" dirty="0"/>
                    </a:p>
                  </a:txBody>
                  <a:tcPr marL="121920" marR="121920" marT="60960" marB="60960"/>
                </a:tc>
                <a:tc hMerge="1">
                  <a:txBody>
                    <a:bodyPr/>
                    <a:lstStyle/>
                    <a:p>
                      <a:endParaRPr lang="en-US"/>
                    </a:p>
                  </a:txBody>
                  <a:tcPr/>
                </a:tc>
                <a:extLst>
                  <a:ext uri="{0D108BD9-81ED-4DB2-BD59-A6C34878D82A}">
                    <a16:rowId xmlns:a16="http://schemas.microsoft.com/office/drawing/2014/main" val="3412526533"/>
                  </a:ext>
                </a:extLst>
              </a:tr>
            </a:tbl>
          </a:graphicData>
        </a:graphic>
      </p:graphicFrame>
      <p:sp>
        <p:nvSpPr>
          <p:cNvPr id="8" name="Title 7">
            <a:extLst>
              <a:ext uri="{FF2B5EF4-FFF2-40B4-BE49-F238E27FC236}">
                <a16:creationId xmlns:a16="http://schemas.microsoft.com/office/drawing/2014/main" id="{F5C92464-7082-4EEC-8B77-7BDBDD5B6855}"/>
              </a:ext>
            </a:extLst>
          </p:cNvPr>
          <p:cNvSpPr>
            <a:spLocks noGrp="1"/>
          </p:cNvSpPr>
          <p:nvPr>
            <p:ph type="title"/>
          </p:nvPr>
        </p:nvSpPr>
        <p:spPr/>
        <p:txBody>
          <a:bodyPr/>
          <a:lstStyle/>
          <a:p>
            <a:endParaRPr lang="en-US" dirty="0"/>
          </a:p>
        </p:txBody>
      </p:sp>
      <p:sp>
        <p:nvSpPr>
          <p:cNvPr id="9" name="Content Placeholder 8">
            <a:extLst>
              <a:ext uri="{FF2B5EF4-FFF2-40B4-BE49-F238E27FC236}">
                <a16:creationId xmlns:a16="http://schemas.microsoft.com/office/drawing/2014/main" id="{EA43BE8D-F31E-4040-B337-2B0B6CB2500E}"/>
              </a:ext>
            </a:extLst>
          </p:cNvPr>
          <p:cNvSpPr txBox="1">
            <a:spLocks noGrp="1"/>
          </p:cNvSpPr>
          <p:nvPr>
            <p:ph idx="1"/>
          </p:nvPr>
        </p:nvSpPr>
        <p:spPr>
          <a:xfrm>
            <a:off x="415821" y="6250827"/>
            <a:ext cx="8312357" cy="64030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dirty="0">
                <a:solidFill>
                  <a:srgbClr val="000000"/>
                </a:solidFill>
                <a:latin typeface="Arial"/>
                <a:cs typeface="Arial"/>
                <a:sym typeface="Arial"/>
              </a:rPr>
              <a:t>https://www.integration.samhsa.gov/workforce/Integration_Competencies_Final.pdf</a:t>
            </a:r>
          </a:p>
        </p:txBody>
      </p:sp>
    </p:spTree>
    <p:extLst>
      <p:ext uri="{BB962C8B-B14F-4D97-AF65-F5344CB8AC3E}">
        <p14:creationId xmlns:p14="http://schemas.microsoft.com/office/powerpoint/2010/main" val="268533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D702-2A10-42A4-B769-D67650D5CEB5}"/>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Why Integrated Care?	</a:t>
            </a:r>
          </a:p>
        </p:txBody>
      </p:sp>
      <p:sp>
        <p:nvSpPr>
          <p:cNvPr id="3" name="Content Placeholder 2">
            <a:extLst>
              <a:ext uri="{FF2B5EF4-FFF2-40B4-BE49-F238E27FC236}">
                <a16:creationId xmlns:a16="http://schemas.microsoft.com/office/drawing/2014/main" id="{B17A85E4-A021-4121-AD0D-B60039E8E1A4}"/>
              </a:ext>
            </a:extLst>
          </p:cNvPr>
          <p:cNvSpPr>
            <a:spLocks noGrp="1"/>
          </p:cNvSpPr>
          <p:nvPr>
            <p:ph idx="1"/>
          </p:nvPr>
        </p:nvSpPr>
        <p:spPr/>
        <p:txBody>
          <a:bodyPr>
            <a:normAutofit fontScale="92500" lnSpcReduction="10000"/>
          </a:bodyPr>
          <a:lstStyle/>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r>
              <a:rPr lang="en-US" sz="1400" dirty="0">
                <a:latin typeface="Lato" panose="020F0502020204030203" pitchFamily="34" charset="0"/>
                <a:ea typeface="Lato" panose="020F0502020204030203" pitchFamily="34" charset="0"/>
                <a:cs typeface="Lato" panose="020F0502020204030203" pitchFamily="34" charset="0"/>
              </a:rPr>
              <a:t>https://www.kumc.edu/documents/internalmed/quadruple-aim-healthcare-image.pdf</a:t>
            </a:r>
          </a:p>
        </p:txBody>
      </p:sp>
      <p:pic>
        <p:nvPicPr>
          <p:cNvPr id="7" name="Picture 6">
            <a:extLst>
              <a:ext uri="{FF2B5EF4-FFF2-40B4-BE49-F238E27FC236}">
                <a16:creationId xmlns:a16="http://schemas.microsoft.com/office/drawing/2014/main" id="{9335F547-AED6-4143-8E31-FC4541CA7AD4}"/>
              </a:ext>
            </a:extLst>
          </p:cNvPr>
          <p:cNvPicPr>
            <a:picLocks noChangeAspect="1"/>
          </p:cNvPicPr>
          <p:nvPr/>
        </p:nvPicPr>
        <p:blipFill>
          <a:blip r:embed="rId2"/>
          <a:stretch>
            <a:fillRect/>
          </a:stretch>
        </p:blipFill>
        <p:spPr>
          <a:xfrm>
            <a:off x="1717458" y="1105567"/>
            <a:ext cx="5864680" cy="5104929"/>
          </a:xfrm>
          <a:prstGeom prst="rect">
            <a:avLst/>
          </a:prstGeom>
        </p:spPr>
      </p:pic>
    </p:spTree>
    <p:extLst>
      <p:ext uri="{BB962C8B-B14F-4D97-AF65-F5344CB8AC3E}">
        <p14:creationId xmlns:p14="http://schemas.microsoft.com/office/powerpoint/2010/main" val="14203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6F75-AF9B-4582-94AC-DFC8F2EEB94A}"/>
              </a:ext>
            </a:extLst>
          </p:cNvPr>
          <p:cNvSpPr>
            <a:spLocks noGrp="1"/>
          </p:cNvSpPr>
          <p:nvPr>
            <p:ph type="title"/>
          </p:nvPr>
        </p:nvSpPr>
        <p:spPr>
          <a:xfrm>
            <a:off x="342029" y="229198"/>
            <a:ext cx="8063783" cy="1229801"/>
          </a:xfrm>
        </p:spPr>
        <p:txBody>
          <a:bodyPr/>
          <a:lstStyle/>
          <a:p>
            <a:r>
              <a:rPr lang="en-US" dirty="0">
                <a:latin typeface="Lato" panose="020F0502020204030203" pitchFamily="34" charset="0"/>
                <a:ea typeface="Lato" panose="020F0502020204030203" pitchFamily="34" charset="0"/>
                <a:cs typeface="Lato" panose="020F0502020204030203" pitchFamily="34" charset="0"/>
              </a:rPr>
              <a:t>Kid’s Mental Health</a:t>
            </a:r>
          </a:p>
        </p:txBody>
      </p:sp>
      <p:sp>
        <p:nvSpPr>
          <p:cNvPr id="3" name="Content Placeholder 2">
            <a:extLst>
              <a:ext uri="{FF2B5EF4-FFF2-40B4-BE49-F238E27FC236}">
                <a16:creationId xmlns:a16="http://schemas.microsoft.com/office/drawing/2014/main" id="{12A692E3-6CE0-44EF-8E18-14DA238FC143}"/>
              </a:ext>
            </a:extLst>
          </p:cNvPr>
          <p:cNvSpPr>
            <a:spLocks noGrp="1"/>
          </p:cNvSpPr>
          <p:nvPr>
            <p:ph idx="1"/>
          </p:nvPr>
        </p:nvSpPr>
        <p:spPr>
          <a:xfrm>
            <a:off x="476251" y="1449473"/>
            <a:ext cx="4947674" cy="4508325"/>
          </a:xfrm>
          <a:blipFill>
            <a:blip r:embed="rId3"/>
            <a:stretch>
              <a:fillRect/>
            </a:stretch>
          </a:blipFill>
          <a:effectLst>
            <a:softEdge rad="0"/>
          </a:effectLst>
        </p:spPr>
        <p:txBody>
          <a:bodyPr/>
          <a:lstStyle/>
          <a:p>
            <a:endParaRPr lang="en-US" dirty="0"/>
          </a:p>
        </p:txBody>
      </p:sp>
      <p:sp>
        <p:nvSpPr>
          <p:cNvPr id="4" name="TextBox 3">
            <a:extLst>
              <a:ext uri="{FF2B5EF4-FFF2-40B4-BE49-F238E27FC236}">
                <a16:creationId xmlns:a16="http://schemas.microsoft.com/office/drawing/2014/main" id="{83F0C516-FAF7-4457-B5BD-B1045CE91D4A}"/>
              </a:ext>
            </a:extLst>
          </p:cNvPr>
          <p:cNvSpPr txBox="1"/>
          <p:nvPr/>
        </p:nvSpPr>
        <p:spPr>
          <a:xfrm>
            <a:off x="5610224" y="3424296"/>
            <a:ext cx="3057525" cy="923330"/>
          </a:xfrm>
          <a:prstGeom prst="rect">
            <a:avLst/>
          </a:prstGeom>
          <a:noFill/>
        </p:spPr>
        <p:txBody>
          <a:bodyPr wrap="square" rtlCol="0">
            <a:spAutoFit/>
          </a:bodyPr>
          <a:lstStyle/>
          <a:p>
            <a:pPr algn="ctr"/>
            <a:r>
              <a:rPr lang="en-US" dirty="0">
                <a:latin typeface="Lato" panose="020F0502020204030203" pitchFamily="34" charset="0"/>
                <a:ea typeface="Lato" panose="020F0502020204030203" pitchFamily="34" charset="0"/>
                <a:cs typeface="Lato" panose="020F0502020204030203" pitchFamily="34" charset="0"/>
              </a:rPr>
              <a:t>1 in 5 Children with diagnosed Mental Health condition in 2022</a:t>
            </a:r>
          </a:p>
        </p:txBody>
      </p:sp>
      <p:pic>
        <p:nvPicPr>
          <p:cNvPr id="8" name="Picture 7">
            <a:extLst>
              <a:ext uri="{FF2B5EF4-FFF2-40B4-BE49-F238E27FC236}">
                <a16:creationId xmlns:a16="http://schemas.microsoft.com/office/drawing/2014/main" id="{AF8ECC2A-7CD6-4DA4-BB06-9739FA1E8953}"/>
              </a:ext>
            </a:extLst>
          </p:cNvPr>
          <p:cNvPicPr>
            <a:picLocks noChangeAspect="1"/>
          </p:cNvPicPr>
          <p:nvPr/>
        </p:nvPicPr>
        <p:blipFill>
          <a:blip r:embed="rId4"/>
          <a:stretch>
            <a:fillRect/>
          </a:stretch>
        </p:blipFill>
        <p:spPr>
          <a:xfrm>
            <a:off x="5901018" y="1449473"/>
            <a:ext cx="2265001" cy="1733549"/>
          </a:xfrm>
          <a:prstGeom prst="rect">
            <a:avLst/>
          </a:prstGeom>
        </p:spPr>
      </p:pic>
    </p:spTree>
    <p:extLst>
      <p:ext uri="{BB962C8B-B14F-4D97-AF65-F5344CB8AC3E}">
        <p14:creationId xmlns:p14="http://schemas.microsoft.com/office/powerpoint/2010/main" val="244048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9" y="1003453"/>
            <a:ext cx="8309113" cy="994172"/>
          </a:xfrm>
        </p:spPr>
        <p:txBody>
          <a:bodyPr>
            <a:noAutofit/>
          </a:bodyPr>
          <a:lstStyle/>
          <a:p>
            <a:r>
              <a:rPr lang="en-US" altLang="en-US" sz="2700" dirty="0">
                <a:latin typeface="Lato" panose="020F0502020204030203" pitchFamily="34" charset="0"/>
                <a:ea typeface="Lato" panose="020F0502020204030203" pitchFamily="34" charset="0"/>
                <a:cs typeface="Lato" panose="020F0502020204030203" pitchFamily="34" charset="0"/>
                <a:sym typeface="Arial" pitchFamily="34" charset="0"/>
              </a:rPr>
              <a:t>Six Reasons </a:t>
            </a:r>
            <a:r>
              <a:rPr lang="en-US" altLang="en-US" sz="2700" i="1" dirty="0">
                <a:latin typeface="Lato" panose="020F0502020204030203" pitchFamily="34" charset="0"/>
                <a:ea typeface="Lato" panose="020F0502020204030203" pitchFamily="34" charset="0"/>
                <a:cs typeface="Lato" panose="020F0502020204030203" pitchFamily="34" charset="0"/>
                <a:sym typeface="Arial" pitchFamily="34" charset="0"/>
              </a:rPr>
              <a:t>Why</a:t>
            </a:r>
            <a:r>
              <a:rPr lang="en-US" altLang="en-US" sz="2700" dirty="0">
                <a:latin typeface="Lato" panose="020F0502020204030203" pitchFamily="34" charset="0"/>
                <a:ea typeface="Lato" panose="020F0502020204030203" pitchFamily="34" charset="0"/>
                <a:cs typeface="Lato" panose="020F0502020204030203" pitchFamily="34" charset="0"/>
                <a:sym typeface="Arial" pitchFamily="34" charset="0"/>
              </a:rPr>
              <a:t> Behavioral Health Should be Part of the Primary Care Medical Home</a:t>
            </a:r>
            <a:endParaRPr lang="en-US" sz="2700" dirty="0">
              <a:latin typeface="Lato" panose="020F0502020204030203" pitchFamily="34" charset="0"/>
              <a:ea typeface="Lato" panose="020F0502020204030203" pitchFamily="34" charset="0"/>
              <a:cs typeface="Lato" panose="020F0502020204030203" pitchFamily="34" charset="0"/>
            </a:endParaRPr>
          </a:p>
        </p:txBody>
      </p:sp>
      <p:sp>
        <p:nvSpPr>
          <p:cNvPr id="5" name="Rectangle 2"/>
          <p:cNvSpPr>
            <a:spLocks noGrp="1"/>
          </p:cNvSpPr>
          <p:nvPr>
            <p:ph sz="quarter" idx="10"/>
          </p:nvPr>
        </p:nvSpPr>
        <p:spPr>
          <a:xfrm>
            <a:off x="628649" y="2142367"/>
            <a:ext cx="7265505" cy="3180037"/>
          </a:xfrm>
        </p:spPr>
        <p:txBody>
          <a:bodyPr vert="horz" lIns="0" tIns="0" rIns="0" bIns="0" rtlCol="0">
            <a:noAutofit/>
          </a:bodyPr>
          <a:lstStyle/>
          <a:p>
            <a:pPr>
              <a:lnSpc>
                <a:spcPct val="80000"/>
              </a:lnSpc>
              <a:spcBef>
                <a:spcPts val="300"/>
              </a:spcBef>
              <a:buClr>
                <a:srgbClr val="666600"/>
              </a:buClr>
              <a:defRPr/>
            </a:pPr>
            <a:endParaRPr lang="en-US" altLang="en-US" sz="1350" dirty="0"/>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002060"/>
                </a:solidFill>
                <a:latin typeface="Lato" panose="020F0502020204030203" pitchFamily="34" charset="0"/>
                <a:ea typeface="Lato" panose="020F0502020204030203" pitchFamily="34" charset="0"/>
                <a:cs typeface="Lato" panose="020F0502020204030203" pitchFamily="34" charset="0"/>
              </a:rPr>
              <a:t>High prevalence</a:t>
            </a:r>
            <a:r>
              <a:rPr lang="en-US" altLang="en-US" sz="1350" dirty="0">
                <a:solidFill>
                  <a:srgbClr val="002060"/>
                </a:solidFill>
                <a:latin typeface="Lato" panose="020F0502020204030203" pitchFamily="34" charset="0"/>
                <a:ea typeface="Lato" panose="020F0502020204030203" pitchFamily="34" charset="0"/>
                <a:cs typeface="Lato" panose="020F0502020204030203" pitchFamily="34" charset="0"/>
              </a:rPr>
              <a:t> </a:t>
            </a:r>
            <a:r>
              <a:rPr lang="en-US" altLang="en-US" sz="1350" dirty="0">
                <a:latin typeface="Lato" panose="020F0502020204030203" pitchFamily="34" charset="0"/>
                <a:ea typeface="Lato" panose="020F0502020204030203" pitchFamily="34" charset="0"/>
                <a:cs typeface="Lato" panose="020F0502020204030203" pitchFamily="34" charset="0"/>
              </a:rPr>
              <a:t>of behavioral health problems in primary care (needing long-term follow-up)</a:t>
            </a:r>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002060"/>
                </a:solidFill>
                <a:latin typeface="Lato" panose="020F0502020204030203" pitchFamily="34" charset="0"/>
                <a:ea typeface="Lato" panose="020F0502020204030203" pitchFamily="34" charset="0"/>
                <a:cs typeface="Lato" panose="020F0502020204030203" pitchFamily="34" charset="0"/>
              </a:rPr>
              <a:t>High burden </a:t>
            </a:r>
            <a:r>
              <a:rPr lang="en-US" altLang="en-US" sz="135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of behavioral health </a:t>
            </a:r>
            <a:r>
              <a:rPr lang="en-US" altLang="en-US" sz="1350" dirty="0">
                <a:latin typeface="Lato" panose="020F0502020204030203" pitchFamily="34" charset="0"/>
                <a:ea typeface="Lato" panose="020F0502020204030203" pitchFamily="34" charset="0"/>
                <a:cs typeface="Lato" panose="020F0502020204030203" pitchFamily="34" charset="0"/>
              </a:rPr>
              <a:t>in primary care</a:t>
            </a:r>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002060"/>
                </a:solidFill>
                <a:latin typeface="Lato" panose="020F0502020204030203" pitchFamily="34" charset="0"/>
                <a:ea typeface="Lato" panose="020F0502020204030203" pitchFamily="34" charset="0"/>
                <a:cs typeface="Lato" panose="020F0502020204030203" pitchFamily="34" charset="0"/>
              </a:rPr>
              <a:t>High cost </a:t>
            </a:r>
            <a:r>
              <a:rPr lang="en-US" altLang="en-US" sz="1350" dirty="0">
                <a:latin typeface="Lato" panose="020F0502020204030203" pitchFamily="34" charset="0"/>
                <a:ea typeface="Lato" panose="020F0502020204030203" pitchFamily="34" charset="0"/>
                <a:cs typeface="Lato" panose="020F0502020204030203" pitchFamily="34" charset="0"/>
              </a:rPr>
              <a:t>of unmet behavioral health needs</a:t>
            </a:r>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C00000"/>
                </a:solidFill>
                <a:latin typeface="Lato" panose="020F0502020204030203" pitchFamily="34" charset="0"/>
                <a:ea typeface="Lato" panose="020F0502020204030203" pitchFamily="34" charset="0"/>
                <a:cs typeface="Lato" panose="020F0502020204030203" pitchFamily="34" charset="0"/>
              </a:rPr>
              <a:t>Lower cost </a:t>
            </a:r>
            <a:r>
              <a:rPr lang="en-US" altLang="en-US" sz="1350" dirty="0">
                <a:latin typeface="Lato" panose="020F0502020204030203" pitchFamily="34" charset="0"/>
                <a:ea typeface="Lato" panose="020F0502020204030203" pitchFamily="34" charset="0"/>
                <a:cs typeface="Lato" panose="020F0502020204030203" pitchFamily="34" charset="0"/>
              </a:rPr>
              <a:t>when behavioral health needs are met</a:t>
            </a:r>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C00000"/>
                </a:solidFill>
                <a:latin typeface="Lato" panose="020F0502020204030203" pitchFamily="34" charset="0"/>
                <a:ea typeface="Lato" panose="020F0502020204030203" pitchFamily="34" charset="0"/>
                <a:cs typeface="Lato" panose="020F0502020204030203" pitchFamily="34" charset="0"/>
              </a:rPr>
              <a:t>Better health </a:t>
            </a:r>
            <a:r>
              <a:rPr lang="en-US" altLang="en-US" sz="1350" dirty="0">
                <a:latin typeface="Lato" panose="020F0502020204030203" pitchFamily="34" charset="0"/>
                <a:ea typeface="Lato" panose="020F0502020204030203" pitchFamily="34" charset="0"/>
                <a:cs typeface="Lato" panose="020F0502020204030203" pitchFamily="34" charset="0"/>
              </a:rPr>
              <a:t>outcomes</a:t>
            </a:r>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C00000"/>
                </a:solidFill>
                <a:latin typeface="Lato" panose="020F0502020204030203" pitchFamily="34" charset="0"/>
                <a:ea typeface="Lato" panose="020F0502020204030203" pitchFamily="34" charset="0"/>
                <a:cs typeface="Lato" panose="020F0502020204030203" pitchFamily="34" charset="0"/>
              </a:rPr>
              <a:t>Improved satisfaction</a:t>
            </a:r>
          </a:p>
          <a:p>
            <a:pPr marL="557213" indent="-342900">
              <a:lnSpc>
                <a:spcPct val="80000"/>
              </a:lnSpc>
              <a:spcBef>
                <a:spcPts val="300"/>
              </a:spcBef>
              <a:buClr>
                <a:schemeClr val="accent3">
                  <a:lumMod val="75000"/>
                </a:schemeClr>
              </a:buClr>
              <a:buFont typeface="+mj-lt"/>
              <a:buAutoNum type="arabicPeriod"/>
              <a:defRPr/>
            </a:pPr>
            <a:r>
              <a:rPr lang="en-US" altLang="en-US" sz="1350" b="1" dirty="0">
                <a:solidFill>
                  <a:srgbClr val="C00000"/>
                </a:solidFill>
                <a:latin typeface="Lato" panose="020F0502020204030203" pitchFamily="34" charset="0"/>
                <a:ea typeface="Lato" panose="020F0502020204030203" pitchFamily="34" charset="0"/>
                <a:cs typeface="Lato" panose="020F0502020204030203" pitchFamily="34" charset="0"/>
              </a:rPr>
              <a:t>Improving work life of health care providers</a:t>
            </a:r>
          </a:p>
          <a:p>
            <a:pPr>
              <a:lnSpc>
                <a:spcPct val="80000"/>
              </a:lnSpc>
              <a:spcBef>
                <a:spcPts val="300"/>
              </a:spcBef>
              <a:buClr>
                <a:srgbClr val="666600"/>
              </a:buClr>
              <a:defRPr/>
            </a:pPr>
            <a:endParaRPr lang="en-US" altLang="en-US" sz="1350"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3346" y="4201576"/>
            <a:ext cx="1421606" cy="14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9" name="TextBox 8"/>
          <p:cNvSpPr txBox="1">
            <a:spLocks noChangeArrowheads="1"/>
          </p:cNvSpPr>
          <p:nvPr/>
        </p:nvSpPr>
        <p:spPr bwMode="auto">
          <a:xfrm>
            <a:off x="1885950" y="4306492"/>
            <a:ext cx="19431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Times New Roman" pitchFamily="18" charset="0"/>
                <a:ea typeface="MS PGothic" pitchFamily="34" charset="-128"/>
                <a:sym typeface="Times New Roman" pitchFamily="18" charset="0"/>
              </a:defRPr>
            </a:lvl1pPr>
            <a:lvl2pPr marL="742950" indent="-285750">
              <a:defRPr>
                <a:solidFill>
                  <a:srgbClr val="000000"/>
                </a:solidFill>
                <a:latin typeface="Times New Roman" pitchFamily="18" charset="0"/>
                <a:ea typeface="MS PGothic" pitchFamily="34" charset="-128"/>
                <a:sym typeface="Times New Roman" pitchFamily="18" charset="0"/>
              </a:defRPr>
            </a:lvl2pPr>
            <a:lvl3pPr marL="1143000" indent="-228600">
              <a:defRPr>
                <a:solidFill>
                  <a:srgbClr val="000000"/>
                </a:solidFill>
                <a:latin typeface="Times New Roman" pitchFamily="18" charset="0"/>
                <a:ea typeface="MS PGothic" pitchFamily="34" charset="-128"/>
                <a:sym typeface="Times New Roman" pitchFamily="18" charset="0"/>
              </a:defRPr>
            </a:lvl3pPr>
            <a:lvl4pPr marL="1600200" indent="-228600">
              <a:defRPr>
                <a:solidFill>
                  <a:srgbClr val="000000"/>
                </a:solidFill>
                <a:latin typeface="Times New Roman" pitchFamily="18" charset="0"/>
                <a:ea typeface="MS PGothic" pitchFamily="34" charset="-128"/>
                <a:sym typeface="Times New Roman" pitchFamily="18" charset="0"/>
              </a:defRPr>
            </a:lvl4pPr>
            <a:lvl5pPr marL="2057400" indent="-228600">
              <a:defRPr>
                <a:solidFill>
                  <a:srgbClr val="000000"/>
                </a:solidFill>
                <a:latin typeface="Times New Roman" pitchFamily="18" charset="0"/>
                <a:ea typeface="MS PGothic" pitchFamily="34" charset="-128"/>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9pPr>
          </a:lstStyle>
          <a:p>
            <a:pPr algn="ctr"/>
            <a:r>
              <a:rPr lang="en-US" altLang="en-US" sz="1350" b="1" i="1" dirty="0">
                <a:latin typeface="Lato" panose="020F0502020204030203" pitchFamily="34" charset="0"/>
                <a:ea typeface="Lato" panose="020F0502020204030203" pitchFamily="34" charset="0"/>
                <a:cs typeface="Lato" panose="020F0502020204030203" pitchFamily="34" charset="0"/>
              </a:rPr>
              <a:t>Behavioral health integration achieves the </a:t>
            </a:r>
            <a:r>
              <a:rPr lang="en-US" altLang="en-US" sz="1350" b="1" i="1" dirty="0">
                <a:solidFill>
                  <a:srgbClr val="C00000"/>
                </a:solidFill>
                <a:latin typeface="Lato" panose="020F0502020204030203" pitchFamily="34" charset="0"/>
                <a:ea typeface="Lato" panose="020F0502020204030203" pitchFamily="34" charset="0"/>
                <a:cs typeface="Lato" panose="020F0502020204030203" pitchFamily="34" charset="0"/>
              </a:rPr>
              <a:t>quadruple aim</a:t>
            </a:r>
            <a:r>
              <a:rPr lang="en-US" altLang="en-US" sz="1350" b="1" i="1" dirty="0">
                <a:solidFill>
                  <a:srgbClr val="C00000"/>
                </a:solidFill>
                <a:latin typeface="Arial" pitchFamily="34" charset="0"/>
                <a:cs typeface="Arial" pitchFamily="34" charset="0"/>
              </a:rPr>
              <a:t>.</a:t>
            </a:r>
          </a:p>
        </p:txBody>
      </p:sp>
      <p:sp>
        <p:nvSpPr>
          <p:cNvPr id="10" name="TextBox 9"/>
          <p:cNvSpPr txBox="1">
            <a:spLocks noChangeArrowheads="1"/>
          </p:cNvSpPr>
          <p:nvPr/>
        </p:nvSpPr>
        <p:spPr bwMode="auto">
          <a:xfrm rot="-5400000">
            <a:off x="-46476" y="3433856"/>
            <a:ext cx="13532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Times New Roman" pitchFamily="18" charset="0"/>
                <a:ea typeface="MS PGothic" pitchFamily="34" charset="-128"/>
                <a:sym typeface="Times New Roman" pitchFamily="18" charset="0"/>
              </a:defRPr>
            </a:lvl1pPr>
            <a:lvl2pPr marL="742950" indent="-285750">
              <a:defRPr>
                <a:solidFill>
                  <a:srgbClr val="000000"/>
                </a:solidFill>
                <a:latin typeface="Times New Roman" pitchFamily="18" charset="0"/>
                <a:ea typeface="MS PGothic" pitchFamily="34" charset="-128"/>
                <a:sym typeface="Times New Roman" pitchFamily="18" charset="0"/>
              </a:defRPr>
            </a:lvl2pPr>
            <a:lvl3pPr marL="1143000" indent="-228600">
              <a:defRPr>
                <a:solidFill>
                  <a:srgbClr val="000000"/>
                </a:solidFill>
                <a:latin typeface="Times New Roman" pitchFamily="18" charset="0"/>
                <a:ea typeface="MS PGothic" pitchFamily="34" charset="-128"/>
                <a:sym typeface="Times New Roman" pitchFamily="18" charset="0"/>
              </a:defRPr>
            </a:lvl3pPr>
            <a:lvl4pPr marL="1600200" indent="-228600">
              <a:defRPr>
                <a:solidFill>
                  <a:srgbClr val="000000"/>
                </a:solidFill>
                <a:latin typeface="Times New Roman" pitchFamily="18" charset="0"/>
                <a:ea typeface="MS PGothic" pitchFamily="34" charset="-128"/>
                <a:sym typeface="Times New Roman" pitchFamily="18" charset="0"/>
              </a:defRPr>
            </a:lvl4pPr>
            <a:lvl5pPr marL="2057400" indent="-228600">
              <a:defRPr>
                <a:solidFill>
                  <a:srgbClr val="000000"/>
                </a:solidFill>
                <a:latin typeface="Times New Roman" pitchFamily="18" charset="0"/>
                <a:ea typeface="MS PGothic" pitchFamily="34" charset="-128"/>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9pPr>
          </a:lstStyle>
          <a:p>
            <a:pPr algn="ctr"/>
            <a:r>
              <a:rPr lang="en-US" altLang="en-US" sz="1350" b="1" dirty="0">
                <a:solidFill>
                  <a:srgbClr val="C00000"/>
                </a:solidFill>
                <a:latin typeface="Lato" panose="020F0502020204030203" pitchFamily="34" charset="0"/>
                <a:ea typeface="Lato" panose="020F0502020204030203" pitchFamily="34" charset="0"/>
                <a:cs typeface="Lato" panose="020F0502020204030203" pitchFamily="34" charset="0"/>
              </a:rPr>
              <a:t>Quadruple Aim</a:t>
            </a:r>
          </a:p>
        </p:txBody>
      </p:sp>
      <p:cxnSp>
        <p:nvCxnSpPr>
          <p:cNvPr id="11" name="Straight Arrow Connector 10"/>
          <p:cNvCxnSpPr/>
          <p:nvPr/>
        </p:nvCxnSpPr>
        <p:spPr>
          <a:xfrm>
            <a:off x="767357" y="3732385"/>
            <a:ext cx="1178228" cy="7849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D64A-7A08-4D0C-86B3-796DE52F698D}"/>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Does it work?</a:t>
            </a:r>
          </a:p>
        </p:txBody>
      </p:sp>
    </p:spTree>
    <p:extLst>
      <p:ext uri="{BB962C8B-B14F-4D97-AF65-F5344CB8AC3E}">
        <p14:creationId xmlns:p14="http://schemas.microsoft.com/office/powerpoint/2010/main" val="415705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2C3BA-25DA-4B07-8CF2-81D0613A71B5}"/>
              </a:ext>
            </a:extLst>
          </p:cNvPr>
          <p:cNvSpPr>
            <a:spLocks noGrp="1"/>
          </p:cNvSpPr>
          <p:nvPr>
            <p:ph type="body" idx="1"/>
          </p:nvPr>
        </p:nvSpPr>
        <p:spPr/>
        <p:txBody>
          <a:bodyPr>
            <a:normAutofit fontScale="70000" lnSpcReduction="20000"/>
          </a:bodyPr>
          <a:lstStyle/>
          <a:p>
            <a:pPr marL="608965" lvl="1">
              <a:lnSpc>
                <a:spcPct val="120000"/>
              </a:lnSpc>
            </a:pPr>
            <a:r>
              <a:rPr lang="en-US" sz="3200" b="1" i="1" u="sng" dirty="0">
                <a:solidFill>
                  <a:srgbClr val="303B42"/>
                </a:solidFill>
                <a:latin typeface="Lato" panose="020F0502020204030203" pitchFamily="34" charset="0"/>
                <a:ea typeface="Lato" panose="020F0502020204030203" pitchFamily="34" charset="0"/>
                <a:cs typeface="Lato" panose="020F0502020204030203" pitchFamily="34" charset="0"/>
              </a:rPr>
              <a:t>Increases access</a:t>
            </a:r>
            <a:r>
              <a:rPr lang="en-US" sz="3200" dirty="0">
                <a:solidFill>
                  <a:srgbClr val="303B42"/>
                </a:solidFill>
                <a:latin typeface="Lato" panose="020F0502020204030203" pitchFamily="34" charset="0"/>
                <a:ea typeface="Lato" panose="020F0502020204030203" pitchFamily="34" charset="0"/>
                <a:cs typeface="Lato" panose="020F0502020204030203" pitchFamily="34" charset="0"/>
              </a:rPr>
              <a:t> </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to behavioral health care.</a:t>
            </a:r>
          </a:p>
          <a:p>
            <a:pPr marL="608965" lvl="1">
              <a:lnSpc>
                <a:spcPct val="120000"/>
              </a:lnSpc>
            </a:pPr>
            <a:endParaRPr lang="en-US" sz="2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608965" lvl="1">
              <a:lnSpc>
                <a:spcPct val="120000"/>
              </a:lnSpc>
            </a:pPr>
            <a:r>
              <a:rPr lang="en-US" sz="3200" b="1" i="1" u="sng" dirty="0">
                <a:solidFill>
                  <a:srgbClr val="303B42"/>
                </a:solidFill>
                <a:latin typeface="Lato" panose="020F0502020204030203" pitchFamily="34" charset="0"/>
                <a:ea typeface="Lato" panose="020F0502020204030203" pitchFamily="34" charset="0"/>
                <a:cs typeface="Lato" panose="020F0502020204030203" pitchFamily="34" charset="0"/>
              </a:rPr>
              <a:t>Improves health outcomes</a:t>
            </a:r>
            <a:r>
              <a:rPr lang="en-US" sz="3200" dirty="0">
                <a:solidFill>
                  <a:srgbClr val="303B42"/>
                </a:solidFill>
                <a:latin typeface="Lato" panose="020F0502020204030203" pitchFamily="34" charset="0"/>
                <a:ea typeface="Lato" panose="020F0502020204030203" pitchFamily="34" charset="0"/>
                <a:cs typeface="Lato" panose="020F0502020204030203" pitchFamily="34" charset="0"/>
              </a:rPr>
              <a:t> </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for patients with mental illness and/or substance use disorders. </a:t>
            </a:r>
          </a:p>
          <a:p>
            <a:pPr marL="608965" lvl="1">
              <a:lnSpc>
                <a:spcPct val="120000"/>
              </a:lnSpc>
            </a:pPr>
            <a:endParaRPr lang="en-US" sz="2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608965" lvl="1">
              <a:lnSpc>
                <a:spcPct val="120000"/>
              </a:lnSpc>
            </a:pPr>
            <a:r>
              <a:rPr lang="en-US" sz="3200" b="1" i="1" u="sng" dirty="0">
                <a:solidFill>
                  <a:srgbClr val="303B42"/>
                </a:solidFill>
                <a:latin typeface="Lato" panose="020F0502020204030203" pitchFamily="34" charset="0"/>
                <a:ea typeface="Lato" panose="020F0502020204030203" pitchFamily="34" charset="0"/>
                <a:cs typeface="Lato" panose="020F0502020204030203" pitchFamily="34" charset="0"/>
              </a:rPr>
              <a:t>Improves health</a:t>
            </a:r>
            <a:r>
              <a:rPr lang="en-US" sz="3200" dirty="0">
                <a:solidFill>
                  <a:srgbClr val="303B42"/>
                </a:solidFill>
                <a:latin typeface="Lato" panose="020F0502020204030203" pitchFamily="34" charset="0"/>
                <a:ea typeface="Lato" panose="020F0502020204030203" pitchFamily="34" charset="0"/>
                <a:cs typeface="Lato" panose="020F0502020204030203" pitchFamily="34" charset="0"/>
              </a:rPr>
              <a:t> </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behaviors such as compliance with treatment recommendations, exercise, and diet. </a:t>
            </a:r>
          </a:p>
          <a:p>
            <a:pPr marL="608965" lvl="1">
              <a:lnSpc>
                <a:spcPct val="120000"/>
              </a:lnSpc>
            </a:pPr>
            <a:endParaRPr lang="en-US" sz="2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608965" lvl="1">
              <a:lnSpc>
                <a:spcPct val="120000"/>
              </a:lnSpc>
            </a:pPr>
            <a:r>
              <a:rPr lang="en-US" sz="3200" b="1" i="1" u="sng" dirty="0">
                <a:solidFill>
                  <a:srgbClr val="303B42"/>
                </a:solidFill>
                <a:latin typeface="Lato" panose="020F0502020204030203" pitchFamily="34" charset="0"/>
                <a:ea typeface="Lato" panose="020F0502020204030203" pitchFamily="34" charset="0"/>
                <a:cs typeface="Lato" panose="020F0502020204030203" pitchFamily="34" charset="0"/>
              </a:rPr>
              <a:t>Reduces overall health care costs</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 thus representing the opportunity for shared savings for primary care practices.</a:t>
            </a:r>
          </a:p>
        </p:txBody>
      </p:sp>
      <p:sp>
        <p:nvSpPr>
          <p:cNvPr id="3" name="Title 2">
            <a:extLst>
              <a:ext uri="{FF2B5EF4-FFF2-40B4-BE49-F238E27FC236}">
                <a16:creationId xmlns:a16="http://schemas.microsoft.com/office/drawing/2014/main" id="{14EBBA0F-9D3F-4519-9831-5B2886FD3139}"/>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Why Integrated Care?</a:t>
            </a:r>
          </a:p>
        </p:txBody>
      </p:sp>
      <p:sp>
        <p:nvSpPr>
          <p:cNvPr id="4" name="Text Placeholder 3">
            <a:extLst>
              <a:ext uri="{FF2B5EF4-FFF2-40B4-BE49-F238E27FC236}">
                <a16:creationId xmlns:a16="http://schemas.microsoft.com/office/drawing/2014/main" id="{A7594DBE-BC0F-44BE-BE91-5A803C216E1E}"/>
              </a:ext>
            </a:extLst>
          </p:cNvPr>
          <p:cNvSpPr>
            <a:spLocks noGrp="1"/>
          </p:cNvSpPr>
          <p:nvPr>
            <p:ph type="body" sz="quarter" idx="10"/>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Research is finding…</a:t>
            </a:r>
          </a:p>
        </p:txBody>
      </p:sp>
      <p:sp>
        <p:nvSpPr>
          <p:cNvPr id="5" name="TextBox 4">
            <a:extLst>
              <a:ext uri="{FF2B5EF4-FFF2-40B4-BE49-F238E27FC236}">
                <a16:creationId xmlns:a16="http://schemas.microsoft.com/office/drawing/2014/main" id="{0643BD4C-B7D5-18E4-464B-0FC3C112EDC4}"/>
              </a:ext>
            </a:extLst>
          </p:cNvPr>
          <p:cNvSpPr txBox="1"/>
          <p:nvPr/>
        </p:nvSpPr>
        <p:spPr>
          <a:xfrm>
            <a:off x="1436915" y="6178746"/>
            <a:ext cx="76328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Lato" panose="020F0502020204030203" pitchFamily="34" charset="0"/>
                <a:ea typeface="Lato" panose="020F0502020204030203" pitchFamily="34" charset="0"/>
                <a:cs typeface="Lato" panose="020F0502020204030203" pitchFamily="34" charset="0"/>
                <a:hlinkClick r:id="rId3"/>
              </a:rPr>
              <a:t>http://www.jabfm.org/content/30/1/25.full?sid=f635119b-7243-4bfe-bbd2-3241c11377f4</a:t>
            </a:r>
            <a:r>
              <a:rPr lang="en-US" sz="1200" u="none" dirty="0">
                <a:latin typeface="Lato" panose="020F0502020204030203" pitchFamily="34" charset="0"/>
                <a:ea typeface="Lato" panose="020F0502020204030203" pitchFamily="34" charset="0"/>
                <a:cs typeface="Lato" panose="020F0502020204030203" pitchFamily="34" charset="0"/>
              </a:rPr>
              <a:t>; </a:t>
            </a:r>
            <a:r>
              <a:rPr lang="en-US" sz="1200" u="none" dirty="0">
                <a:latin typeface="Lato" panose="020F0502020204030203" pitchFamily="34" charset="0"/>
                <a:ea typeface="Lato" panose="020F0502020204030203" pitchFamily="34" charset="0"/>
                <a:cs typeface="Lato" panose="020F0502020204030203" pitchFamily="34" charset="0"/>
                <a:hlinkClick r:id="rId4"/>
              </a:rPr>
              <a:t>https://www.ncbi.nlm.nih.gov/pubmed/28379819</a:t>
            </a:r>
            <a:r>
              <a:rPr lang="en-US" sz="1200" u="none" dirty="0">
                <a:latin typeface="Lato" panose="020F0502020204030203" pitchFamily="34" charset="0"/>
                <a:ea typeface="Lato" panose="020F0502020204030203" pitchFamily="34" charset="0"/>
                <a:cs typeface="Lato" panose="020F0502020204030203" pitchFamily="34" charset="0"/>
              </a:rPr>
              <a:t>; </a:t>
            </a:r>
            <a:r>
              <a:rPr lang="en-US" sz="1200" u="none" dirty="0">
                <a:latin typeface="Lato" panose="020F0502020204030203" pitchFamily="34" charset="0"/>
                <a:ea typeface="Lato" panose="020F0502020204030203" pitchFamily="34" charset="0"/>
                <a:cs typeface="Lato" panose="020F0502020204030203" pitchFamily="34" charset="0"/>
                <a:hlinkClick r:id="rId5"/>
              </a:rPr>
              <a:t>http://medicaleconomics.modernmedicine.com/medical-economics/content/tags/affordable-care-act/integrating-primary-care-and-mental-health-key-im?page=full</a:t>
            </a:r>
            <a:r>
              <a:rPr lang="en-US" sz="1200" u="none" dirty="0">
                <a:latin typeface="Lato" panose="020F0502020204030203" pitchFamily="34" charset="0"/>
                <a:ea typeface="Lato" panose="020F0502020204030203" pitchFamily="34" charset="0"/>
                <a:cs typeface="Lato" panose="020F0502020204030203" pitchFamily="34" charset="0"/>
              </a:rPr>
              <a:t> </a:t>
            </a:r>
          </a:p>
          <a:p>
            <a:endParaRPr lang="en-US" dirty="0"/>
          </a:p>
        </p:txBody>
      </p:sp>
    </p:spTree>
    <p:extLst>
      <p:ext uri="{BB962C8B-B14F-4D97-AF65-F5344CB8AC3E}">
        <p14:creationId xmlns:p14="http://schemas.microsoft.com/office/powerpoint/2010/main" val="261841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21A7-74E1-4F3B-86AB-C15F8B9D6651}"/>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Improved Access</a:t>
            </a:r>
          </a:p>
        </p:txBody>
      </p:sp>
      <p:sp>
        <p:nvSpPr>
          <p:cNvPr id="3" name="Content Placeholder 2">
            <a:extLst>
              <a:ext uri="{FF2B5EF4-FFF2-40B4-BE49-F238E27FC236}">
                <a16:creationId xmlns:a16="http://schemas.microsoft.com/office/drawing/2014/main" id="{A8F2B2F9-7724-4CE2-893B-D49A4EF5E96B}"/>
              </a:ext>
            </a:extLst>
          </p:cNvPr>
          <p:cNvSpPr>
            <a:spLocks noGrp="1"/>
          </p:cNvSpPr>
          <p:nvPr>
            <p:ph idx="1"/>
          </p:nvPr>
        </p:nvSpPr>
        <p:spPr/>
        <p:txBody>
          <a:bodyPr>
            <a:normAutofit lnSpcReduction="10000"/>
          </a:bodyPr>
          <a:lstStyle/>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Valleley, R.J., </a:t>
            </a:r>
            <a:r>
              <a:rPr lang="en-US" sz="1200" dirty="0" err="1">
                <a:solidFill>
                  <a:schemeClr val="tx1"/>
                </a:solidFill>
                <a:latin typeface="Lato" panose="020F0502020204030203" pitchFamily="34" charset="0"/>
                <a:ea typeface="Lato" panose="020F0502020204030203" pitchFamily="34" charset="0"/>
                <a:cs typeface="Lato" panose="020F0502020204030203" pitchFamily="34" charset="0"/>
              </a:rPr>
              <a:t>Kosse</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 S., </a:t>
            </a:r>
            <a:r>
              <a:rPr lang="en-US" sz="1200" dirty="0" err="1">
                <a:solidFill>
                  <a:schemeClr val="tx1"/>
                </a:solidFill>
                <a:latin typeface="Lato" panose="020F0502020204030203" pitchFamily="34" charset="0"/>
                <a:ea typeface="Lato" panose="020F0502020204030203" pitchFamily="34" charset="0"/>
                <a:cs typeface="Lato" panose="020F0502020204030203" pitchFamily="34" charset="0"/>
              </a:rPr>
              <a:t>Schemm</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 A., Foster, N., Evans, J., &amp; Polaha, J. (2007). </a:t>
            </a:r>
            <a:r>
              <a:rPr lang="en-CA" sz="1200" dirty="0">
                <a:solidFill>
                  <a:schemeClr val="tx1"/>
                </a:solidFill>
                <a:latin typeface="Lato" panose="020F0502020204030203" pitchFamily="34" charset="0"/>
                <a:ea typeface="Lato" panose="020F0502020204030203" pitchFamily="34" charset="0"/>
                <a:cs typeface="Lato" panose="020F0502020204030203" pitchFamily="34" charset="0"/>
              </a:rPr>
              <a:t>Integrated Care for Children in Rural Communities:  An Examination of Patient Attendance to Behavioral Health Services</a:t>
            </a:r>
            <a:r>
              <a:rPr lang="en-US" sz="1200" i="1" dirty="0">
                <a:solidFill>
                  <a:schemeClr val="tx1"/>
                </a:solidFill>
                <a:latin typeface="Lato" panose="020F0502020204030203" pitchFamily="34" charset="0"/>
                <a:ea typeface="Lato" panose="020F0502020204030203" pitchFamily="34" charset="0"/>
                <a:cs typeface="Lato" panose="020F0502020204030203" pitchFamily="34" charset="0"/>
              </a:rPr>
              <a:t>. Families, Systems, &amp; Health, 25,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323-332</a:t>
            </a:r>
            <a:r>
              <a:rPr lang="en-US" sz="1200" i="1" dirty="0">
                <a:solidFill>
                  <a:schemeClr val="tx1"/>
                </a:solidFill>
                <a:latin typeface="Lato" panose="020F0502020204030203" pitchFamily="34" charset="0"/>
                <a:ea typeface="Lato" panose="020F0502020204030203" pitchFamily="34" charset="0"/>
                <a:cs typeface="Lato" panose="020F0502020204030203" pitchFamily="34" charset="0"/>
              </a:rPr>
              <a:t>.</a:t>
            </a:r>
          </a:p>
          <a:p>
            <a:endParaRPr lang="en-US" sz="1200" i="1"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Valleley, Meadows, Burt, Menousek, Hembree, Evans, Gathje, Kupzyk, Sevecke, Lancaster (2020). Demonstrating the impact of collocated behavioral health in pediatric primary care. Clinical Practice in Pediatric Psychology, 8(1), 13-24.</a:t>
            </a:r>
          </a:p>
        </p:txBody>
      </p:sp>
      <p:graphicFrame>
        <p:nvGraphicFramePr>
          <p:cNvPr id="4" name="Content Placeholder 5">
            <a:extLst>
              <a:ext uri="{FF2B5EF4-FFF2-40B4-BE49-F238E27FC236}">
                <a16:creationId xmlns:a16="http://schemas.microsoft.com/office/drawing/2014/main" id="{3E78CDE2-4FA5-4385-BC7C-0A475AF0BD03}"/>
              </a:ext>
            </a:extLst>
          </p:cNvPr>
          <p:cNvGraphicFramePr>
            <a:graphicFrameLocks/>
          </p:cNvGraphicFramePr>
          <p:nvPr>
            <p:extLst>
              <p:ext uri="{D42A27DB-BD31-4B8C-83A1-F6EECF244321}">
                <p14:modId xmlns:p14="http://schemas.microsoft.com/office/powerpoint/2010/main" val="1827428808"/>
              </p:ext>
            </p:extLst>
          </p:nvPr>
        </p:nvGraphicFramePr>
        <p:xfrm>
          <a:off x="1976067" y="1607424"/>
          <a:ext cx="5393635" cy="3919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58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3177-C01D-21C0-A49B-3671BDB1715C}"/>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Provider Satisfaction</a:t>
            </a:r>
          </a:p>
        </p:txBody>
      </p:sp>
      <p:sp>
        <p:nvSpPr>
          <p:cNvPr id="4" name="TextBox 3">
            <a:extLst>
              <a:ext uri="{FF2B5EF4-FFF2-40B4-BE49-F238E27FC236}">
                <a16:creationId xmlns:a16="http://schemas.microsoft.com/office/drawing/2014/main" id="{293681C8-5140-4F82-9F02-4319B06748B2}"/>
              </a:ext>
            </a:extLst>
          </p:cNvPr>
          <p:cNvSpPr txBox="1"/>
          <p:nvPr/>
        </p:nvSpPr>
        <p:spPr>
          <a:xfrm>
            <a:off x="253721" y="6167137"/>
            <a:ext cx="863655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Hine, Grennan, Menousek, Robertson, Valleley, &amp; Evans. (2016). Physician Satisfaction with Integrated Behavioral Health in Pediatric Primary Care: Consistency Across Rural and Urban Settings. </a:t>
            </a:r>
            <a:r>
              <a:rPr lang="en-US" sz="1200" i="1" dirty="0">
                <a:latin typeface="Lato" panose="020F0502020204030203" pitchFamily="34" charset="0"/>
                <a:ea typeface="Lato" panose="020F0502020204030203" pitchFamily="34" charset="0"/>
                <a:cs typeface="Lato" panose="020F0502020204030203" pitchFamily="34" charset="0"/>
              </a:rPr>
              <a:t>Journal of Primary Care and Community Health.</a:t>
            </a:r>
            <a:r>
              <a:rPr lang="en-US" sz="1200" dirty="0">
                <a:latin typeface="Lato" panose="020F0502020204030203" pitchFamily="34" charset="0"/>
                <a:ea typeface="Lato" panose="020F0502020204030203" pitchFamily="34" charset="0"/>
                <a:cs typeface="Lato" panose="020F0502020204030203" pitchFamily="34" charset="0"/>
              </a:rPr>
              <a:t> 1-5.</a:t>
            </a:r>
          </a:p>
        </p:txBody>
      </p:sp>
      <p:sp>
        <p:nvSpPr>
          <p:cNvPr id="6" name="TextBox 5">
            <a:extLst>
              <a:ext uri="{FF2B5EF4-FFF2-40B4-BE49-F238E27FC236}">
                <a16:creationId xmlns:a16="http://schemas.microsoft.com/office/drawing/2014/main" id="{62CBD3D1-488C-44BD-AA1D-A194997BB6B3}"/>
              </a:ext>
            </a:extLst>
          </p:cNvPr>
          <p:cNvSpPr txBox="1"/>
          <p:nvPr/>
        </p:nvSpPr>
        <p:spPr>
          <a:xfrm>
            <a:off x="342029" y="1443840"/>
            <a:ext cx="7930434" cy="2585323"/>
          </a:xfrm>
          <a:prstGeom prst="rect">
            <a:avLst/>
          </a:prstGeom>
          <a:noFill/>
        </p:spPr>
        <p:txBody>
          <a:bodyPr wrap="square">
            <a:spAutoFit/>
          </a:bodyPr>
          <a:lstStyle/>
          <a:p>
            <a:pPr marL="457200" indent="-457200"/>
            <a:r>
              <a:rPr lang="en-US" dirty="0">
                <a:latin typeface="Lato" panose="020F0502020204030203" pitchFamily="34" charset="0"/>
                <a:ea typeface="Lato" panose="020F0502020204030203" pitchFamily="34" charset="0"/>
                <a:cs typeface="Lato" panose="020F0502020204030203" pitchFamily="34" charset="0"/>
              </a:rPr>
              <a:t>Physicians who have adopted an integrated model of care report strong agreement that this type of model helps to improve factors such as:</a:t>
            </a:r>
          </a:p>
          <a:p>
            <a:pPr marL="457200" indent="-457200"/>
            <a:r>
              <a:rPr lang="en-US" dirty="0">
                <a:latin typeface="Lato" panose="020F0502020204030203" pitchFamily="34" charset="0"/>
                <a:ea typeface="Lato" panose="020F0502020204030203" pitchFamily="34" charset="0"/>
                <a:cs typeface="Lato" panose="020F0502020204030203" pitchFamily="34" charset="0"/>
              </a:rPr>
              <a:t> </a:t>
            </a:r>
          </a:p>
          <a:p>
            <a:pPr marL="914400" lvl="1"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Quality and continuity of care for their patients</a:t>
            </a:r>
          </a:p>
          <a:p>
            <a:pPr marL="914400" lvl="1"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time that it allows them to spend on medical issues</a:t>
            </a:r>
          </a:p>
          <a:p>
            <a:pPr marL="914400" lvl="1"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Cost</a:t>
            </a:r>
          </a:p>
          <a:p>
            <a:pPr marL="914400" lvl="1"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Follow-up</a:t>
            </a:r>
          </a:p>
          <a:p>
            <a:pPr marL="914400" lvl="1"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Confidence with identification/management of problems</a:t>
            </a:r>
          </a:p>
          <a:p>
            <a:pPr marL="914400" lvl="1" indent="-45720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Reduced stigma for their patients</a:t>
            </a:r>
          </a:p>
        </p:txBody>
      </p:sp>
    </p:spTree>
    <p:extLst>
      <p:ext uri="{BB962C8B-B14F-4D97-AF65-F5344CB8AC3E}">
        <p14:creationId xmlns:p14="http://schemas.microsoft.com/office/powerpoint/2010/main" val="111446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4A70-754F-2556-8BC9-9CA5B4528011}"/>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Exciting Directions</a:t>
            </a:r>
          </a:p>
        </p:txBody>
      </p:sp>
      <p:sp>
        <p:nvSpPr>
          <p:cNvPr id="3" name="Content Placeholder 2">
            <a:extLst>
              <a:ext uri="{FF2B5EF4-FFF2-40B4-BE49-F238E27FC236}">
                <a16:creationId xmlns:a16="http://schemas.microsoft.com/office/drawing/2014/main" id="{7BD37B00-3B84-944E-0372-B07390760172}"/>
              </a:ext>
            </a:extLst>
          </p:cNvPr>
          <p:cNvSpPr>
            <a:spLocks noGrp="1"/>
          </p:cNvSpPr>
          <p:nvPr>
            <p:ph idx="1"/>
          </p:nvPr>
        </p:nvSpPr>
        <p:spPr/>
        <p:txBody>
          <a:bodyPr/>
          <a:lstStyle/>
          <a:p>
            <a:r>
              <a:rPr lang="en-US" dirty="0">
                <a:solidFill>
                  <a:srgbClr val="303B42"/>
                </a:solidFill>
                <a:latin typeface="Lato" panose="020F0502020204030203" pitchFamily="34" charset="0"/>
                <a:ea typeface="Lato" panose="020F0502020204030203" pitchFamily="34" charset="0"/>
                <a:cs typeface="Lato" panose="020F0502020204030203" pitchFamily="34" charset="0"/>
              </a:rPr>
              <a:t>Training</a:t>
            </a:r>
            <a:r>
              <a:rPr lang="en-US" dirty="0">
                <a:latin typeface="Lato" panose="020F0502020204030203" pitchFamily="34" charset="0"/>
                <a:ea typeface="Lato" panose="020F0502020204030203" pitchFamily="34" charset="0"/>
                <a:cs typeface="Lato" panose="020F0502020204030203" pitchFamily="34" charset="0"/>
              </a:rPr>
              <a:t> and </a:t>
            </a:r>
            <a:r>
              <a:rPr lang="en-US" b="1" dirty="0">
                <a:solidFill>
                  <a:srgbClr val="303B42"/>
                </a:solidFill>
                <a:latin typeface="Lato" panose="020F0502020204030203" pitchFamily="34" charset="0"/>
                <a:ea typeface="Lato" panose="020F0502020204030203" pitchFamily="34" charset="0"/>
                <a:cs typeface="Lato" panose="020F0502020204030203" pitchFamily="34" charset="0"/>
              </a:rPr>
              <a:t>Supervision</a:t>
            </a:r>
            <a:r>
              <a:rPr lang="en-US" dirty="0">
                <a:latin typeface="Lato" panose="020F0502020204030203" pitchFamily="34" charset="0"/>
                <a:ea typeface="Lato" panose="020F0502020204030203" pitchFamily="34" charset="0"/>
                <a:cs typeface="Lato" panose="020F0502020204030203" pitchFamily="34" charset="0"/>
              </a:rPr>
              <a:t> in IPC</a:t>
            </a:r>
          </a:p>
          <a:p>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Early </a:t>
            </a:r>
            <a:r>
              <a:rPr lang="en-US" b="1" dirty="0">
                <a:solidFill>
                  <a:srgbClr val="303B42"/>
                </a:solidFill>
                <a:latin typeface="Lato" panose="020F0502020204030203" pitchFamily="34" charset="0"/>
                <a:ea typeface="Lato" panose="020F0502020204030203" pitchFamily="34" charset="0"/>
                <a:cs typeface="Lato" panose="020F0502020204030203" pitchFamily="34" charset="0"/>
              </a:rPr>
              <a:t>evaluation and identification </a:t>
            </a:r>
            <a:r>
              <a:rPr lang="en-US" dirty="0">
                <a:latin typeface="Lato" panose="020F0502020204030203" pitchFamily="34" charset="0"/>
                <a:ea typeface="Lato" panose="020F0502020204030203" pitchFamily="34" charset="0"/>
                <a:cs typeface="Lato" panose="020F0502020204030203" pitchFamily="34" charset="0"/>
              </a:rPr>
              <a:t>for Autism Spectrum Disorders</a:t>
            </a:r>
          </a:p>
          <a:p>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Trauma-Informed Care</a:t>
            </a:r>
          </a:p>
        </p:txBody>
      </p:sp>
    </p:spTree>
    <p:extLst>
      <p:ext uri="{BB962C8B-B14F-4D97-AF65-F5344CB8AC3E}">
        <p14:creationId xmlns:p14="http://schemas.microsoft.com/office/powerpoint/2010/main" val="168431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3D893F-1847-4768-B441-9AE86E34934A}"/>
              </a:ext>
            </a:extLst>
          </p:cNvPr>
          <p:cNvSpPr>
            <a:spLocks noGrp="1"/>
          </p:cNvSpPr>
          <p:nvPr>
            <p:ph type="body" idx="1"/>
          </p:nvPr>
        </p:nvSpPr>
        <p:spPr/>
        <p:txBody>
          <a:bodyPr/>
          <a:lstStyle/>
          <a:p>
            <a:endParaRPr lang="en-US"/>
          </a:p>
        </p:txBody>
      </p:sp>
      <p:pic>
        <p:nvPicPr>
          <p:cNvPr id="3" name="image3.jpeg">
            <a:extLst>
              <a:ext uri="{FF2B5EF4-FFF2-40B4-BE49-F238E27FC236}">
                <a16:creationId xmlns:a16="http://schemas.microsoft.com/office/drawing/2014/main" id="{84615088-22CE-4E95-B7C8-74065F56EA9C}"/>
              </a:ext>
            </a:extLst>
          </p:cNvPr>
          <p:cNvPicPr/>
          <p:nvPr/>
        </p:nvPicPr>
        <p:blipFill>
          <a:blip r:embed="rId2" cstate="print"/>
          <a:stretch>
            <a:fillRect/>
          </a:stretch>
        </p:blipFill>
        <p:spPr>
          <a:xfrm>
            <a:off x="976313" y="1290638"/>
            <a:ext cx="6513512" cy="3605529"/>
          </a:xfrm>
          <a:prstGeom prst="rect">
            <a:avLst/>
          </a:prstGeom>
        </p:spPr>
      </p:pic>
    </p:spTree>
    <p:extLst>
      <p:ext uri="{BB962C8B-B14F-4D97-AF65-F5344CB8AC3E}">
        <p14:creationId xmlns:p14="http://schemas.microsoft.com/office/powerpoint/2010/main" val="237460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0843-73B4-3243-609C-62D9F215F9D9}"/>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Mid-America Mental Health Technology and Transfer Center</a:t>
            </a:r>
          </a:p>
        </p:txBody>
      </p:sp>
      <p:sp>
        <p:nvSpPr>
          <p:cNvPr id="3" name="Content Placeholder 2">
            <a:extLst>
              <a:ext uri="{FF2B5EF4-FFF2-40B4-BE49-F238E27FC236}">
                <a16:creationId xmlns:a16="http://schemas.microsoft.com/office/drawing/2014/main" id="{D735B9BB-C74A-9855-DC07-EE38B3DE81E3}"/>
              </a:ext>
            </a:extLst>
          </p:cNvPr>
          <p:cNvSpPr>
            <a:spLocks noGrp="1"/>
          </p:cNvSpPr>
          <p:nvPr>
            <p:ph idx="1"/>
          </p:nvPr>
        </p:nvSpPr>
        <p:spPr/>
        <p:txBody>
          <a:bodyPr>
            <a:normAutofit fontScale="77500" lnSpcReduction="20000"/>
          </a:bodyPr>
          <a:lstStyle/>
          <a:p>
            <a:pPr>
              <a:lnSpc>
                <a:spcPct val="105000"/>
              </a:lnSpc>
              <a:spcAft>
                <a:spcPts val="600"/>
              </a:spcAft>
            </a:pPr>
            <a:r>
              <a:rPr lang="en-US" sz="3200" dirty="0">
                <a:latin typeface="Lato" panose="020F0502020204030203" pitchFamily="34" charset="0"/>
                <a:ea typeface="Lato" panose="020F0502020204030203" pitchFamily="34" charset="0"/>
                <a:cs typeface="Lato" panose="020F0502020204030203" pitchFamily="34" charset="0"/>
              </a:rPr>
              <a:t>Funded by the Substance Abuse and Mental Health Services Administration</a:t>
            </a:r>
          </a:p>
          <a:p>
            <a:pPr>
              <a:lnSpc>
                <a:spcPct val="105000"/>
              </a:lnSpc>
              <a:spcAft>
                <a:spcPts val="600"/>
              </a:spcAft>
            </a:pPr>
            <a:r>
              <a:rPr lang="en-US" sz="3200" dirty="0">
                <a:latin typeface="Lato" panose="020F0502020204030203" pitchFamily="34" charset="0"/>
                <a:ea typeface="Lato" panose="020F0502020204030203" pitchFamily="34" charset="0"/>
                <a:cs typeface="Lato" panose="020F0502020204030203" pitchFamily="34" charset="0"/>
              </a:rPr>
              <a:t>5-year grant awarded to Dr. Joseph Evans at the University of Nebraska Medical Center</a:t>
            </a:r>
          </a:p>
          <a:p>
            <a:pPr>
              <a:lnSpc>
                <a:spcPct val="105000"/>
              </a:lnSpc>
              <a:spcAft>
                <a:spcPts val="600"/>
              </a:spcAft>
            </a:pPr>
            <a:r>
              <a:rPr lang="en-US" sz="3200" dirty="0">
                <a:latin typeface="Lato" panose="020F0502020204030203" pitchFamily="34" charset="0"/>
                <a:ea typeface="Lato" panose="020F0502020204030203" pitchFamily="34" charset="0"/>
                <a:cs typeface="Lato" panose="020F0502020204030203" pitchFamily="34" charset="0"/>
              </a:rPr>
              <a:t>Aligns mental health systems and professional competencies with evidence-based practices</a:t>
            </a:r>
          </a:p>
          <a:p>
            <a:pPr>
              <a:lnSpc>
                <a:spcPct val="105000"/>
              </a:lnSpc>
              <a:spcAft>
                <a:spcPts val="600"/>
              </a:spcAft>
            </a:pPr>
            <a:r>
              <a:rPr lang="en-US" sz="3200" dirty="0">
                <a:latin typeface="Lato" panose="020F0502020204030203" pitchFamily="34" charset="0"/>
                <a:ea typeface="Lato" panose="020F0502020204030203" pitchFamily="34" charset="0"/>
                <a:cs typeface="Lato" panose="020F0502020204030203" pitchFamily="34" charset="0"/>
              </a:rPr>
              <a:t>Primary target states: Missouri, Iowa, Nebraska, and Kansas - but available to any provider(s).</a:t>
            </a:r>
          </a:p>
          <a:p>
            <a:pPr>
              <a:lnSpc>
                <a:spcPct val="105000"/>
              </a:lnSpc>
              <a:spcAft>
                <a:spcPts val="600"/>
              </a:spcAft>
            </a:pPr>
            <a:r>
              <a:rPr lang="en-US" sz="3200" dirty="0">
                <a:latin typeface="Lato" panose="020F0502020204030203" pitchFamily="34" charset="0"/>
                <a:ea typeface="Lato" panose="020F0502020204030203" pitchFamily="34" charset="0"/>
                <a:cs typeface="Lato" panose="020F0502020204030203" pitchFamily="34" charset="0"/>
              </a:rPr>
              <a:t>Provides free/low cost training and technical assistance on topics leading to effective behavioral health practice</a:t>
            </a:r>
          </a:p>
          <a:p>
            <a:pPr>
              <a:lnSpc>
                <a:spcPct val="105000"/>
              </a:lnSpc>
              <a:spcAft>
                <a:spcPts val="600"/>
              </a:spcAft>
            </a:pPr>
            <a:r>
              <a:rPr lang="en-US" sz="3200" dirty="0">
                <a:latin typeface="Lato" panose="020F0502020204030203" pitchFamily="34" charset="0"/>
                <a:ea typeface="Lato" panose="020F0502020204030203" pitchFamily="34" charset="0"/>
                <a:cs typeface="Lato" panose="020F0502020204030203" pitchFamily="34" charset="0"/>
                <a:hlinkClick r:id="rId2"/>
              </a:rPr>
              <a:t>https://mhttcnetwork.org/centers/content/mid-america-mhttc</a:t>
            </a:r>
            <a:r>
              <a:rPr lang="en-US" sz="3200" dirty="0">
                <a:latin typeface="Lato" panose="020F0502020204030203" pitchFamily="34" charset="0"/>
                <a:ea typeface="Lato" panose="020F0502020204030203" pitchFamily="34" charset="0"/>
                <a:cs typeface="Lato" panose="020F0502020204030203" pitchFamily="34" charset="0"/>
              </a:rPr>
              <a:t> </a:t>
            </a:r>
          </a:p>
          <a:p>
            <a:endParaRPr lang="en-US" dirty="0"/>
          </a:p>
        </p:txBody>
      </p:sp>
    </p:spTree>
    <p:extLst>
      <p:ext uri="{BB962C8B-B14F-4D97-AF65-F5344CB8AC3E}">
        <p14:creationId xmlns:p14="http://schemas.microsoft.com/office/powerpoint/2010/main" val="391988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86" y="754860"/>
            <a:ext cx="7167150" cy="572700"/>
          </a:xfrm>
          <a:prstGeom prst="rect">
            <a:avLst/>
          </a:prstGeom>
          <a:noFill/>
          <a:ln>
            <a:noFill/>
          </a:ln>
        </p:spPr>
        <p:txBody>
          <a:bodyPr wrap="square" anchor="t">
            <a:normAutofit/>
          </a:bodyPr>
          <a:lstStyle/>
          <a:p>
            <a:pPr>
              <a:lnSpc>
                <a:spcPct val="90000"/>
              </a:lnSpc>
            </a:pPr>
            <a:r>
              <a:rPr lang="en-US" b="1" dirty="0">
                <a:latin typeface="Lato" panose="020F0502020204030203" pitchFamily="34" charset="0"/>
                <a:ea typeface="Lato" panose="020F0502020204030203" pitchFamily="34" charset="0"/>
                <a:cs typeface="Lato" panose="020F0502020204030203" pitchFamily="34" charset="0"/>
              </a:rPr>
              <a:t>Mid-America MHTTC</a:t>
            </a:r>
          </a:p>
        </p:txBody>
      </p:sp>
      <p:sp>
        <p:nvSpPr>
          <p:cNvPr id="3" name="Content Placeholder 2"/>
          <p:cNvSpPr>
            <a:spLocks noGrp="1"/>
          </p:cNvSpPr>
          <p:nvPr>
            <p:ph sz="half" idx="2"/>
          </p:nvPr>
        </p:nvSpPr>
        <p:spPr>
          <a:xfrm>
            <a:off x="2318657" y="3481251"/>
            <a:ext cx="6668180" cy="2451375"/>
          </a:xfrm>
          <a:prstGeom prst="rect">
            <a:avLst/>
          </a:prstGeom>
          <a:noFill/>
          <a:ln>
            <a:noFill/>
          </a:ln>
        </p:spPr>
        <p:txBody>
          <a:bodyPr spcFirstLastPara="1" vert="horz" wrap="square" lIns="91425" tIns="91425" rIns="91425" bIns="91425" rtlCol="0" anchor="t" anchorCtr="0">
            <a:noAutofit/>
          </a:bodyPr>
          <a:lstStyle/>
          <a:p>
            <a:pPr>
              <a:lnSpc>
                <a:spcPct val="105000"/>
              </a:lnSpc>
              <a:spcAft>
                <a:spcPts val="600"/>
              </a:spcAft>
            </a:pPr>
            <a:endParaRPr lang="en-US" sz="165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close up of text on a black background&#10;&#10;Description automatically generated">
            <a:extLst>
              <a:ext uri="{FF2B5EF4-FFF2-40B4-BE49-F238E27FC236}">
                <a16:creationId xmlns:a16="http://schemas.microsoft.com/office/drawing/2014/main" id="{A75EAA43-0AA6-2CE2-60FB-119421021D11}"/>
              </a:ext>
            </a:extLst>
          </p:cNvPr>
          <p:cNvPicPr>
            <a:picLocks noChangeAspect="1"/>
          </p:cNvPicPr>
          <p:nvPr/>
        </p:nvPicPr>
        <p:blipFill>
          <a:blip r:embed="rId3"/>
          <a:stretch>
            <a:fillRect/>
          </a:stretch>
        </p:blipFill>
        <p:spPr>
          <a:xfrm>
            <a:off x="1294161" y="1567543"/>
            <a:ext cx="6552634" cy="4110989"/>
          </a:xfrm>
          <a:prstGeom prst="rect">
            <a:avLst/>
          </a:prstGeom>
        </p:spPr>
      </p:pic>
    </p:spTree>
    <p:extLst>
      <p:ext uri="{BB962C8B-B14F-4D97-AF65-F5344CB8AC3E}">
        <p14:creationId xmlns:p14="http://schemas.microsoft.com/office/powerpoint/2010/main" val="104540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CB963-3B43-4223-0157-0A611F7662E8}"/>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Where are most kids?</a:t>
            </a:r>
          </a:p>
        </p:txBody>
      </p:sp>
      <p:sp>
        <p:nvSpPr>
          <p:cNvPr id="3" name="Content Placeholder 2">
            <a:extLst>
              <a:ext uri="{FF2B5EF4-FFF2-40B4-BE49-F238E27FC236}">
                <a16:creationId xmlns:a16="http://schemas.microsoft.com/office/drawing/2014/main" id="{C78E6C0F-D68A-D3D7-D431-4D75697D9858}"/>
              </a:ext>
            </a:extLst>
          </p:cNvPr>
          <p:cNvSpPr>
            <a:spLocks noGrp="1"/>
          </p:cNvSpPr>
          <p:nvPr>
            <p:ph idx="1"/>
          </p:nvPr>
        </p:nvSpPr>
        <p:spPr>
          <a:noFill/>
        </p:spPr>
        <p:txBody>
          <a:bodyPr>
            <a:normAutofit fontScale="92500" lnSpcReduction="10000"/>
          </a:bodyPr>
          <a:lstStyle/>
          <a:p>
            <a:r>
              <a:rPr lang="en-US" sz="3000" dirty="0">
                <a:latin typeface="Lato" panose="020F0502020204030203" pitchFamily="34" charset="0"/>
                <a:ea typeface="Lato" panose="020F0502020204030203" pitchFamily="34" charset="0"/>
                <a:cs typeface="Lato" panose="020F0502020204030203" pitchFamily="34" charset="0"/>
              </a:rPr>
              <a:t>Behavioral health concerns in children </a:t>
            </a:r>
            <a:r>
              <a:rPr lang="en-US" sz="3000" dirty="0">
                <a:solidFill>
                  <a:schemeClr val="tx2"/>
                </a:solidFill>
                <a:latin typeface="Lato" panose="020F0502020204030203" pitchFamily="34" charset="0"/>
                <a:ea typeface="Lato" panose="020F0502020204030203" pitchFamily="34" charset="0"/>
                <a:cs typeface="Lato" panose="020F0502020204030203" pitchFamily="34" charset="0"/>
              </a:rPr>
              <a:t>highly </a:t>
            </a:r>
            <a:r>
              <a:rPr lang="en-US" sz="3000" b="1" dirty="0">
                <a:solidFill>
                  <a:srgbClr val="002957"/>
                </a:solidFill>
                <a:latin typeface="Lato" panose="020F0502020204030203" pitchFamily="34" charset="0"/>
                <a:ea typeface="Lato" panose="020F0502020204030203" pitchFamily="34" charset="0"/>
                <a:cs typeface="Lato" panose="020F0502020204030203" pitchFamily="34" charset="0"/>
              </a:rPr>
              <a:t>common and increasing</a:t>
            </a:r>
            <a:r>
              <a:rPr lang="en-US" sz="3000" baseline="30000" dirty="0">
                <a:latin typeface="Lato" panose="020F0502020204030203" pitchFamily="34" charset="0"/>
                <a:ea typeface="Lato" panose="020F0502020204030203" pitchFamily="34" charset="0"/>
                <a:cs typeface="Lato" panose="020F0502020204030203" pitchFamily="34" charset="0"/>
              </a:rPr>
              <a:t>1</a:t>
            </a:r>
          </a:p>
          <a:p>
            <a:endParaRPr lang="en-US" sz="3000" dirty="0">
              <a:latin typeface="Lato" panose="020F0502020204030203" pitchFamily="34" charset="0"/>
              <a:ea typeface="Lato" panose="020F0502020204030203" pitchFamily="34" charset="0"/>
              <a:cs typeface="Lato" panose="020F0502020204030203" pitchFamily="34" charset="0"/>
            </a:endParaRPr>
          </a:p>
          <a:p>
            <a:r>
              <a:rPr lang="en-US" sz="3000" b="1" dirty="0">
                <a:solidFill>
                  <a:srgbClr val="002957"/>
                </a:solidFill>
                <a:latin typeface="Lato" panose="020F0502020204030203" pitchFamily="34" charset="0"/>
                <a:ea typeface="Lato" panose="020F0502020204030203" pitchFamily="34" charset="0"/>
                <a:cs typeface="Lato" panose="020F0502020204030203" pitchFamily="34" charset="0"/>
              </a:rPr>
              <a:t>Physicians as De Facto </a:t>
            </a:r>
            <a:r>
              <a:rPr lang="en-US" sz="3000" dirty="0">
                <a:latin typeface="Lato" panose="020F0502020204030203" pitchFamily="34" charset="0"/>
                <a:ea typeface="Lato" panose="020F0502020204030203" pitchFamily="34" charset="0"/>
                <a:cs typeface="Lato" panose="020F0502020204030203" pitchFamily="34" charset="0"/>
              </a:rPr>
              <a:t>Mental Health providers</a:t>
            </a:r>
            <a:r>
              <a:rPr lang="en-US" sz="3000" baseline="30000" dirty="0">
                <a:latin typeface="Lato" panose="020F0502020204030203" pitchFamily="34" charset="0"/>
                <a:ea typeface="Lato" panose="020F0502020204030203" pitchFamily="34" charset="0"/>
                <a:cs typeface="Lato" panose="020F0502020204030203" pitchFamily="34" charset="0"/>
              </a:rPr>
              <a:t>2</a:t>
            </a:r>
          </a:p>
          <a:p>
            <a:endParaRPr lang="en-US" sz="3000" baseline="30000" dirty="0">
              <a:latin typeface="Lato" panose="020F0502020204030203" pitchFamily="34" charset="0"/>
              <a:ea typeface="Lato" panose="020F0502020204030203" pitchFamily="34" charset="0"/>
              <a:cs typeface="Lato" panose="020F0502020204030203" pitchFamily="34" charset="0"/>
            </a:endParaRPr>
          </a:p>
          <a:p>
            <a:r>
              <a:rPr lang="en-US" sz="3000" dirty="0">
                <a:latin typeface="Lato" panose="020F0502020204030203" pitchFamily="34" charset="0"/>
                <a:ea typeface="Lato" panose="020F0502020204030203" pitchFamily="34" charset="0"/>
                <a:cs typeface="Lato" panose="020F0502020204030203" pitchFamily="34" charset="0"/>
              </a:rPr>
              <a:t>75% of children with mental health concerns are </a:t>
            </a:r>
            <a:r>
              <a:rPr lang="en-US" sz="3000" b="1" dirty="0">
                <a:solidFill>
                  <a:srgbClr val="002957"/>
                </a:solidFill>
                <a:latin typeface="Lato" panose="020F0502020204030203" pitchFamily="34" charset="0"/>
                <a:ea typeface="Lato" panose="020F0502020204030203" pitchFamily="34" charset="0"/>
                <a:cs typeface="Lato" panose="020F0502020204030203" pitchFamily="34" charset="0"/>
              </a:rPr>
              <a:t>seen in primary care</a:t>
            </a:r>
            <a:r>
              <a:rPr lang="en-US" sz="3000" baseline="30000" dirty="0">
                <a:latin typeface="Lato" panose="020F0502020204030203" pitchFamily="34" charset="0"/>
                <a:ea typeface="Lato" panose="020F0502020204030203" pitchFamily="34" charset="0"/>
                <a:cs typeface="Lato" panose="020F0502020204030203" pitchFamily="34" charset="0"/>
              </a:rPr>
              <a:t>3</a:t>
            </a:r>
          </a:p>
          <a:p>
            <a:endParaRPr lang="en-US" baseline="30000"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r>
              <a:rPr lang="en-US" sz="1200" dirty="0">
                <a:latin typeface="Lato" panose="020F0502020204030203" pitchFamily="34" charset="0"/>
                <a:ea typeface="Lato" panose="020F0502020204030203" pitchFamily="34" charset="0"/>
                <a:cs typeface="Lato" panose="020F0502020204030203" pitchFamily="34" charset="0"/>
              </a:rPr>
              <a:t>Sources: 1 – SAMSHA, 2013; 2 - </a:t>
            </a:r>
            <a:r>
              <a:rPr lang="en-US" sz="1200" b="0" i="0" dirty="0">
                <a:solidFill>
                  <a:srgbClr val="333333"/>
                </a:solidFill>
                <a:effectLst/>
                <a:latin typeface="Lato" panose="020F0502020204030203" pitchFamily="34" charset="0"/>
                <a:ea typeface="Lato" panose="020F0502020204030203" pitchFamily="34" charset="0"/>
                <a:cs typeface="Lato" panose="020F0502020204030203" pitchFamily="34" charset="0"/>
              </a:rPr>
              <a:t>Stein et al., 2008; 3 - National Institute of Health Care Management Foundation 2009</a:t>
            </a:r>
          </a:p>
        </p:txBody>
      </p:sp>
    </p:spTree>
    <p:extLst>
      <p:ext uri="{BB962C8B-B14F-4D97-AF65-F5344CB8AC3E}">
        <p14:creationId xmlns:p14="http://schemas.microsoft.com/office/powerpoint/2010/main" val="318580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Behavioral Health Needs</a:t>
            </a:r>
          </a:p>
        </p:txBody>
      </p:sp>
      <p:sp>
        <p:nvSpPr>
          <p:cNvPr id="3" name="Content Placeholder 2"/>
          <p:cNvSpPr>
            <a:spLocks noGrp="1"/>
          </p:cNvSpPr>
          <p:nvPr>
            <p:ph idx="1"/>
          </p:nvPr>
        </p:nvSpPr>
        <p:spPr>
          <a:xfrm>
            <a:off x="342029" y="1607424"/>
            <a:ext cx="8459942" cy="4431635"/>
          </a:xfrm>
        </p:spPr>
        <p:txBody>
          <a:bodyPr/>
          <a:lstStyle/>
          <a:p>
            <a:pPr>
              <a:buSzPct val="100000"/>
            </a:pPr>
            <a:r>
              <a:rPr lang="en-US" altLang="en-US" sz="2800" b="1" dirty="0">
                <a:solidFill>
                  <a:srgbClr val="002060"/>
                </a:solidFill>
                <a:latin typeface="Lato" panose="020F0502020204030203" pitchFamily="34" charset="0"/>
                <a:ea typeface="Lato" panose="020F0502020204030203" pitchFamily="34" charset="0"/>
                <a:cs typeface="Lato" panose="020F0502020204030203" pitchFamily="34" charset="0"/>
                <a:sym typeface="Arial" pitchFamily="34" charset="0"/>
              </a:rPr>
              <a:t>67% of individuals with a behavioral health disorder </a:t>
            </a:r>
            <a:r>
              <a:rPr lang="en-US" altLang="en-US" sz="28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do not receive behavioral health treatment</a:t>
            </a:r>
            <a:r>
              <a:rPr lang="en-US" altLang="en-US" sz="28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1</a:t>
            </a:r>
          </a:p>
          <a:p>
            <a:pPr lvl="2">
              <a:buSzPct val="100000"/>
            </a:pPr>
            <a:endParaRPr lang="en-US" altLang="en-US" sz="12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endParaRPr>
          </a:p>
          <a:p>
            <a:pPr>
              <a:buSzPct val="100000"/>
            </a:pPr>
            <a:r>
              <a:rPr lang="en-US" altLang="en-US" sz="2800" b="1" dirty="0">
                <a:solidFill>
                  <a:srgbClr val="002060"/>
                </a:solidFill>
                <a:latin typeface="Lato" panose="020F0502020204030203" pitchFamily="34" charset="0"/>
                <a:ea typeface="Lato" panose="020F0502020204030203" pitchFamily="34" charset="0"/>
                <a:cs typeface="Lato" panose="020F0502020204030203" pitchFamily="34" charset="0"/>
                <a:sym typeface="Arial" pitchFamily="34" charset="0"/>
              </a:rPr>
              <a:t>30-50% of referrals </a:t>
            </a:r>
            <a:r>
              <a:rPr lang="en-US" altLang="en-US" sz="28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to behavioral health from primary care don’t make first appt</a:t>
            </a:r>
            <a:r>
              <a:rPr lang="en-US" altLang="en-US" sz="28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2,3</a:t>
            </a:r>
          </a:p>
          <a:p>
            <a:pPr lvl="2">
              <a:buSzPct val="100000"/>
            </a:pPr>
            <a:endParaRPr lang="en-US" altLang="en-US" sz="12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endParaRPr>
          </a:p>
          <a:p>
            <a:pPr>
              <a:buSzPct val="100000"/>
            </a:pPr>
            <a:r>
              <a:rPr lang="en-US" altLang="en-US" sz="28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Two-thirds of primary care physicians reported </a:t>
            </a:r>
            <a:r>
              <a:rPr lang="en-US" altLang="en-US" sz="2800" b="1" dirty="0">
                <a:solidFill>
                  <a:srgbClr val="002060"/>
                </a:solidFill>
                <a:latin typeface="Lato" panose="020F0502020204030203" pitchFamily="34" charset="0"/>
                <a:ea typeface="Lato" panose="020F0502020204030203" pitchFamily="34" charset="0"/>
                <a:cs typeface="Lato" panose="020F0502020204030203" pitchFamily="34" charset="0"/>
                <a:sym typeface="Arial" pitchFamily="34" charset="0"/>
              </a:rPr>
              <a:t>not being able to access</a:t>
            </a:r>
            <a:r>
              <a:rPr lang="en-US" altLang="en-US" sz="2800" b="1" dirty="0">
                <a:solidFill>
                  <a:srgbClr val="00B050"/>
                </a:solidFill>
                <a:latin typeface="Lato" panose="020F0502020204030203" pitchFamily="34" charset="0"/>
                <a:ea typeface="Lato" panose="020F0502020204030203" pitchFamily="34" charset="0"/>
                <a:cs typeface="Lato" panose="020F0502020204030203" pitchFamily="34" charset="0"/>
                <a:sym typeface="Arial" pitchFamily="34" charset="0"/>
              </a:rPr>
              <a:t> </a:t>
            </a:r>
            <a:r>
              <a:rPr lang="en-US" altLang="en-US" sz="28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outpatient behavioral health for their patients</a:t>
            </a:r>
            <a:r>
              <a:rPr lang="en-US" altLang="en-US" sz="28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4</a:t>
            </a:r>
            <a:r>
              <a:rPr lang="en-US" altLang="en-US" sz="28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 due to:</a:t>
            </a:r>
          </a:p>
          <a:p>
            <a:pPr lvl="1">
              <a:buSzPct val="100000"/>
            </a:pPr>
            <a:r>
              <a:rPr lang="en-US" altLang="en-US" sz="2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 Shortages of mental health</a:t>
            </a:r>
            <a:r>
              <a:rPr lang="en-US" altLang="en-US" sz="20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 </a:t>
            </a:r>
            <a:r>
              <a:rPr lang="en-US" altLang="en-US" sz="2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care providers</a:t>
            </a:r>
          </a:p>
          <a:p>
            <a:pPr lvl="1">
              <a:buSzPct val="100000"/>
            </a:pPr>
            <a:r>
              <a:rPr lang="en-US" altLang="en-US" sz="2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 Health plan barriers</a:t>
            </a:r>
          </a:p>
          <a:p>
            <a:pPr lvl="1">
              <a:buSzPct val="100000"/>
            </a:pPr>
            <a:r>
              <a:rPr lang="en-US" altLang="en-US" sz="2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 Lack of coverage or</a:t>
            </a:r>
            <a:r>
              <a:rPr lang="en-US" altLang="en-US" sz="2000" baseline="30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 </a:t>
            </a:r>
            <a:r>
              <a:rPr lang="en-US" altLang="en-US" sz="2000" dirty="0">
                <a:solidFill>
                  <a:prstClr val="black"/>
                </a:solidFill>
                <a:latin typeface="Lato" panose="020F0502020204030203" pitchFamily="34" charset="0"/>
                <a:ea typeface="Lato" panose="020F0502020204030203" pitchFamily="34" charset="0"/>
                <a:cs typeface="Lato" panose="020F0502020204030203" pitchFamily="34" charset="0"/>
                <a:sym typeface="Arial" pitchFamily="34" charset="0"/>
              </a:rPr>
              <a:t>inadequate coverage</a:t>
            </a:r>
          </a:p>
          <a:p>
            <a:endParaRPr lang="en-US" dirty="0"/>
          </a:p>
        </p:txBody>
      </p:sp>
      <p:sp>
        <p:nvSpPr>
          <p:cNvPr id="5" name="TextBox 4">
            <a:extLst>
              <a:ext uri="{FF2B5EF4-FFF2-40B4-BE49-F238E27FC236}">
                <a16:creationId xmlns:a16="http://schemas.microsoft.com/office/drawing/2014/main" id="{6D0C1F29-946E-4D66-B262-ED5651D2572E}"/>
              </a:ext>
            </a:extLst>
          </p:cNvPr>
          <p:cNvSpPr txBox="1"/>
          <p:nvPr/>
        </p:nvSpPr>
        <p:spPr>
          <a:xfrm>
            <a:off x="684059" y="6200268"/>
            <a:ext cx="8459941" cy="461665"/>
          </a:xfrm>
          <a:prstGeom prst="rect">
            <a:avLst/>
          </a:prstGeom>
          <a:noFill/>
        </p:spPr>
        <p:txBody>
          <a:bodyPr wrap="square">
            <a:spAutoFit/>
          </a:bodyPr>
          <a:lstStyle/>
          <a:p>
            <a:pPr>
              <a:buSzPct val="100000"/>
              <a:defRPr/>
            </a:pPr>
            <a:r>
              <a:rPr lang="en-US" altLang="en-US" sz="12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Sources: </a:t>
            </a:r>
            <a:r>
              <a:rPr lang="en-US" altLang="en-US" sz="1200" baseline="300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1</a:t>
            </a:r>
            <a:r>
              <a:rPr lang="en-US" altLang="en-US" sz="12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Kessler et al., NEJM. 2005;352:515-23.</a:t>
            </a:r>
            <a:r>
              <a:rPr lang="en-US" altLang="en-US" sz="1200" b="1"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 </a:t>
            </a:r>
            <a:r>
              <a:rPr lang="en-US" altLang="en-US" sz="1200" baseline="300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2</a:t>
            </a:r>
            <a:r>
              <a:rPr lang="en-US" altLang="en-US" sz="12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Fisher &amp; Ransom, Arch Intern Med. 1997;6:324-333. </a:t>
            </a:r>
            <a:r>
              <a:rPr lang="en-US" altLang="en-US" sz="1200" baseline="300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3</a:t>
            </a:r>
            <a:r>
              <a:rPr lang="en-US" altLang="en-US" sz="1200" dirty="0">
                <a:solidFill>
                  <a:prstClr val="black"/>
                </a:solidFill>
                <a:latin typeface="Lato" panose="020B0604020202020204" pitchFamily="34" charset="0"/>
                <a:ea typeface="Lato" panose="020B0604020202020204" pitchFamily="34" charset="0"/>
                <a:cs typeface="Lato" panose="020B0604020202020204" pitchFamily="34" charset="0"/>
                <a:sym typeface="Arial" pitchFamily="34" charset="0"/>
              </a:rPr>
              <a:t>Hoge et al., JAMA. 2006;95:1023-1032. </a:t>
            </a:r>
          </a:p>
        </p:txBody>
      </p:sp>
    </p:spTree>
    <p:extLst>
      <p:ext uri="{BB962C8B-B14F-4D97-AF65-F5344CB8AC3E}">
        <p14:creationId xmlns:p14="http://schemas.microsoft.com/office/powerpoint/2010/main" val="71902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0AD1-99CC-4F32-9C99-0F2269C0B2DC}"/>
              </a:ext>
            </a:extLst>
          </p:cNvPr>
          <p:cNvSpPr>
            <a:spLocks noGrp="1"/>
          </p:cNvSpPr>
          <p:nvPr>
            <p:ph type="title"/>
          </p:nvPr>
        </p:nvSpPr>
        <p:spPr/>
        <p:txBody>
          <a:bodyPr/>
          <a:lstStyle/>
          <a:p>
            <a:r>
              <a:rPr lang="en-US" dirty="0"/>
              <a:t>BH Takes time…</a:t>
            </a:r>
          </a:p>
        </p:txBody>
      </p:sp>
      <p:sp>
        <p:nvSpPr>
          <p:cNvPr id="3" name="Content Placeholder 2">
            <a:extLst>
              <a:ext uri="{FF2B5EF4-FFF2-40B4-BE49-F238E27FC236}">
                <a16:creationId xmlns:a16="http://schemas.microsoft.com/office/drawing/2014/main" id="{DBE19A13-8927-4FB0-8B96-E7408FF5CA61}"/>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E1F475F3-434E-4871-A00A-E96FBCED613E}"/>
              </a:ext>
            </a:extLst>
          </p:cNvPr>
          <p:cNvGraphicFramePr>
            <a:graphicFrameLocks/>
          </p:cNvGraphicFramePr>
          <p:nvPr>
            <p:extLst>
              <p:ext uri="{D42A27DB-BD31-4B8C-83A1-F6EECF244321}">
                <p14:modId xmlns:p14="http://schemas.microsoft.com/office/powerpoint/2010/main" val="3657641320"/>
              </p:ext>
            </p:extLst>
          </p:nvPr>
        </p:nvGraphicFramePr>
        <p:xfrm>
          <a:off x="342030" y="1458999"/>
          <a:ext cx="788757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0029F09-A4E6-4A04-9681-D227C07300AE}"/>
              </a:ext>
            </a:extLst>
          </p:cNvPr>
          <p:cNvSpPr/>
          <p:nvPr/>
        </p:nvSpPr>
        <p:spPr>
          <a:xfrm>
            <a:off x="3694277" y="6062551"/>
            <a:ext cx="5107694" cy="646331"/>
          </a:xfrm>
          <a:prstGeom prst="rect">
            <a:avLst/>
          </a:prstGeom>
          <a:ln>
            <a:solidFill>
              <a:schemeClr val="tx1"/>
            </a:solidFill>
          </a:ln>
        </p:spPr>
        <p:txBody>
          <a:bodyPr wrap="square">
            <a:spAutoFit/>
          </a:bodyPr>
          <a:lstStyle/>
          <a:p>
            <a:r>
              <a:rPr lang="en-US" sz="1200" dirty="0" err="1">
                <a:latin typeface="Lato" panose="020F0502020204030203" pitchFamily="34" charset="0"/>
                <a:ea typeface="Lato" panose="020F0502020204030203" pitchFamily="34" charset="0"/>
                <a:cs typeface="Lato" panose="020F0502020204030203" pitchFamily="34" charset="0"/>
              </a:rPr>
              <a:t>Valleley</a:t>
            </a:r>
            <a:r>
              <a:rPr lang="en-US" sz="1200" dirty="0">
                <a:latin typeface="Lato" panose="020F0502020204030203" pitchFamily="34" charset="0"/>
                <a:ea typeface="Lato" panose="020F0502020204030203" pitchFamily="34" charset="0"/>
                <a:cs typeface="Lato" panose="020F0502020204030203" pitchFamily="34" charset="0"/>
              </a:rPr>
              <a:t>, R. J.</a:t>
            </a:r>
            <a:r>
              <a:rPr lang="en-US" sz="1200" b="1" dirty="0">
                <a:latin typeface="Lato" panose="020F0502020204030203" pitchFamily="34" charset="0"/>
                <a:ea typeface="Lato" panose="020F0502020204030203" pitchFamily="34" charset="0"/>
                <a:cs typeface="Lato" panose="020F0502020204030203" pitchFamily="34" charset="0"/>
              </a:rPr>
              <a:t> </a:t>
            </a:r>
            <a:r>
              <a:rPr lang="en-US" sz="1200" dirty="0" err="1">
                <a:latin typeface="Lato" panose="020F0502020204030203" pitchFamily="34" charset="0"/>
                <a:ea typeface="Lato" panose="020F0502020204030203" pitchFamily="34" charset="0"/>
                <a:cs typeface="Lato" panose="020F0502020204030203" pitchFamily="34" charset="0"/>
              </a:rPr>
              <a:t>Polaha</a:t>
            </a:r>
            <a:r>
              <a:rPr lang="en-US" sz="1200" dirty="0">
                <a:latin typeface="Lato" panose="020F0502020204030203" pitchFamily="34" charset="0"/>
                <a:ea typeface="Lato" panose="020F0502020204030203" pitchFamily="34" charset="0"/>
                <a:cs typeface="Lato" panose="020F0502020204030203" pitchFamily="34" charset="0"/>
              </a:rPr>
              <a:t>, J., </a:t>
            </a:r>
            <a:r>
              <a:rPr lang="en-US" sz="1200" dirty="0" err="1">
                <a:latin typeface="Lato" panose="020F0502020204030203" pitchFamily="34" charset="0"/>
                <a:ea typeface="Lato" panose="020F0502020204030203" pitchFamily="34" charset="0"/>
                <a:cs typeface="Lato" panose="020F0502020204030203" pitchFamily="34" charset="0"/>
              </a:rPr>
              <a:t>Begeny</a:t>
            </a:r>
            <a:r>
              <a:rPr lang="en-US" sz="1200" dirty="0">
                <a:latin typeface="Lato" panose="020F0502020204030203" pitchFamily="34" charset="0"/>
                <a:ea typeface="Lato" panose="020F0502020204030203" pitchFamily="34" charset="0"/>
                <a:cs typeface="Lato" panose="020F0502020204030203" pitchFamily="34" charset="0"/>
              </a:rPr>
              <a:t>, J., &amp; Evans, J. H. (2006).  Running out of time:  Physician management of behavioral health concerns in rural pediatric primary care.  </a:t>
            </a:r>
            <a:r>
              <a:rPr lang="en-US" sz="1200" i="1" dirty="0">
                <a:latin typeface="Lato" panose="020F0502020204030203" pitchFamily="34" charset="0"/>
                <a:ea typeface="Lato" panose="020F0502020204030203" pitchFamily="34" charset="0"/>
                <a:cs typeface="Lato" panose="020F0502020204030203" pitchFamily="34" charset="0"/>
              </a:rPr>
              <a:t>Pediatrics Electronic Pages, 118, </a:t>
            </a:r>
            <a:r>
              <a:rPr lang="en-US" sz="1200" dirty="0">
                <a:latin typeface="Lato" panose="020F0502020204030203" pitchFamily="34" charset="0"/>
                <a:ea typeface="Lato" panose="020F0502020204030203" pitchFamily="34" charset="0"/>
                <a:cs typeface="Lato" panose="020F0502020204030203" pitchFamily="34" charset="0"/>
              </a:rPr>
              <a:t>e132-e138</a:t>
            </a:r>
            <a:r>
              <a:rPr lang="en-US" sz="1200" i="1" dirty="0">
                <a:latin typeface="Lato" panose="020F0502020204030203" pitchFamily="34" charset="0"/>
                <a:ea typeface="Lato" panose="020F0502020204030203" pitchFamily="34" charset="0"/>
                <a:cs typeface="Lato" panose="020F0502020204030203" pitchFamily="34" charset="0"/>
              </a:rPr>
              <a:t>.</a:t>
            </a:r>
            <a:endParaRPr lang="en-US" sz="1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3649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6FA4-9246-485D-B7D8-8189A0EFCD27}"/>
              </a:ext>
            </a:extLst>
          </p:cNvPr>
          <p:cNvSpPr>
            <a:spLocks noGrp="1"/>
          </p:cNvSpPr>
          <p:nvPr>
            <p:ph type="title"/>
          </p:nvPr>
        </p:nvSpPr>
        <p:spPr/>
        <p:txBody>
          <a:bodyPr/>
          <a:lstStyle/>
          <a:p>
            <a:r>
              <a:rPr lang="en-US" dirty="0"/>
              <a:t>And Money…</a:t>
            </a:r>
          </a:p>
        </p:txBody>
      </p:sp>
      <p:sp>
        <p:nvSpPr>
          <p:cNvPr id="3" name="Content Placeholder 2">
            <a:extLst>
              <a:ext uri="{FF2B5EF4-FFF2-40B4-BE49-F238E27FC236}">
                <a16:creationId xmlns:a16="http://schemas.microsoft.com/office/drawing/2014/main" id="{A1E7DA70-8D41-4017-AEF8-08034245ED85}"/>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09352048-3479-48CA-8B63-E06F0E5E59C3}"/>
              </a:ext>
            </a:extLst>
          </p:cNvPr>
          <p:cNvGraphicFramePr>
            <a:graphicFrameLocks/>
          </p:cNvGraphicFramePr>
          <p:nvPr>
            <p:extLst>
              <p:ext uri="{D42A27DB-BD31-4B8C-83A1-F6EECF244321}">
                <p14:modId xmlns:p14="http://schemas.microsoft.com/office/powerpoint/2010/main" val="2781965801"/>
              </p:ext>
            </p:extLst>
          </p:nvPr>
        </p:nvGraphicFramePr>
        <p:xfrm>
          <a:off x="485952" y="1256010"/>
          <a:ext cx="7901750" cy="41794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274C64D-706A-4BF7-BED0-13B56ACEABF8}"/>
              </a:ext>
            </a:extLst>
          </p:cNvPr>
          <p:cNvSpPr txBox="1"/>
          <p:nvPr/>
        </p:nvSpPr>
        <p:spPr>
          <a:xfrm>
            <a:off x="2733846" y="6247217"/>
            <a:ext cx="6068125" cy="461665"/>
          </a:xfrm>
          <a:prstGeom prst="rect">
            <a:avLst/>
          </a:prstGeom>
          <a:noFill/>
          <a:ln>
            <a:solidFill>
              <a:schemeClr val="tx1"/>
            </a:solidFill>
          </a:ln>
        </p:spPr>
        <p:txBody>
          <a:bodyPr wrap="square" rtlCol="0">
            <a:spAutoFit/>
          </a:bodyPr>
          <a:lstStyle/>
          <a:p>
            <a:r>
              <a:rPr lang="en-US" sz="1200" dirty="0">
                <a:latin typeface="Lato" panose="020F0502020204030203" pitchFamily="34" charset="0"/>
                <a:ea typeface="Lato" panose="020F0502020204030203" pitchFamily="34" charset="0"/>
                <a:cs typeface="Lato" panose="020F0502020204030203" pitchFamily="34" charset="0"/>
              </a:rPr>
              <a:t>Meadows, </a:t>
            </a:r>
            <a:r>
              <a:rPr lang="en-US" sz="1200" dirty="0" err="1">
                <a:latin typeface="Lato" panose="020F0502020204030203" pitchFamily="34" charset="0"/>
                <a:ea typeface="Lato" panose="020F0502020204030203" pitchFamily="34" charset="0"/>
                <a:cs typeface="Lato" panose="020F0502020204030203" pitchFamily="34" charset="0"/>
              </a:rPr>
              <a:t>Valleley</a:t>
            </a:r>
            <a:r>
              <a:rPr lang="en-US" sz="1200" dirty="0">
                <a:latin typeface="Lato" panose="020F0502020204030203" pitchFamily="34" charset="0"/>
                <a:ea typeface="Lato" panose="020F0502020204030203" pitchFamily="34" charset="0"/>
                <a:cs typeface="Lato" panose="020F0502020204030203" pitchFamily="34" charset="0"/>
              </a:rPr>
              <a:t>, Haack, Evans, and Thorson (2011). Physician “Costs” in Providing Behavioral Health in Primary Care. </a:t>
            </a:r>
            <a:r>
              <a:rPr lang="en-US" sz="1200" i="1" dirty="0">
                <a:latin typeface="Lato" panose="020F0502020204030203" pitchFamily="34" charset="0"/>
                <a:ea typeface="Lato" panose="020F0502020204030203" pitchFamily="34" charset="0"/>
                <a:cs typeface="Lato" panose="020F0502020204030203" pitchFamily="34" charset="0"/>
              </a:rPr>
              <a:t>Clinical Pediatrics, 50</a:t>
            </a:r>
            <a:r>
              <a:rPr lang="en-US" sz="1200" dirty="0">
                <a:latin typeface="Lato" panose="020F0502020204030203" pitchFamily="34" charset="0"/>
                <a:ea typeface="Lato" panose="020F0502020204030203" pitchFamily="34" charset="0"/>
                <a:cs typeface="Lato" panose="020F0502020204030203" pitchFamily="34" charset="0"/>
              </a:rPr>
              <a:t>, 447-455</a:t>
            </a:r>
            <a:r>
              <a:rPr lang="en-US" sz="1200" i="1" dirty="0">
                <a:latin typeface="Lato" panose="020F0502020204030203" pitchFamily="34" charset="0"/>
                <a:ea typeface="Lato" panose="020F0502020204030203" pitchFamily="34" charset="0"/>
                <a:cs typeface="Lato" panose="020F0502020204030203" pitchFamily="34" charset="0"/>
              </a:rPr>
              <a:t>.</a:t>
            </a:r>
            <a:endParaRPr lang="en-US" sz="1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8307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76C8-4AD8-F992-0F8C-912EDAB51089}"/>
              </a:ext>
            </a:extLst>
          </p:cNvPr>
          <p:cNvSpPr>
            <a:spLocks noGrp="1"/>
          </p:cNvSpPr>
          <p:nvPr>
            <p:ph type="title"/>
          </p:nvPr>
        </p:nvSpPr>
        <p:spPr/>
        <p:txBody>
          <a:bodyPr/>
          <a:lstStyle/>
          <a:p>
            <a:endParaRPr lang="en-US" dirty="0"/>
          </a:p>
        </p:txBody>
      </p:sp>
      <p:pic>
        <p:nvPicPr>
          <p:cNvPr id="4" name="Picture 2">
            <a:extLst>
              <a:ext uri="{FF2B5EF4-FFF2-40B4-BE49-F238E27FC236}">
                <a16:creationId xmlns:a16="http://schemas.microsoft.com/office/drawing/2014/main" id="{4634EA4A-98BB-44E1-872D-067C5FF8F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76" y="473112"/>
            <a:ext cx="7331835" cy="591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A114729F-3940-441B-9B9F-58914A670BB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35737" t="28025" r="46314" b="57863"/>
          <a:stretch/>
        </p:blipFill>
        <p:spPr bwMode="auto">
          <a:xfrm>
            <a:off x="2162232" y="1939332"/>
            <a:ext cx="3605522" cy="2238091"/>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54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What is Integrated Care?</a:t>
            </a:r>
          </a:p>
        </p:txBody>
      </p:sp>
    </p:spTree>
    <p:extLst>
      <p:ext uri="{BB962C8B-B14F-4D97-AF65-F5344CB8AC3E}">
        <p14:creationId xmlns:p14="http://schemas.microsoft.com/office/powerpoint/2010/main" val="211162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E025E-4F41-4B30-9B7A-ED14FA173D14}"/>
              </a:ext>
            </a:extLst>
          </p:cNvPr>
          <p:cNvPicPr>
            <a:picLocks noChangeAspect="1"/>
          </p:cNvPicPr>
          <p:nvPr/>
        </p:nvPicPr>
        <p:blipFill>
          <a:blip r:embed="rId3"/>
          <a:stretch>
            <a:fillRect/>
          </a:stretch>
        </p:blipFill>
        <p:spPr>
          <a:xfrm>
            <a:off x="487449" y="720543"/>
            <a:ext cx="7636833" cy="4563474"/>
          </a:xfrm>
          <a:prstGeom prst="rect">
            <a:avLst/>
          </a:prstGeom>
        </p:spPr>
      </p:pic>
      <p:sp>
        <p:nvSpPr>
          <p:cNvPr id="5" name="Rectangle 4">
            <a:extLst>
              <a:ext uri="{FF2B5EF4-FFF2-40B4-BE49-F238E27FC236}">
                <a16:creationId xmlns:a16="http://schemas.microsoft.com/office/drawing/2014/main" id="{59479FDD-1B65-426B-BFBD-E98E7D15F94E}"/>
              </a:ext>
            </a:extLst>
          </p:cNvPr>
          <p:cNvSpPr/>
          <p:nvPr/>
        </p:nvSpPr>
        <p:spPr>
          <a:xfrm>
            <a:off x="1777942" y="6230505"/>
            <a:ext cx="5244992" cy="369332"/>
          </a:xfrm>
          <a:prstGeom prst="rect">
            <a:avLst/>
          </a:prstGeom>
          <a:ln w="6350">
            <a:solidFill>
              <a:schemeClr val="tx1"/>
            </a:solidFill>
          </a:ln>
        </p:spPr>
        <p:txBody>
          <a:bodyPr wrap="square">
            <a:spAutoFit/>
          </a:bodyPr>
          <a:lstStyle/>
          <a:p>
            <a:r>
              <a:rPr lang="en-US" sz="900" dirty="0"/>
              <a:t>From: Peek CJ and the National Integration Academy Council. Lexicon for Behavioral Health and Primary Care Integration: AHRQ Publication No.13-IP001-EF. Rockville, MD</a:t>
            </a:r>
          </a:p>
        </p:txBody>
      </p:sp>
    </p:spTree>
    <p:extLst>
      <p:ext uri="{BB962C8B-B14F-4D97-AF65-F5344CB8AC3E}">
        <p14:creationId xmlns:p14="http://schemas.microsoft.com/office/powerpoint/2010/main" val="4211260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D753F78D10E499BEDE5380F7BA538" ma:contentTypeVersion="17" ma:contentTypeDescription="Create a new document." ma:contentTypeScope="" ma:versionID="f29851b4413f9f5c07a362d12c385ad1">
  <xsd:schema xmlns:xsd="http://www.w3.org/2001/XMLSchema" xmlns:xs="http://www.w3.org/2001/XMLSchema" xmlns:p="http://schemas.microsoft.com/office/2006/metadata/properties" xmlns:ns2="6327aae4-d1ad-40ce-aaee-1829d393225c" xmlns:ns3="c176d106-3fa6-4b8a-9294-3ae8d30b0e0d" targetNamespace="http://schemas.microsoft.com/office/2006/metadata/properties" ma:root="true" ma:fieldsID="ebac07e6153088e7083a676406a3f6eb" ns2:_="" ns3:_="">
    <xsd:import namespace="6327aae4-d1ad-40ce-aaee-1829d393225c"/>
    <xsd:import namespace="c176d106-3fa6-4b8a-9294-3ae8d30b0e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Date"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7aae4-d1ad-40ce-aaee-1829d39322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1a498068-f49a-46a6-a0cb-a97189706250}" ma:internalName="TaxCatchAll" ma:showField="CatchAllData" ma:web="6327aae4-d1ad-40ce-aaee-1829d39322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76d106-3fa6-4b8a-9294-3ae8d30b0e0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ate" ma:index="12" nillable="true" ma:displayName="Date" ma:format="DateOnly" ma:internalName="Date">
      <xsd:simpleType>
        <xsd:restriction base="dms:DateTim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c176d106-3fa6-4b8a-9294-3ae8d30b0e0d" xsi:nil="true"/>
    <lcf76f155ced4ddcb4097134ff3c332f xmlns="c176d106-3fa6-4b8a-9294-3ae8d30b0e0d">
      <Terms xmlns="http://schemas.microsoft.com/office/infopath/2007/PartnerControls"/>
    </lcf76f155ced4ddcb4097134ff3c332f>
    <TaxCatchAll xmlns="6327aae4-d1ad-40ce-aaee-1829d39322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F1C6F7-1332-45DC-8D84-19EF5A9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7aae4-d1ad-40ce-aaee-1829d393225c"/>
    <ds:schemaRef ds:uri="c176d106-3fa6-4b8a-9294-3ae8d30b0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C8231-65FD-4609-BB19-E07739C5BDB6}">
  <ds:schemaRefs>
    <ds:schemaRef ds:uri="http://www.w3.org/XML/1998/namespace"/>
    <ds:schemaRef ds:uri="http://purl.org/dc/terms/"/>
    <ds:schemaRef ds:uri="6327aae4-d1ad-40ce-aaee-1829d393225c"/>
    <ds:schemaRef ds:uri="http://purl.org/dc/dcmitype/"/>
    <ds:schemaRef ds:uri="c176d106-3fa6-4b8a-9294-3ae8d30b0e0d"/>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775B679-21C0-4AF0-A534-D77708F91B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5660</TotalTime>
  <Words>4054</Words>
  <Application>Microsoft Office PowerPoint</Application>
  <PresentationFormat>On-screen Show (4:3)</PresentationFormat>
  <Paragraphs>323</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Arial-BoldMT</vt:lpstr>
      <vt:lpstr>Calibri</vt:lpstr>
      <vt:lpstr>Lato</vt:lpstr>
      <vt:lpstr>Lato SemiBold</vt:lpstr>
      <vt:lpstr>Wingdings</vt:lpstr>
      <vt:lpstr>UNMC Theme</vt:lpstr>
      <vt:lpstr>Integrating Behavioral Health into Pediatric Primary Care</vt:lpstr>
      <vt:lpstr>Kid’s Mental Health</vt:lpstr>
      <vt:lpstr>Where are most kids?</vt:lpstr>
      <vt:lpstr>Behavioral Health Needs</vt:lpstr>
      <vt:lpstr>BH Takes time…</vt:lpstr>
      <vt:lpstr>And Money…</vt:lpstr>
      <vt:lpstr>PowerPoint Presentation</vt:lpstr>
      <vt:lpstr>What is Integrated Care?</vt:lpstr>
      <vt:lpstr>PowerPoint Presentation</vt:lpstr>
      <vt:lpstr>Models of Integrated Care</vt:lpstr>
      <vt:lpstr>PowerPoint Presentation</vt:lpstr>
      <vt:lpstr>Adult Behavioral Health in Primary Care</vt:lpstr>
      <vt:lpstr>Children vs Adults in IPC</vt:lpstr>
      <vt:lpstr>Pediatric Integrated Care</vt:lpstr>
      <vt:lpstr>Primary Care Behavioral Health Model (PCBH)</vt:lpstr>
      <vt:lpstr>Child-Adolescent Behavioral Health Concerns</vt:lpstr>
      <vt:lpstr>Behavioral Health Needs</vt:lpstr>
      <vt:lpstr>PowerPoint Presentation</vt:lpstr>
      <vt:lpstr>Why Integrated Care? </vt:lpstr>
      <vt:lpstr>Six Reasons Why Behavioral Health Should be Part of the Primary Care Medical Home</vt:lpstr>
      <vt:lpstr>Does it work?</vt:lpstr>
      <vt:lpstr>Why Integrated Care?</vt:lpstr>
      <vt:lpstr>Improved Access</vt:lpstr>
      <vt:lpstr>Provider Satisfaction</vt:lpstr>
      <vt:lpstr>Exciting Directions</vt:lpstr>
      <vt:lpstr>PowerPoint Presentation</vt:lpstr>
      <vt:lpstr>Mid-America Mental Health Technology and Transfer Center</vt:lpstr>
      <vt:lpstr>Mid-America MHTTC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Grennan, Allison Q</cp:lastModifiedBy>
  <cp:revision>95</cp:revision>
  <dcterms:created xsi:type="dcterms:W3CDTF">2014-09-17T15:14:42Z</dcterms:created>
  <dcterms:modified xsi:type="dcterms:W3CDTF">2023-03-31T14:12:09Z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0x0101001E4D753F78D10E499BEDE5380F7BA538</vt:lpwstr>
  </property>
</Properties>
</file>