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73"/>
  </p:notesMasterIdLst>
  <p:sldIdLst>
    <p:sldId id="256" r:id="rId2"/>
    <p:sldId id="363" r:id="rId3"/>
    <p:sldId id="364" r:id="rId4"/>
    <p:sldId id="265" r:id="rId5"/>
    <p:sldId id="300" r:id="rId6"/>
    <p:sldId id="305" r:id="rId7"/>
    <p:sldId id="301" r:id="rId8"/>
    <p:sldId id="306" r:id="rId9"/>
    <p:sldId id="307" r:id="rId10"/>
    <p:sldId id="304" r:id="rId11"/>
    <p:sldId id="308" r:id="rId12"/>
    <p:sldId id="257" r:id="rId13"/>
    <p:sldId id="266" r:id="rId14"/>
    <p:sldId id="267" r:id="rId15"/>
    <p:sldId id="268" r:id="rId16"/>
    <p:sldId id="269" r:id="rId17"/>
    <p:sldId id="365" r:id="rId18"/>
    <p:sldId id="366" r:id="rId19"/>
    <p:sldId id="335" r:id="rId20"/>
    <p:sldId id="270" r:id="rId21"/>
    <p:sldId id="271" r:id="rId22"/>
    <p:sldId id="336" r:id="rId23"/>
    <p:sldId id="367" r:id="rId24"/>
    <p:sldId id="314" r:id="rId25"/>
    <p:sldId id="274" r:id="rId26"/>
    <p:sldId id="312" r:id="rId27"/>
    <p:sldId id="272" r:id="rId28"/>
    <p:sldId id="313" r:id="rId29"/>
    <p:sldId id="276" r:id="rId30"/>
    <p:sldId id="340" r:id="rId31"/>
    <p:sldId id="277" r:id="rId32"/>
    <p:sldId id="319" r:id="rId33"/>
    <p:sldId id="293" r:id="rId34"/>
    <p:sldId id="368" r:id="rId35"/>
    <p:sldId id="318" r:id="rId36"/>
    <p:sldId id="282" r:id="rId37"/>
    <p:sldId id="295" r:id="rId38"/>
    <p:sldId id="317" r:id="rId39"/>
    <p:sldId id="296" r:id="rId40"/>
    <p:sldId id="290" r:id="rId41"/>
    <p:sldId id="310" r:id="rId42"/>
    <p:sldId id="321" r:id="rId43"/>
    <p:sldId id="341" r:id="rId44"/>
    <p:sldId id="278" r:id="rId45"/>
    <p:sldId id="332" r:id="rId46"/>
    <p:sldId id="324" r:id="rId47"/>
    <p:sldId id="360" r:id="rId48"/>
    <p:sldId id="325" r:id="rId49"/>
    <p:sldId id="369" r:id="rId50"/>
    <p:sldId id="361" r:id="rId51"/>
    <p:sldId id="326" r:id="rId52"/>
    <p:sldId id="362" r:id="rId53"/>
    <p:sldId id="327" r:id="rId54"/>
    <p:sldId id="344" r:id="rId55"/>
    <p:sldId id="345" r:id="rId56"/>
    <p:sldId id="346" r:id="rId57"/>
    <p:sldId id="347" r:id="rId58"/>
    <p:sldId id="348" r:id="rId59"/>
    <p:sldId id="349" r:id="rId60"/>
    <p:sldId id="279" r:id="rId61"/>
    <p:sldId id="292" r:id="rId62"/>
    <p:sldId id="338" r:id="rId63"/>
    <p:sldId id="298" r:id="rId64"/>
    <p:sldId id="328" r:id="rId65"/>
    <p:sldId id="358" r:id="rId66"/>
    <p:sldId id="356" r:id="rId67"/>
    <p:sldId id="297" r:id="rId68"/>
    <p:sldId id="280" r:id="rId69"/>
    <p:sldId id="372" r:id="rId70"/>
    <p:sldId id="373" r:id="rId71"/>
    <p:sldId id="370" r:id="rId7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723" autoAdjust="0"/>
  </p:normalViewPr>
  <p:slideViewPr>
    <p:cSldViewPr>
      <p:cViewPr varScale="1">
        <p:scale>
          <a:sx n="50" d="100"/>
          <a:sy n="50" d="100"/>
        </p:scale>
        <p:origin x="68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92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57.xml"/><Relationship Id="rId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9E4A8-BDB7-4400-A472-B4253E50022E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92975-B0C8-4831-A345-F0DAB8128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18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9DD87C4F-265C-B447-916D-7A4AD63F9433}" type="slidenum">
              <a:rPr lang="en-US" sz="1200"/>
              <a:pPr eaLnBrk="1" hangingPunct="1"/>
              <a:t>52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Rhabdomyosarcoma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3AE3F3-0DE4-4276-BCCD-4F4783A10DD3}" type="slidenum">
              <a:rPr lang="en-US"/>
              <a:pPr/>
              <a:t>56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E55433-16EE-4278-959D-6E3006BAFC7B}" type="slidenum">
              <a:rPr lang="en-US"/>
              <a:pPr/>
              <a:t>57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958E62-05D3-4C2C-B649-CE6E937B151A}" type="slidenum">
              <a:rPr lang="en-US"/>
              <a:pPr/>
              <a:t>58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0B1B4D-9A78-46BD-B0E4-1AABCEB094DB}" type="slidenum">
              <a:rPr lang="en-US"/>
              <a:pPr/>
              <a:t>59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212725" y="6284913"/>
            <a:ext cx="26682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 smtClean="0"/>
              <a:t>NAPA Spring CME 2010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757727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D38D2-C02F-4021-8E33-8EBB7D0C29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3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D38D2-C02F-4021-8E33-8EBB7D0C29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22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D38D2-C02F-4021-8E33-8EBB7D0C29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928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D38D2-C02F-4021-8E33-8EBB7D0C29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96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D38D2-C02F-4021-8E33-8EBB7D0C29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9452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D38D2-C02F-4021-8E33-8EBB7D0C29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72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D38D2-C02F-4021-8E33-8EBB7D0C29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5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D38D2-C02F-4021-8E33-8EBB7D0C29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49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3E9D38D2-C02F-4021-8E33-8EBB7D0C29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28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82788"/>
            <a:ext cx="3733800" cy="1892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2788"/>
            <a:ext cx="3733800" cy="18923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8033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D38D2-C02F-4021-8E33-8EBB7D0C29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03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133C31-5EDF-4D3C-BD4B-417C9E6630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75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D38D2-C02F-4021-8E33-8EBB7D0C29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9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D38D2-C02F-4021-8E33-8EBB7D0C29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45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FBB2-5C59-496C-B54F-0DB7B1F7C2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48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C4309-CA90-459D-AF1E-6B5813000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212725" y="6260068"/>
            <a:ext cx="26682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 smtClean="0"/>
              <a:t>NAPA Spring CME 2010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889261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D38D2-C02F-4021-8E33-8EBB7D0C29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02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D38D2-C02F-4021-8E33-8EBB7D0C29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4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3E9D38D2-C02F-4021-8E33-8EBB7D0C29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481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77" r:id="rId17"/>
    <p:sldLayoutId id="2147483978" r:id="rId18"/>
    <p:sldLayoutId id="2147483979" r:id="rId19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124200"/>
            <a:ext cx="6172200" cy="1447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 smtClean="0"/>
              <a:t>Sarah Stamm PA-C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800" dirty="0" smtClean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685800"/>
            <a:ext cx="6858000" cy="19812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4000" b="1" dirty="0" smtClean="0">
                <a:solidFill>
                  <a:schemeClr val="tx1"/>
                </a:solidFill>
              </a:rPr>
              <a:t>Clinical Evaluation </a:t>
            </a:r>
          </a:p>
          <a:p>
            <a:pPr eaLnBrk="1" hangingPunct="1"/>
            <a:r>
              <a:rPr lang="en-US" sz="4000" b="1" dirty="0" smtClean="0">
                <a:solidFill>
                  <a:schemeClr val="tx1"/>
                </a:solidFill>
              </a:rPr>
              <a:t>of </a:t>
            </a:r>
          </a:p>
          <a:p>
            <a:pPr eaLnBrk="1" hangingPunct="1"/>
            <a:r>
              <a:rPr lang="en-US" sz="4000" b="1" dirty="0" smtClean="0">
                <a:solidFill>
                  <a:schemeClr val="tx1"/>
                </a:solidFill>
              </a:rPr>
              <a:t>Adolescent Back Pain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" y="5729504"/>
            <a:ext cx="3135086" cy="112849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 idx="4294967295"/>
          </p:nvPr>
        </p:nvSpPr>
        <p:spPr>
          <a:xfrm>
            <a:off x="304800" y="173915"/>
            <a:ext cx="8229600" cy="4931485"/>
          </a:xfrm>
        </p:spPr>
        <p:txBody>
          <a:bodyPr/>
          <a:lstStyle/>
          <a:p>
            <a:pPr algn="ctr"/>
            <a:r>
              <a:rPr lang="en-US" b="1" dirty="0" smtClean="0"/>
              <a:t>Did the pain resolve?</a:t>
            </a:r>
            <a:br>
              <a:rPr lang="en-US" b="1" dirty="0" smtClean="0"/>
            </a:br>
            <a:r>
              <a:rPr lang="en-US" b="1" dirty="0" smtClean="0"/>
              <a:t>Yes or No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Will your care help to </a:t>
            </a:r>
            <a:br>
              <a:rPr lang="en-US" b="1" dirty="0" smtClean="0"/>
            </a:br>
            <a:r>
              <a:rPr lang="en-US" b="1" dirty="0" smtClean="0"/>
              <a:t>prevent recurrence?</a:t>
            </a:r>
            <a:br>
              <a:rPr lang="en-US" b="1" dirty="0" smtClean="0"/>
            </a:br>
            <a:r>
              <a:rPr lang="en-US" b="1" dirty="0" smtClean="0"/>
              <a:t>Yes or No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" y="5619788"/>
            <a:ext cx="3439885" cy="12382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7402" y="152400"/>
            <a:ext cx="6554867" cy="1524000"/>
          </a:xfrm>
        </p:spPr>
        <p:txBody>
          <a:bodyPr/>
          <a:lstStyle/>
          <a:p>
            <a:r>
              <a:rPr lang="en-US" dirty="0" smtClean="0"/>
              <a:t>Outline for Presentation			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066800"/>
            <a:ext cx="6554867" cy="376767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Prevalence of adolescent back pain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5 Factors contributing to Prevalence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History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Exam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Imaging Studies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Common Case Examples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" y="5619788"/>
            <a:ext cx="3439885" cy="12382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399" y="279636"/>
            <a:ext cx="3200400" cy="928785"/>
          </a:xfrm>
        </p:spPr>
        <p:txBody>
          <a:bodyPr/>
          <a:lstStyle/>
          <a:p>
            <a:pPr eaLnBrk="1" hangingPunct="1"/>
            <a:r>
              <a:rPr lang="en-US" dirty="0" smtClean="0"/>
              <a:t>Adolescent Back Pain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4691798" y="1350436"/>
            <a:ext cx="4438755" cy="380999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36% of School age children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1/3 Resulting in restricted activity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70 – 80% at age 20</a:t>
            </a:r>
          </a:p>
          <a:p>
            <a:pPr>
              <a:buFont typeface="Wingdings" pitchFamily="2" charset="2"/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Watson et al, </a:t>
            </a:r>
            <a:r>
              <a:rPr lang="en-US" sz="1200" dirty="0" err="1" smtClean="0">
                <a:solidFill>
                  <a:schemeClr val="tx1"/>
                </a:solidFill>
              </a:rPr>
              <a:t>Salmimen</a:t>
            </a:r>
            <a:r>
              <a:rPr lang="en-US" sz="1200" dirty="0" smtClean="0">
                <a:solidFill>
                  <a:schemeClr val="tx1"/>
                </a:solidFill>
              </a:rPr>
              <a:t> et al, Olsen et al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5562600" y="162787"/>
            <a:ext cx="3200400" cy="20912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" y="5619788"/>
            <a:ext cx="3439885" cy="1238211"/>
          </a:xfrm>
          <a:prstGeom prst="rect">
            <a:avLst/>
          </a:prstGeom>
        </p:spPr>
      </p:pic>
      <p:pic>
        <p:nvPicPr>
          <p:cNvPr id="4098" name="Picture 2" descr="aa08c8b8-37a2-4479-a53a-2f7893fb0417@nebraskaspinecen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055"/>
            <a:ext cx="2888760" cy="390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048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dirty="0" smtClean="0"/>
              <a:t>Five Factors Contributing to Prevalence of Lumbar Pain in Children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05200" y="1446007"/>
            <a:ext cx="4876800" cy="4046538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Body </a:t>
            </a:r>
            <a:r>
              <a:rPr lang="en-US" dirty="0" err="1" smtClean="0">
                <a:solidFill>
                  <a:schemeClr val="tx1"/>
                </a:solidFill>
              </a:rPr>
              <a:t>Habitus</a:t>
            </a:r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Lifestyle Factors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Physical activity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Sedentary activity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Lifting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Load of School Bag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Squat / Olympic lifts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Psychological, Social, Behavioral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Nutritional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" y="5619788"/>
            <a:ext cx="3439885" cy="12382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Factor One: Body </a:t>
            </a:r>
            <a:r>
              <a:rPr lang="en-US" dirty="0" err="1" smtClean="0"/>
              <a:t>Habitus</a:t>
            </a:r>
            <a:endParaRPr lang="en-US" dirty="0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143000"/>
            <a:ext cx="7772400" cy="3540125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BMI, Height, Weight: Not predictive of Pain</a:t>
            </a: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Growth spurt  **** SOFT BONE </a:t>
            </a:r>
            <a:r>
              <a:rPr lang="en-US" dirty="0" smtClean="0">
                <a:solidFill>
                  <a:schemeClr val="tx1"/>
                </a:solidFill>
              </a:rPr>
              <a:t>*****</a:t>
            </a:r>
          </a:p>
          <a:p>
            <a:pPr eaLnBrk="1" hangingPunct="1"/>
            <a:endParaRPr 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Will discuss Vitamin D later </a:t>
            </a:r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" y="5619788"/>
            <a:ext cx="3439885" cy="12382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Factor Two: Lifestyle 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600200"/>
            <a:ext cx="7772400" cy="45307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Too Sedentary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Video games/TV: More than 2 hours</a:t>
            </a: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Too Active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Excessive Sports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Overtraining or insufficient recovery periods,  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" y="5619788"/>
            <a:ext cx="3439885" cy="12382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Factor Three: Backpacks!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143000"/>
            <a:ext cx="7772400" cy="33115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Backpack weight of greater than 20% of child’s weight – double the risk of back pain.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Emma McClellan Study </a:t>
            </a:r>
            <a:endParaRPr lang="en-US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Potentially not as problematic with technology</a:t>
            </a:r>
            <a:endParaRPr lang="en-US" dirty="0" smtClean="0">
              <a:solidFill>
                <a:schemeClr val="tx1"/>
              </a:solidFill>
            </a:endParaRPr>
          </a:p>
          <a:p>
            <a:pPr lvl="1" eaLnBrk="1" hangingPunct="1"/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" y="5619788"/>
            <a:ext cx="3439885" cy="12382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Lumbar extension is felt to be a significant factor in adolescent lumbar fractures of the pars </a:t>
            </a:r>
            <a:r>
              <a:rPr lang="en-US" altLang="en-US" dirty="0" err="1"/>
              <a:t>interarticularis</a:t>
            </a:r>
            <a:r>
              <a:rPr lang="en-US" alt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Many of the author’s adolescent patients with pars fractures reported their injury occurred during the squat lift.  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Fracture healing following acute fractures is poor:  3% for bilateral and 25% for unilateral pars fractures. 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" y="5619788"/>
            <a:ext cx="3439885" cy="12382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5334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FACTOR THREE: WEIGHT TRAINING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51934" y="1110194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Study presented at NASS in 2011</a:t>
            </a:r>
          </a:p>
        </p:txBody>
      </p:sp>
    </p:spTree>
    <p:extLst>
      <p:ext uri="{BB962C8B-B14F-4D97-AF65-F5344CB8AC3E}">
        <p14:creationId xmlns:p14="http://schemas.microsoft.com/office/powerpoint/2010/main" val="2410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752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dirty="0"/>
              <a:t>John W. McClellan, III, M.D., Nicholas S. </a:t>
            </a:r>
            <a:r>
              <a:rPr lang="en-US" altLang="en-US" dirty="0" err="1"/>
              <a:t>Aberle</a:t>
            </a:r>
            <a:r>
              <a:rPr lang="en-US" altLang="en-US" dirty="0"/>
              <a:t>, II, M.D., Travis Manners, PT, CSCS, Kay </a:t>
            </a:r>
            <a:r>
              <a:rPr lang="en-US" altLang="en-US" dirty="0" err="1"/>
              <a:t>Ryschon</a:t>
            </a:r>
            <a:r>
              <a:rPr lang="en-US" altLang="en-US" dirty="0"/>
              <a:t>, MS</a:t>
            </a:r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685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dirty="0"/>
              <a:t>The Effects of Two Different Types of Squat Exercises on Radiography of the Lumbar Spine</a:t>
            </a: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" y="5619788"/>
            <a:ext cx="3439885" cy="12382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200" y="2675931"/>
            <a:ext cx="487680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The squat exercise significantly increases the sacral slope altering the sagittal alignment of the lumbar spine and pelvis, resulting in </a:t>
            </a:r>
            <a:r>
              <a:rPr lang="en-US" altLang="en-US" dirty="0" err="1"/>
              <a:t>horizontalization</a:t>
            </a:r>
            <a:r>
              <a:rPr lang="en-US" altLang="en-US" dirty="0"/>
              <a:t> of the sacrum. </a:t>
            </a:r>
          </a:p>
          <a:p>
            <a:pPr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sz="1600" dirty="0"/>
          </a:p>
          <a:p>
            <a:pPr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This was most noticeable during the back squat. 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595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14400" y="277813"/>
            <a:ext cx="77724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Factor Three: Weight Training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Nebraska Spine Center Research 2010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32908" y="1790316"/>
            <a:ext cx="3810000" cy="492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93444" y="1790316"/>
            <a:ext cx="4229484" cy="483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>
          <a:xfrm rot="5400000" flipH="1" flipV="1">
            <a:off x="800100" y="3009900"/>
            <a:ext cx="32766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4686300" y="3238500"/>
            <a:ext cx="32766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609600" y="2514600"/>
            <a:ext cx="2971800" cy="25146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V="1">
            <a:off x="4495800" y="3505200"/>
            <a:ext cx="3429000" cy="9906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1"/>
            <a:ext cx="1524000" cy="121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815" y="330921"/>
            <a:ext cx="1534476" cy="1226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189" y="330921"/>
            <a:ext cx="1515513" cy="1212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304801"/>
            <a:ext cx="1524000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102" y="2438400"/>
            <a:ext cx="1524000" cy="121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5058" y="2438400"/>
            <a:ext cx="1622110" cy="1297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0189" y="2461247"/>
            <a:ext cx="1592389" cy="12739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5600" y="2410635"/>
            <a:ext cx="1638302" cy="13106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60487" y="4610826"/>
            <a:ext cx="1523999" cy="12191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94583" y="4618307"/>
            <a:ext cx="1523999" cy="12191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9420" y="1609637"/>
            <a:ext cx="1600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Travis L. Bailey, M.D.</a:t>
            </a:r>
          </a:p>
          <a:p>
            <a:r>
              <a:rPr lang="en-US" sz="1100" dirty="0" smtClean="0"/>
              <a:t>Orthopedic Spine Surgeon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2491610" y="1577696"/>
            <a:ext cx="15344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Timothy A </a:t>
            </a:r>
            <a:r>
              <a:rPr lang="en-US" sz="1100" dirty="0" err="1" smtClean="0"/>
              <a:t>Burd,M.D</a:t>
            </a:r>
            <a:r>
              <a:rPr lang="en-US" sz="1100" dirty="0" smtClean="0"/>
              <a:t>.</a:t>
            </a:r>
          </a:p>
          <a:p>
            <a:r>
              <a:rPr lang="en-US" sz="1100" dirty="0" smtClean="0"/>
              <a:t>Orthopedic Spine Surgeon</a:t>
            </a:r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4618076" y="1599319"/>
            <a:ext cx="17044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J. Brian Gill, M.D., M.B.A. Orthopedic Spine Surgeon</a:t>
            </a:r>
            <a:endParaRPr lang="en-US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6610351" y="1609637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John D. Hain, M.D. Neurosurgeon</a:t>
            </a:r>
            <a:endParaRPr lang="en-US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381000" y="3758006"/>
            <a:ext cx="175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Scott </a:t>
            </a:r>
            <a:r>
              <a:rPr lang="en-US" sz="1100" dirty="0" err="1" smtClean="0"/>
              <a:t>Haughawout</a:t>
            </a:r>
            <a:r>
              <a:rPr lang="en-US" sz="1100" dirty="0" smtClean="0"/>
              <a:t>, D.O., CIME Interventional Spine Care-Spine &amp; Musculoskeletal Medicine</a:t>
            </a:r>
            <a:endParaRPr lang="en-US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2487896" y="3758006"/>
            <a:ext cx="156239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Jeremiah P. Ladd, M.D. Interventional Spine Care-Spine &amp; Musculoskeletal Medicine</a:t>
            </a:r>
            <a:endParaRPr lang="en-US" sz="11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0885" y="5729504"/>
            <a:ext cx="3135086" cy="112849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539069" y="3791227"/>
            <a:ext cx="159663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Michael C. Longley, M.D., Orthopedic Spine Surgeon</a:t>
            </a:r>
            <a:endParaRPr lang="en-US" sz="1100" dirty="0"/>
          </a:p>
        </p:txBody>
      </p:sp>
      <p:sp>
        <p:nvSpPr>
          <p:cNvPr id="30" name="TextBox 29"/>
          <p:cNvSpPr txBox="1"/>
          <p:nvPr/>
        </p:nvSpPr>
        <p:spPr>
          <a:xfrm>
            <a:off x="6624480" y="3801963"/>
            <a:ext cx="16383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John W. McClellan III, M.D., Orthopedic Spine Surgeon</a:t>
            </a:r>
            <a:endParaRPr lang="en-US" sz="1100" dirty="0"/>
          </a:p>
        </p:txBody>
      </p:sp>
      <p:sp>
        <p:nvSpPr>
          <p:cNvPr id="33" name="TextBox 32"/>
          <p:cNvSpPr txBox="1"/>
          <p:nvPr/>
        </p:nvSpPr>
        <p:spPr>
          <a:xfrm>
            <a:off x="5491816" y="5869846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Matthew P. West, M.D., CSCS Interventional Spine Care – Spine &amp; Musculoskeletal Medicine</a:t>
            </a:r>
            <a:endParaRPr lang="en-US" sz="1100" dirty="0"/>
          </a:p>
        </p:txBody>
      </p:sp>
      <p:sp>
        <p:nvSpPr>
          <p:cNvPr id="35" name="TextBox 34"/>
          <p:cNvSpPr txBox="1"/>
          <p:nvPr/>
        </p:nvSpPr>
        <p:spPr>
          <a:xfrm>
            <a:off x="3636449" y="5870482"/>
            <a:ext cx="17799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Chase C. Woodward, M.D. MPH Orthopedic Spine Surgeon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7081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smtClean="0"/>
              <a:t>Factor Four: Psychological/Social/Behavioral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600200"/>
            <a:ext cx="7772400" cy="4530725"/>
          </a:xfrm>
        </p:spPr>
        <p:txBody>
          <a:bodyPr/>
          <a:lstStyle/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Emotional conduct disorders 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twice as likely to report low back pain</a:t>
            </a:r>
          </a:p>
          <a:p>
            <a:pPr lvl="1" eaLnBrk="1" hangingPunct="1"/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Depression and Sleeping Disorders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Athletes with Inadequate Rest/Sleep****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" y="5619788"/>
            <a:ext cx="3439885" cy="12382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Factor Five: Role of Nutrition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600201"/>
            <a:ext cx="7772400" cy="3657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Time Periods when Calcium needs outpace the supply!!!</a:t>
            </a:r>
          </a:p>
          <a:p>
            <a:pPr lvl="1" eaLnBrk="1" hangingPunct="1"/>
            <a:r>
              <a:rPr lang="en-US" b="1" dirty="0" smtClean="0">
                <a:solidFill>
                  <a:srgbClr val="FF0000"/>
                </a:solidFill>
              </a:rPr>
              <a:t>Rapid growth periods  AIS</a:t>
            </a:r>
          </a:p>
          <a:p>
            <a:pPr lvl="1" eaLnBrk="1" hangingPunct="1"/>
            <a:r>
              <a:rPr lang="en-US" b="1" dirty="0" smtClean="0">
                <a:solidFill>
                  <a:srgbClr val="FF0000"/>
                </a:solidFill>
              </a:rPr>
              <a:t>Sports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Low Vitamin D3: impaired calcium absorption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Lack of sun exposure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" y="5619788"/>
            <a:ext cx="3439885" cy="12382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Vitamin D3 deficiency</a:t>
            </a:r>
            <a:r>
              <a:rPr kumimoji="0" lang="en-US" sz="4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Nebraska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0" kern="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Bone Mineralization</a:t>
            </a:r>
            <a:endParaRPr kumimoji="0" lang="en-US" sz="4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3400" y="1894821"/>
            <a:ext cx="6154713" cy="1371601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Erin McClellan, Laura Burnett, Sarah </a:t>
            </a:r>
            <a:r>
              <a:rPr lang="en-US" sz="3200" dirty="0" err="1" smtClean="0">
                <a:solidFill>
                  <a:schemeClr val="tx1"/>
                </a:solidFill>
              </a:rPr>
              <a:t>Stamm</a:t>
            </a:r>
            <a:r>
              <a:rPr lang="en-US" sz="3200" dirty="0" smtClean="0">
                <a:solidFill>
                  <a:schemeClr val="tx1"/>
                </a:solidFill>
              </a:rPr>
              <a:t> PA-C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88% Vitamin D3 Deficient</a:t>
            </a:r>
          </a:p>
          <a:p>
            <a:r>
              <a:rPr lang="en-US" b="1" dirty="0" err="1" smtClean="0">
                <a:solidFill>
                  <a:schemeClr val="tx1"/>
                </a:solidFill>
              </a:rPr>
              <a:t>Presurgical</a:t>
            </a:r>
            <a:r>
              <a:rPr lang="en-US" b="1" dirty="0" smtClean="0">
                <a:solidFill>
                  <a:schemeClr val="tx1"/>
                </a:solidFill>
              </a:rPr>
              <a:t> visits at Nebraska Spine Center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633478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NASS  Vienna Austria  2009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" y="5619788"/>
            <a:ext cx="3439885" cy="12382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1524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cs typeface="Arial" pitchFamily="34" charset="0"/>
              </a:rPr>
              <a:t>Should vitamin D3 levels be tested                             in adolescents with lumbar stress fractures </a:t>
            </a:r>
            <a:r>
              <a:rPr lang="en-US" b="1" dirty="0" smtClean="0">
                <a:cs typeface="Arial" pitchFamily="34" charset="0"/>
              </a:rPr>
              <a:t>of </a:t>
            </a:r>
            <a:r>
              <a:rPr lang="en-US" b="1" dirty="0">
                <a:cs typeface="Arial" pitchFamily="34" charset="0"/>
              </a:rPr>
              <a:t>the pars </a:t>
            </a:r>
            <a:r>
              <a:rPr lang="en-US" b="1" dirty="0" err="1">
                <a:cs typeface="Arial" pitchFamily="34" charset="0"/>
              </a:rPr>
              <a:t>interarticularis</a:t>
            </a:r>
            <a:r>
              <a:rPr lang="en-US" b="1" dirty="0">
                <a:cs typeface="Arial" pitchFamily="34" charset="0"/>
              </a:rPr>
              <a:t>?</a:t>
            </a:r>
            <a:br>
              <a:rPr lang="en-US" b="1" dirty="0"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6554867" cy="14478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W. McClellan, III, M.D., Brian A. Vernon, M.D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Michael 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White, B.S., Sarah L. Stamm, MPAC, Kay L. </a:t>
            </a:r>
            <a:r>
              <a:rPr lang="en-US" alt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Ryschon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M.S.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5772" y="320039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 this study, 15 (62.5%) of patients with lumbar stress fractures of the pars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interarticularis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had an insufficiency or deficiency of vitamin D3.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3048000"/>
            <a:ext cx="4343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Routine vitamin D3 testing in patients with pars fractures is recommended.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Clinicians should strive to initiate vitamin D3 supplementation in patients with low levels to optimize bone healing and prevention of future fractures.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" y="5619788"/>
            <a:ext cx="3439885" cy="12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6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It’s important to evaluate all adolescents with back pain thoroughly as a cause can often be found.  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Appropriate diagnosis is necessary for appropriate care!!!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" y="5619788"/>
            <a:ext cx="3439885" cy="12382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/>
          <a:lstStyle/>
          <a:p>
            <a:pPr eaLnBrk="1" hangingPunct="1"/>
            <a:r>
              <a:rPr lang="en-US" sz="3800" dirty="0" smtClean="0"/>
              <a:t>History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828800"/>
            <a:ext cx="7772400" cy="4191000"/>
          </a:xfrm>
        </p:spPr>
        <p:txBody>
          <a:bodyPr/>
          <a:lstStyle/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Duration of Pain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Location of Pain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Aggravating / Relieving Factors </a:t>
            </a:r>
            <a:r>
              <a:rPr lang="en-US" b="1" dirty="0" smtClean="0">
                <a:solidFill>
                  <a:schemeClr val="tx1"/>
                </a:solidFill>
              </a:rPr>
              <a:t>***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Activity Level</a:t>
            </a:r>
          </a:p>
          <a:p>
            <a:pPr lvl="2" eaLnBrk="1" hangingPunct="1"/>
            <a:r>
              <a:rPr lang="en-US" dirty="0" smtClean="0">
                <a:solidFill>
                  <a:schemeClr val="tx1"/>
                </a:solidFill>
              </a:rPr>
              <a:t>How many sports do they play at once???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Stress Level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Duration greater than 1 week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Duration greater than 1 month  </a:t>
            </a:r>
            <a:r>
              <a:rPr lang="en-US" b="1" dirty="0" smtClean="0">
                <a:solidFill>
                  <a:schemeClr val="tx1"/>
                </a:solidFill>
              </a:rPr>
              <a:t>***</a:t>
            </a:r>
          </a:p>
          <a:p>
            <a:pPr lvl="1" eaLnBrk="1" hangingPunct="1"/>
            <a:endParaRPr lang="en-US" b="1" dirty="0" smtClean="0"/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" y="5619788"/>
            <a:ext cx="3439885" cy="12382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6554867" cy="13716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History and Exam Pearls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447800"/>
            <a:ext cx="6554867" cy="3767670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sz="2800" b="1" i="1" dirty="0" smtClean="0">
                <a:solidFill>
                  <a:schemeClr val="tx1"/>
                </a:solidFill>
              </a:rPr>
              <a:t>Night-time Pain</a:t>
            </a:r>
          </a:p>
          <a:p>
            <a:pPr lvl="1" eaLnBrk="1" hangingPunct="1"/>
            <a:r>
              <a:rPr lang="en-US" sz="2800" b="1" i="1" dirty="0" smtClean="0">
                <a:solidFill>
                  <a:schemeClr val="tx1"/>
                </a:solidFill>
              </a:rPr>
              <a:t>Sciatic Pain  </a:t>
            </a:r>
          </a:p>
          <a:p>
            <a:pPr lvl="1" eaLnBrk="1" hangingPunct="1"/>
            <a:r>
              <a:rPr lang="en-US" sz="2800" b="1" i="1" dirty="0" smtClean="0">
                <a:solidFill>
                  <a:schemeClr val="tx1"/>
                </a:solidFill>
              </a:rPr>
              <a:t>Pain with extension**********</a:t>
            </a:r>
          </a:p>
          <a:p>
            <a:pPr lvl="1" eaLnBrk="1" hangingPunct="1"/>
            <a:endParaRPr lang="en-US" sz="2800" b="1" i="1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en-US" sz="2800" b="1" i="1" dirty="0" smtClean="0">
                <a:solidFill>
                  <a:schemeClr val="tx1"/>
                </a:solidFill>
              </a:rPr>
              <a:t>Generally indicate a specific diagnosis will be found!!!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" y="5619788"/>
            <a:ext cx="3439885" cy="12382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28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/>
              <a:t>Nebraska Spine Center</a:t>
            </a:r>
            <a:br>
              <a:rPr lang="en-US" sz="3600" b="1" dirty="0" smtClean="0"/>
            </a:br>
            <a:r>
              <a:rPr lang="en-US" sz="3600" b="1" dirty="0" smtClean="0"/>
              <a:t>122 Adolescents with Back Pain</a:t>
            </a:r>
            <a:endParaRPr lang="en-US" sz="3600" dirty="0" smtClean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497031"/>
            <a:ext cx="7772400" cy="3997325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30 Lumbar Stress fractures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32 Disc Pathology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42 Spinal Deformity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18 Other  (Kidney stones / IBD)</a:t>
            </a:r>
          </a:p>
          <a:p>
            <a:pPr lvl="3" eaLnBrk="1" hangingPunct="1">
              <a:buFont typeface="Wingdings" pitchFamily="2" charset="2"/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2006 - J McClellan, T </a:t>
            </a:r>
            <a:r>
              <a:rPr lang="en-US" sz="2200" dirty="0" err="1" smtClean="0">
                <a:solidFill>
                  <a:schemeClr val="tx1"/>
                </a:solidFill>
              </a:rPr>
              <a:t>Burd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</a:p>
          <a:p>
            <a:pPr lvl="3" eaLnBrk="1" hangingPunct="1">
              <a:buFont typeface="Wingdings" pitchFamily="2" charset="2"/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		      L Kabuli HO3 UNMC Ortho Resident</a:t>
            </a:r>
            <a:endParaRPr lang="en-US" dirty="0" smtClean="0">
              <a:solidFill>
                <a:schemeClr val="tx1"/>
              </a:solidFill>
            </a:endParaRPr>
          </a:p>
          <a:p>
            <a:pPr lvl="3" eaLnBrk="1" hangingPunct="1">
              <a:buFont typeface="Wingdings" pitchFamily="2" charset="2"/>
              <a:buNone/>
            </a:pPr>
            <a:r>
              <a:rPr lang="en-US" sz="1700" dirty="0" smtClean="0"/>
              <a:t>  </a:t>
            </a:r>
          </a:p>
          <a:p>
            <a:pPr lvl="1" eaLnBrk="1" hangingPunct="1"/>
            <a:endParaRPr lang="en-US" sz="2000" dirty="0" smtClean="0"/>
          </a:p>
          <a:p>
            <a:pPr lvl="1" eaLnBrk="1" hangingPunct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" y="5619788"/>
            <a:ext cx="3439885" cy="12382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76200"/>
            <a:ext cx="6554867" cy="1524000"/>
          </a:xfrm>
        </p:spPr>
        <p:txBody>
          <a:bodyPr/>
          <a:lstStyle/>
          <a:p>
            <a:r>
              <a:rPr lang="en-US" dirty="0" smtClean="0"/>
              <a:t>Outline for Presentation			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6554867" cy="376767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Prevalence of adolescent back pain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5 Factors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History</a:t>
            </a:r>
          </a:p>
          <a:p>
            <a:r>
              <a:rPr lang="en-US" b="1" i="1" u="sng" dirty="0" smtClean="0">
                <a:solidFill>
                  <a:schemeClr val="tx1"/>
                </a:solidFill>
              </a:rPr>
              <a:t>Exam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Imaging Studies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Common Case Examples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" y="5619788"/>
            <a:ext cx="3439885" cy="12382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3048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smtClean="0"/>
              <a:t>Physical Exam of adolescents with back pain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600200"/>
            <a:ext cx="7772400" cy="4530725"/>
          </a:xfrm>
        </p:spPr>
        <p:txBody>
          <a:bodyPr/>
          <a:lstStyle/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Evaluate </a:t>
            </a:r>
            <a:r>
              <a:rPr lang="en-US" sz="2400" dirty="0" smtClean="0">
                <a:solidFill>
                  <a:schemeClr val="tx1"/>
                </a:solidFill>
              </a:rPr>
              <a:t>family dynamics  (</a:t>
            </a:r>
            <a:r>
              <a:rPr lang="en-US" sz="2400" dirty="0" smtClean="0">
                <a:solidFill>
                  <a:schemeClr val="tx1"/>
                </a:solidFill>
              </a:rPr>
              <a:t>Athletes)</a:t>
            </a:r>
          </a:p>
          <a:p>
            <a:pPr marL="0" indent="0" eaLnBrk="1" hangingPunct="1">
              <a:buNone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Deformity </a:t>
            </a:r>
            <a:r>
              <a:rPr lang="en-US" sz="2400" dirty="0" smtClean="0">
                <a:solidFill>
                  <a:schemeClr val="tx1"/>
                </a:solidFill>
              </a:rPr>
              <a:t>Exam</a:t>
            </a:r>
          </a:p>
          <a:p>
            <a:pPr marL="457200" lvl="1" indent="0" eaLnBrk="1" hangingPunct="1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Skin Exam</a:t>
            </a:r>
          </a:p>
          <a:p>
            <a:pPr marL="457200" lvl="1" indent="0" eaLnBrk="1" hangingPunct="1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Abdominal Exam</a:t>
            </a:r>
          </a:p>
          <a:p>
            <a:pPr marL="457200" lvl="1" indent="0" eaLnBrk="1" hangingPunct="1">
              <a:buNone/>
            </a:pPr>
            <a:r>
              <a:rPr lang="en-US" sz="2400" dirty="0" err="1" smtClean="0">
                <a:solidFill>
                  <a:schemeClr val="tx1"/>
                </a:solidFill>
              </a:rPr>
              <a:t>Neuro</a:t>
            </a:r>
            <a:r>
              <a:rPr lang="en-US" sz="2400" dirty="0" smtClean="0">
                <a:solidFill>
                  <a:schemeClr val="tx1"/>
                </a:solidFill>
              </a:rPr>
              <a:t> Exam   (Heel and Toe Exam)</a:t>
            </a:r>
          </a:p>
          <a:p>
            <a:pPr marL="457200" lvl="1" indent="0" eaLnBrk="1" hangingPunct="1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Lumbar  Range of Motion</a:t>
            </a:r>
          </a:p>
          <a:p>
            <a:pPr marL="533400" indent="-533400" eaLnBrk="1" hangingPunct="1"/>
            <a:endParaRPr lang="en-US" sz="2400" dirty="0" smtClean="0"/>
          </a:p>
          <a:p>
            <a:pPr marL="952500" lvl="1" indent="-495300" eaLnBrk="1" hangingPunct="1"/>
            <a:endParaRPr lang="en-US" sz="2200" dirty="0" smtClean="0"/>
          </a:p>
          <a:p>
            <a:pPr marL="952500" lvl="1" indent="-495300" eaLnBrk="1" hangingPunct="1"/>
            <a:endParaRPr lang="en-US" sz="2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" y="5619788"/>
            <a:ext cx="3439885" cy="12382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" y="5729504"/>
            <a:ext cx="3135086" cy="1128496"/>
          </a:xfrm>
          <a:prstGeom prst="rect">
            <a:avLst/>
          </a:prstGeom>
        </p:spPr>
      </p:pic>
      <p:pic>
        <p:nvPicPr>
          <p:cNvPr id="3074" name="Picture 2" descr="6d3ddba0-e0ed-47cb-907e-cfb35c6b7062@nebraskaspinecen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0999"/>
            <a:ext cx="4495800" cy="482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42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76200"/>
            <a:ext cx="6554867" cy="1371600"/>
          </a:xfrm>
        </p:spPr>
        <p:txBody>
          <a:bodyPr/>
          <a:lstStyle/>
          <a:p>
            <a:r>
              <a:rPr lang="en-US" dirty="0" smtClean="0"/>
              <a:t>Examination Pearl!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5400" y="1905000"/>
            <a:ext cx="7467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Pay particular attention to direction of bend associated with pain</a:t>
            </a:r>
          </a:p>
          <a:p>
            <a:endParaRPr lang="en-US" sz="2800" dirty="0"/>
          </a:p>
          <a:p>
            <a:r>
              <a:rPr lang="en-US" sz="2800" dirty="0" smtClean="0"/>
              <a:t>Strength Test****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(kitchen test at home)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" y="5619788"/>
            <a:ext cx="3439885" cy="1238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900953" y="76200"/>
            <a:ext cx="6554867" cy="1524000"/>
          </a:xfrm>
        </p:spPr>
        <p:txBody>
          <a:bodyPr/>
          <a:lstStyle/>
          <a:p>
            <a:r>
              <a:rPr lang="en-US" sz="3800" dirty="0" smtClean="0"/>
              <a:t>Imaging of adolescents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81200"/>
            <a:ext cx="5680038" cy="3733800"/>
          </a:xfrm>
        </p:spPr>
        <p:txBody>
          <a:bodyPr>
            <a:normAutofit fontScale="77500" lnSpcReduction="20000"/>
          </a:bodyPr>
          <a:lstStyle/>
          <a:p>
            <a:pPr marL="533400" indent="-533400">
              <a:buSzTx/>
              <a:buFont typeface="Wingdings" pitchFamily="2" charset="2"/>
              <a:buNone/>
            </a:pPr>
            <a:r>
              <a:rPr lang="en-US" sz="3500" b="1" dirty="0" smtClean="0">
                <a:solidFill>
                  <a:schemeClr val="tx1"/>
                </a:solidFill>
              </a:rPr>
              <a:t>Plain films</a:t>
            </a:r>
          </a:p>
          <a:p>
            <a:pPr marL="533400" indent="-533400">
              <a:buSzTx/>
              <a:buFont typeface="Wingdings" pitchFamily="2" charset="2"/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Should be taken standing!</a:t>
            </a:r>
          </a:p>
          <a:p>
            <a:pPr marL="533400" indent="-533400">
              <a:buSzTx/>
              <a:buFont typeface="Wingdings" pitchFamily="2" charset="2"/>
              <a:buNone/>
            </a:pPr>
            <a:r>
              <a:rPr lang="en-US" dirty="0" smtClean="0">
                <a:solidFill>
                  <a:schemeClr val="tx1"/>
                </a:solidFill>
              </a:rPr>
              <a:t>	Forget the </a:t>
            </a:r>
            <a:r>
              <a:rPr lang="en-US" dirty="0" err="1" smtClean="0">
                <a:solidFill>
                  <a:schemeClr val="tx1"/>
                </a:solidFill>
              </a:rPr>
              <a:t>Obliques</a:t>
            </a:r>
            <a:endParaRPr lang="en-US" dirty="0" smtClean="0">
              <a:solidFill>
                <a:schemeClr val="tx1"/>
              </a:solidFill>
            </a:endParaRPr>
          </a:p>
          <a:p>
            <a:pPr marL="933450" lvl="1" indent="-533400">
              <a:buSzTx/>
              <a:buFont typeface="Wingdings" pitchFamily="2" charset="2"/>
              <a:buNone/>
            </a:pPr>
            <a:r>
              <a:rPr lang="en-US" dirty="0" smtClean="0">
                <a:solidFill>
                  <a:schemeClr val="tx1"/>
                </a:solidFill>
              </a:rPr>
              <a:t>	Estimated Cancer Risk</a:t>
            </a:r>
          </a:p>
          <a:p>
            <a:pPr marL="933450" lvl="1" indent="-533400">
              <a:buSzTx/>
              <a:buFont typeface="Wingdings" pitchFamily="2" charset="2"/>
              <a:buNone/>
            </a:pPr>
            <a:r>
              <a:rPr lang="en-US" dirty="0" smtClean="0">
                <a:solidFill>
                  <a:schemeClr val="tx1"/>
                </a:solidFill>
              </a:rPr>
              <a:t>	1/1,000,000  (chest </a:t>
            </a:r>
            <a:r>
              <a:rPr lang="en-US" dirty="0" err="1" smtClean="0">
                <a:solidFill>
                  <a:schemeClr val="tx1"/>
                </a:solidFill>
              </a:rPr>
              <a:t>xray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marL="933450" lvl="1" indent="-533400">
              <a:buSzTx/>
              <a:buFont typeface="Wingdings" pitchFamily="2" charset="2"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sz="2000" dirty="0" smtClean="0">
                <a:solidFill>
                  <a:schemeClr val="tx1"/>
                </a:solidFill>
              </a:rPr>
              <a:t>Spine 2010 Richards et </a:t>
            </a:r>
            <a:r>
              <a:rPr lang="en-US" sz="2000" dirty="0" smtClean="0">
                <a:solidFill>
                  <a:schemeClr val="tx1"/>
                </a:solidFill>
              </a:rPr>
              <a:t>al</a:t>
            </a:r>
          </a:p>
          <a:p>
            <a:pPr marL="933450" lvl="1" indent="-533400">
              <a:buSzTx/>
              <a:buFont typeface="Wingdings" pitchFamily="2" charset="2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933450" lvl="1" indent="-533400">
              <a:buSzTx/>
              <a:buFont typeface="Wingdings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2021 meta-analysis found that CT exposure in childhood is associated with increased cancer risk, but no associated risk was found for x-rays.  </a:t>
            </a:r>
          </a:p>
          <a:p>
            <a:pPr marL="933450" lvl="1" indent="-533400">
              <a:buSzTx/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			-</a:t>
            </a:r>
            <a:r>
              <a:rPr lang="en-US" sz="2000" dirty="0" err="1" smtClean="0">
                <a:solidFill>
                  <a:schemeClr val="tx1"/>
                </a:solidFill>
              </a:rPr>
              <a:t>Abalo</a:t>
            </a:r>
            <a:r>
              <a:rPr lang="en-US" sz="2000" dirty="0" smtClean="0">
                <a:solidFill>
                  <a:schemeClr val="tx1"/>
                </a:solidFill>
              </a:rPr>
              <a:t> KD et al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533400" indent="-533400"/>
            <a:endParaRPr lang="en-US" dirty="0" smtClean="0"/>
          </a:p>
          <a:p>
            <a:pPr marL="533400" indent="-533400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" y="5619788"/>
            <a:ext cx="3439885" cy="12382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/>
          <a:lstStyle/>
          <a:p>
            <a:r>
              <a:rPr lang="en-US" sz="3800" dirty="0" smtClean="0"/>
              <a:t>Imaging of adolescents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752600"/>
            <a:ext cx="7772400" cy="4019588"/>
          </a:xfrm>
        </p:spPr>
        <p:txBody>
          <a:bodyPr>
            <a:normAutofit fontScale="92500" lnSpcReduction="10000"/>
          </a:bodyPr>
          <a:lstStyle/>
          <a:p>
            <a:pPr marL="533400" indent="-533400">
              <a:buFont typeface="Wingdings" pitchFamily="2" charset="2"/>
              <a:buNone/>
            </a:pPr>
            <a:r>
              <a:rPr lang="en-US" sz="5400" b="1" dirty="0" smtClean="0">
                <a:solidFill>
                  <a:schemeClr val="tx1"/>
                </a:solidFill>
              </a:rPr>
              <a:t>MRI Scan </a:t>
            </a:r>
          </a:p>
          <a:p>
            <a:pPr marL="933450" lvl="1" indent="-533400">
              <a:buFont typeface="Wingdings" pitchFamily="2" charset="2"/>
              <a:buNone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Most common test ordered </a:t>
            </a:r>
          </a:p>
          <a:p>
            <a:pPr marL="933450" lvl="1" indent="-533400">
              <a:buFont typeface="Wingdings" pitchFamily="2" charset="2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Shows soft tissues and fluids 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	65% remain undiagnosed after MRI study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	Many injuries missed by Radiologists on scan</a:t>
            </a:r>
          </a:p>
          <a:p>
            <a:pPr marL="533400" indent="-533400">
              <a:buFont typeface="Wingdings" pitchFamily="2" charset="2"/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533400" indent="-533400" algn="ctr">
              <a:buFont typeface="Wingdings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	</a:t>
            </a:r>
            <a:r>
              <a:rPr lang="en-US" b="1" dirty="0" smtClean="0">
                <a:solidFill>
                  <a:schemeClr val="tx1"/>
                </a:solidFill>
              </a:rPr>
              <a:t>Radiologists have to be told what </a:t>
            </a:r>
          </a:p>
          <a:p>
            <a:pPr marL="533400" indent="-533400" algn="ctr">
              <a:buFont typeface="Wingdings" pitchFamily="2" charset="2"/>
              <a:buNone/>
            </a:pPr>
            <a:r>
              <a:rPr lang="en-US" b="1" dirty="0" smtClean="0">
                <a:solidFill>
                  <a:schemeClr val="tx1"/>
                </a:solidFill>
              </a:rPr>
              <a:t>you are looking for!!!!!</a:t>
            </a:r>
          </a:p>
          <a:p>
            <a:pPr marL="533400" indent="-533400">
              <a:buFont typeface="Wingdings" pitchFamily="2" charset="2"/>
              <a:buNone/>
            </a:pPr>
            <a:endParaRPr lang="en-US" b="1" dirty="0" smtClean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" y="5619788"/>
            <a:ext cx="3439885" cy="12382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0" y="4158090"/>
            <a:ext cx="6554867" cy="1524000"/>
          </a:xfrm>
        </p:spPr>
        <p:txBody>
          <a:bodyPr/>
          <a:lstStyle/>
          <a:p>
            <a:r>
              <a:rPr lang="en-US" dirty="0" smtClean="0"/>
              <a:t>MRI findings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533400" y="560784"/>
            <a:ext cx="3581400" cy="3704431"/>
          </a:xfrm>
          <a:prstGeom prst="rect">
            <a:avLst/>
          </a:prstGeom>
        </p:spPr>
      </p:pic>
      <p:pic>
        <p:nvPicPr>
          <p:cNvPr id="15" name="Content Placeholder 14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07744" y="584200"/>
            <a:ext cx="3657600" cy="3657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85" y="5619788"/>
            <a:ext cx="3439885" cy="1238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057" y="4038600"/>
            <a:ext cx="6554867" cy="1289130"/>
          </a:xfrm>
        </p:spPr>
        <p:txBody>
          <a:bodyPr/>
          <a:lstStyle/>
          <a:p>
            <a:r>
              <a:rPr lang="en-US" dirty="0" err="1" smtClean="0"/>
              <a:t>Mri</a:t>
            </a:r>
            <a:r>
              <a:rPr lang="en-US" dirty="0" smtClean="0"/>
              <a:t> axial image left pars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2667000" y="538671"/>
            <a:ext cx="3678112" cy="367811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5257800" y="192836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85" y="5619788"/>
            <a:ext cx="3439885" cy="12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5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/>
          <a:lstStyle/>
          <a:p>
            <a:r>
              <a:rPr lang="en-US" sz="3800" dirty="0" smtClean="0"/>
              <a:t>Imaging of adolescents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2514600"/>
            <a:ext cx="7772400" cy="1143000"/>
          </a:xfrm>
        </p:spPr>
        <p:txBody>
          <a:bodyPr>
            <a:normAutofit fontScale="25000" lnSpcReduction="20000"/>
          </a:bodyPr>
          <a:lstStyle/>
          <a:p>
            <a:pPr marL="533400" indent="-533400">
              <a:buFont typeface="Wingdings" pitchFamily="2" charset="2"/>
              <a:buNone/>
            </a:pPr>
            <a:r>
              <a:rPr lang="en-US" sz="9600" b="1" dirty="0" smtClean="0">
                <a:solidFill>
                  <a:schemeClr val="tx1"/>
                </a:solidFill>
              </a:rPr>
              <a:t>Bone </a:t>
            </a:r>
            <a:r>
              <a:rPr lang="en-US" sz="9600" b="1" dirty="0" smtClean="0">
                <a:solidFill>
                  <a:schemeClr val="tx1"/>
                </a:solidFill>
              </a:rPr>
              <a:t>scan</a:t>
            </a:r>
            <a:r>
              <a:rPr lang="en-US" sz="9600" dirty="0" smtClean="0">
                <a:solidFill>
                  <a:schemeClr val="tx1"/>
                </a:solidFill>
              </a:rPr>
              <a:t> </a:t>
            </a:r>
            <a:endParaRPr lang="en-US" sz="9600" dirty="0" smtClean="0">
              <a:solidFill>
                <a:schemeClr val="tx1"/>
              </a:solidFill>
            </a:endParaRPr>
          </a:p>
          <a:p>
            <a:pPr marL="533400" indent="-533400">
              <a:buFont typeface="Wingdings" pitchFamily="2" charset="2"/>
              <a:buNone/>
            </a:pPr>
            <a:r>
              <a:rPr lang="en-US" sz="9600" dirty="0" smtClean="0">
                <a:solidFill>
                  <a:schemeClr val="tx1"/>
                </a:solidFill>
              </a:rPr>
              <a:t>		Good sensitivity between 2 weeks and 9 mo.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US" sz="9600" dirty="0" smtClean="0">
                <a:solidFill>
                  <a:schemeClr val="tx1"/>
                </a:solidFill>
              </a:rPr>
              <a:t>		Helps determine healing potential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US" sz="9600" dirty="0" smtClean="0">
                <a:solidFill>
                  <a:schemeClr val="tx1"/>
                </a:solidFill>
              </a:rPr>
              <a:t>		Helpful in athletes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US" sz="9600" dirty="0" smtClean="0">
                <a:solidFill>
                  <a:schemeClr val="tx1"/>
                </a:solidFill>
              </a:rPr>
              <a:t>					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US" sz="9600" dirty="0">
                <a:solidFill>
                  <a:schemeClr val="tx1"/>
                </a:solidFill>
              </a:rPr>
              <a:t>	</a:t>
            </a:r>
            <a:r>
              <a:rPr lang="en-US" sz="9600" dirty="0" smtClean="0">
                <a:solidFill>
                  <a:schemeClr val="tx1"/>
                </a:solidFill>
              </a:rPr>
              <a:t>	*Gives 3 dimensional information!!!!!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US" sz="2400" dirty="0" smtClean="0"/>
              <a:t>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" y="5619788"/>
            <a:ext cx="3439885" cy="12382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1363147" y="3413522"/>
            <a:ext cx="6554867" cy="1524000"/>
          </a:xfrm>
        </p:spPr>
        <p:txBody>
          <a:bodyPr/>
          <a:lstStyle/>
          <a:p>
            <a:r>
              <a:rPr lang="en-US" sz="4400" dirty="0" smtClean="0"/>
              <a:t> Bone </a:t>
            </a:r>
            <a:r>
              <a:rPr lang="en-US" sz="4400" dirty="0" err="1" smtClean="0"/>
              <a:t>Spect</a:t>
            </a:r>
            <a:r>
              <a:rPr lang="en-US" sz="4400" dirty="0" smtClean="0"/>
              <a:t> Scan</a:t>
            </a:r>
            <a:endParaRPr lang="en-US" dirty="0" smtClean="0"/>
          </a:p>
        </p:txBody>
      </p:sp>
      <p:pic>
        <p:nvPicPr>
          <p:cNvPr id="32771" name="Picture 2" descr="Cases and photos AOA QCity 01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685800"/>
            <a:ext cx="3636963" cy="2727722"/>
          </a:xfrm>
        </p:spPr>
      </p:pic>
      <p:sp>
        <p:nvSpPr>
          <p:cNvPr id="3277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85" y="5619788"/>
            <a:ext cx="3439885" cy="1238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t="32372" r="11873" b="4465"/>
          <a:stretch>
            <a:fillRect/>
          </a:stretch>
        </p:blipFill>
        <p:spPr>
          <a:xfrm>
            <a:off x="272256" y="1828800"/>
            <a:ext cx="8751887" cy="4765675"/>
          </a:xfrm>
        </p:spPr>
      </p:pic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1143000" y="304800"/>
            <a:ext cx="7620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FF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1" name="Freeform 10"/>
          <p:cNvSpPr/>
          <p:nvPr/>
        </p:nvSpPr>
        <p:spPr>
          <a:xfrm>
            <a:off x="2057400" y="3895724"/>
            <a:ext cx="555625" cy="631825"/>
          </a:xfrm>
          <a:custGeom>
            <a:avLst/>
            <a:gdLst>
              <a:gd name="connsiteX0" fmla="*/ 555172 w 555172"/>
              <a:gd name="connsiteY0" fmla="*/ 228600 h 631371"/>
              <a:gd name="connsiteX1" fmla="*/ 489858 w 555172"/>
              <a:gd name="connsiteY1" fmla="*/ 141514 h 631371"/>
              <a:gd name="connsiteX2" fmla="*/ 468086 w 555172"/>
              <a:gd name="connsiteY2" fmla="*/ 119743 h 631371"/>
              <a:gd name="connsiteX3" fmla="*/ 446315 w 555172"/>
              <a:gd name="connsiteY3" fmla="*/ 97971 h 631371"/>
              <a:gd name="connsiteX4" fmla="*/ 402772 w 555172"/>
              <a:gd name="connsiteY4" fmla="*/ 76200 h 631371"/>
              <a:gd name="connsiteX5" fmla="*/ 293915 w 555172"/>
              <a:gd name="connsiteY5" fmla="*/ 32657 h 631371"/>
              <a:gd name="connsiteX6" fmla="*/ 206829 w 555172"/>
              <a:gd name="connsiteY6" fmla="*/ 0 h 631371"/>
              <a:gd name="connsiteX7" fmla="*/ 152400 w 555172"/>
              <a:gd name="connsiteY7" fmla="*/ 10886 h 631371"/>
              <a:gd name="connsiteX8" fmla="*/ 130629 w 555172"/>
              <a:gd name="connsiteY8" fmla="*/ 43543 h 631371"/>
              <a:gd name="connsiteX9" fmla="*/ 76200 w 555172"/>
              <a:gd name="connsiteY9" fmla="*/ 97971 h 631371"/>
              <a:gd name="connsiteX10" fmla="*/ 54429 w 555172"/>
              <a:gd name="connsiteY10" fmla="*/ 119743 h 631371"/>
              <a:gd name="connsiteX11" fmla="*/ 32658 w 555172"/>
              <a:gd name="connsiteY11" fmla="*/ 152400 h 631371"/>
              <a:gd name="connsiteX12" fmla="*/ 21772 w 555172"/>
              <a:gd name="connsiteY12" fmla="*/ 185057 h 631371"/>
              <a:gd name="connsiteX13" fmla="*/ 0 w 555172"/>
              <a:gd name="connsiteY13" fmla="*/ 206828 h 631371"/>
              <a:gd name="connsiteX14" fmla="*/ 10886 w 555172"/>
              <a:gd name="connsiteY14" fmla="*/ 555171 h 631371"/>
              <a:gd name="connsiteX15" fmla="*/ 32658 w 555172"/>
              <a:gd name="connsiteY15" fmla="*/ 620486 h 631371"/>
              <a:gd name="connsiteX16" fmla="*/ 141515 w 555172"/>
              <a:gd name="connsiteY16" fmla="*/ 631371 h 631371"/>
              <a:gd name="connsiteX17" fmla="*/ 359229 w 555172"/>
              <a:gd name="connsiteY17" fmla="*/ 620486 h 631371"/>
              <a:gd name="connsiteX18" fmla="*/ 446315 w 555172"/>
              <a:gd name="connsiteY18" fmla="*/ 609600 h 631371"/>
              <a:gd name="connsiteX19" fmla="*/ 478972 w 555172"/>
              <a:gd name="connsiteY19" fmla="*/ 544286 h 631371"/>
              <a:gd name="connsiteX20" fmla="*/ 468086 w 555172"/>
              <a:gd name="connsiteY20" fmla="*/ 228600 h 631371"/>
              <a:gd name="connsiteX21" fmla="*/ 457200 w 555172"/>
              <a:gd name="connsiteY21" fmla="*/ 195943 h 63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55172" h="631371">
                <a:moveTo>
                  <a:pt x="555172" y="228600"/>
                </a:moveTo>
                <a:cubicBezTo>
                  <a:pt x="536172" y="171603"/>
                  <a:pt x="552399" y="204055"/>
                  <a:pt x="489858" y="141514"/>
                </a:cubicBezTo>
                <a:lnTo>
                  <a:pt x="468086" y="119743"/>
                </a:lnTo>
                <a:cubicBezTo>
                  <a:pt x="460829" y="112486"/>
                  <a:pt x="455495" y="102561"/>
                  <a:pt x="446315" y="97971"/>
                </a:cubicBezTo>
                <a:cubicBezTo>
                  <a:pt x="431801" y="90714"/>
                  <a:pt x="417687" y="82592"/>
                  <a:pt x="402772" y="76200"/>
                </a:cubicBezTo>
                <a:cubicBezTo>
                  <a:pt x="366851" y="60805"/>
                  <a:pt x="328870" y="50134"/>
                  <a:pt x="293915" y="32657"/>
                </a:cubicBezTo>
                <a:cubicBezTo>
                  <a:pt x="236990" y="4195"/>
                  <a:pt x="266115" y="14822"/>
                  <a:pt x="206829" y="0"/>
                </a:cubicBezTo>
                <a:cubicBezTo>
                  <a:pt x="188686" y="3629"/>
                  <a:pt x="168464" y="1706"/>
                  <a:pt x="152400" y="10886"/>
                </a:cubicBezTo>
                <a:cubicBezTo>
                  <a:pt x="141041" y="17377"/>
                  <a:pt x="139244" y="33697"/>
                  <a:pt x="130629" y="43543"/>
                </a:cubicBezTo>
                <a:cubicBezTo>
                  <a:pt x="113733" y="62852"/>
                  <a:pt x="94343" y="79828"/>
                  <a:pt x="76200" y="97971"/>
                </a:cubicBezTo>
                <a:cubicBezTo>
                  <a:pt x="68943" y="105228"/>
                  <a:pt x="60122" y="111203"/>
                  <a:pt x="54429" y="119743"/>
                </a:cubicBezTo>
                <a:cubicBezTo>
                  <a:pt x="47172" y="130629"/>
                  <a:pt x="38509" y="140698"/>
                  <a:pt x="32658" y="152400"/>
                </a:cubicBezTo>
                <a:cubicBezTo>
                  <a:pt x="27526" y="162663"/>
                  <a:pt x="27676" y="175218"/>
                  <a:pt x="21772" y="185057"/>
                </a:cubicBezTo>
                <a:cubicBezTo>
                  <a:pt x="16491" y="193858"/>
                  <a:pt x="7257" y="199571"/>
                  <a:pt x="0" y="206828"/>
                </a:cubicBezTo>
                <a:cubicBezTo>
                  <a:pt x="3629" y="322942"/>
                  <a:pt x="1743" y="439360"/>
                  <a:pt x="10886" y="555171"/>
                </a:cubicBezTo>
                <a:cubicBezTo>
                  <a:pt x="12692" y="578049"/>
                  <a:pt x="9822" y="618203"/>
                  <a:pt x="32658" y="620486"/>
                </a:cubicBezTo>
                <a:lnTo>
                  <a:pt x="141515" y="631371"/>
                </a:lnTo>
                <a:cubicBezTo>
                  <a:pt x="214086" y="627743"/>
                  <a:pt x="286752" y="625663"/>
                  <a:pt x="359229" y="620486"/>
                </a:cubicBezTo>
                <a:cubicBezTo>
                  <a:pt x="388409" y="618402"/>
                  <a:pt x="419153" y="620465"/>
                  <a:pt x="446315" y="609600"/>
                </a:cubicBezTo>
                <a:cubicBezTo>
                  <a:pt x="462547" y="603107"/>
                  <a:pt x="474390" y="558033"/>
                  <a:pt x="478972" y="544286"/>
                </a:cubicBezTo>
                <a:cubicBezTo>
                  <a:pt x="475343" y="439057"/>
                  <a:pt x="474654" y="333686"/>
                  <a:pt x="468086" y="228600"/>
                </a:cubicBezTo>
                <a:cubicBezTo>
                  <a:pt x="467370" y="217148"/>
                  <a:pt x="457200" y="195943"/>
                  <a:pt x="457200" y="195943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0" y="152400"/>
            <a:ext cx="77724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4400" b="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Bone </a:t>
            </a:r>
            <a:r>
              <a:rPr lang="en-US" sz="4400" b="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Spect</a:t>
            </a:r>
            <a:r>
              <a:rPr lang="en-US" sz="4400" b="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Scan</a:t>
            </a:r>
          </a:p>
          <a:p>
            <a:pPr eaLnBrk="0" hangingPunct="0">
              <a:defRPr/>
            </a:pPr>
            <a:r>
              <a:rPr lang="en-US" sz="4400" b="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Healing Potential of Injuries</a:t>
            </a:r>
            <a:endParaRPr lang="en-US" sz="4200" b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800" smtClean="0"/>
              <a:t>Imaging of adolescents with lumbar back pain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524000"/>
            <a:ext cx="7772400" cy="4530725"/>
          </a:xfrm>
        </p:spPr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en-US" sz="5400" b="1" dirty="0" smtClean="0">
                <a:solidFill>
                  <a:schemeClr val="tx1"/>
                </a:solidFill>
              </a:rPr>
              <a:t>CT study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US" dirty="0" smtClean="0">
                <a:solidFill>
                  <a:schemeClr val="tx1"/>
                </a:solidFill>
              </a:rPr>
              <a:t>	Identifies Bone Injuries!</a:t>
            </a:r>
          </a:p>
          <a:p>
            <a:pPr marL="933450" lvl="1" indent="-533400">
              <a:buFont typeface="Wingdings" pitchFamily="2" charset="2"/>
              <a:buNone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Balance x-ray exposure with need for diagnosis.</a:t>
            </a:r>
          </a:p>
          <a:p>
            <a:pPr marL="933450" lvl="1" indent="-533400">
              <a:buFont typeface="Wingdings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Not an appropriate screening tool for children!</a:t>
            </a:r>
          </a:p>
          <a:p>
            <a:pPr marL="933450" lvl="1" indent="-533400">
              <a:buFont typeface="Wingdings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	</a:t>
            </a:r>
            <a:r>
              <a:rPr lang="en-US" sz="1800" dirty="0" smtClean="0">
                <a:solidFill>
                  <a:schemeClr val="tx1"/>
                </a:solidFill>
              </a:rPr>
              <a:t>MUST limit exam to necessary area</a:t>
            </a:r>
          </a:p>
          <a:p>
            <a:pPr marL="933450" lvl="1" indent="-533400">
              <a:buFont typeface="Wingdings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Cancer risk 1/3200 for Full Lumbar CT</a:t>
            </a:r>
          </a:p>
          <a:p>
            <a:pPr marL="933450" lvl="1" indent="-533400">
              <a:buFont typeface="Wingdings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		</a:t>
            </a:r>
            <a:r>
              <a:rPr lang="en-US" sz="1400" dirty="0" smtClean="0">
                <a:solidFill>
                  <a:schemeClr val="tx1"/>
                </a:solidFill>
              </a:rPr>
              <a:t>Spine 2010 Vol 35 Richards et al 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933450" lvl="1" indent="-533400">
              <a:buFont typeface="Wingdings" pitchFamily="2" charset="2"/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 marL="933450" lvl="1" indent="-533400">
              <a:buFont typeface="Wingdings" pitchFamily="2" charset="2"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	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" y="5619788"/>
            <a:ext cx="3439885" cy="12382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Content Placeholder 2"/>
          <p:cNvSpPr>
            <a:spLocks noGrp="1"/>
          </p:cNvSpPr>
          <p:nvPr>
            <p:ph idx="4294967295"/>
          </p:nvPr>
        </p:nvSpPr>
        <p:spPr>
          <a:xfrm>
            <a:off x="0" y="5257800"/>
            <a:ext cx="8229600" cy="4525963"/>
          </a:xfrm>
        </p:spPr>
        <p:txBody>
          <a:bodyPr/>
          <a:lstStyle/>
          <a:p>
            <a:pPr algn="ctr" eaLnBrk="1" hangingPunct="1"/>
            <a:endParaRPr lang="en-US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b="1" dirty="0" smtClean="0">
                <a:solidFill>
                  <a:srgbClr val="FFFF00"/>
                </a:solidFill>
              </a:rPr>
              <a:t>Immediate CT			  4 mo Later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b="1" dirty="0" smtClean="0">
                <a:solidFill>
                  <a:srgbClr val="FFFF00"/>
                </a:solidFill>
              </a:rPr>
              <a:t> </a:t>
            </a:r>
          </a:p>
          <a:p>
            <a:pPr algn="ctr" eaLnBrk="1" hangingPunct="1"/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12" name="Rectangle 2050"/>
          <p:cNvSpPr txBox="1">
            <a:spLocks noChangeArrowheads="1"/>
          </p:cNvSpPr>
          <p:nvPr/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4200" b="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Imaging CT Scan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" y="5619788"/>
            <a:ext cx="3439885" cy="12382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1617546"/>
            <a:ext cx="3581400" cy="3581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617546"/>
            <a:ext cx="3487854" cy="3487854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5715000" y="2271342"/>
            <a:ext cx="484632" cy="97840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6378411" y="3733867"/>
            <a:ext cx="484632" cy="978408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2608325" y="3020568"/>
            <a:ext cx="978408" cy="484632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Goals </a:t>
            </a:r>
            <a:r>
              <a:rPr lang="en-US" dirty="0" smtClean="0"/>
              <a:t>of Presentation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95400" y="1420813"/>
            <a:ext cx="7772400" cy="393265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Identify various pain generators/pathology for adolescent back pain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Work together to raise the standard of care for children and adolescents with back </a:t>
            </a:r>
            <a:r>
              <a:rPr lang="en-US" sz="2400" b="1" dirty="0" smtClean="0">
                <a:solidFill>
                  <a:schemeClr val="tx1"/>
                </a:solidFill>
              </a:rPr>
              <a:t>pain</a:t>
            </a:r>
          </a:p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Discuss various treatment options and lifestyle modifications for adolescent back pain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eaLnBrk="1" hangingPunct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" y="5619788"/>
            <a:ext cx="3439885" cy="123821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  <p:bldP spid="22530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Imaging CT Scan</a:t>
            </a:r>
          </a:p>
        </p:txBody>
      </p:sp>
      <p:sp>
        <p:nvSpPr>
          <p:cNvPr id="2052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05000"/>
            <a:ext cx="3738563" cy="4275137"/>
          </a:xfrm>
          <a:solidFill>
            <a:schemeClr val="bg1"/>
          </a:solidFill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flatTx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Determine the “anatomy” of the defect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Assess the status of “healing”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Thin cut 1-2 mm to find fractures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419100"/>
            <a:ext cx="2667000" cy="266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299908"/>
            <a:ext cx="2971800" cy="2971800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7301394" y="1490741"/>
            <a:ext cx="978408" cy="484632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6819900" y="4543492"/>
            <a:ext cx="978408" cy="484632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447800" y="2895600"/>
            <a:ext cx="2436813" cy="2740025"/>
            <a:chOff x="336" y="1968"/>
            <a:chExt cx="1535" cy="1726"/>
          </a:xfrm>
        </p:grpSpPr>
        <p:sp>
          <p:nvSpPr>
            <p:cNvPr id="60419" name="Oval 7"/>
            <p:cNvSpPr>
              <a:spLocks noChangeArrowheads="1"/>
            </p:cNvSpPr>
            <p:nvPr/>
          </p:nvSpPr>
          <p:spPr bwMode="auto">
            <a:xfrm>
              <a:off x="432" y="1968"/>
              <a:ext cx="1198" cy="872"/>
            </a:xfrm>
            <a:prstGeom prst="ellipse">
              <a:avLst/>
            </a:prstGeom>
            <a:gradFill rotWithShape="0">
              <a:gsLst>
                <a:gs pos="0">
                  <a:srgbClr val="063DE8"/>
                </a:gs>
                <a:gs pos="100000">
                  <a:srgbClr val="021245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63DE8"/>
              </a:extrusionClr>
            </a:sp3d>
          </p:spPr>
          <p:txBody>
            <a:bodyPr lIns="90488" tIns="44450" rIns="90488" bIns="44450" anchor="ctr">
              <a:spAutoFit/>
              <a:flatTx/>
            </a:bodyPr>
            <a:lstStyle/>
            <a:p>
              <a:pPr algn="ctr"/>
              <a:endParaRPr lang="en-US" sz="1800" b="0"/>
            </a:p>
          </p:txBody>
        </p:sp>
        <p:sp>
          <p:nvSpPr>
            <p:cNvPr id="60420" name="Text Box 10"/>
            <p:cNvSpPr txBox="1">
              <a:spLocks noChangeArrowheads="1"/>
            </p:cNvSpPr>
            <p:nvPr/>
          </p:nvSpPr>
          <p:spPr bwMode="auto">
            <a:xfrm>
              <a:off x="480" y="2208"/>
              <a:ext cx="1230" cy="4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4000" b="0" dirty="0">
                  <a:solidFill>
                    <a:srgbClr val="FFFF00"/>
                  </a:solidFill>
                </a:rPr>
                <a:t>24-70%</a:t>
              </a:r>
            </a:p>
          </p:txBody>
        </p:sp>
        <p:sp>
          <p:nvSpPr>
            <p:cNvPr id="60421" name="Text Box 13"/>
            <p:cNvSpPr txBox="1">
              <a:spLocks noChangeArrowheads="1"/>
            </p:cNvSpPr>
            <p:nvPr/>
          </p:nvSpPr>
          <p:spPr bwMode="auto">
            <a:xfrm>
              <a:off x="336" y="3024"/>
              <a:ext cx="1535" cy="6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3200"/>
                <a:t>Spina Bifida </a:t>
              </a:r>
            </a:p>
            <a:p>
              <a:pPr algn="ctr"/>
              <a:r>
                <a:rPr lang="en-US" sz="3200"/>
                <a:t>Occulta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181600" y="2819400"/>
            <a:ext cx="2057400" cy="2481263"/>
            <a:chOff x="2160" y="1920"/>
            <a:chExt cx="1152" cy="1467"/>
          </a:xfrm>
        </p:grpSpPr>
        <p:sp>
          <p:nvSpPr>
            <p:cNvPr id="60423" name="Oval 4"/>
            <p:cNvSpPr>
              <a:spLocks noChangeArrowheads="1"/>
            </p:cNvSpPr>
            <p:nvPr/>
          </p:nvSpPr>
          <p:spPr bwMode="auto">
            <a:xfrm>
              <a:off x="2160" y="1920"/>
              <a:ext cx="1152" cy="864"/>
            </a:xfrm>
            <a:prstGeom prst="ellipse">
              <a:avLst/>
            </a:prstGeom>
            <a:gradFill rotWithShape="0">
              <a:gsLst>
                <a:gs pos="0">
                  <a:srgbClr val="063DE8"/>
                </a:gs>
                <a:gs pos="100000">
                  <a:srgbClr val="021245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63DE8"/>
              </a:extrusionClr>
            </a:sp3d>
          </p:spPr>
          <p:txBody>
            <a:bodyPr lIns="90488" tIns="44450" rIns="90488" bIns="44450" anchor="ctr">
              <a:spAutoFit/>
              <a:flatTx/>
            </a:bodyPr>
            <a:lstStyle/>
            <a:p>
              <a:endParaRPr lang="en-US" sz="1800" b="0"/>
            </a:p>
          </p:txBody>
        </p:sp>
        <p:sp>
          <p:nvSpPr>
            <p:cNvPr id="60424" name="Text Box 11"/>
            <p:cNvSpPr txBox="1">
              <a:spLocks noChangeArrowheads="1"/>
            </p:cNvSpPr>
            <p:nvPr/>
          </p:nvSpPr>
          <p:spPr bwMode="auto">
            <a:xfrm>
              <a:off x="2304" y="2160"/>
              <a:ext cx="774" cy="4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4000">
                  <a:solidFill>
                    <a:srgbClr val="FFFF00"/>
                  </a:solidFill>
                </a:rPr>
                <a:t>5-7%</a:t>
              </a:r>
            </a:p>
          </p:txBody>
        </p:sp>
        <p:sp>
          <p:nvSpPr>
            <p:cNvPr id="60425" name="Text Box 14"/>
            <p:cNvSpPr txBox="1">
              <a:spLocks noChangeArrowheads="1"/>
            </p:cNvSpPr>
            <p:nvPr/>
          </p:nvSpPr>
          <p:spPr bwMode="auto">
            <a:xfrm>
              <a:off x="2217" y="3024"/>
              <a:ext cx="1039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3200"/>
                <a:t>Scoliosis</a:t>
              </a:r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914400" y="152400"/>
            <a:ext cx="7772400" cy="1143000"/>
          </a:xfrm>
          <a:prstGeom prst="rect">
            <a:avLst/>
          </a:prstGeom>
        </p:spPr>
        <p:txBody>
          <a:bodyPr/>
          <a:lstStyle/>
          <a:p>
            <a:pPr eaLnBrk="0" hangingPunct="0"/>
            <a:r>
              <a:rPr lang="en-US" sz="4400" b="0">
                <a:solidFill>
                  <a:schemeClr val="tx2"/>
                </a:solidFill>
                <a:latin typeface="Times New Roman" pitchFamily="18" charset="0"/>
              </a:rPr>
              <a:t>Adolescent Back Pain</a:t>
            </a:r>
          </a:p>
          <a:p>
            <a:pPr eaLnBrk="0" hangingPunct="0"/>
            <a:r>
              <a:rPr lang="en-US" sz="4400" b="0">
                <a:solidFill>
                  <a:schemeClr val="tx2"/>
                </a:solidFill>
                <a:latin typeface="Times New Roman" pitchFamily="18" charset="0"/>
              </a:rPr>
              <a:t>Associated Conditions Found on Imaging Studies</a:t>
            </a:r>
            <a:endParaRPr lang="en-US" sz="4200" b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" y="5619788"/>
            <a:ext cx="3439885" cy="1238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429000"/>
            <a:ext cx="6554867" cy="1524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WE HAVE ordered </a:t>
            </a:r>
            <a:r>
              <a:rPr lang="en-US" sz="1800" dirty="0" err="1" smtClean="0"/>
              <a:t>dexa’s</a:t>
            </a:r>
            <a:r>
              <a:rPr lang="en-US" sz="1800" dirty="0" smtClean="0"/>
              <a:t> on adolescents</a:t>
            </a:r>
            <a:endParaRPr lang="en-US" sz="1800" dirty="0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chemeClr val="tx1"/>
                </a:solidFill>
              </a:rPr>
              <a:t>Adolescent Scoliosis (females)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10% rate of </a:t>
            </a:r>
            <a:r>
              <a:rPr lang="en-US" dirty="0" err="1" smtClean="0">
                <a:solidFill>
                  <a:schemeClr val="tx1"/>
                </a:solidFill>
              </a:rPr>
              <a:t>osteopenia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Does Not improve with age</a:t>
            </a:r>
          </a:p>
          <a:p>
            <a:pPr lvl="2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Boys and girls with acute endplate fractures or chronic thoracic or lumbar pain!!</a:t>
            </a:r>
          </a:p>
          <a:p>
            <a:pPr lvl="2"/>
            <a:r>
              <a:rPr lang="en-US" dirty="0" err="1" smtClean="0">
                <a:solidFill>
                  <a:schemeClr val="tx1"/>
                </a:solidFill>
              </a:rPr>
              <a:t>Schmorl’s</a:t>
            </a:r>
            <a:r>
              <a:rPr lang="en-US" dirty="0" smtClean="0">
                <a:solidFill>
                  <a:schemeClr val="tx1"/>
                </a:solidFill>
              </a:rPr>
              <a:t> nodes </a:t>
            </a:r>
          </a:p>
          <a:p>
            <a:pPr lvl="2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" y="5619788"/>
            <a:ext cx="3439885" cy="12382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6154713" cy="2438401"/>
          </a:xfrm>
        </p:spPr>
        <p:txBody>
          <a:bodyPr>
            <a:normAutofit/>
          </a:bodyPr>
          <a:lstStyle/>
          <a:p>
            <a:r>
              <a:rPr lang="en-US" dirty="0" smtClean="0"/>
              <a:t>Treatment of Adolescent Back Pain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048000"/>
            <a:ext cx="6858000" cy="16002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Diagnosis Specific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Avoid NSAIDs and PT until diagnosed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NSAIDS block bone from healing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	PT not good for stress fractures ***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" y="5619788"/>
            <a:ext cx="3439885" cy="12382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6554867" cy="1524000"/>
          </a:xfrm>
        </p:spPr>
        <p:txBody>
          <a:bodyPr>
            <a:normAutofit fontScale="90000"/>
          </a:bodyPr>
          <a:lstStyle/>
          <a:p>
            <a:r>
              <a:rPr lang="en-US" sz="3800" dirty="0" smtClean="0"/>
              <a:t>Importance of Appropriate Diagnosis prior to treatment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752600"/>
            <a:ext cx="6554867" cy="3429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endParaRPr lang="en-US" dirty="0" smtClean="0"/>
          </a:p>
          <a:p>
            <a:pPr algn="ctr">
              <a:buFont typeface="Wingdings" pitchFamily="2" charset="2"/>
              <a:buNone/>
            </a:pPr>
            <a:endParaRPr lang="en-US" dirty="0" smtClean="0"/>
          </a:p>
          <a:p>
            <a:pPr algn="ctr">
              <a:buFont typeface="Wingdings" pitchFamily="2" charset="2"/>
              <a:buNone/>
            </a:pPr>
            <a:endParaRPr lang="en-US" dirty="0" smtClean="0"/>
          </a:p>
          <a:p>
            <a:pPr algn="ctr">
              <a:buFont typeface="Wingdings" pitchFamily="2" charset="2"/>
              <a:buNone/>
            </a:pP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“</a:t>
            </a:r>
            <a:r>
              <a:rPr lang="en-US" i="1" dirty="0" smtClean="0">
                <a:solidFill>
                  <a:schemeClr val="tx1">
                    <a:lumMod val="85000"/>
                  </a:schemeClr>
                </a:solidFill>
              </a:rPr>
              <a:t>Children with back pain always gets better!   </a:t>
            </a:r>
          </a:p>
          <a:p>
            <a:pPr algn="ctr">
              <a:buFont typeface="Wingdings" pitchFamily="2" charset="2"/>
              <a:buNone/>
            </a:pPr>
            <a:r>
              <a:rPr lang="en-US" i="1" dirty="0" smtClean="0">
                <a:solidFill>
                  <a:schemeClr val="tx1">
                    <a:lumMod val="85000"/>
                  </a:schemeClr>
                </a:solidFill>
              </a:rPr>
              <a:t>All they need is a little physical therapy, </a:t>
            </a:r>
          </a:p>
          <a:p>
            <a:pPr algn="ctr">
              <a:buFont typeface="Wingdings" pitchFamily="2" charset="2"/>
              <a:buNone/>
            </a:pPr>
            <a:r>
              <a:rPr lang="en-US" i="1" dirty="0" smtClean="0">
                <a:solidFill>
                  <a:schemeClr val="tx1">
                    <a:lumMod val="85000"/>
                  </a:schemeClr>
                </a:solidFill>
              </a:rPr>
              <a:t>Motrin and Time.”</a:t>
            </a:r>
          </a:p>
          <a:p>
            <a:pPr algn="ctr">
              <a:buFont typeface="Wingdings" pitchFamily="2" charset="2"/>
              <a:buNone/>
            </a:pPr>
            <a:r>
              <a:rPr lang="en-US" sz="2000" i="1" dirty="0" smtClean="0">
                <a:solidFill>
                  <a:srgbClr val="FF0000"/>
                </a:solidFill>
              </a:rPr>
              <a:t>		</a:t>
            </a:r>
          </a:p>
          <a:p>
            <a:pPr algn="ctr">
              <a:buFont typeface="Wingdings" pitchFamily="2" charset="2"/>
              <a:buNone/>
            </a:pPr>
            <a:r>
              <a:rPr lang="en-US" sz="2000" i="1" dirty="0" smtClean="0">
                <a:solidFill>
                  <a:schemeClr val="tx1"/>
                </a:solidFill>
              </a:rPr>
              <a:t>Famous Quote by  Dr </a:t>
            </a:r>
            <a:r>
              <a:rPr lang="en-US" i="1" dirty="0" smtClean="0">
                <a:solidFill>
                  <a:schemeClr val="tx1"/>
                </a:solidFill>
              </a:rPr>
              <a:t>Anita Disk</a:t>
            </a:r>
            <a:endParaRPr lang="en-US" sz="2000" i="1" dirty="0" smtClean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None/>
            </a:pPr>
            <a:endParaRPr lang="en-US" i="1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None/>
            </a:pPr>
            <a:endParaRPr lang="en-US" sz="2000" i="1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None/>
            </a:pPr>
            <a:endParaRPr lang="en-US" i="1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" y="5619788"/>
            <a:ext cx="3439885" cy="12382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800" smtClean="0"/>
              <a:t>Health consequence and disease impact of lumbar back pain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752600"/>
            <a:ext cx="4800600" cy="3352800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r>
              <a:rPr lang="en-US" sz="8000" dirty="0" smtClean="0"/>
              <a:t>			</a:t>
            </a:r>
            <a:r>
              <a:rPr lang="en-US" sz="8000" dirty="0" smtClean="0">
                <a:solidFill>
                  <a:schemeClr val="tx1"/>
                </a:solidFill>
              </a:rPr>
              <a:t> 33%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Adolescents experience back pain into adulthood. 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	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	Greater risk in older adolescents	</a:t>
            </a:r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" y="5619788"/>
            <a:ext cx="3439885" cy="12382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Case #1 Herniated Disc </a:t>
            </a:r>
            <a:br>
              <a:rPr lang="en-US" sz="4000" b="1" dirty="0" smtClean="0"/>
            </a:br>
            <a:r>
              <a:rPr lang="en-US" sz="4000" b="1" dirty="0" err="1" smtClean="0"/>
              <a:t>Apophyseal</a:t>
            </a:r>
            <a:r>
              <a:rPr lang="en-US" sz="4000" b="1" dirty="0" smtClean="0"/>
              <a:t> Ring Fracture</a:t>
            </a:r>
            <a:r>
              <a:rPr lang="en-US" sz="3200" b="1" dirty="0" smtClean="0"/>
              <a:t>  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4294967295"/>
          </p:nvPr>
        </p:nvSpPr>
        <p:spPr>
          <a:xfrm>
            <a:off x="1371600" y="1600201"/>
            <a:ext cx="7772400" cy="3581399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tx1"/>
                </a:solidFill>
              </a:rPr>
              <a:t>	History: </a:t>
            </a:r>
            <a:r>
              <a:rPr lang="en-US" dirty="0" smtClean="0">
                <a:solidFill>
                  <a:schemeClr val="tx1"/>
                </a:solidFill>
              </a:rPr>
              <a:t>Traumatic (most recent football tackle)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Exam Unable to forward Bend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Neuro Exam + SLR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Time to resolution several months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All better when they can touch toes!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" y="5619788"/>
            <a:ext cx="3439885" cy="12382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434" y="4267200"/>
            <a:ext cx="6554867" cy="1524000"/>
          </a:xfrm>
        </p:spPr>
        <p:txBody>
          <a:bodyPr/>
          <a:lstStyle/>
          <a:p>
            <a:r>
              <a:rPr lang="en-US" dirty="0" smtClean="0"/>
              <a:t>17 year old female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27100" y="1143000"/>
            <a:ext cx="3416300" cy="341630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55016" y="1060450"/>
            <a:ext cx="3581400" cy="3581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85" y="5619788"/>
            <a:ext cx="3439885" cy="1238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/>
          <a:lstStyle/>
          <a:p>
            <a:r>
              <a:rPr lang="en-US" b="1" dirty="0" smtClean="0"/>
              <a:t>Case #2 </a:t>
            </a:r>
            <a:r>
              <a:rPr lang="en-US" b="1" dirty="0" err="1" smtClean="0"/>
              <a:t>Schmorl</a:t>
            </a:r>
            <a:r>
              <a:rPr lang="en-US" b="1" dirty="0" err="1" smtClean="0"/>
              <a:t>’s</a:t>
            </a:r>
            <a:r>
              <a:rPr lang="en-US" b="1" dirty="0" smtClean="0"/>
              <a:t> </a:t>
            </a:r>
            <a:r>
              <a:rPr lang="en-US" b="1" dirty="0" smtClean="0"/>
              <a:t>Node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4294967295"/>
          </p:nvPr>
        </p:nvSpPr>
        <p:spPr>
          <a:xfrm>
            <a:off x="1371600" y="1600201"/>
            <a:ext cx="7772400" cy="3505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History: Traumatic vs deformity related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Exam findings: Kyphosis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Neuro exam: normal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Time to resolution: Years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Dexa</a:t>
            </a:r>
            <a:r>
              <a:rPr lang="en-US" dirty="0" smtClean="0">
                <a:solidFill>
                  <a:schemeClr val="tx1"/>
                </a:solidFill>
              </a:rPr>
              <a:t> scan for kids and check Vitamin </a:t>
            </a:r>
            <a:r>
              <a:rPr lang="en-US" dirty="0" smtClean="0">
                <a:solidFill>
                  <a:schemeClr val="tx1"/>
                </a:solidFill>
              </a:rPr>
              <a:t>D3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Discussion concerning activity/sports modifications with lifting and one sport at a time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" y="5619788"/>
            <a:ext cx="3439885" cy="12382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" y="5619788"/>
            <a:ext cx="3516085" cy="12382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457200"/>
            <a:ext cx="4724400" cy="4724400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4648200" y="2971800"/>
            <a:ext cx="978408" cy="484632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0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800" dirty="0" smtClean="0"/>
              <a:t>Audience Participation:</a:t>
            </a:r>
            <a:br>
              <a:rPr lang="en-US" sz="3800" dirty="0" smtClean="0"/>
            </a:br>
            <a:endParaRPr lang="en-US" sz="3800" dirty="0" smtClean="0"/>
          </a:p>
        </p:txBody>
      </p:sp>
      <p:sp>
        <p:nvSpPr>
          <p:cNvPr id="50179" name="Content Placeholder 2"/>
          <p:cNvSpPr>
            <a:spLocks noGrp="1"/>
          </p:cNvSpPr>
          <p:nvPr>
            <p:ph idx="4294967295"/>
          </p:nvPr>
        </p:nvSpPr>
        <p:spPr>
          <a:xfrm>
            <a:off x="1066800" y="1089063"/>
            <a:ext cx="7772400" cy="4530725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Who has treated a child with back pain in the past month?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What was the cause of the pain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Trauma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Sports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Insidious 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" y="5619788"/>
            <a:ext cx="3439885" cy="12382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029200" y="1524000"/>
            <a:ext cx="3700463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u="sng">
                <a:solidFill>
                  <a:srgbClr val="FFFFFF"/>
                </a:solidFill>
              </a:rPr>
              <a:t>Discitis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FFFFFF"/>
                </a:solidFill>
              </a:rPr>
              <a:t>1-12 yrs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FFFFFF"/>
                </a:solidFill>
              </a:rPr>
              <a:t>refusal to walk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FFFFFF"/>
                </a:solidFill>
              </a:rPr>
              <a:t>+/- fever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FFFFFF"/>
                </a:solidFill>
              </a:rPr>
              <a:t>MRI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FFFFFF"/>
                </a:solidFill>
              </a:rPr>
              <a:t>ESR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FFFFFF"/>
                </a:solidFill>
              </a:rPr>
              <a:t>Rest / brace</a:t>
            </a:r>
          </a:p>
        </p:txBody>
      </p:sp>
      <p:pic>
        <p:nvPicPr>
          <p:cNvPr id="51205" name="Picture 5" descr="E:\Dec98\Infection\INFECT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3800139" cy="37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85" y="5619788"/>
            <a:ext cx="3516085" cy="1238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/>
          <a:lstStyle/>
          <a:p>
            <a:r>
              <a:rPr lang="en-US" smtClean="0"/>
              <a:t>Case #3  Tumor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4294967295"/>
          </p:nvPr>
        </p:nvSpPr>
        <p:spPr>
          <a:xfrm>
            <a:off x="1371600" y="1600200"/>
            <a:ext cx="7772400" cy="45307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History: Chronic pain </a:t>
            </a:r>
            <a:r>
              <a:rPr lang="en-US" dirty="0" err="1" smtClean="0">
                <a:solidFill>
                  <a:schemeClr val="tx1"/>
                </a:solidFill>
              </a:rPr>
              <a:t>vs</a:t>
            </a:r>
            <a:r>
              <a:rPr lang="en-US" dirty="0" smtClean="0">
                <a:solidFill>
                  <a:schemeClr val="tx1"/>
                </a:solidFill>
              </a:rPr>
              <a:t> Acute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Acute suggesting Pathologic Fracture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Night time pain (Red Flag!)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Exam: Normal Difficult to find****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" y="5619788"/>
            <a:ext cx="3516085" cy="12382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85" y="5619788"/>
            <a:ext cx="3516085" cy="12382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52400"/>
            <a:ext cx="5105400" cy="5105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1323994"/>
            <a:ext cx="41148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6554867" cy="1524000"/>
          </a:xfrm>
        </p:spPr>
        <p:txBody>
          <a:bodyPr>
            <a:normAutofit fontScale="90000"/>
          </a:bodyPr>
          <a:lstStyle/>
          <a:p>
            <a:r>
              <a:rPr lang="en-US" sz="3800" dirty="0" smtClean="0"/>
              <a:t>Case #4 Spinal Deformity Pain</a:t>
            </a:r>
            <a:br>
              <a:rPr lang="en-US" sz="3800" dirty="0" smtClean="0"/>
            </a:br>
            <a:r>
              <a:rPr lang="en-US" sz="3800" dirty="0" smtClean="0"/>
              <a:t>	 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1447800" y="1371600"/>
            <a:ext cx="6554867" cy="376767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12 </a:t>
            </a:r>
            <a:r>
              <a:rPr lang="en-US" dirty="0" err="1" smtClean="0">
                <a:solidFill>
                  <a:schemeClr val="tx1"/>
                </a:solidFill>
              </a:rPr>
              <a:t>yo</a:t>
            </a:r>
            <a:r>
              <a:rPr lang="en-US" dirty="0" smtClean="0">
                <a:solidFill>
                  <a:schemeClr val="tx1"/>
                </a:solidFill>
              </a:rPr>
              <a:t> Female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Thoracic and upper lumbar pain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Insidiuous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Onset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Relieved with Rest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Worse with Sitting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 pain with flexion and extension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Idiopathic Scoliosis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Neurologic Exam normal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" y="5619788"/>
            <a:ext cx="3516085" cy="12382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jmcclellan.6725\My Documents\Scoliosis\scoli ais\CT_LIVENGOOD__CARA_23711_2_001\SNAP006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087" y="762001"/>
            <a:ext cx="4762913" cy="3810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00600" y="744968"/>
            <a:ext cx="4191000" cy="592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85" y="5619788"/>
            <a:ext cx="3516085" cy="1238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6554867" cy="1524000"/>
          </a:xfrm>
        </p:spPr>
        <p:txBody>
          <a:bodyPr>
            <a:normAutofit fontScale="90000"/>
          </a:bodyPr>
          <a:lstStyle/>
          <a:p>
            <a:r>
              <a:rPr lang="en-US" sz="3800" dirty="0" smtClean="0"/>
              <a:t>Case #4 Lumbar Stress Fracture</a:t>
            </a:r>
            <a:br>
              <a:rPr lang="en-US" sz="3800" dirty="0" smtClean="0"/>
            </a:br>
            <a:r>
              <a:rPr lang="en-US" sz="3800" dirty="0" smtClean="0"/>
              <a:t>	 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1752599" y="1371600"/>
            <a:ext cx="6554867" cy="3767670"/>
          </a:xfrm>
        </p:spPr>
        <p:txBody>
          <a:bodyPr>
            <a:normAutofit/>
          </a:bodyPr>
          <a:lstStyle/>
          <a:p>
            <a:r>
              <a:rPr lang="en-US" dirty="0" smtClean="0"/>
              <a:t>14 </a:t>
            </a:r>
            <a:r>
              <a:rPr lang="en-US" dirty="0" err="1" smtClean="0"/>
              <a:t>yo</a:t>
            </a:r>
            <a:r>
              <a:rPr lang="en-US" dirty="0" smtClean="0"/>
              <a:t> Male</a:t>
            </a:r>
          </a:p>
          <a:p>
            <a:r>
              <a:rPr lang="en-US" dirty="0" smtClean="0"/>
              <a:t>Lumbar pain for one year</a:t>
            </a:r>
          </a:p>
          <a:p>
            <a:r>
              <a:rPr lang="en-US" dirty="0" smtClean="0"/>
              <a:t>Onset: </a:t>
            </a:r>
            <a:r>
              <a:rPr lang="en-US" dirty="0" smtClean="0"/>
              <a:t>Squatting </a:t>
            </a:r>
            <a:r>
              <a:rPr lang="en-US" dirty="0" smtClean="0"/>
              <a:t>in weight room</a:t>
            </a:r>
          </a:p>
          <a:p>
            <a:r>
              <a:rPr lang="en-US" dirty="0" smtClean="0"/>
              <a:t>Relieved with Rest</a:t>
            </a:r>
          </a:p>
          <a:p>
            <a:r>
              <a:rPr lang="en-US" dirty="0" smtClean="0"/>
              <a:t>Worse with extension and swinging bat</a:t>
            </a:r>
          </a:p>
          <a:p>
            <a:r>
              <a:rPr lang="en-US" dirty="0" smtClean="0"/>
              <a:t>No pain with flexion</a:t>
            </a:r>
          </a:p>
          <a:p>
            <a:r>
              <a:rPr lang="en-US" dirty="0" smtClean="0"/>
              <a:t>Exam C/W Posterior Element Injury</a:t>
            </a:r>
          </a:p>
          <a:p>
            <a:r>
              <a:rPr lang="en-US" dirty="0" smtClean="0"/>
              <a:t>Neurologic Exam normal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" y="5619788"/>
            <a:ext cx="3516085" cy="12382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0" y="838200"/>
            <a:ext cx="6781800" cy="5486400"/>
            <a:chOff x="768" y="576"/>
            <a:chExt cx="4560" cy="3504"/>
          </a:xfrm>
        </p:grpSpPr>
        <p:pic>
          <p:nvPicPr>
            <p:cNvPr id="43011" name="Picture 3" descr="Cases and photos AOA QCity 0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0" y="720"/>
              <a:ext cx="3881" cy="2911"/>
            </a:xfrm>
            <a:prstGeom prst="rect">
              <a:avLst/>
            </a:prstGeom>
            <a:noFill/>
          </p:spPr>
        </p:pic>
        <p:sp>
          <p:nvSpPr>
            <p:cNvPr id="43012" name="Rectangle 4"/>
            <p:cNvSpPr>
              <a:spLocks noChangeArrowheads="1"/>
            </p:cNvSpPr>
            <p:nvPr/>
          </p:nvSpPr>
          <p:spPr bwMode="auto">
            <a:xfrm>
              <a:off x="768" y="2880"/>
              <a:ext cx="4560" cy="912"/>
            </a:xfrm>
            <a:prstGeom prst="rect">
              <a:avLst/>
            </a:prstGeom>
            <a:solidFill>
              <a:srgbClr val="000000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000000"/>
              </a:outerShdw>
            </a:effec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43013" name="Rectangle 5"/>
            <p:cNvSpPr>
              <a:spLocks noChangeArrowheads="1"/>
            </p:cNvSpPr>
            <p:nvPr/>
          </p:nvSpPr>
          <p:spPr bwMode="auto">
            <a:xfrm>
              <a:off x="4272" y="720"/>
              <a:ext cx="768" cy="240"/>
            </a:xfrm>
            <a:prstGeom prst="rect">
              <a:avLst/>
            </a:prstGeom>
            <a:solidFill>
              <a:srgbClr val="000000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000000"/>
              </a:outerShdw>
            </a:effec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43014" name="Rectangle 6"/>
            <p:cNvSpPr>
              <a:spLocks noChangeArrowheads="1"/>
            </p:cNvSpPr>
            <p:nvPr/>
          </p:nvSpPr>
          <p:spPr bwMode="auto">
            <a:xfrm>
              <a:off x="864" y="672"/>
              <a:ext cx="1008" cy="336"/>
            </a:xfrm>
            <a:prstGeom prst="rect">
              <a:avLst/>
            </a:prstGeom>
            <a:solidFill>
              <a:srgbClr val="000000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000000"/>
              </a:outerShdw>
            </a:effec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43015" name="Rectangle 7"/>
            <p:cNvSpPr>
              <a:spLocks noChangeArrowheads="1"/>
            </p:cNvSpPr>
            <p:nvPr/>
          </p:nvSpPr>
          <p:spPr bwMode="auto">
            <a:xfrm>
              <a:off x="768" y="576"/>
              <a:ext cx="528" cy="3504"/>
            </a:xfrm>
            <a:prstGeom prst="rect">
              <a:avLst/>
            </a:prstGeom>
            <a:solidFill>
              <a:srgbClr val="000000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000000"/>
              </a:outerShdw>
            </a:effec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397250" y="3004160"/>
            <a:ext cx="3505200" cy="457200"/>
            <a:chOff x="1968" y="2016"/>
            <a:chExt cx="2208" cy="288"/>
          </a:xfrm>
        </p:grpSpPr>
        <p:sp>
          <p:nvSpPr>
            <p:cNvPr id="43016" name="AutoShape 8"/>
            <p:cNvSpPr>
              <a:spLocks noChangeArrowheads="1"/>
            </p:cNvSpPr>
            <p:nvPr/>
          </p:nvSpPr>
          <p:spPr bwMode="auto">
            <a:xfrm>
              <a:off x="3648" y="2016"/>
              <a:ext cx="528" cy="288"/>
            </a:xfrm>
            <a:prstGeom prst="leftArrow">
              <a:avLst>
                <a:gd name="adj1" fmla="val 50000"/>
                <a:gd name="adj2" fmla="val 4583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7" name="AutoShape 9"/>
            <p:cNvSpPr>
              <a:spLocks noChangeArrowheads="1"/>
            </p:cNvSpPr>
            <p:nvPr/>
          </p:nvSpPr>
          <p:spPr bwMode="auto">
            <a:xfrm rot="-10800000">
              <a:off x="1968" y="2016"/>
              <a:ext cx="528" cy="288"/>
            </a:xfrm>
            <a:prstGeom prst="leftArrow">
              <a:avLst>
                <a:gd name="adj1" fmla="val 50000"/>
                <a:gd name="adj2" fmla="val 4583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2590800" y="381000"/>
            <a:ext cx="4311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CT Scan  (Axial View)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85" y="5619788"/>
            <a:ext cx="3516085" cy="1238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47800" y="457200"/>
            <a:ext cx="6553200" cy="4800600"/>
            <a:chOff x="1200" y="720"/>
            <a:chExt cx="4128" cy="3024"/>
          </a:xfrm>
        </p:grpSpPr>
        <p:pic>
          <p:nvPicPr>
            <p:cNvPr id="44035" name="Picture 3" descr="Cases and photos AOA QCity 0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48" y="720"/>
              <a:ext cx="3881" cy="2911"/>
            </a:xfrm>
            <a:prstGeom prst="rect">
              <a:avLst/>
            </a:prstGeom>
            <a:noFill/>
          </p:spPr>
        </p:pic>
        <p:sp>
          <p:nvSpPr>
            <p:cNvPr id="44036" name="Rectangle 4"/>
            <p:cNvSpPr>
              <a:spLocks noChangeArrowheads="1"/>
            </p:cNvSpPr>
            <p:nvPr/>
          </p:nvSpPr>
          <p:spPr bwMode="auto">
            <a:xfrm>
              <a:off x="1248" y="3120"/>
              <a:ext cx="4032" cy="624"/>
            </a:xfrm>
            <a:prstGeom prst="rect">
              <a:avLst/>
            </a:prstGeom>
            <a:solidFill>
              <a:srgbClr val="000000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000000"/>
              </a:outerShdw>
            </a:effec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44037" name="Rectangle 5"/>
            <p:cNvSpPr>
              <a:spLocks noChangeArrowheads="1"/>
            </p:cNvSpPr>
            <p:nvPr/>
          </p:nvSpPr>
          <p:spPr bwMode="auto">
            <a:xfrm>
              <a:off x="1200" y="720"/>
              <a:ext cx="4128" cy="336"/>
            </a:xfrm>
            <a:prstGeom prst="rect">
              <a:avLst/>
            </a:prstGeom>
            <a:solidFill>
              <a:srgbClr val="000000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000000"/>
              </a:outerShdw>
            </a:effec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4038" name="AutoShape 6"/>
          <p:cNvSpPr>
            <a:spLocks noChangeArrowheads="1"/>
          </p:cNvSpPr>
          <p:nvPr/>
        </p:nvSpPr>
        <p:spPr bwMode="auto">
          <a:xfrm>
            <a:off x="990600" y="2577306"/>
            <a:ext cx="1752600" cy="381000"/>
          </a:xfrm>
          <a:prstGeom prst="rightArrow">
            <a:avLst>
              <a:gd name="adj1" fmla="val 50000"/>
              <a:gd name="adj2" fmla="val 11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AutoShape 7"/>
          <p:cNvSpPr>
            <a:spLocks noChangeArrowheads="1"/>
          </p:cNvSpPr>
          <p:nvPr/>
        </p:nvSpPr>
        <p:spPr bwMode="auto">
          <a:xfrm>
            <a:off x="7207446" y="2463409"/>
            <a:ext cx="1371600" cy="381000"/>
          </a:xfrm>
          <a:prstGeom prst="leftArrow">
            <a:avLst>
              <a:gd name="adj1" fmla="val 50000"/>
              <a:gd name="adj2" fmla="val 9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85" y="5619788"/>
            <a:ext cx="3516085" cy="1238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animBg="1"/>
      <p:bldP spid="4403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ases and photos AOA QCity 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935039"/>
            <a:ext cx="6151563" cy="4613275"/>
          </a:xfrm>
          <a:prstGeom prst="rect">
            <a:avLst/>
          </a:prstGeom>
          <a:noFill/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057400" y="304800"/>
            <a:ext cx="5619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u="sng" dirty="0">
                <a:solidFill>
                  <a:schemeClr val="bg1"/>
                </a:solidFill>
              </a:rPr>
              <a:t>Normal Bone </a:t>
            </a:r>
            <a:r>
              <a:rPr lang="en-US" sz="3600" b="1" u="sng" dirty="0" err="1">
                <a:solidFill>
                  <a:schemeClr val="bg1"/>
                </a:solidFill>
              </a:rPr>
              <a:t>Spect</a:t>
            </a:r>
            <a:r>
              <a:rPr lang="en-US" sz="3600" b="1" u="sng" dirty="0">
                <a:solidFill>
                  <a:schemeClr val="bg1"/>
                </a:solidFill>
              </a:rPr>
              <a:t> Scan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8600" y="2209800"/>
            <a:ext cx="2673351" cy="3076576"/>
            <a:chOff x="83" y="1440"/>
            <a:chExt cx="1684" cy="1938"/>
          </a:xfrm>
        </p:grpSpPr>
        <p:sp>
          <p:nvSpPr>
            <p:cNvPr id="53252" name="AutoShape 4"/>
            <p:cNvSpPr>
              <a:spLocks noChangeArrowheads="1"/>
            </p:cNvSpPr>
            <p:nvPr/>
          </p:nvSpPr>
          <p:spPr bwMode="auto">
            <a:xfrm>
              <a:off x="1152" y="3072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3" name="Text Box 5"/>
            <p:cNvSpPr txBox="1">
              <a:spLocks noChangeArrowheads="1"/>
            </p:cNvSpPr>
            <p:nvPr/>
          </p:nvSpPr>
          <p:spPr bwMode="auto">
            <a:xfrm>
              <a:off x="83" y="1440"/>
              <a:ext cx="1169" cy="1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“</a:t>
              </a:r>
              <a:r>
                <a:rPr lang="en-US" sz="2400" b="1" dirty="0"/>
                <a:t>Hot Spots”</a:t>
              </a:r>
            </a:p>
            <a:p>
              <a:r>
                <a:rPr lang="en-US" sz="2400" b="1" dirty="0"/>
                <a:t>Represent</a:t>
              </a:r>
            </a:p>
            <a:p>
              <a:r>
                <a:rPr lang="en-US" sz="2400" b="1" dirty="0"/>
                <a:t>Normal</a:t>
              </a:r>
            </a:p>
            <a:p>
              <a:r>
                <a:rPr lang="en-US" sz="2400" b="1" dirty="0"/>
                <a:t>Growth </a:t>
              </a:r>
            </a:p>
            <a:p>
              <a:r>
                <a:rPr lang="en-US" sz="2400" b="1" dirty="0"/>
                <a:t>Plates</a:t>
              </a:r>
            </a:p>
          </p:txBody>
        </p:sp>
      </p:grp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3250368" y="2094706"/>
            <a:ext cx="4471596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BACK                    FRONT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85" y="5619788"/>
            <a:ext cx="3516085" cy="1238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383892"/>
            <a:ext cx="8229600" cy="1143000"/>
          </a:xfrm>
        </p:spPr>
        <p:txBody>
          <a:bodyPr/>
          <a:lstStyle/>
          <a:p>
            <a:r>
              <a:rPr lang="en-US" dirty="0" smtClean="0"/>
              <a:t>          SPECT-Bone </a:t>
            </a:r>
            <a:r>
              <a:rPr lang="en-US" dirty="0"/>
              <a:t>Scan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1106" y="1883282"/>
            <a:ext cx="3180461" cy="2550529"/>
          </a:xfrm>
          <a:solidFill>
            <a:schemeClr val="tx1"/>
          </a:solidFill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Evaluation of adolescent pain</a:t>
            </a:r>
          </a:p>
          <a:p>
            <a:endParaRPr lang="en-US" sz="2800" dirty="0"/>
          </a:p>
          <a:p>
            <a:r>
              <a:rPr lang="en-US" sz="2800" dirty="0">
                <a:solidFill>
                  <a:schemeClr val="bg1"/>
                </a:solidFill>
              </a:rPr>
              <a:t>Evaluate healing </a:t>
            </a:r>
          </a:p>
          <a:p>
            <a:pPr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    potential of pars</a:t>
            </a:r>
          </a:p>
          <a:p>
            <a:pPr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    fracture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741668" y="1526892"/>
            <a:ext cx="4800509" cy="4575148"/>
            <a:chOff x="3173" y="1152"/>
            <a:chExt cx="2404" cy="2592"/>
          </a:xfrm>
        </p:grpSpPr>
        <p:pic>
          <p:nvPicPr>
            <p:cNvPr id="54277" name="Picture 5" descr="bon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16" y="1152"/>
              <a:ext cx="2356" cy="25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278" name="Rectangle 6"/>
            <p:cNvSpPr>
              <a:spLocks noChangeArrowheads="1"/>
            </p:cNvSpPr>
            <p:nvPr/>
          </p:nvSpPr>
          <p:spPr bwMode="auto">
            <a:xfrm>
              <a:off x="3173" y="3032"/>
              <a:ext cx="2404" cy="712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000000"/>
              </a:outerShdw>
            </a:effectLst>
          </p:spPr>
          <p:txBody>
            <a:bodyPr wrap="square" lIns="90488" tIns="44450" rIns="90488" bIns="4445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4063133" y="5105400"/>
            <a:ext cx="39131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  Hot Bone </a:t>
            </a:r>
            <a:r>
              <a:rPr lang="en-US" sz="2400" b="1" dirty="0" err="1">
                <a:solidFill>
                  <a:schemeClr val="bg1"/>
                </a:solidFill>
              </a:rPr>
              <a:t>Spect</a:t>
            </a:r>
            <a:r>
              <a:rPr lang="en-US" sz="2400" b="1" dirty="0">
                <a:solidFill>
                  <a:schemeClr val="bg1"/>
                </a:solidFill>
              </a:rPr>
              <a:t> Scan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Positive</a:t>
            </a:r>
            <a:r>
              <a:rPr lang="en-US" sz="2400" dirty="0">
                <a:solidFill>
                  <a:schemeClr val="bg1"/>
                </a:solidFill>
              </a:rPr>
              <a:t> Healing Potential 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85" y="5619788"/>
            <a:ext cx="3516085" cy="1238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6554867" cy="1524000"/>
          </a:xfrm>
        </p:spPr>
        <p:txBody>
          <a:bodyPr/>
          <a:lstStyle/>
          <a:p>
            <a:r>
              <a:rPr lang="en-US" dirty="0" smtClean="0"/>
              <a:t>What did you find on exam?		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219200"/>
            <a:ext cx="6554867" cy="376767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Fever or Systemic complaints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Abnormal skin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Pain with palpation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Spinal deformity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Neurologic exam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algn="ctr">
              <a:lnSpc>
                <a:spcPct val="90000"/>
              </a:lnSpc>
            </a:pPr>
            <a:r>
              <a:rPr lang="en-US" b="1" u="sng" dirty="0" smtClean="0">
                <a:solidFill>
                  <a:schemeClr val="tx1"/>
                </a:solidFill>
              </a:rPr>
              <a:t>Did your exam help you to narrow the differential diagnosis?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" y="5619788"/>
            <a:ext cx="3439885" cy="12382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001000" cy="1116013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Common Pitfalls in Treating Stress Fractures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524000"/>
            <a:ext cx="6554867" cy="3767670"/>
          </a:xfrm>
        </p:spPr>
        <p:txBody>
          <a:bodyPr>
            <a:normAutofit fontScale="92500"/>
          </a:bodyPr>
          <a:lstStyle/>
          <a:p>
            <a:pPr marL="533400" indent="-533400">
              <a:buFont typeface="Wingdings" pitchFamily="2" charset="2"/>
              <a:buNone/>
            </a:pPr>
            <a:r>
              <a:rPr lang="en-US" sz="2400" u="sng" dirty="0" smtClean="0">
                <a:solidFill>
                  <a:schemeClr val="tx1"/>
                </a:solidFill>
              </a:rPr>
              <a:t>Common diagnosis:  </a:t>
            </a:r>
            <a:r>
              <a:rPr lang="en-US" sz="2400" i="1" u="sng" dirty="0" smtClean="0">
                <a:solidFill>
                  <a:schemeClr val="tx1"/>
                </a:solidFill>
              </a:rPr>
              <a:t>Lumbar pars fractures.</a:t>
            </a:r>
            <a:r>
              <a:rPr lang="en-US" sz="2400" u="sng" dirty="0" smtClean="0">
                <a:solidFill>
                  <a:schemeClr val="tx1"/>
                </a:solidFill>
              </a:rPr>
              <a:t> </a:t>
            </a:r>
            <a:endParaRPr lang="en-US" sz="2400" u="sng" dirty="0" smtClean="0">
              <a:solidFill>
                <a:schemeClr val="tx1"/>
              </a:solidFill>
            </a:endParaRPr>
          </a:p>
          <a:p>
            <a:pPr marL="533400" indent="-533400">
              <a:buFont typeface="Wingdings" pitchFamily="2" charset="2"/>
              <a:buNone/>
            </a:pPr>
            <a:endParaRPr lang="en-US" sz="2400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A </a:t>
            </a:r>
            <a:r>
              <a:rPr lang="en-US" sz="2400" dirty="0" smtClean="0">
                <a:solidFill>
                  <a:schemeClr val="tx1"/>
                </a:solidFill>
              </a:rPr>
              <a:t>referral to PT may permanently limit </a:t>
            </a:r>
            <a:r>
              <a:rPr lang="en-US" sz="2400" dirty="0" smtClean="0">
                <a:solidFill>
                  <a:schemeClr val="tx1"/>
                </a:solidFill>
              </a:rPr>
              <a:t>	healing </a:t>
            </a:r>
            <a:r>
              <a:rPr lang="en-US" sz="2400" dirty="0" smtClean="0">
                <a:solidFill>
                  <a:schemeClr val="tx1"/>
                </a:solidFill>
              </a:rPr>
              <a:t>potential.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Motrin </a:t>
            </a:r>
            <a:r>
              <a:rPr lang="en-US" sz="2400" dirty="0" smtClean="0">
                <a:solidFill>
                  <a:schemeClr val="tx1"/>
                </a:solidFill>
              </a:rPr>
              <a:t>and anti-inflammatories prevent </a:t>
            </a:r>
            <a:r>
              <a:rPr lang="en-US" sz="2400" dirty="0" smtClean="0">
                <a:solidFill>
                  <a:schemeClr val="tx1"/>
                </a:solidFill>
              </a:rPr>
              <a:t>	bone healing.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MRI </a:t>
            </a:r>
            <a:r>
              <a:rPr lang="en-US" sz="2400" dirty="0" smtClean="0">
                <a:solidFill>
                  <a:schemeClr val="tx1"/>
                </a:solidFill>
              </a:rPr>
              <a:t>results miss lumbar stress fractures; </a:t>
            </a:r>
            <a:r>
              <a:rPr lang="en-US" sz="2400" dirty="0" smtClean="0">
                <a:solidFill>
                  <a:schemeClr val="tx1"/>
                </a:solidFill>
              </a:rPr>
              <a:t>	stating </a:t>
            </a:r>
            <a:r>
              <a:rPr lang="en-US" sz="2400" dirty="0" smtClean="0">
                <a:solidFill>
                  <a:schemeClr val="tx1"/>
                </a:solidFill>
              </a:rPr>
              <a:t>exam as normal.  65% patients </a:t>
            </a:r>
            <a:r>
              <a:rPr lang="en-US" sz="2400" dirty="0" smtClean="0">
                <a:solidFill>
                  <a:schemeClr val="tx1"/>
                </a:solidFill>
              </a:rPr>
              <a:t>	undiagnosed </a:t>
            </a:r>
            <a:r>
              <a:rPr lang="en-US" sz="2400" dirty="0" smtClean="0">
                <a:solidFill>
                  <a:schemeClr val="tx1"/>
                </a:solidFill>
              </a:rPr>
              <a:t>after MRI.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" y="5619788"/>
            <a:ext cx="3516085" cy="12382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ctrTitle"/>
          </p:nvPr>
        </p:nvSpPr>
        <p:spPr>
          <a:xfrm>
            <a:off x="914400" y="1447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Arial" charset="0"/>
              </a:rPr>
              <a:t>Healing Rate of 124 Adolescent Lumbar Pars </a:t>
            </a:r>
            <a:r>
              <a:rPr lang="en-US" sz="4000" b="1" dirty="0" err="1" smtClean="0">
                <a:solidFill>
                  <a:schemeClr val="tx1"/>
                </a:solidFill>
                <a:latin typeface="Arial" charset="0"/>
              </a:rPr>
              <a:t>Interarticularis</a:t>
            </a:r>
            <a:r>
              <a:rPr lang="en-US" sz="4000" b="1" dirty="0" smtClean="0">
                <a:solidFill>
                  <a:schemeClr val="tx1"/>
                </a:solidFill>
                <a:latin typeface="Arial" charset="0"/>
              </a:rPr>
              <a:t> Fractures Treated Conservatively</a:t>
            </a:r>
          </a:p>
        </p:txBody>
      </p:sp>
      <p:sp>
        <p:nvSpPr>
          <p:cNvPr id="39938" name="Subtitle 2"/>
          <p:cNvSpPr>
            <a:spLocks noGrp="1"/>
          </p:cNvSpPr>
          <p:nvPr>
            <p:ph type="subTitle" idx="1"/>
          </p:nvPr>
        </p:nvSpPr>
        <p:spPr>
          <a:xfrm>
            <a:off x="1066800" y="2899896"/>
            <a:ext cx="7848600" cy="2362200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i="1" dirty="0" smtClean="0">
                <a:solidFill>
                  <a:schemeClr val="tx1"/>
                </a:solidFill>
              </a:rPr>
              <a:t>J McClellan MD, S </a:t>
            </a:r>
            <a:r>
              <a:rPr lang="en-US" i="1" dirty="0" err="1" smtClean="0">
                <a:solidFill>
                  <a:schemeClr val="tx1"/>
                </a:solidFill>
              </a:rPr>
              <a:t>Stamm</a:t>
            </a:r>
            <a:r>
              <a:rPr lang="en-US" i="1" dirty="0" smtClean="0">
                <a:solidFill>
                  <a:schemeClr val="tx1"/>
                </a:solidFill>
              </a:rPr>
              <a:t> PA-C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Nebraska Spine Center</a:t>
            </a:r>
          </a:p>
          <a:p>
            <a:r>
              <a:rPr lang="en-US" sz="2600" b="1" i="1" dirty="0" smtClean="0">
                <a:solidFill>
                  <a:schemeClr val="tx1"/>
                </a:solidFill>
              </a:rPr>
              <a:t>Scoliosis Research Society</a:t>
            </a:r>
          </a:p>
          <a:p>
            <a:r>
              <a:rPr lang="en-US" sz="2600" b="1" i="1" dirty="0" smtClean="0">
                <a:solidFill>
                  <a:schemeClr val="tx1"/>
                </a:solidFill>
              </a:rPr>
              <a:t> San Antonio 2009</a:t>
            </a:r>
          </a:p>
          <a:p>
            <a:endParaRPr lang="en-US" dirty="0" smtClean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" y="5619788"/>
            <a:ext cx="3516085" cy="12382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SRS abstract 2009.   </a:t>
            </a:r>
            <a:br>
              <a:rPr lang="en-US" sz="3200" dirty="0" smtClean="0"/>
            </a:br>
            <a:r>
              <a:rPr lang="en-US" sz="3200" dirty="0" smtClean="0"/>
              <a:t>Dr. John W. McClellan, Sarah </a:t>
            </a:r>
            <a:r>
              <a:rPr lang="en-US" sz="3200" dirty="0" err="1" smtClean="0"/>
              <a:t>Stamm</a:t>
            </a:r>
            <a:r>
              <a:rPr lang="en-US" sz="3200" dirty="0" smtClean="0"/>
              <a:t>, PA-C.</a:t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1523166" y="1828800"/>
            <a:ext cx="6554867" cy="254847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tx1"/>
                </a:solidFill>
              </a:rPr>
              <a:t>Conclusion: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solidFill>
                  <a:schemeClr val="tx1"/>
                </a:solidFill>
              </a:rPr>
              <a:t>	“</a:t>
            </a:r>
            <a:r>
              <a:rPr lang="en-US" i="1" dirty="0" smtClean="0">
                <a:solidFill>
                  <a:schemeClr val="tx1"/>
                </a:solidFill>
              </a:rPr>
              <a:t>Only 3% of adolescents with lumbar stress fractures will heal if </a:t>
            </a:r>
            <a:r>
              <a:rPr lang="en-US" i="1" dirty="0" smtClean="0">
                <a:solidFill>
                  <a:schemeClr val="tx1"/>
                </a:solidFill>
              </a:rPr>
              <a:t>treated </a:t>
            </a:r>
            <a:r>
              <a:rPr lang="en-US" i="1" dirty="0" smtClean="0">
                <a:solidFill>
                  <a:schemeClr val="tx1"/>
                </a:solidFill>
              </a:rPr>
              <a:t>in a traditional </a:t>
            </a:r>
            <a:r>
              <a:rPr lang="en-US" i="1" dirty="0" smtClean="0">
                <a:solidFill>
                  <a:schemeClr val="tx1"/>
                </a:solidFill>
              </a:rPr>
              <a:t>fashion</a:t>
            </a:r>
            <a:r>
              <a:rPr lang="en-US" i="1" dirty="0" smtClean="0">
                <a:solidFill>
                  <a:schemeClr val="tx1"/>
                </a:solidFill>
              </a:rPr>
              <a:t>”</a:t>
            </a:r>
            <a:endParaRPr lang="en-US" i="1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" y="5619788"/>
            <a:ext cx="3516085" cy="12382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14999" t="9375" r="14999" b="18750"/>
          <a:stretch>
            <a:fillRect/>
          </a:stretch>
        </p:blipFill>
        <p:spPr>
          <a:xfrm>
            <a:off x="3651933" y="2438400"/>
            <a:ext cx="3625850" cy="3724275"/>
          </a:xfr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168659"/>
            <a:ext cx="8458200" cy="1905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dirty="0">
                <a:solidFill>
                  <a:srgbClr val="FFFF00"/>
                </a:solidFill>
              </a:rPr>
              <a:t/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Appropriate diagnosis is critical to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maximize healing potential and minimize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long term consequences</a:t>
            </a:r>
            <a:r>
              <a:rPr lang="en-US" sz="3600" dirty="0">
                <a:solidFill>
                  <a:srgbClr val="FFFF00"/>
                </a:solidFill>
              </a:rPr>
              <a:t/>
            </a:r>
            <a:br>
              <a:rPr lang="en-US" sz="3600" dirty="0">
                <a:solidFill>
                  <a:srgbClr val="FFFF00"/>
                </a:solidFill>
              </a:rPr>
            </a:br>
            <a:endParaRPr lang="en-US" sz="3600" dirty="0"/>
          </a:p>
        </p:txBody>
      </p:sp>
      <p:grpSp>
        <p:nvGrpSpPr>
          <p:cNvPr id="45059" name="Group 12"/>
          <p:cNvGrpSpPr>
            <a:grpSpLocks/>
          </p:cNvGrpSpPr>
          <p:nvPr/>
        </p:nvGrpSpPr>
        <p:grpSpPr bwMode="auto">
          <a:xfrm>
            <a:off x="5638800" y="3196250"/>
            <a:ext cx="3040855" cy="1261502"/>
            <a:chOff x="4898342" y="3124200"/>
            <a:chExt cx="4093258" cy="1447800"/>
          </a:xfrm>
        </p:grpSpPr>
        <p:sp>
          <p:nvSpPr>
            <p:cNvPr id="8" name="Right Arrow 7"/>
            <p:cNvSpPr/>
            <p:nvPr/>
          </p:nvSpPr>
          <p:spPr>
            <a:xfrm rot="10419045">
              <a:off x="4974555" y="3343275"/>
              <a:ext cx="1219403" cy="45720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0" name="Right Arrow 9"/>
            <p:cNvSpPr/>
            <p:nvPr/>
          </p:nvSpPr>
          <p:spPr>
            <a:xfrm rot="10419045">
              <a:off x="4898342" y="4105275"/>
              <a:ext cx="1219403" cy="45720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52793" y="3124200"/>
              <a:ext cx="2438807" cy="14478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0" dirty="0" smtClean="0">
                  <a:solidFill>
                    <a:srgbClr val="FFFF00"/>
                  </a:solidFill>
                </a:rPr>
                <a:t>4 fractures</a:t>
              </a:r>
              <a:endParaRPr lang="en-US" sz="2400" b="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85" y="5619788"/>
            <a:ext cx="3516085" cy="1238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Final Example: SI Stress Injuries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4294967295"/>
          </p:nvPr>
        </p:nvSpPr>
        <p:spPr>
          <a:xfrm>
            <a:off x="2231315" y="1219200"/>
            <a:ext cx="6912685" cy="391318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14 </a:t>
            </a:r>
            <a:r>
              <a:rPr lang="en-US" dirty="0" err="1" smtClean="0">
                <a:solidFill>
                  <a:schemeClr val="tx1"/>
                </a:solidFill>
              </a:rPr>
              <a:t>yo</a:t>
            </a:r>
            <a:r>
              <a:rPr lang="en-US" dirty="0" smtClean="0">
                <a:solidFill>
                  <a:schemeClr val="tx1"/>
                </a:solidFill>
              </a:rPr>
              <a:t> Female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Highly select volleyball –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National Tournament.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 Year History of Pain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Worse with sitting and sports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Unable to play sports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" y="5619788"/>
            <a:ext cx="3516085" cy="12382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04125" y="1054100"/>
            <a:ext cx="3733800" cy="373380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25999" y="1054100"/>
            <a:ext cx="3911600" cy="391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85" y="5619788"/>
            <a:ext cx="3516085" cy="1238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" y="5619788"/>
            <a:ext cx="3516085" cy="123821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85267" y="1143000"/>
            <a:ext cx="3914794" cy="3914794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54958" y="1129878"/>
            <a:ext cx="3927916" cy="392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2"/>
          <p:cNvSpPr>
            <a:spLocks noGrp="1"/>
          </p:cNvSpPr>
          <p:nvPr>
            <p:ph idx="4294967295"/>
          </p:nvPr>
        </p:nvSpPr>
        <p:spPr>
          <a:xfrm>
            <a:off x="1371600" y="1752600"/>
            <a:ext cx="7772400" cy="365760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buFont typeface="Wingdings" pitchFamily="2" charset="2"/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eaLnBrk="1" hangingPunct="1">
              <a:buNone/>
            </a:pPr>
            <a:r>
              <a:rPr lang="en-US" dirty="0" smtClean="0">
                <a:solidFill>
                  <a:srgbClr val="FFFF00"/>
                </a:solidFill>
              </a:rPr>
              <a:t>	</a:t>
            </a:r>
            <a:r>
              <a:rPr lang="en-US" sz="2600" dirty="0" smtClean="0">
                <a:solidFill>
                  <a:schemeClr val="tx1"/>
                </a:solidFill>
              </a:rPr>
              <a:t>Appropriate Education is critical for treatment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 	and prevention of recurrence symptoms</a:t>
            </a:r>
          </a:p>
          <a:p>
            <a:pPr eaLnBrk="1" hangingPunct="1">
              <a:buFont typeface="Wingdings" pitchFamily="2" charset="2"/>
              <a:buNone/>
            </a:pPr>
            <a:endParaRPr lang="en-US" sz="2600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	Need to evaluate the number of sports and amount of weight training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	Evaluate sleep, stress and nutritional needs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14400" y="304800"/>
            <a:ext cx="7772400" cy="1143000"/>
          </a:xfrm>
          <a:prstGeom prst="rect">
            <a:avLst/>
          </a:prstGeom>
        </p:spPr>
        <p:txBody>
          <a:bodyPr/>
          <a:lstStyle/>
          <a:p>
            <a:pPr eaLnBrk="0" hangingPunct="0"/>
            <a:r>
              <a:rPr lang="en-US" sz="3800" dirty="0" smtClean="0">
                <a:solidFill>
                  <a:schemeClr val="tx2"/>
                </a:solidFill>
                <a:latin typeface="Times New Roman" pitchFamily="18" charset="0"/>
              </a:rPr>
              <a:t>How </a:t>
            </a:r>
            <a:r>
              <a:rPr lang="en-US" sz="3800" dirty="0">
                <a:solidFill>
                  <a:schemeClr val="tx2"/>
                </a:solidFill>
                <a:latin typeface="Times New Roman" pitchFamily="18" charset="0"/>
              </a:rPr>
              <a:t>Do We Minimize Recurrence or Chronic Pain?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" y="5619788"/>
            <a:ext cx="3516085" cy="1238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0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0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0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0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0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0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0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0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800" smtClean="0"/>
              <a:t>Health consequence and disease impact of lumbar back pain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905000"/>
            <a:ext cx="6184980" cy="33528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Prevalence of pediatric low back pain has been increasing since the 1980s</a:t>
            </a:r>
          </a:p>
          <a:p>
            <a:pPr>
              <a:buFont typeface="Wingdings" pitchFamily="2" charset="2"/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33% of adolescents will experience recurrent back pain during adulthood. 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	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Appropriate diagnosis and treatment is critical to prevent chronic problems in adulthood	</a:t>
            </a:r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" y="5619788"/>
            <a:ext cx="3516085" cy="12382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318" cy="683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6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78101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800" dirty="0" smtClean="0"/>
              <a:t>What studies did you order?</a:t>
            </a:r>
            <a:br>
              <a:rPr lang="en-US" sz="3800" dirty="0" smtClean="0"/>
            </a:br>
            <a:endParaRPr lang="en-US" sz="3800" dirty="0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4294967295"/>
          </p:nvPr>
        </p:nvSpPr>
        <p:spPr>
          <a:xfrm>
            <a:off x="1371600" y="1600201"/>
            <a:ext cx="7772400" cy="32004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Plain films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MRI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Nuclear Medicine Bone scan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 algn="ctr"/>
            <a:r>
              <a:rPr lang="en-US" b="1" u="sng" dirty="0" smtClean="0">
                <a:solidFill>
                  <a:schemeClr val="tx1"/>
                </a:solidFill>
              </a:rPr>
              <a:t>Did you know what you were going to </a:t>
            </a:r>
          </a:p>
          <a:p>
            <a:pPr lvl="1" algn="ctr">
              <a:buFont typeface="Wingdings" pitchFamily="2" charset="2"/>
              <a:buNone/>
            </a:pPr>
            <a:r>
              <a:rPr lang="en-US" b="1" u="sng" dirty="0" smtClean="0">
                <a:solidFill>
                  <a:schemeClr val="tx1"/>
                </a:solidFill>
              </a:rPr>
              <a:t>find before you ordered the test?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" y="5619788"/>
            <a:ext cx="3439885" cy="12382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" y="5619788"/>
            <a:ext cx="3516085" cy="123821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43000" y="38100"/>
            <a:ext cx="6554867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ONE SPINE FOR THE REST OF YOUR LIFE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09800" y="1681200"/>
            <a:ext cx="4801491" cy="376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9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THANK YOU</a:t>
            </a:r>
            <a:endParaRPr lang="en-US" sz="4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133600" y="2286000"/>
            <a:ext cx="6383552" cy="1905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SARAH STAMM PA-C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" y="5619788"/>
            <a:ext cx="3516085" cy="12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0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79490"/>
            <a:ext cx="6554867" cy="1360646"/>
          </a:xfrm>
        </p:spPr>
        <p:txBody>
          <a:bodyPr/>
          <a:lstStyle/>
          <a:p>
            <a:r>
              <a:rPr lang="en-US" dirty="0" smtClean="0"/>
              <a:t>What diagnosis did you make?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233544" y="1524000"/>
            <a:ext cx="6554867" cy="3767670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Lumbar strain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Growing pains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Apophyseal</a:t>
            </a:r>
            <a:r>
              <a:rPr lang="en-US" sz="2400" dirty="0" smtClean="0">
                <a:solidFill>
                  <a:schemeClr val="tx1"/>
                </a:solidFill>
              </a:rPr>
              <a:t> ring fracture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Stress fracture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Schmorl’s</a:t>
            </a:r>
            <a:r>
              <a:rPr lang="en-US" sz="2400" dirty="0" smtClean="0">
                <a:solidFill>
                  <a:schemeClr val="tx1"/>
                </a:solidFill>
              </a:rPr>
              <a:t> node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Sacro</a:t>
            </a:r>
            <a:r>
              <a:rPr lang="en-US" sz="2400" dirty="0" smtClean="0">
                <a:solidFill>
                  <a:schemeClr val="tx1"/>
                </a:solidFill>
              </a:rPr>
              <a:t> Iliac Strain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Other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Kidney stone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IBD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Cancer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Juvenile Autoimmune disorders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" y="5619788"/>
            <a:ext cx="3439885" cy="12382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6554867" cy="15240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What treatment did you recommend?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956918" y="1324984"/>
            <a:ext cx="6554867" cy="376767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Activity as tolerated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Rest / Discontinue sport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NSAID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Tylenol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Brace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Physical Therapy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" y="5619788"/>
            <a:ext cx="3439885" cy="12382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1046</TotalTime>
  <Words>2025</Words>
  <Application>Microsoft Office PowerPoint</Application>
  <PresentationFormat>On-screen Show (4:3)</PresentationFormat>
  <Paragraphs>403</Paragraphs>
  <Slides>71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0" baseType="lpstr">
      <vt:lpstr>ＭＳ Ｐゴシック</vt:lpstr>
      <vt:lpstr>Arial</vt:lpstr>
      <vt:lpstr>Calibri</vt:lpstr>
      <vt:lpstr>Century Gothic</vt:lpstr>
      <vt:lpstr>Comic Sans MS</vt:lpstr>
      <vt:lpstr>Times New Roman</vt:lpstr>
      <vt:lpstr>Wingdings</vt:lpstr>
      <vt:lpstr>Wingdings 3</vt:lpstr>
      <vt:lpstr>Slice</vt:lpstr>
      <vt:lpstr>Sarah Stamm PA-C </vt:lpstr>
      <vt:lpstr>PowerPoint Presentation</vt:lpstr>
      <vt:lpstr>PowerPoint Presentation</vt:lpstr>
      <vt:lpstr>Goals of Presentation</vt:lpstr>
      <vt:lpstr>Audience Participation: </vt:lpstr>
      <vt:lpstr>What did you find on exam?  </vt:lpstr>
      <vt:lpstr>What studies did you order? </vt:lpstr>
      <vt:lpstr>What diagnosis did you make?</vt:lpstr>
      <vt:lpstr>What treatment did you recommend?</vt:lpstr>
      <vt:lpstr>Did the pain resolve? Yes or No  Will your care help to  prevent recurrence? Yes or No</vt:lpstr>
      <vt:lpstr>Outline for Presentation   </vt:lpstr>
      <vt:lpstr>Adolescent Back Pain</vt:lpstr>
      <vt:lpstr>Five Factors Contributing to Prevalence of Lumbar Pain in Children</vt:lpstr>
      <vt:lpstr>Factor One: Body Habitus</vt:lpstr>
      <vt:lpstr>Factor Two: Lifestyle </vt:lpstr>
      <vt:lpstr>Factor Three: Backpacks!</vt:lpstr>
      <vt:lpstr>PowerPoint Presentation</vt:lpstr>
      <vt:lpstr>PowerPoint Presentation</vt:lpstr>
      <vt:lpstr>PowerPoint Presentation</vt:lpstr>
      <vt:lpstr>Factor Four: Psychological/Social/Behavioral</vt:lpstr>
      <vt:lpstr>Factor Five: Role of Nutrition</vt:lpstr>
      <vt:lpstr>Erin McClellan, Laura Burnett, Sarah Stamm PA-C</vt:lpstr>
      <vt:lpstr>Should vitamin D3 levels be tested                             in adolescents with lumbar stress fractures of the pars interarticularis? </vt:lpstr>
      <vt:lpstr>PowerPoint Presentation</vt:lpstr>
      <vt:lpstr>History</vt:lpstr>
      <vt:lpstr>History and Exam Pearls </vt:lpstr>
      <vt:lpstr>Nebraska Spine Center 122 Adolescents with Back Pain</vt:lpstr>
      <vt:lpstr>Outline for Presentation   </vt:lpstr>
      <vt:lpstr>Physical Exam of adolescents with back pain</vt:lpstr>
      <vt:lpstr>Examination Pearl!</vt:lpstr>
      <vt:lpstr>Imaging of adolescents</vt:lpstr>
      <vt:lpstr>Imaging of adolescents</vt:lpstr>
      <vt:lpstr>MRI findings</vt:lpstr>
      <vt:lpstr>Mri axial image left pars</vt:lpstr>
      <vt:lpstr>Imaging of adolescents</vt:lpstr>
      <vt:lpstr> Bone Spect Scan</vt:lpstr>
      <vt:lpstr>PowerPoint Presentation</vt:lpstr>
      <vt:lpstr>Imaging of adolescents with lumbar back pain</vt:lpstr>
      <vt:lpstr>PowerPoint Presentation</vt:lpstr>
      <vt:lpstr>Imaging CT Scan</vt:lpstr>
      <vt:lpstr>PowerPoint Presentation</vt:lpstr>
      <vt:lpstr>WE HAVE ordered dexa’s on adolescents</vt:lpstr>
      <vt:lpstr>Treatment of Adolescent Back Pain</vt:lpstr>
      <vt:lpstr>Importance of Appropriate Diagnosis prior to treatment</vt:lpstr>
      <vt:lpstr>Health consequence and disease impact of lumbar back pain</vt:lpstr>
      <vt:lpstr>Case #1 Herniated Disc  Apophyseal Ring Fracture  </vt:lpstr>
      <vt:lpstr>17 year old female </vt:lpstr>
      <vt:lpstr>Case #2 Schmorl’s Node</vt:lpstr>
      <vt:lpstr>PowerPoint Presentation</vt:lpstr>
      <vt:lpstr>PowerPoint Presentation</vt:lpstr>
      <vt:lpstr>Case #3  Tumor</vt:lpstr>
      <vt:lpstr>PowerPoint Presentation</vt:lpstr>
      <vt:lpstr>Case #4 Spinal Deformity Pain   </vt:lpstr>
      <vt:lpstr>PowerPoint Presentation</vt:lpstr>
      <vt:lpstr>Case #4 Lumbar Stress Fracture   </vt:lpstr>
      <vt:lpstr>PowerPoint Presentation</vt:lpstr>
      <vt:lpstr>PowerPoint Presentation</vt:lpstr>
      <vt:lpstr>PowerPoint Presentation</vt:lpstr>
      <vt:lpstr>          SPECT-Bone Scan</vt:lpstr>
      <vt:lpstr>Common Pitfalls in Treating Stress Fractures</vt:lpstr>
      <vt:lpstr>Healing Rate of 124 Adolescent Lumbar Pars Interarticularis Fractures Treated Conservatively</vt:lpstr>
      <vt:lpstr>SRS abstract 2009.    Dr. John W. McClellan, Sarah Stamm, PA-C. </vt:lpstr>
      <vt:lpstr> Appropriate diagnosis is critical to maximize healing potential and minimize long term consequences </vt:lpstr>
      <vt:lpstr>Final Example: SI Stress Injuries</vt:lpstr>
      <vt:lpstr>PowerPoint Presentation</vt:lpstr>
      <vt:lpstr>PowerPoint Presentation</vt:lpstr>
      <vt:lpstr>PowerPoint Presentation</vt:lpstr>
      <vt:lpstr>Health consequence and disease impact of lumbar back pain</vt:lpstr>
      <vt:lpstr>PowerPoint Presentation</vt:lpstr>
      <vt:lpstr> THE ONE SPINE FOR THE REST OF YOUR LIFE</vt:lpstr>
      <vt:lpstr>THANK YOU</vt:lpstr>
    </vt:vector>
  </TitlesOfParts>
  <Company>Nebraska Spine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jbydalek</dc:creator>
  <cp:lastModifiedBy>Sarah Stamm</cp:lastModifiedBy>
  <cp:revision>126</cp:revision>
  <dcterms:created xsi:type="dcterms:W3CDTF">2009-08-17T15:59:52Z</dcterms:created>
  <dcterms:modified xsi:type="dcterms:W3CDTF">2023-09-03T23:35:03Z</dcterms:modified>
</cp:coreProperties>
</file>