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2" r:id="rId5"/>
  </p:sldMasterIdLst>
  <p:notesMasterIdLst>
    <p:notesMasterId r:id="rId39"/>
  </p:notesMasterIdLst>
  <p:handoutMasterIdLst>
    <p:handoutMasterId r:id="rId40"/>
  </p:handoutMasterIdLst>
  <p:sldIdLst>
    <p:sldId id="264" r:id="rId6"/>
    <p:sldId id="948" r:id="rId7"/>
    <p:sldId id="950" r:id="rId8"/>
    <p:sldId id="949" r:id="rId9"/>
    <p:sldId id="261" r:id="rId10"/>
    <p:sldId id="953" r:id="rId11"/>
    <p:sldId id="954" r:id="rId12"/>
    <p:sldId id="299" r:id="rId13"/>
    <p:sldId id="507" r:id="rId14"/>
    <p:sldId id="506" r:id="rId15"/>
    <p:sldId id="956" r:id="rId16"/>
    <p:sldId id="259" r:id="rId17"/>
    <p:sldId id="964" r:id="rId18"/>
    <p:sldId id="263" r:id="rId19"/>
    <p:sldId id="960" r:id="rId20"/>
    <p:sldId id="289" r:id="rId21"/>
    <p:sldId id="266" r:id="rId22"/>
    <p:sldId id="961" r:id="rId23"/>
    <p:sldId id="967" r:id="rId24"/>
    <p:sldId id="965" r:id="rId25"/>
    <p:sldId id="963" r:id="rId26"/>
    <p:sldId id="257" r:id="rId27"/>
    <p:sldId id="272" r:id="rId28"/>
    <p:sldId id="958" r:id="rId29"/>
    <p:sldId id="966" r:id="rId30"/>
    <p:sldId id="971" r:id="rId31"/>
    <p:sldId id="974" r:id="rId32"/>
    <p:sldId id="968" r:id="rId33"/>
    <p:sldId id="972" r:id="rId34"/>
    <p:sldId id="973" r:id="rId35"/>
    <p:sldId id="268" r:id="rId36"/>
    <p:sldId id="947" r:id="rId37"/>
    <p:sldId id="304"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D1FF"/>
    <a:srgbClr val="D6EDFF"/>
    <a:srgbClr val="003865"/>
    <a:srgbClr val="78BE21"/>
    <a:srgbClr val="000000"/>
    <a:srgbClr val="E8E8E8"/>
    <a:srgbClr val="0D0D0D"/>
    <a:srgbClr val="B20738"/>
    <a:srgbClr val="00A3E2"/>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4" autoAdjust="0"/>
    <p:restoredTop sz="55528" autoAdjust="0"/>
  </p:normalViewPr>
  <p:slideViewPr>
    <p:cSldViewPr snapToGrid="0">
      <p:cViewPr varScale="1">
        <p:scale>
          <a:sx n="47" d="100"/>
          <a:sy n="47" d="100"/>
        </p:scale>
        <p:origin x="1925"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277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ata4fb\idepc\ITIH\Unit\Immunization\IMMUNIZATIONS%20SHARE\Somalis%20and%20Immunizations\DATA\somali%20county%20analysis_4%207%202014%20_2004-201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ata4fb\idepc\VPD\X-Cutting%20Topics%20and%20Projects\Health%20Equity\Somali\5.%20DATA\2022\Somali%20statewide%20rates%202004-2020%20(003).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035256410256412E-2"/>
          <c:y val="0.31529381251330074"/>
          <c:w val="0.95592948717948723"/>
          <c:h val="0.379728399659502"/>
        </c:manualLayout>
      </c:layout>
      <c:barChart>
        <c:barDir val="bar"/>
        <c:grouping val="stacked"/>
        <c:varyColors val="0"/>
        <c:ser>
          <c:idx val="0"/>
          <c:order val="0"/>
          <c:tx>
            <c:strRef>
              <c:f>Sheet1!$A$1</c:f>
              <c:strCache>
                <c:ptCount val="1"/>
                <c:pt idx="0">
                  <c:v>Status</c:v>
                </c:pt>
              </c:strCache>
            </c:strRef>
          </c:tx>
          <c:spPr>
            <a:solidFill>
              <a:schemeClr val="accent1"/>
            </a:solidFill>
            <a:ln>
              <a:noFill/>
            </a:ln>
            <a:effectLst/>
          </c:spPr>
          <c:invertIfNegative val="0"/>
          <c:val>
            <c:numRef>
              <c:f>Sheet1!$B$1</c:f>
              <c:numCache>
                <c:formatCode>General</c:formatCode>
                <c:ptCount val="1"/>
              </c:numCache>
            </c:numRef>
          </c:val>
          <c:extLst>
            <c:ext xmlns:c16="http://schemas.microsoft.com/office/drawing/2014/chart" uri="{C3380CC4-5D6E-409C-BE32-E72D297353CC}">
              <c16:uniqueId val="{00000000-C952-4206-BD88-1EF6BE302312}"/>
            </c:ext>
          </c:extLst>
        </c:ser>
        <c:ser>
          <c:idx val="1"/>
          <c:order val="1"/>
          <c:tx>
            <c:strRef>
              <c:f>Sheet1!$A$2</c:f>
              <c:strCache>
                <c:ptCount val="1"/>
                <c:pt idx="0">
                  <c:v>Already gotten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c:formatCode>
                <c:ptCount val="1"/>
                <c:pt idx="0">
                  <c:v>0.73</c:v>
                </c:pt>
              </c:numCache>
            </c:numRef>
          </c:val>
          <c:extLst>
            <c:ext xmlns:c16="http://schemas.microsoft.com/office/drawing/2014/chart" uri="{C3380CC4-5D6E-409C-BE32-E72D297353CC}">
              <c16:uniqueId val="{00000001-C952-4206-BD88-1EF6BE302312}"/>
            </c:ext>
          </c:extLst>
        </c:ser>
        <c:ser>
          <c:idx val="2"/>
          <c:order val="2"/>
          <c:tx>
            <c:strRef>
              <c:f>Sheet1!$A$3</c:f>
              <c:strCache>
                <c:ptCount val="1"/>
                <c:pt idx="0">
                  <c:v>ASAP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c:f>
              <c:numCache>
                <c:formatCode>0%</c:formatCode>
                <c:ptCount val="1"/>
                <c:pt idx="0">
                  <c:v>0.02</c:v>
                </c:pt>
              </c:numCache>
            </c:numRef>
          </c:val>
          <c:extLst>
            <c:ext xmlns:c16="http://schemas.microsoft.com/office/drawing/2014/chart" uri="{C3380CC4-5D6E-409C-BE32-E72D297353CC}">
              <c16:uniqueId val="{00000002-C952-4206-BD88-1EF6BE302312}"/>
            </c:ext>
          </c:extLst>
        </c:ser>
        <c:ser>
          <c:idx val="3"/>
          <c:order val="3"/>
          <c:tx>
            <c:strRef>
              <c:f>Sheet1!$A$4</c:f>
              <c:strCache>
                <c:ptCount val="1"/>
                <c:pt idx="0">
                  <c:v>Wait and see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Sheet1!$B$4</c:f>
              <c:numCache>
                <c:formatCode>0%</c:formatCode>
                <c:ptCount val="1"/>
                <c:pt idx="0">
                  <c:v>0.06</c:v>
                </c:pt>
              </c:numCache>
            </c:numRef>
          </c:val>
          <c:extLst>
            <c:ext xmlns:c16="http://schemas.microsoft.com/office/drawing/2014/chart" uri="{C3380CC4-5D6E-409C-BE32-E72D297353CC}">
              <c16:uniqueId val="{00000003-C952-4206-BD88-1EF6BE302312}"/>
            </c:ext>
          </c:extLst>
        </c:ser>
        <c:ser>
          <c:idx val="4"/>
          <c:order val="4"/>
          <c:tx>
            <c:strRef>
              <c:f>Sheet1!$A$5</c:f>
              <c:strCache>
                <c:ptCount val="1"/>
                <c:pt idx="0">
                  <c:v>If required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Sheet1!$B$5</c:f>
              <c:numCache>
                <c:formatCode>0%</c:formatCode>
                <c:ptCount val="1"/>
                <c:pt idx="0">
                  <c:v>0.03</c:v>
                </c:pt>
              </c:numCache>
            </c:numRef>
          </c:val>
          <c:extLst>
            <c:ext xmlns:c16="http://schemas.microsoft.com/office/drawing/2014/chart" uri="{C3380CC4-5D6E-409C-BE32-E72D297353CC}">
              <c16:uniqueId val="{00000004-C952-4206-BD88-1EF6BE302312}"/>
            </c:ext>
          </c:extLst>
        </c:ser>
        <c:ser>
          <c:idx val="5"/>
          <c:order val="5"/>
          <c:tx>
            <c:strRef>
              <c:f>Sheet1!$A$6</c:f>
              <c:strCache>
                <c:ptCount val="1"/>
                <c:pt idx="0">
                  <c:v>Definitely not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c:f>
              <c:numCache>
                <c:formatCode>0%</c:formatCode>
                <c:ptCount val="1"/>
                <c:pt idx="0">
                  <c:v>0.14000000000000001</c:v>
                </c:pt>
              </c:numCache>
            </c:numRef>
          </c:val>
          <c:extLst>
            <c:ext xmlns:c16="http://schemas.microsoft.com/office/drawing/2014/chart" uri="{C3380CC4-5D6E-409C-BE32-E72D297353CC}">
              <c16:uniqueId val="{00000005-C952-4206-BD88-1EF6BE302312}"/>
            </c:ext>
          </c:extLst>
        </c:ser>
        <c:ser>
          <c:idx val="6"/>
          <c:order val="6"/>
          <c:tx>
            <c:strRef>
              <c:f>Sheet1!$A$7</c:f>
              <c:strCache>
                <c:ptCount val="1"/>
                <c:pt idx="0">
                  <c:v>NA</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Sheet1!$B$7</c:f>
              <c:numCache>
                <c:formatCode>0%</c:formatCode>
                <c:ptCount val="1"/>
                <c:pt idx="0">
                  <c:v>0.02</c:v>
                </c:pt>
              </c:numCache>
            </c:numRef>
          </c:val>
          <c:extLst>
            <c:ext xmlns:c16="http://schemas.microsoft.com/office/drawing/2014/chart" uri="{C3380CC4-5D6E-409C-BE32-E72D297353CC}">
              <c16:uniqueId val="{00000006-C952-4206-BD88-1EF6BE302312}"/>
            </c:ext>
          </c:extLst>
        </c:ser>
        <c:dLbls>
          <c:showLegendKey val="0"/>
          <c:showVal val="0"/>
          <c:showCatName val="0"/>
          <c:showSerName val="0"/>
          <c:showPercent val="0"/>
          <c:showBubbleSize val="0"/>
        </c:dLbls>
        <c:gapWidth val="150"/>
        <c:overlap val="100"/>
        <c:axId val="2088388816"/>
        <c:axId val="2088387568"/>
      </c:barChart>
      <c:catAx>
        <c:axId val="2088388816"/>
        <c:scaling>
          <c:orientation val="minMax"/>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8387568"/>
        <c:crosses val="autoZero"/>
        <c:auto val="1"/>
        <c:lblAlgn val="ctr"/>
        <c:lblOffset val="100"/>
        <c:noMultiLvlLbl val="0"/>
      </c:catAx>
      <c:valAx>
        <c:axId val="208838756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8388816"/>
        <c:crosses val="autoZero"/>
        <c:crossBetween val="between"/>
      </c:valAx>
      <c:spPr>
        <a:noFill/>
        <a:ln>
          <a:noFill/>
        </a:ln>
        <a:effectLst/>
      </c:spPr>
    </c:plotArea>
    <c:legend>
      <c:legendPos val="b"/>
      <c:legendEntry>
        <c:idx val="0"/>
        <c:delete val="1"/>
      </c:legendEntry>
      <c:layout>
        <c:manualLayout>
          <c:xMode val="edge"/>
          <c:yMode val="edge"/>
          <c:x val="2.3446783285612026E-2"/>
          <c:y val="0.74257626168515356"/>
          <c:w val="0.88055073371510384"/>
          <c:h val="0.131960848643919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93285214348207"/>
          <c:y val="5.1400554097404488E-2"/>
          <c:w val="0.84962270341207335"/>
          <c:h val="0.8326195683872849"/>
        </c:manualLayout>
      </c:layout>
      <c:lineChart>
        <c:grouping val="standard"/>
        <c:varyColors val="0"/>
        <c:ser>
          <c:idx val="0"/>
          <c:order val="0"/>
          <c:tx>
            <c:strRef>
              <c:f>'Compilation state'!$B$20:$B$21</c:f>
              <c:strCache>
                <c:ptCount val="2"/>
                <c:pt idx="0">
                  <c:v>Somali</c:v>
                </c:pt>
                <c:pt idx="1">
                  <c:v>MMR rates</c:v>
                </c:pt>
              </c:strCache>
            </c:strRef>
          </c:tx>
          <c:spPr>
            <a:ln w="31750" cap="rnd">
              <a:solidFill>
                <a:schemeClr val="accent1"/>
              </a:solidFill>
              <a:round/>
            </a:ln>
            <a:effectLst/>
          </c:spPr>
          <c:marker>
            <c:symbol val="none"/>
          </c:marker>
          <c:dLbls>
            <c:dLbl>
              <c:idx val="5"/>
              <c:layout>
                <c:manualLayout>
                  <c:x val="-4.5615876122560642E-3"/>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94-46A6-932B-74723BD04A82}"/>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'Compilation state'!$A$22:$A$27</c:f>
              <c:numCache>
                <c:formatCode>General</c:formatCode>
                <c:ptCount val="6"/>
                <c:pt idx="0">
                  <c:v>2004</c:v>
                </c:pt>
                <c:pt idx="1">
                  <c:v>2005</c:v>
                </c:pt>
                <c:pt idx="2">
                  <c:v>2006</c:v>
                </c:pt>
                <c:pt idx="3">
                  <c:v>2007</c:v>
                </c:pt>
                <c:pt idx="4">
                  <c:v>2008</c:v>
                </c:pt>
                <c:pt idx="5">
                  <c:v>2009</c:v>
                </c:pt>
              </c:numCache>
            </c:numRef>
          </c:cat>
          <c:val>
            <c:numRef>
              <c:f>'Compilation state'!$B$22:$B$27</c:f>
              <c:numCache>
                <c:formatCode>0%</c:formatCode>
                <c:ptCount val="6"/>
                <c:pt idx="0">
                  <c:v>0.9</c:v>
                </c:pt>
                <c:pt idx="1">
                  <c:v>0.89</c:v>
                </c:pt>
                <c:pt idx="2">
                  <c:v>0.87</c:v>
                </c:pt>
                <c:pt idx="3">
                  <c:v>0.82</c:v>
                </c:pt>
                <c:pt idx="4">
                  <c:v>0.66</c:v>
                </c:pt>
                <c:pt idx="5">
                  <c:v>0.63</c:v>
                </c:pt>
              </c:numCache>
            </c:numRef>
          </c:val>
          <c:smooth val="0"/>
          <c:extLst>
            <c:ext xmlns:c16="http://schemas.microsoft.com/office/drawing/2014/chart" uri="{C3380CC4-5D6E-409C-BE32-E72D297353CC}">
              <c16:uniqueId val="{00000000-392C-44D9-ACB4-681C4E17A775}"/>
            </c:ext>
          </c:extLst>
        </c:ser>
        <c:ser>
          <c:idx val="1"/>
          <c:order val="1"/>
          <c:tx>
            <c:strRef>
              <c:f>'Compilation state'!$C$20:$C$21</c:f>
              <c:strCache>
                <c:ptCount val="2"/>
                <c:pt idx="0">
                  <c:v>Non Somali</c:v>
                </c:pt>
                <c:pt idx="1">
                  <c:v>MMR rates</c:v>
                </c:pt>
              </c:strCache>
            </c:strRef>
          </c:tx>
          <c:spPr>
            <a:ln w="31750" cap="rnd">
              <a:solidFill>
                <a:schemeClr val="accent2"/>
              </a:solidFill>
              <a:round/>
            </a:ln>
            <a:effectLst/>
          </c:spPr>
          <c:marker>
            <c:symbol val="none"/>
          </c:marker>
          <c:dLbls>
            <c:dLbl>
              <c:idx val="5"/>
              <c:layout>
                <c:manualLayout>
                  <c:x val="-1.0252336690107534E-4"/>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94-46A6-932B-74723BD04A82}"/>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'Compilation state'!$A$22:$A$27</c:f>
              <c:numCache>
                <c:formatCode>General</c:formatCode>
                <c:ptCount val="6"/>
                <c:pt idx="0">
                  <c:v>2004</c:v>
                </c:pt>
                <c:pt idx="1">
                  <c:v>2005</c:v>
                </c:pt>
                <c:pt idx="2">
                  <c:v>2006</c:v>
                </c:pt>
                <c:pt idx="3">
                  <c:v>2007</c:v>
                </c:pt>
                <c:pt idx="4">
                  <c:v>2008</c:v>
                </c:pt>
                <c:pt idx="5">
                  <c:v>2009</c:v>
                </c:pt>
              </c:numCache>
            </c:numRef>
          </c:cat>
          <c:val>
            <c:numRef>
              <c:f>'Compilation state'!$C$22:$C$27</c:f>
              <c:numCache>
                <c:formatCode>0%</c:formatCode>
                <c:ptCount val="6"/>
                <c:pt idx="0">
                  <c:v>0.86219999999999997</c:v>
                </c:pt>
                <c:pt idx="1">
                  <c:v>0.85589999999999999</c:v>
                </c:pt>
                <c:pt idx="2">
                  <c:v>0.85289999999999999</c:v>
                </c:pt>
                <c:pt idx="3">
                  <c:v>0.86270000000000002</c:v>
                </c:pt>
                <c:pt idx="4">
                  <c:v>0.8639</c:v>
                </c:pt>
                <c:pt idx="5">
                  <c:v>0.88019999999999998</c:v>
                </c:pt>
              </c:numCache>
            </c:numRef>
          </c:val>
          <c:smooth val="0"/>
          <c:extLst>
            <c:ext xmlns:c16="http://schemas.microsoft.com/office/drawing/2014/chart" uri="{C3380CC4-5D6E-409C-BE32-E72D297353CC}">
              <c16:uniqueId val="{00000001-392C-44D9-ACB4-681C4E17A775}"/>
            </c:ext>
          </c:extLst>
        </c:ser>
        <c:dLbls>
          <c:dLblPos val="ctr"/>
          <c:showLegendKey val="0"/>
          <c:showVal val="1"/>
          <c:showCatName val="0"/>
          <c:showSerName val="0"/>
          <c:showPercent val="0"/>
          <c:showBubbleSize val="0"/>
        </c:dLbls>
        <c:smooth val="0"/>
        <c:axId val="221980096"/>
        <c:axId val="221979704"/>
      </c:lineChart>
      <c:catAx>
        <c:axId val="221980096"/>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21979704"/>
        <c:crosses val="autoZero"/>
        <c:auto val="1"/>
        <c:lblAlgn val="ctr"/>
        <c:lblOffset val="100"/>
        <c:noMultiLvlLbl val="0"/>
      </c:catAx>
      <c:valAx>
        <c:axId val="221979704"/>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21980096"/>
        <c:crosses val="autoZero"/>
        <c:crossBetween val="between"/>
      </c:valAx>
      <c:spPr>
        <a:noFill/>
        <a:ln>
          <a:noFill/>
        </a:ln>
        <a:effectLst/>
      </c:spPr>
    </c:plotArea>
    <c:legend>
      <c:legendPos val="b"/>
      <c:layout>
        <c:manualLayout>
          <c:xMode val="edge"/>
          <c:yMode val="edge"/>
          <c:x val="0.17885018780033729"/>
          <c:y val="0.61034930114404373"/>
          <c:w val="0.41756278643343392"/>
          <c:h val="0.2084364615457092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60012941348647E-2"/>
          <c:y val="0.20724103060178373"/>
          <c:w val="0.86526727330050923"/>
          <c:h val="0.64999524921635299"/>
        </c:manualLayout>
      </c:layout>
      <c:lineChart>
        <c:grouping val="standard"/>
        <c:varyColors val="0"/>
        <c:ser>
          <c:idx val="0"/>
          <c:order val="0"/>
          <c:tx>
            <c:strRef>
              <c:f>Sheet1!$I$1</c:f>
              <c:strCache>
                <c:ptCount val="1"/>
                <c:pt idx="0">
                  <c:v>Somali</c:v>
                </c:pt>
              </c:strCache>
            </c:strRef>
          </c:tx>
          <c:spPr>
            <a:ln w="63500" cap="rnd">
              <a:solidFill>
                <a:schemeClr val="accent1"/>
              </a:solidFill>
              <a:round/>
            </a:ln>
            <a:effectLst/>
          </c:spPr>
          <c:marker>
            <c:symbol val="none"/>
          </c:marker>
          <c:dLbls>
            <c:dLbl>
              <c:idx val="4"/>
              <c:layout>
                <c:manualLayout>
                  <c:x val="-3.0774143365506629E-2"/>
                  <c:y val="5.31065594964215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9A-4111-8F8B-19EFA8BAECB8}"/>
                </c:ext>
              </c:extLst>
            </c:dLbl>
            <c:dLbl>
              <c:idx val="15"/>
              <c:layout>
                <c:manualLayout>
                  <c:x val="1.6449282405390106E-2"/>
                  <c:y val="7.2421573113306079E-3"/>
                </c:manualLayout>
              </c:layout>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53-42D0-998A-D3374ADE2DD1}"/>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Sheet1!$H$2:$H$17</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Sheet1!$I$2:$I$17</c:f>
              <c:numCache>
                <c:formatCode>0.0</c:formatCode>
                <c:ptCount val="16"/>
                <c:pt idx="0">
                  <c:v>92.031872509960152</c:v>
                </c:pt>
                <c:pt idx="1">
                  <c:v>91.789310611928741</c:v>
                </c:pt>
                <c:pt idx="2">
                  <c:v>89.950808151791989</c:v>
                </c:pt>
                <c:pt idx="3">
                  <c:v>84.261168384879724</c:v>
                </c:pt>
                <c:pt idx="4">
                  <c:v>69.918699186991873</c:v>
                </c:pt>
                <c:pt idx="5">
                  <c:v>67.816854678168554</c:v>
                </c:pt>
                <c:pt idx="6">
                  <c:v>59.974905897114184</c:v>
                </c:pt>
                <c:pt idx="7">
                  <c:v>51.277372262773724</c:v>
                </c:pt>
                <c:pt idx="8">
                  <c:v>46.465753424657535</c:v>
                </c:pt>
                <c:pt idx="9">
                  <c:v>44.620901639344261</c:v>
                </c:pt>
                <c:pt idx="10">
                  <c:v>42.052679382379651</c:v>
                </c:pt>
                <c:pt idx="11">
                  <c:v>58.879668049792535</c:v>
                </c:pt>
                <c:pt idx="12">
                  <c:v>55.378640776699029</c:v>
                </c:pt>
                <c:pt idx="13">
                  <c:v>43.292212798766386</c:v>
                </c:pt>
                <c:pt idx="14">
                  <c:v>37.200000000000003</c:v>
                </c:pt>
                <c:pt idx="15" formatCode="General">
                  <c:v>33.799999999999997</c:v>
                </c:pt>
              </c:numCache>
            </c:numRef>
          </c:val>
          <c:smooth val="0"/>
          <c:extLst>
            <c:ext xmlns:c16="http://schemas.microsoft.com/office/drawing/2014/chart" uri="{C3380CC4-5D6E-409C-BE32-E72D297353CC}">
              <c16:uniqueId val="{00000000-FB53-42D0-998A-D3374ADE2DD1}"/>
            </c:ext>
          </c:extLst>
        </c:ser>
        <c:ser>
          <c:idx val="1"/>
          <c:order val="1"/>
          <c:tx>
            <c:strRef>
              <c:f>Sheet1!$J$1</c:f>
              <c:strCache>
                <c:ptCount val="1"/>
                <c:pt idx="0">
                  <c:v>Non-Somali</c:v>
                </c:pt>
              </c:strCache>
            </c:strRef>
          </c:tx>
          <c:spPr>
            <a:ln w="63500" cap="rnd">
              <a:solidFill>
                <a:schemeClr val="accent2"/>
              </a:solidFill>
              <a:round/>
            </a:ln>
            <a:effectLst/>
          </c:spPr>
          <c:marker>
            <c:symbol val="none"/>
          </c:marker>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BD-48A2-BFF5-4167A6815196}"/>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Sheet1!$H$2:$H$17</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Sheet1!$J$2:$J$17</c:f>
              <c:numCache>
                <c:formatCode>0.0</c:formatCode>
                <c:ptCount val="16"/>
                <c:pt idx="0">
                  <c:v>88.78098482798147</c:v>
                </c:pt>
                <c:pt idx="1">
                  <c:v>88.266150435569983</c:v>
                </c:pt>
                <c:pt idx="2">
                  <c:v>87.85518838139339</c:v>
                </c:pt>
                <c:pt idx="3">
                  <c:v>88.499196701930956</c:v>
                </c:pt>
                <c:pt idx="4">
                  <c:v>88.972529544883074</c:v>
                </c:pt>
                <c:pt idx="5">
                  <c:v>90.742242791481786</c:v>
                </c:pt>
                <c:pt idx="6">
                  <c:v>90.690906658192702</c:v>
                </c:pt>
                <c:pt idx="7">
                  <c:v>89.418163295486281</c:v>
                </c:pt>
                <c:pt idx="8">
                  <c:v>89.334875650665126</c:v>
                </c:pt>
                <c:pt idx="9">
                  <c:v>90.502563765448329</c:v>
                </c:pt>
                <c:pt idx="10">
                  <c:v>90.633098245038539</c:v>
                </c:pt>
                <c:pt idx="11">
                  <c:v>91.867020394627758</c:v>
                </c:pt>
                <c:pt idx="12">
                  <c:v>92.052040015364838</c:v>
                </c:pt>
                <c:pt idx="13">
                  <c:v>91.967171069505</c:v>
                </c:pt>
                <c:pt idx="14">
                  <c:v>90.9</c:v>
                </c:pt>
                <c:pt idx="15" formatCode="General">
                  <c:v>88.7</c:v>
                </c:pt>
              </c:numCache>
            </c:numRef>
          </c:val>
          <c:smooth val="0"/>
          <c:extLst>
            <c:ext xmlns:c16="http://schemas.microsoft.com/office/drawing/2014/chart" uri="{C3380CC4-5D6E-409C-BE32-E72D297353CC}">
              <c16:uniqueId val="{00000001-FB53-42D0-998A-D3374ADE2DD1}"/>
            </c:ext>
          </c:extLst>
        </c:ser>
        <c:dLbls>
          <c:showLegendKey val="0"/>
          <c:showVal val="0"/>
          <c:showCatName val="0"/>
          <c:showSerName val="0"/>
          <c:showPercent val="0"/>
          <c:showBubbleSize val="0"/>
        </c:dLbls>
        <c:smooth val="0"/>
        <c:axId val="1392074079"/>
        <c:axId val="1392084063"/>
      </c:lineChart>
      <c:catAx>
        <c:axId val="1392074079"/>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a:t>Year assessed</a:t>
                </a:r>
              </a:p>
            </c:rich>
          </c:tx>
          <c:layout>
            <c:manualLayout>
              <c:xMode val="edge"/>
              <c:yMode val="edge"/>
              <c:x val="0.4421877594081301"/>
              <c:y val="0.9199712490472298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92084063"/>
        <c:crosses val="autoZero"/>
        <c:auto val="1"/>
        <c:lblAlgn val="ctr"/>
        <c:lblOffset val="100"/>
        <c:noMultiLvlLbl val="0"/>
      </c:catAx>
      <c:valAx>
        <c:axId val="1392084063"/>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Immunization rates</a:t>
                </a:r>
              </a:p>
            </c:rich>
          </c:tx>
          <c:layout>
            <c:manualLayout>
              <c:xMode val="edge"/>
              <c:yMode val="edge"/>
              <c:x val="0"/>
              <c:y val="0.4263938784427394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392074079"/>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FA33D4-7965-4641-815E-F423C1C41FF3}" type="doc">
      <dgm:prSet loTypeId="urn:microsoft.com/office/officeart/2005/8/layout/venn1" loCatId="relationship" qsTypeId="urn:microsoft.com/office/officeart/2005/8/quickstyle/simple1" qsCatId="simple" csTypeId="urn:microsoft.com/office/officeart/2005/8/colors/colorful3" csCatId="colorful" phldr="1"/>
      <dgm:spPr/>
    </dgm:pt>
    <dgm:pt modelId="{E37F3B5C-7979-475B-918F-143B30E9FE1C}">
      <dgm:prSet phldrT="[Text]" custT="1"/>
      <dgm:spPr/>
      <dgm:t>
        <a:bodyPr/>
        <a:lstStyle/>
        <a:p>
          <a:pPr algn="ctr"/>
          <a:r>
            <a:rPr lang="en-US" sz="4000" dirty="0"/>
            <a:t>Confidence</a:t>
          </a:r>
        </a:p>
        <a:p>
          <a:pPr algn="l"/>
          <a:r>
            <a:rPr lang="en-US" sz="2800" dirty="0"/>
            <a:t>-Knowledge, </a:t>
          </a:r>
          <a:br>
            <a:rPr lang="en-US" sz="2800" dirty="0"/>
          </a:br>
          <a:r>
            <a:rPr lang="en-US" sz="2800" dirty="0"/>
            <a:t>awareness, beliefs</a:t>
          </a:r>
        </a:p>
        <a:p>
          <a:pPr algn="l"/>
          <a:r>
            <a:rPr lang="en-US" sz="2800" dirty="0"/>
            <a:t>-Level of intent</a:t>
          </a:r>
        </a:p>
        <a:p>
          <a:pPr algn="l"/>
          <a:r>
            <a:rPr lang="en-US" sz="2800" dirty="0"/>
            <a:t>-Risk tolerance</a:t>
          </a:r>
        </a:p>
      </dgm:t>
    </dgm:pt>
    <dgm:pt modelId="{09F42130-DEF0-4CC4-8E52-76A9C6D3C300}" type="parTrans" cxnId="{3891A16A-E285-47E5-91E9-0F96F67CE444}">
      <dgm:prSet/>
      <dgm:spPr/>
      <dgm:t>
        <a:bodyPr/>
        <a:lstStyle/>
        <a:p>
          <a:endParaRPr lang="en-US"/>
        </a:p>
      </dgm:t>
    </dgm:pt>
    <dgm:pt modelId="{7DC5F57F-CA1F-488C-AA6E-5F7D9EAF23B6}" type="sibTrans" cxnId="{3891A16A-E285-47E5-91E9-0F96F67CE444}">
      <dgm:prSet/>
      <dgm:spPr/>
      <dgm:t>
        <a:bodyPr/>
        <a:lstStyle/>
        <a:p>
          <a:endParaRPr lang="en-US"/>
        </a:p>
      </dgm:t>
    </dgm:pt>
    <dgm:pt modelId="{21017D0B-BA3F-427B-A0F2-9E80CCC0E17D}">
      <dgm:prSet phldrT="[Text]" custT="1"/>
      <dgm:spPr/>
      <dgm:t>
        <a:bodyPr/>
        <a:lstStyle/>
        <a:p>
          <a:pPr algn="ctr"/>
          <a:r>
            <a:rPr lang="en-US" sz="4100" dirty="0"/>
            <a:t>Access</a:t>
          </a:r>
        </a:p>
        <a:p>
          <a:pPr algn="r"/>
          <a:r>
            <a:rPr lang="en-US" sz="2800" dirty="0"/>
            <a:t>Level of intent</a:t>
          </a:r>
        </a:p>
        <a:p>
          <a:pPr algn="r"/>
          <a:r>
            <a:rPr lang="en-US" sz="2800" dirty="0"/>
            <a:t>Cost and effort</a:t>
          </a:r>
        </a:p>
        <a:p>
          <a:pPr algn="r"/>
          <a:r>
            <a:rPr lang="en-US" sz="2800" dirty="0"/>
            <a:t>All forms of access: physical, emotional, safety</a:t>
          </a:r>
        </a:p>
      </dgm:t>
    </dgm:pt>
    <dgm:pt modelId="{8069977D-F4B3-4489-BCDF-756FFA43DDC4}" type="parTrans" cxnId="{C462899F-E174-408F-AC79-95E2905CB720}">
      <dgm:prSet/>
      <dgm:spPr/>
      <dgm:t>
        <a:bodyPr/>
        <a:lstStyle/>
        <a:p>
          <a:endParaRPr lang="en-US"/>
        </a:p>
      </dgm:t>
    </dgm:pt>
    <dgm:pt modelId="{7AB69B56-1447-49DA-A961-F681FDD2D47F}" type="sibTrans" cxnId="{C462899F-E174-408F-AC79-95E2905CB720}">
      <dgm:prSet/>
      <dgm:spPr/>
      <dgm:t>
        <a:bodyPr/>
        <a:lstStyle/>
        <a:p>
          <a:endParaRPr lang="en-US"/>
        </a:p>
      </dgm:t>
    </dgm:pt>
    <dgm:pt modelId="{C528DA7C-0924-495F-B137-A3068859E8A5}" type="pres">
      <dgm:prSet presAssocID="{30FA33D4-7965-4641-815E-F423C1C41FF3}" presName="compositeShape" presStyleCnt="0">
        <dgm:presLayoutVars>
          <dgm:chMax val="7"/>
          <dgm:dir/>
          <dgm:resizeHandles val="exact"/>
        </dgm:presLayoutVars>
      </dgm:prSet>
      <dgm:spPr/>
    </dgm:pt>
    <dgm:pt modelId="{FB10300D-8E34-4B79-B017-AB1FB741CBFB}" type="pres">
      <dgm:prSet presAssocID="{E37F3B5C-7979-475B-918F-143B30E9FE1C}" presName="circ1" presStyleLbl="vennNode1" presStyleIdx="0" presStyleCnt="2" custScaleX="111455" custLinFactNeighborX="709" custLinFactNeighborY="274"/>
      <dgm:spPr/>
    </dgm:pt>
    <dgm:pt modelId="{1D92DF24-03E8-4340-820E-19E0CE193C65}" type="pres">
      <dgm:prSet presAssocID="{E37F3B5C-7979-475B-918F-143B30E9FE1C}" presName="circ1Tx" presStyleLbl="revTx" presStyleIdx="0" presStyleCnt="0">
        <dgm:presLayoutVars>
          <dgm:chMax val="0"/>
          <dgm:chPref val="0"/>
          <dgm:bulletEnabled val="1"/>
        </dgm:presLayoutVars>
      </dgm:prSet>
      <dgm:spPr/>
    </dgm:pt>
    <dgm:pt modelId="{4D22E73A-3B38-4F6B-8C4C-ABECFEC80EA4}" type="pres">
      <dgm:prSet presAssocID="{21017D0B-BA3F-427B-A0F2-9E80CCC0E17D}" presName="circ2" presStyleLbl="vennNode1" presStyleIdx="1" presStyleCnt="2" custScaleX="114125" custLinFactNeighborX="-250" custLinFactNeighborY="898"/>
      <dgm:spPr/>
    </dgm:pt>
    <dgm:pt modelId="{6A91BA8F-F05C-4535-9BC5-8B5D598BF2BF}" type="pres">
      <dgm:prSet presAssocID="{21017D0B-BA3F-427B-A0F2-9E80CCC0E17D}" presName="circ2Tx" presStyleLbl="revTx" presStyleIdx="0" presStyleCnt="0">
        <dgm:presLayoutVars>
          <dgm:chMax val="0"/>
          <dgm:chPref val="0"/>
          <dgm:bulletEnabled val="1"/>
        </dgm:presLayoutVars>
      </dgm:prSet>
      <dgm:spPr/>
    </dgm:pt>
  </dgm:ptLst>
  <dgm:cxnLst>
    <dgm:cxn modelId="{0755B302-61AF-4DC8-A53B-9DD7C7B29055}" type="presOf" srcId="{30FA33D4-7965-4641-815E-F423C1C41FF3}" destId="{C528DA7C-0924-495F-B137-A3068859E8A5}" srcOrd="0" destOrd="0" presId="urn:microsoft.com/office/officeart/2005/8/layout/venn1"/>
    <dgm:cxn modelId="{3891A16A-E285-47E5-91E9-0F96F67CE444}" srcId="{30FA33D4-7965-4641-815E-F423C1C41FF3}" destId="{E37F3B5C-7979-475B-918F-143B30E9FE1C}" srcOrd="0" destOrd="0" parTransId="{09F42130-DEF0-4CC4-8E52-76A9C6D3C300}" sibTransId="{7DC5F57F-CA1F-488C-AA6E-5F7D9EAF23B6}"/>
    <dgm:cxn modelId="{47B47B52-60AA-45A5-932A-94FAC7E5C8B0}" type="presOf" srcId="{21017D0B-BA3F-427B-A0F2-9E80CCC0E17D}" destId="{6A91BA8F-F05C-4535-9BC5-8B5D598BF2BF}" srcOrd="1" destOrd="0" presId="urn:microsoft.com/office/officeart/2005/8/layout/venn1"/>
    <dgm:cxn modelId="{F09CA452-C0C6-41B3-A56F-5043CB8A2649}" type="presOf" srcId="{E37F3B5C-7979-475B-918F-143B30E9FE1C}" destId="{FB10300D-8E34-4B79-B017-AB1FB741CBFB}" srcOrd="0" destOrd="0" presId="urn:microsoft.com/office/officeart/2005/8/layout/venn1"/>
    <dgm:cxn modelId="{10E25B9D-3B7D-4603-BBC9-473BA24DF7C8}" type="presOf" srcId="{21017D0B-BA3F-427B-A0F2-9E80CCC0E17D}" destId="{4D22E73A-3B38-4F6B-8C4C-ABECFEC80EA4}" srcOrd="0" destOrd="0" presId="urn:microsoft.com/office/officeart/2005/8/layout/venn1"/>
    <dgm:cxn modelId="{C462899F-E174-408F-AC79-95E2905CB720}" srcId="{30FA33D4-7965-4641-815E-F423C1C41FF3}" destId="{21017D0B-BA3F-427B-A0F2-9E80CCC0E17D}" srcOrd="1" destOrd="0" parTransId="{8069977D-F4B3-4489-BCDF-756FFA43DDC4}" sibTransId="{7AB69B56-1447-49DA-A961-F681FDD2D47F}"/>
    <dgm:cxn modelId="{4FA371D1-2889-4106-B783-A250B08D6431}" type="presOf" srcId="{E37F3B5C-7979-475B-918F-143B30E9FE1C}" destId="{1D92DF24-03E8-4340-820E-19E0CE193C65}" srcOrd="1" destOrd="0" presId="urn:microsoft.com/office/officeart/2005/8/layout/venn1"/>
    <dgm:cxn modelId="{18CC82F1-D069-4D36-899D-68257FEAEFFB}" type="presParOf" srcId="{C528DA7C-0924-495F-B137-A3068859E8A5}" destId="{FB10300D-8E34-4B79-B017-AB1FB741CBFB}" srcOrd="0" destOrd="0" presId="urn:microsoft.com/office/officeart/2005/8/layout/venn1"/>
    <dgm:cxn modelId="{F0E264A8-9DCE-46B8-9772-738C8344AE4F}" type="presParOf" srcId="{C528DA7C-0924-495F-B137-A3068859E8A5}" destId="{1D92DF24-03E8-4340-820E-19E0CE193C65}" srcOrd="1" destOrd="0" presId="urn:microsoft.com/office/officeart/2005/8/layout/venn1"/>
    <dgm:cxn modelId="{30C85C00-EFF7-436A-A143-EAA9020D17AA}" type="presParOf" srcId="{C528DA7C-0924-495F-B137-A3068859E8A5}" destId="{4D22E73A-3B38-4F6B-8C4C-ABECFEC80EA4}" srcOrd="2" destOrd="0" presId="urn:microsoft.com/office/officeart/2005/8/layout/venn1"/>
    <dgm:cxn modelId="{9CF0F1F4-555B-413E-8962-57AA7E1D8DA5}" type="presParOf" srcId="{C528DA7C-0924-495F-B137-A3068859E8A5}" destId="{6A91BA8F-F05C-4535-9BC5-8B5D598BF2BF}"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2FA8FF-4B64-4504-9338-5B271C6655A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728BBCFD-A8EB-44AD-B774-1FC75B9622CE}">
      <dgm:prSet phldrT="[Text]"/>
      <dgm:spPr/>
      <dgm:t>
        <a:bodyPr/>
        <a:lstStyle/>
        <a:p>
          <a:r>
            <a:rPr lang="en-US" dirty="0"/>
            <a:t>Already gotten</a:t>
          </a:r>
        </a:p>
      </dgm:t>
    </dgm:pt>
    <dgm:pt modelId="{ED9FE13A-E34A-4B18-A880-F8ADCEF0D30C}" type="parTrans" cxnId="{3A1CD51B-5ECA-4280-AB8B-5929E8DE1D02}">
      <dgm:prSet/>
      <dgm:spPr/>
      <dgm:t>
        <a:bodyPr/>
        <a:lstStyle/>
        <a:p>
          <a:endParaRPr lang="en-US"/>
        </a:p>
      </dgm:t>
    </dgm:pt>
    <dgm:pt modelId="{729FF047-0FE4-4364-A196-5844C1F0841F}" type="sibTrans" cxnId="{3A1CD51B-5ECA-4280-AB8B-5929E8DE1D02}">
      <dgm:prSet/>
      <dgm:spPr/>
      <dgm:t>
        <a:bodyPr/>
        <a:lstStyle/>
        <a:p>
          <a:endParaRPr lang="en-US"/>
        </a:p>
      </dgm:t>
    </dgm:pt>
    <dgm:pt modelId="{9B7916A2-DDF1-49CF-A818-AE0BC1388112}">
      <dgm:prSet phldrT="[Text]"/>
      <dgm:spPr/>
      <dgm:t>
        <a:bodyPr/>
        <a:lstStyle/>
        <a:p>
          <a:r>
            <a:rPr lang="en-US" dirty="0"/>
            <a:t>Ready access to information</a:t>
          </a:r>
        </a:p>
      </dgm:t>
    </dgm:pt>
    <dgm:pt modelId="{59AECF84-3738-4F72-83C8-AB94C2913287}" type="parTrans" cxnId="{C92D2D7E-194E-45C6-8CAF-0C24AD5A91AF}">
      <dgm:prSet/>
      <dgm:spPr/>
      <dgm:t>
        <a:bodyPr/>
        <a:lstStyle/>
        <a:p>
          <a:endParaRPr lang="en-US"/>
        </a:p>
      </dgm:t>
    </dgm:pt>
    <dgm:pt modelId="{7AEC5115-E7E7-4A94-9478-C75E1FB74020}" type="sibTrans" cxnId="{C92D2D7E-194E-45C6-8CAF-0C24AD5A91AF}">
      <dgm:prSet/>
      <dgm:spPr/>
      <dgm:t>
        <a:bodyPr/>
        <a:lstStyle/>
        <a:p>
          <a:endParaRPr lang="en-US"/>
        </a:p>
      </dgm:t>
    </dgm:pt>
    <dgm:pt modelId="{75C3DEBC-C104-42FF-8969-2F4182F81C38}">
      <dgm:prSet phldrT="[Text]"/>
      <dgm:spPr/>
      <dgm:t>
        <a:bodyPr/>
        <a:lstStyle/>
        <a:p>
          <a:r>
            <a:rPr lang="en-US" dirty="0"/>
            <a:t>Time for the process</a:t>
          </a:r>
        </a:p>
      </dgm:t>
    </dgm:pt>
    <dgm:pt modelId="{F7875D5D-DBC4-49CD-8BCC-988469763A64}" type="parTrans" cxnId="{8B6994BB-78A3-4120-8558-3464C456E4FF}">
      <dgm:prSet/>
      <dgm:spPr/>
      <dgm:t>
        <a:bodyPr/>
        <a:lstStyle/>
        <a:p>
          <a:endParaRPr lang="en-US"/>
        </a:p>
      </dgm:t>
    </dgm:pt>
    <dgm:pt modelId="{0963D21B-C204-4428-A9D9-1120BA678E12}" type="sibTrans" cxnId="{8B6994BB-78A3-4120-8558-3464C456E4FF}">
      <dgm:prSet/>
      <dgm:spPr/>
      <dgm:t>
        <a:bodyPr/>
        <a:lstStyle/>
        <a:p>
          <a:endParaRPr lang="en-US"/>
        </a:p>
      </dgm:t>
    </dgm:pt>
    <dgm:pt modelId="{9A3680DB-0F78-4F2D-8AFE-045A07EF1583}">
      <dgm:prSet phldrT="[Text]"/>
      <dgm:spPr/>
      <dgm:t>
        <a:bodyPr/>
        <a:lstStyle/>
        <a:p>
          <a:r>
            <a:rPr lang="en-US" dirty="0"/>
            <a:t>ASAP</a:t>
          </a:r>
        </a:p>
      </dgm:t>
    </dgm:pt>
    <dgm:pt modelId="{2AB2EB5B-A57A-4C9D-B36A-527D17A4B504}" type="parTrans" cxnId="{7279C64E-A032-4ABA-B5C9-67E8FA0E678D}">
      <dgm:prSet/>
      <dgm:spPr/>
      <dgm:t>
        <a:bodyPr/>
        <a:lstStyle/>
        <a:p>
          <a:endParaRPr lang="en-US"/>
        </a:p>
      </dgm:t>
    </dgm:pt>
    <dgm:pt modelId="{D9052430-646E-418B-BE01-3264B757FCCE}" type="sibTrans" cxnId="{7279C64E-A032-4ABA-B5C9-67E8FA0E678D}">
      <dgm:prSet/>
      <dgm:spPr/>
      <dgm:t>
        <a:bodyPr/>
        <a:lstStyle/>
        <a:p>
          <a:endParaRPr lang="en-US"/>
        </a:p>
      </dgm:t>
    </dgm:pt>
    <dgm:pt modelId="{79236DDE-1F6F-423C-8E6A-EA23E897A191}">
      <dgm:prSet phldrT="[Text]"/>
      <dgm:spPr/>
      <dgm:t>
        <a:bodyPr/>
        <a:lstStyle/>
        <a:p>
          <a:r>
            <a:rPr lang="en-US" dirty="0"/>
            <a:t>Wait and see</a:t>
          </a:r>
        </a:p>
      </dgm:t>
    </dgm:pt>
    <dgm:pt modelId="{AD6E7810-FB0D-4DF5-900E-25BEBD5C237E}" type="parTrans" cxnId="{35724056-A81B-4CEC-89A5-CAC353D54977}">
      <dgm:prSet/>
      <dgm:spPr/>
      <dgm:t>
        <a:bodyPr/>
        <a:lstStyle/>
        <a:p>
          <a:endParaRPr lang="en-US"/>
        </a:p>
      </dgm:t>
    </dgm:pt>
    <dgm:pt modelId="{D8F6B367-3BE9-4F1B-8178-C68804F16FCB}" type="sibTrans" cxnId="{35724056-A81B-4CEC-89A5-CAC353D54977}">
      <dgm:prSet/>
      <dgm:spPr/>
      <dgm:t>
        <a:bodyPr/>
        <a:lstStyle/>
        <a:p>
          <a:endParaRPr lang="en-US"/>
        </a:p>
      </dgm:t>
    </dgm:pt>
    <dgm:pt modelId="{1128A6B6-7B22-4703-BBAF-2219037E1934}">
      <dgm:prSet phldrT="[Text]"/>
      <dgm:spPr/>
      <dgm:t>
        <a:bodyPr/>
        <a:lstStyle/>
        <a:p>
          <a:r>
            <a:rPr lang="en-US" dirty="0"/>
            <a:t>If required</a:t>
          </a:r>
        </a:p>
      </dgm:t>
    </dgm:pt>
    <dgm:pt modelId="{1EA82436-666E-4044-8187-01E00933B231}" type="parTrans" cxnId="{E5B94263-0584-4D02-972F-BE82DE83519F}">
      <dgm:prSet/>
      <dgm:spPr/>
      <dgm:t>
        <a:bodyPr/>
        <a:lstStyle/>
        <a:p>
          <a:endParaRPr lang="en-US"/>
        </a:p>
      </dgm:t>
    </dgm:pt>
    <dgm:pt modelId="{C5CEE85D-23CA-43A4-9C0D-70446AD6A095}" type="sibTrans" cxnId="{E5B94263-0584-4D02-972F-BE82DE83519F}">
      <dgm:prSet/>
      <dgm:spPr/>
      <dgm:t>
        <a:bodyPr/>
        <a:lstStyle/>
        <a:p>
          <a:endParaRPr lang="en-US"/>
        </a:p>
      </dgm:t>
    </dgm:pt>
    <dgm:pt modelId="{BD870E08-9F99-4887-A7B5-46043BEBB29B}">
      <dgm:prSet phldrT="[Text]"/>
      <dgm:spPr/>
      <dgm:t>
        <a:bodyPr/>
        <a:lstStyle/>
        <a:p>
          <a:r>
            <a:rPr lang="en-US" dirty="0"/>
            <a:t>Definitely not</a:t>
          </a:r>
        </a:p>
      </dgm:t>
    </dgm:pt>
    <dgm:pt modelId="{30E245CA-AEE6-410D-B787-2CD0ED60EC9A}" type="parTrans" cxnId="{7A22BDF0-1331-4E67-9C43-C293D9F5EB4C}">
      <dgm:prSet/>
      <dgm:spPr/>
      <dgm:t>
        <a:bodyPr/>
        <a:lstStyle/>
        <a:p>
          <a:endParaRPr lang="en-US"/>
        </a:p>
      </dgm:t>
    </dgm:pt>
    <dgm:pt modelId="{94F3E1B2-F580-442B-BC79-E627D3F7955E}" type="sibTrans" cxnId="{7A22BDF0-1331-4E67-9C43-C293D9F5EB4C}">
      <dgm:prSet/>
      <dgm:spPr/>
      <dgm:t>
        <a:bodyPr/>
        <a:lstStyle/>
        <a:p>
          <a:endParaRPr lang="en-US"/>
        </a:p>
      </dgm:t>
    </dgm:pt>
    <dgm:pt modelId="{00D8549B-2E60-4915-AFAA-946010937EC2}">
      <dgm:prSet phldrT="[Text]"/>
      <dgm:spPr/>
      <dgm:t>
        <a:bodyPr/>
        <a:lstStyle/>
        <a:p>
          <a:r>
            <a:rPr lang="en-US" dirty="0"/>
            <a:t>Staunchly anti-vaccine – willingly disseminating dis- and mis- information</a:t>
          </a:r>
        </a:p>
      </dgm:t>
    </dgm:pt>
    <dgm:pt modelId="{2212C45B-804A-4EF0-AA0C-0141C56DB09F}" type="parTrans" cxnId="{29D5BA04-834D-4EAA-83A9-266341D42625}">
      <dgm:prSet/>
      <dgm:spPr/>
      <dgm:t>
        <a:bodyPr/>
        <a:lstStyle/>
        <a:p>
          <a:endParaRPr lang="en-US"/>
        </a:p>
      </dgm:t>
    </dgm:pt>
    <dgm:pt modelId="{7985CCE7-1833-4605-B6EE-23F22918588B}" type="sibTrans" cxnId="{29D5BA04-834D-4EAA-83A9-266341D42625}">
      <dgm:prSet/>
      <dgm:spPr/>
      <dgm:t>
        <a:bodyPr/>
        <a:lstStyle/>
        <a:p>
          <a:endParaRPr lang="en-US"/>
        </a:p>
      </dgm:t>
    </dgm:pt>
    <dgm:pt modelId="{ECC8831F-5FE8-4766-83D6-8089F25214B8}">
      <dgm:prSet phldrT="[Text]"/>
      <dgm:spPr/>
      <dgm:t>
        <a:bodyPr/>
        <a:lstStyle/>
        <a:p>
          <a:r>
            <a:rPr lang="en-US" dirty="0"/>
            <a:t>Convinced by misinformation</a:t>
          </a:r>
        </a:p>
      </dgm:t>
    </dgm:pt>
    <dgm:pt modelId="{7E2CEBAE-CDE3-4A65-83A5-E6165D81B1FB}" type="parTrans" cxnId="{0A1EC88C-60BE-4E38-8A21-207017E03769}">
      <dgm:prSet/>
      <dgm:spPr/>
      <dgm:t>
        <a:bodyPr/>
        <a:lstStyle/>
        <a:p>
          <a:endParaRPr lang="en-US"/>
        </a:p>
      </dgm:t>
    </dgm:pt>
    <dgm:pt modelId="{5EF7F6D6-8F9E-4BCF-A40A-8B80C9B2A7E0}" type="sibTrans" cxnId="{0A1EC88C-60BE-4E38-8A21-207017E03769}">
      <dgm:prSet/>
      <dgm:spPr/>
      <dgm:t>
        <a:bodyPr/>
        <a:lstStyle/>
        <a:p>
          <a:endParaRPr lang="en-US"/>
        </a:p>
      </dgm:t>
    </dgm:pt>
    <dgm:pt modelId="{7E17F297-6499-407A-BDFC-FE5B4A846022}">
      <dgm:prSet phldrT="[Text]"/>
      <dgm:spPr/>
      <dgm:t>
        <a:bodyPr/>
        <a:lstStyle/>
        <a:p>
          <a:r>
            <a:rPr lang="en-US" dirty="0"/>
            <a:t>Technical competence and resources</a:t>
          </a:r>
        </a:p>
      </dgm:t>
    </dgm:pt>
    <dgm:pt modelId="{977FAAFF-C90B-499B-854F-5B32F55638FA}" type="parTrans" cxnId="{FAC02B55-AE10-4721-B154-59D7162C9DF4}">
      <dgm:prSet/>
      <dgm:spPr/>
      <dgm:t>
        <a:bodyPr/>
        <a:lstStyle/>
        <a:p>
          <a:endParaRPr lang="en-US"/>
        </a:p>
      </dgm:t>
    </dgm:pt>
    <dgm:pt modelId="{5F91F53A-B1CB-4F6D-92E7-F6D83522A96C}" type="sibTrans" cxnId="{FAC02B55-AE10-4721-B154-59D7162C9DF4}">
      <dgm:prSet/>
      <dgm:spPr/>
      <dgm:t>
        <a:bodyPr/>
        <a:lstStyle/>
        <a:p>
          <a:endParaRPr lang="en-US"/>
        </a:p>
      </dgm:t>
    </dgm:pt>
    <dgm:pt modelId="{FAAA91FE-2D9D-499D-9748-3654865D47E3}">
      <dgm:prSet phldrT="[Text]"/>
      <dgm:spPr/>
      <dgm:t>
        <a:bodyPr/>
        <a:lstStyle/>
        <a:p>
          <a:r>
            <a:rPr lang="en-US" dirty="0"/>
            <a:t>Early eligibility</a:t>
          </a:r>
        </a:p>
      </dgm:t>
    </dgm:pt>
    <dgm:pt modelId="{76BEA16B-B57E-4D7C-8398-9A9934EA2A84}" type="parTrans" cxnId="{97F84B7E-3C2C-44AC-80C7-346A5DB8F9C5}">
      <dgm:prSet/>
      <dgm:spPr/>
      <dgm:t>
        <a:bodyPr/>
        <a:lstStyle/>
        <a:p>
          <a:endParaRPr lang="en-US"/>
        </a:p>
      </dgm:t>
    </dgm:pt>
    <dgm:pt modelId="{4BBACE28-016C-407F-A913-7A85CD360081}" type="sibTrans" cxnId="{97F84B7E-3C2C-44AC-80C7-346A5DB8F9C5}">
      <dgm:prSet/>
      <dgm:spPr/>
      <dgm:t>
        <a:bodyPr/>
        <a:lstStyle/>
        <a:p>
          <a:endParaRPr lang="en-US"/>
        </a:p>
      </dgm:t>
    </dgm:pt>
    <dgm:pt modelId="{A8B683BA-F962-4595-AEDB-EEBCEA2755E8}">
      <dgm:prSet phldrT="[Text]"/>
      <dgm:spPr/>
      <dgm:t>
        <a:bodyPr/>
        <a:lstStyle/>
        <a:p>
          <a:r>
            <a:rPr lang="en-US" dirty="0"/>
            <a:t>Resources for travel</a:t>
          </a:r>
        </a:p>
      </dgm:t>
    </dgm:pt>
    <dgm:pt modelId="{4C6E37DE-F088-470B-9494-F682CE5E9B71}" type="parTrans" cxnId="{AA0BDF8D-B732-40EB-AE19-443157304C1E}">
      <dgm:prSet/>
      <dgm:spPr/>
      <dgm:t>
        <a:bodyPr/>
        <a:lstStyle/>
        <a:p>
          <a:endParaRPr lang="en-US"/>
        </a:p>
      </dgm:t>
    </dgm:pt>
    <dgm:pt modelId="{C3EB15CE-B5A0-431E-BE0C-91A8FB3AD12B}" type="sibTrans" cxnId="{AA0BDF8D-B732-40EB-AE19-443157304C1E}">
      <dgm:prSet/>
      <dgm:spPr/>
      <dgm:t>
        <a:bodyPr/>
        <a:lstStyle/>
        <a:p>
          <a:endParaRPr lang="en-US"/>
        </a:p>
      </dgm:t>
    </dgm:pt>
    <dgm:pt modelId="{2F554BD4-B8AF-44E1-868A-CC434C585F76}">
      <dgm:prSet phldrT="[Text]"/>
      <dgm:spPr/>
      <dgm:t>
        <a:bodyPr/>
        <a:lstStyle/>
        <a:p>
          <a:r>
            <a:rPr lang="en-US" dirty="0"/>
            <a:t>Aligned to partisan position</a:t>
          </a:r>
        </a:p>
      </dgm:t>
    </dgm:pt>
    <dgm:pt modelId="{F4E4918C-E7D9-46F8-8562-B9061A839B5E}" type="parTrans" cxnId="{1F1AA7CA-77BE-4614-A18B-859F93107D61}">
      <dgm:prSet/>
      <dgm:spPr/>
      <dgm:t>
        <a:bodyPr/>
        <a:lstStyle/>
        <a:p>
          <a:endParaRPr lang="en-US"/>
        </a:p>
      </dgm:t>
    </dgm:pt>
    <dgm:pt modelId="{D830F3F2-DBF8-43A7-B0C7-FF81BFEB1193}" type="sibTrans" cxnId="{1F1AA7CA-77BE-4614-A18B-859F93107D61}">
      <dgm:prSet/>
      <dgm:spPr/>
      <dgm:t>
        <a:bodyPr/>
        <a:lstStyle/>
        <a:p>
          <a:endParaRPr lang="en-US"/>
        </a:p>
      </dgm:t>
    </dgm:pt>
    <dgm:pt modelId="{BCDBE969-9F9A-4568-8313-2C0C18F481F6}">
      <dgm:prSet phldrT="[Text]"/>
      <dgm:spPr/>
      <dgm:t>
        <a:bodyPr/>
        <a:lstStyle/>
        <a:p>
          <a:r>
            <a:rPr lang="en-US" dirty="0"/>
            <a:t>Perceived as mild</a:t>
          </a:r>
        </a:p>
      </dgm:t>
    </dgm:pt>
    <dgm:pt modelId="{2C626F00-C16E-4827-A85F-5EFFDBB62539}" type="parTrans" cxnId="{A5D1CDFF-1CFA-4D0A-BB0C-F15416B16DA4}">
      <dgm:prSet/>
      <dgm:spPr/>
      <dgm:t>
        <a:bodyPr/>
        <a:lstStyle/>
        <a:p>
          <a:endParaRPr lang="en-US"/>
        </a:p>
      </dgm:t>
    </dgm:pt>
    <dgm:pt modelId="{4073D63E-4CFD-4EA8-AF3B-31BB7BFACD8B}" type="sibTrans" cxnId="{A5D1CDFF-1CFA-4D0A-BB0C-F15416B16DA4}">
      <dgm:prSet/>
      <dgm:spPr/>
      <dgm:t>
        <a:bodyPr/>
        <a:lstStyle/>
        <a:p>
          <a:endParaRPr lang="en-US"/>
        </a:p>
      </dgm:t>
    </dgm:pt>
    <dgm:pt modelId="{CF815664-EB31-4C84-A100-E11736A2B637}">
      <dgm:prSet custT="1"/>
      <dgm:spPr/>
      <dgm:t>
        <a:bodyPr/>
        <a:lstStyle/>
        <a:p>
          <a:pPr marL="171450" marR="0" lvl="1" indent="-171450" algn="l" defTabSz="84455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1900" kern="1200" dirty="0">
              <a:solidFill>
                <a:srgbClr val="003865">
                  <a:hueOff val="0"/>
                  <a:satOff val="0"/>
                  <a:lumOff val="0"/>
                  <a:alphaOff val="0"/>
                </a:srgbClr>
              </a:solidFill>
              <a:latin typeface="Calibri"/>
              <a:ea typeface="+mn-ea"/>
              <a:cs typeface="+mn-cs"/>
            </a:rPr>
            <a:t>Not eligible</a:t>
          </a:r>
        </a:p>
      </dgm:t>
    </dgm:pt>
    <dgm:pt modelId="{0B2E51B4-CCE8-430D-A458-6AFDF29D1B88}" type="parTrans" cxnId="{D88B3CAB-FCA0-4E11-9486-3845F256CB8E}">
      <dgm:prSet/>
      <dgm:spPr/>
      <dgm:t>
        <a:bodyPr/>
        <a:lstStyle/>
        <a:p>
          <a:endParaRPr lang="en-US"/>
        </a:p>
      </dgm:t>
    </dgm:pt>
    <dgm:pt modelId="{F93E91DA-212E-4D26-91FB-75BD85BDCFA2}" type="sibTrans" cxnId="{D88B3CAB-FCA0-4E11-9486-3845F256CB8E}">
      <dgm:prSet/>
      <dgm:spPr/>
      <dgm:t>
        <a:bodyPr/>
        <a:lstStyle/>
        <a:p>
          <a:endParaRPr lang="en-US"/>
        </a:p>
      </dgm:t>
    </dgm:pt>
    <dgm:pt modelId="{89EF2373-01F0-486B-ACE2-2DCDA616C7F9}">
      <dgm:prSet/>
      <dgm:spPr/>
      <dgm:t>
        <a:bodyPr/>
        <a:lstStyle/>
        <a:p>
          <a:pPr marL="171450" lvl="1" indent="0" algn="l" defTabSz="844550">
            <a:lnSpc>
              <a:spcPct val="90000"/>
            </a:lnSpc>
            <a:spcBef>
              <a:spcPct val="0"/>
            </a:spcBef>
            <a:spcAft>
              <a:spcPct val="15000"/>
            </a:spcAft>
          </a:pPr>
          <a:endParaRPr lang="en-US" sz="1900" kern="1200" dirty="0"/>
        </a:p>
      </dgm:t>
    </dgm:pt>
    <dgm:pt modelId="{FFDB8217-2EF0-4E6A-97BC-2BEF6D65BBE8}" type="parTrans" cxnId="{BCEE6197-3E7C-4AF5-AAF0-DF48516079D3}">
      <dgm:prSet/>
      <dgm:spPr/>
      <dgm:t>
        <a:bodyPr/>
        <a:lstStyle/>
        <a:p>
          <a:endParaRPr lang="en-US"/>
        </a:p>
      </dgm:t>
    </dgm:pt>
    <dgm:pt modelId="{1D036C4B-3FBC-45B1-8C99-89776FA98FF7}" type="sibTrans" cxnId="{BCEE6197-3E7C-4AF5-AAF0-DF48516079D3}">
      <dgm:prSet/>
      <dgm:spPr/>
      <dgm:t>
        <a:bodyPr/>
        <a:lstStyle/>
        <a:p>
          <a:endParaRPr lang="en-US"/>
        </a:p>
      </dgm:t>
    </dgm:pt>
    <dgm:pt modelId="{F8406AD4-0942-4B6F-8748-CFA0DAA12661}">
      <dgm:prSet/>
      <dgm:spPr/>
      <dgm:t>
        <a:bodyPr/>
        <a:lstStyle/>
        <a:p>
          <a:r>
            <a:rPr lang="en-US"/>
            <a:t>Concerns about newness</a:t>
          </a:r>
        </a:p>
      </dgm:t>
    </dgm:pt>
    <dgm:pt modelId="{FB05B560-B253-49F9-9DA0-9AFD3F24CBEA}" type="parTrans" cxnId="{290FE523-7415-408A-9F9B-1E9044D4E925}">
      <dgm:prSet/>
      <dgm:spPr/>
      <dgm:t>
        <a:bodyPr/>
        <a:lstStyle/>
        <a:p>
          <a:endParaRPr lang="en-US"/>
        </a:p>
      </dgm:t>
    </dgm:pt>
    <dgm:pt modelId="{9FD87589-C314-4DE8-864F-6481F6C8B4A7}" type="sibTrans" cxnId="{290FE523-7415-408A-9F9B-1E9044D4E925}">
      <dgm:prSet/>
      <dgm:spPr/>
      <dgm:t>
        <a:bodyPr/>
        <a:lstStyle/>
        <a:p>
          <a:endParaRPr lang="en-US"/>
        </a:p>
      </dgm:t>
    </dgm:pt>
    <dgm:pt modelId="{64B5E53A-3A3C-4AD2-B6EA-DB823BA53DD9}">
      <dgm:prSet/>
      <dgm:spPr/>
      <dgm:t>
        <a:bodyPr/>
        <a:lstStyle/>
        <a:p>
          <a:r>
            <a:rPr lang="en-US"/>
            <a:t>Safety concerns</a:t>
          </a:r>
          <a:endParaRPr lang="en-US" dirty="0"/>
        </a:p>
      </dgm:t>
    </dgm:pt>
    <dgm:pt modelId="{F90ACD1D-299C-4DA6-9CAA-B2D638D9798E}" type="parTrans" cxnId="{F04053FF-594A-4435-B5AE-9CA37A9BEE41}">
      <dgm:prSet/>
      <dgm:spPr/>
      <dgm:t>
        <a:bodyPr/>
        <a:lstStyle/>
        <a:p>
          <a:endParaRPr lang="en-US"/>
        </a:p>
      </dgm:t>
    </dgm:pt>
    <dgm:pt modelId="{DD420780-CDD5-47D8-99B7-DE38658EF567}" type="sibTrans" cxnId="{F04053FF-594A-4435-B5AE-9CA37A9BEE41}">
      <dgm:prSet/>
      <dgm:spPr/>
      <dgm:t>
        <a:bodyPr/>
        <a:lstStyle/>
        <a:p>
          <a:endParaRPr lang="en-US"/>
        </a:p>
      </dgm:t>
    </dgm:pt>
    <dgm:pt modelId="{5F4E6F38-5ED0-48FA-BCEF-E6BAB05996CC}">
      <dgm:prSet/>
      <dgm:spPr/>
      <dgm:t>
        <a:bodyPr/>
        <a:lstStyle/>
        <a:p>
          <a:r>
            <a:rPr lang="en-US"/>
            <a:t>Too much hassle to find appointment</a:t>
          </a:r>
          <a:endParaRPr lang="en-US" dirty="0"/>
        </a:p>
      </dgm:t>
    </dgm:pt>
    <dgm:pt modelId="{FDB33E92-099E-42A3-B31A-1FE2C2AAF734}" type="parTrans" cxnId="{546373DC-E667-4401-84E2-A473FF268867}">
      <dgm:prSet/>
      <dgm:spPr/>
      <dgm:t>
        <a:bodyPr/>
        <a:lstStyle/>
        <a:p>
          <a:endParaRPr lang="en-US"/>
        </a:p>
      </dgm:t>
    </dgm:pt>
    <dgm:pt modelId="{1931219E-865B-4084-BC95-768B2D226DB4}" type="sibTrans" cxnId="{546373DC-E667-4401-84E2-A473FF268867}">
      <dgm:prSet/>
      <dgm:spPr/>
      <dgm:t>
        <a:bodyPr/>
        <a:lstStyle/>
        <a:p>
          <a:endParaRPr lang="en-US"/>
        </a:p>
      </dgm:t>
    </dgm:pt>
    <dgm:pt modelId="{6DEB6DF5-0BB3-4F67-9D32-71D5300F3B95}">
      <dgm:prSet/>
      <dgm:spPr/>
      <dgm:t>
        <a:bodyPr/>
        <a:lstStyle/>
        <a:p>
          <a:r>
            <a:rPr lang="en-US" dirty="0"/>
            <a:t>Not accessible </a:t>
          </a:r>
        </a:p>
      </dgm:t>
    </dgm:pt>
    <dgm:pt modelId="{28AECF0C-5BD4-4B85-A8C8-D8D35E634C53}" type="parTrans" cxnId="{3E783C3A-7A03-4F09-86D2-8CE39D972E56}">
      <dgm:prSet/>
      <dgm:spPr/>
      <dgm:t>
        <a:bodyPr/>
        <a:lstStyle/>
        <a:p>
          <a:endParaRPr lang="en-US"/>
        </a:p>
      </dgm:t>
    </dgm:pt>
    <dgm:pt modelId="{D80DA1E9-2015-44F1-9713-A00CFE1EB255}" type="sibTrans" cxnId="{3E783C3A-7A03-4F09-86D2-8CE39D972E56}">
      <dgm:prSet/>
      <dgm:spPr/>
      <dgm:t>
        <a:bodyPr/>
        <a:lstStyle/>
        <a:p>
          <a:endParaRPr lang="en-US"/>
        </a:p>
      </dgm:t>
    </dgm:pt>
    <dgm:pt modelId="{6949E46A-4D21-406A-8FD5-0BB4A8AF8937}">
      <dgm:prSet/>
      <dgm:spPr/>
      <dgm:t>
        <a:bodyPr/>
        <a:lstStyle/>
        <a:p>
          <a:r>
            <a:rPr lang="en-US" dirty="0"/>
            <a:t>Mistrust</a:t>
          </a:r>
        </a:p>
      </dgm:t>
    </dgm:pt>
    <dgm:pt modelId="{3BC2857E-1091-4287-AB8E-B3743FACFA4D}" type="parTrans" cxnId="{B14E70BA-F9EF-408C-8C6B-86127A819C14}">
      <dgm:prSet/>
      <dgm:spPr/>
      <dgm:t>
        <a:bodyPr/>
        <a:lstStyle/>
        <a:p>
          <a:endParaRPr lang="en-US"/>
        </a:p>
      </dgm:t>
    </dgm:pt>
    <dgm:pt modelId="{EBEB9684-9F0F-491F-B5D8-A619FC64A057}" type="sibTrans" cxnId="{B14E70BA-F9EF-408C-8C6B-86127A819C14}">
      <dgm:prSet/>
      <dgm:spPr/>
      <dgm:t>
        <a:bodyPr/>
        <a:lstStyle/>
        <a:p>
          <a:endParaRPr lang="en-US"/>
        </a:p>
      </dgm:t>
    </dgm:pt>
    <dgm:pt modelId="{5B8531F2-0502-43FC-86B5-83CB3A8D0199}">
      <dgm:prSet/>
      <dgm:spPr/>
      <dgm:t>
        <a:bodyPr/>
        <a:lstStyle/>
        <a:p>
          <a:r>
            <a:rPr lang="en-US" dirty="0"/>
            <a:t>Need more information</a:t>
          </a:r>
        </a:p>
      </dgm:t>
    </dgm:pt>
    <dgm:pt modelId="{E90E340D-A974-40A2-A148-0E373BE39E24}" type="parTrans" cxnId="{149E8E0D-C4C2-4B1E-94BF-2D8432017AE3}">
      <dgm:prSet/>
      <dgm:spPr/>
      <dgm:t>
        <a:bodyPr/>
        <a:lstStyle/>
        <a:p>
          <a:endParaRPr lang="en-US"/>
        </a:p>
      </dgm:t>
    </dgm:pt>
    <dgm:pt modelId="{442EDB04-3F9E-4D56-A7F9-E6C1575297E2}" type="sibTrans" cxnId="{149E8E0D-C4C2-4B1E-94BF-2D8432017AE3}">
      <dgm:prSet/>
      <dgm:spPr/>
      <dgm:t>
        <a:bodyPr/>
        <a:lstStyle/>
        <a:p>
          <a:endParaRPr lang="en-US"/>
        </a:p>
      </dgm:t>
    </dgm:pt>
    <dgm:pt modelId="{B661EE0B-33B8-417D-8C82-0D62682BD239}">
      <dgm:prSet/>
      <dgm:spPr/>
      <dgm:t>
        <a:bodyPr/>
        <a:lstStyle/>
        <a:p>
          <a:r>
            <a:rPr lang="en-US" dirty="0"/>
            <a:t>Cannot afford time off</a:t>
          </a:r>
        </a:p>
      </dgm:t>
    </dgm:pt>
    <dgm:pt modelId="{8DEE28E1-7572-47FC-B3C6-2471FB3FAA5B}" type="parTrans" cxnId="{EEF33AA9-51BA-4E08-BCB0-04410E503FAB}">
      <dgm:prSet/>
      <dgm:spPr/>
      <dgm:t>
        <a:bodyPr/>
        <a:lstStyle/>
        <a:p>
          <a:endParaRPr lang="en-US"/>
        </a:p>
      </dgm:t>
    </dgm:pt>
    <dgm:pt modelId="{274A5AB7-1347-46B7-8DC7-AFFE9A4CF055}" type="sibTrans" cxnId="{EEF33AA9-51BA-4E08-BCB0-04410E503FAB}">
      <dgm:prSet/>
      <dgm:spPr/>
      <dgm:t>
        <a:bodyPr/>
        <a:lstStyle/>
        <a:p>
          <a:endParaRPr lang="en-US"/>
        </a:p>
      </dgm:t>
    </dgm:pt>
    <dgm:pt modelId="{604C70CA-37D8-4DE4-B8D7-E598E06B401A}">
      <dgm:prSet/>
      <dgm:spPr/>
      <dgm:t>
        <a:bodyPr/>
        <a:lstStyle/>
        <a:p>
          <a:r>
            <a:rPr lang="en-US" dirty="0"/>
            <a:t>Hearing misinformation</a:t>
          </a:r>
        </a:p>
      </dgm:t>
    </dgm:pt>
    <dgm:pt modelId="{8A6FDC8E-92D2-4D8B-8684-70691CD1B6DC}" type="parTrans" cxnId="{B5BB0081-B5D9-4B5E-88C4-1ACE451D126A}">
      <dgm:prSet/>
      <dgm:spPr/>
      <dgm:t>
        <a:bodyPr/>
        <a:lstStyle/>
        <a:p>
          <a:endParaRPr lang="en-US"/>
        </a:p>
      </dgm:t>
    </dgm:pt>
    <dgm:pt modelId="{4AB3FCBB-D5BA-46D4-A3E2-08B0542E74E4}" type="sibTrans" cxnId="{B5BB0081-B5D9-4B5E-88C4-1ACE451D126A}">
      <dgm:prSet/>
      <dgm:spPr/>
      <dgm:t>
        <a:bodyPr/>
        <a:lstStyle/>
        <a:p>
          <a:endParaRPr lang="en-US"/>
        </a:p>
      </dgm:t>
    </dgm:pt>
    <dgm:pt modelId="{1A1504E4-C29C-475F-AEA0-5857E3FEB387}">
      <dgm:prSet/>
      <dgm:spPr/>
      <dgm:t>
        <a:bodyPr/>
        <a:lstStyle/>
        <a:p>
          <a:endParaRPr lang="en-US" dirty="0"/>
        </a:p>
      </dgm:t>
    </dgm:pt>
    <dgm:pt modelId="{C51F4EB3-967E-4EF8-A1FD-B2A96D7C947A}" type="parTrans" cxnId="{BD97A991-ABA0-4E31-9A4C-A34B8879988D}">
      <dgm:prSet/>
      <dgm:spPr/>
      <dgm:t>
        <a:bodyPr/>
        <a:lstStyle/>
        <a:p>
          <a:endParaRPr lang="en-US"/>
        </a:p>
      </dgm:t>
    </dgm:pt>
    <dgm:pt modelId="{32600809-FE7B-4424-8AC5-32D95E6780F3}" type="sibTrans" cxnId="{BD97A991-ABA0-4E31-9A4C-A34B8879988D}">
      <dgm:prSet/>
      <dgm:spPr/>
      <dgm:t>
        <a:bodyPr/>
        <a:lstStyle/>
        <a:p>
          <a:endParaRPr lang="en-US"/>
        </a:p>
      </dgm:t>
    </dgm:pt>
    <dgm:pt modelId="{5F09E9ED-C906-4083-AAEF-7DDB822B29F2}">
      <dgm:prSet/>
      <dgm:spPr/>
      <dgm:t>
        <a:bodyPr/>
        <a:lstStyle/>
        <a:p>
          <a:r>
            <a:rPr lang="en-US" dirty="0"/>
            <a:t>Not convinced it is necessary</a:t>
          </a:r>
        </a:p>
      </dgm:t>
    </dgm:pt>
    <dgm:pt modelId="{9A1FABE0-97C1-4034-A3AA-5641FBD6B1AD}" type="parTrans" cxnId="{37377423-FFA1-4323-AEFB-5765E35EBEE4}">
      <dgm:prSet/>
      <dgm:spPr/>
      <dgm:t>
        <a:bodyPr/>
        <a:lstStyle/>
        <a:p>
          <a:endParaRPr lang="en-US"/>
        </a:p>
      </dgm:t>
    </dgm:pt>
    <dgm:pt modelId="{3B3F29B9-63EA-4F42-9A21-882D2133DA6E}" type="sibTrans" cxnId="{37377423-FFA1-4323-AEFB-5765E35EBEE4}">
      <dgm:prSet/>
      <dgm:spPr/>
      <dgm:t>
        <a:bodyPr/>
        <a:lstStyle/>
        <a:p>
          <a:endParaRPr lang="en-US"/>
        </a:p>
      </dgm:t>
    </dgm:pt>
    <dgm:pt modelId="{B1429648-CE33-4584-9354-FA053982BBA8}">
      <dgm:prSet custT="1"/>
      <dgm:spPr/>
      <dgm:t>
        <a:bodyPr/>
        <a:lstStyle/>
        <a:p>
          <a:pPr marL="171450" marR="0" lvl="1" indent="-171450" algn="l" defTabSz="84455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1900" kern="1200" dirty="0">
              <a:solidFill>
                <a:srgbClr val="003865">
                  <a:hueOff val="0"/>
                  <a:satOff val="0"/>
                  <a:lumOff val="0"/>
                  <a:alphaOff val="0"/>
                </a:srgbClr>
              </a:solidFill>
              <a:latin typeface="Calibri"/>
              <a:ea typeface="+mn-ea"/>
              <a:cs typeface="+mn-cs"/>
            </a:rPr>
            <a:t>Awaiting specific resource availability- rides, location, time off, technology to make appointments, interpreter</a:t>
          </a:r>
        </a:p>
      </dgm:t>
    </dgm:pt>
    <dgm:pt modelId="{DD68C140-8D2D-4740-9BFE-252B68CDACDE}" type="parTrans" cxnId="{CF5F11C1-B8EA-4FCD-A89D-33EDF9A81E19}">
      <dgm:prSet/>
      <dgm:spPr/>
      <dgm:t>
        <a:bodyPr/>
        <a:lstStyle/>
        <a:p>
          <a:endParaRPr lang="en-US"/>
        </a:p>
      </dgm:t>
    </dgm:pt>
    <dgm:pt modelId="{5F3A0313-B8D6-4016-A4BB-1A6747F102D2}" type="sibTrans" cxnId="{CF5F11C1-B8EA-4FCD-A89D-33EDF9A81E19}">
      <dgm:prSet/>
      <dgm:spPr/>
      <dgm:t>
        <a:bodyPr/>
        <a:lstStyle/>
        <a:p>
          <a:endParaRPr lang="en-US"/>
        </a:p>
      </dgm:t>
    </dgm:pt>
    <dgm:pt modelId="{9FC2A5CC-A743-45A5-B42A-D39BD042187B}" type="pres">
      <dgm:prSet presAssocID="{DB2FA8FF-4B64-4504-9338-5B271C6655A7}" presName="Name0" presStyleCnt="0">
        <dgm:presLayoutVars>
          <dgm:dir/>
          <dgm:animLvl val="lvl"/>
          <dgm:resizeHandles val="exact"/>
        </dgm:presLayoutVars>
      </dgm:prSet>
      <dgm:spPr/>
    </dgm:pt>
    <dgm:pt modelId="{0E571EF2-E6FF-467A-A1EE-0AC1077E24EC}" type="pres">
      <dgm:prSet presAssocID="{728BBCFD-A8EB-44AD-B774-1FC75B9622CE}" presName="composite" presStyleCnt="0"/>
      <dgm:spPr/>
    </dgm:pt>
    <dgm:pt modelId="{78D023A1-2346-4000-BB09-986A2ACC7931}" type="pres">
      <dgm:prSet presAssocID="{728BBCFD-A8EB-44AD-B774-1FC75B9622CE}" presName="parTx" presStyleLbl="alignNode1" presStyleIdx="0" presStyleCnt="5">
        <dgm:presLayoutVars>
          <dgm:chMax val="0"/>
          <dgm:chPref val="0"/>
          <dgm:bulletEnabled val="1"/>
        </dgm:presLayoutVars>
      </dgm:prSet>
      <dgm:spPr/>
    </dgm:pt>
    <dgm:pt modelId="{8B956D9A-6CC6-426C-B769-C5634B14B427}" type="pres">
      <dgm:prSet presAssocID="{728BBCFD-A8EB-44AD-B774-1FC75B9622CE}" presName="desTx" presStyleLbl="alignAccFollowNode1" presStyleIdx="0" presStyleCnt="5">
        <dgm:presLayoutVars>
          <dgm:bulletEnabled val="1"/>
        </dgm:presLayoutVars>
      </dgm:prSet>
      <dgm:spPr/>
    </dgm:pt>
    <dgm:pt modelId="{CE5405DD-24C7-406C-BD0A-9033D09D40E9}" type="pres">
      <dgm:prSet presAssocID="{729FF047-0FE4-4364-A196-5844C1F0841F}" presName="space" presStyleCnt="0"/>
      <dgm:spPr/>
    </dgm:pt>
    <dgm:pt modelId="{D07A2E1D-1515-4255-9686-CB25CA459FE5}" type="pres">
      <dgm:prSet presAssocID="{9A3680DB-0F78-4F2D-8AFE-045A07EF1583}" presName="composite" presStyleCnt="0"/>
      <dgm:spPr/>
    </dgm:pt>
    <dgm:pt modelId="{A1B54A17-4783-4519-A292-15E92BC176EA}" type="pres">
      <dgm:prSet presAssocID="{9A3680DB-0F78-4F2D-8AFE-045A07EF1583}" presName="parTx" presStyleLbl="alignNode1" presStyleIdx="1" presStyleCnt="5">
        <dgm:presLayoutVars>
          <dgm:chMax val="0"/>
          <dgm:chPref val="0"/>
          <dgm:bulletEnabled val="1"/>
        </dgm:presLayoutVars>
      </dgm:prSet>
      <dgm:spPr/>
    </dgm:pt>
    <dgm:pt modelId="{01A838B1-B5D0-4254-9467-99113337991C}" type="pres">
      <dgm:prSet presAssocID="{9A3680DB-0F78-4F2D-8AFE-045A07EF1583}" presName="desTx" presStyleLbl="alignAccFollowNode1" presStyleIdx="1" presStyleCnt="5">
        <dgm:presLayoutVars>
          <dgm:bulletEnabled val="1"/>
        </dgm:presLayoutVars>
      </dgm:prSet>
      <dgm:spPr/>
    </dgm:pt>
    <dgm:pt modelId="{EDCD7981-860B-4658-8AC0-A2B9C2C8FAB9}" type="pres">
      <dgm:prSet presAssocID="{D9052430-646E-418B-BE01-3264B757FCCE}" presName="space" presStyleCnt="0"/>
      <dgm:spPr/>
    </dgm:pt>
    <dgm:pt modelId="{3615F36F-062C-4699-B8AA-041393388028}" type="pres">
      <dgm:prSet presAssocID="{79236DDE-1F6F-423C-8E6A-EA23E897A191}" presName="composite" presStyleCnt="0"/>
      <dgm:spPr/>
    </dgm:pt>
    <dgm:pt modelId="{E97572BB-BF07-4044-AE52-8D04199F2845}" type="pres">
      <dgm:prSet presAssocID="{79236DDE-1F6F-423C-8E6A-EA23E897A191}" presName="parTx" presStyleLbl="alignNode1" presStyleIdx="2" presStyleCnt="5">
        <dgm:presLayoutVars>
          <dgm:chMax val="0"/>
          <dgm:chPref val="0"/>
          <dgm:bulletEnabled val="1"/>
        </dgm:presLayoutVars>
      </dgm:prSet>
      <dgm:spPr/>
    </dgm:pt>
    <dgm:pt modelId="{BACE0880-974F-4B58-B44F-3250CEB6EF0D}" type="pres">
      <dgm:prSet presAssocID="{79236DDE-1F6F-423C-8E6A-EA23E897A191}" presName="desTx" presStyleLbl="alignAccFollowNode1" presStyleIdx="2" presStyleCnt="5">
        <dgm:presLayoutVars>
          <dgm:bulletEnabled val="1"/>
        </dgm:presLayoutVars>
      </dgm:prSet>
      <dgm:spPr/>
    </dgm:pt>
    <dgm:pt modelId="{D3769502-6988-4A0D-A901-05B22EA5C0F8}" type="pres">
      <dgm:prSet presAssocID="{D8F6B367-3BE9-4F1B-8178-C68804F16FCB}" presName="space" presStyleCnt="0"/>
      <dgm:spPr/>
    </dgm:pt>
    <dgm:pt modelId="{B34331D9-5DC0-4219-B3AF-17CE33DCE8EA}" type="pres">
      <dgm:prSet presAssocID="{1128A6B6-7B22-4703-BBAF-2219037E1934}" presName="composite" presStyleCnt="0"/>
      <dgm:spPr/>
    </dgm:pt>
    <dgm:pt modelId="{895F3DF1-20B7-4E20-A5B4-0955874DEEC3}" type="pres">
      <dgm:prSet presAssocID="{1128A6B6-7B22-4703-BBAF-2219037E1934}" presName="parTx" presStyleLbl="alignNode1" presStyleIdx="3" presStyleCnt="5">
        <dgm:presLayoutVars>
          <dgm:chMax val="0"/>
          <dgm:chPref val="0"/>
          <dgm:bulletEnabled val="1"/>
        </dgm:presLayoutVars>
      </dgm:prSet>
      <dgm:spPr/>
    </dgm:pt>
    <dgm:pt modelId="{F65F6DAE-DFEE-4A0F-94BF-949F662119F1}" type="pres">
      <dgm:prSet presAssocID="{1128A6B6-7B22-4703-BBAF-2219037E1934}" presName="desTx" presStyleLbl="alignAccFollowNode1" presStyleIdx="3" presStyleCnt="5">
        <dgm:presLayoutVars>
          <dgm:bulletEnabled val="1"/>
        </dgm:presLayoutVars>
      </dgm:prSet>
      <dgm:spPr/>
    </dgm:pt>
    <dgm:pt modelId="{38301FA5-183C-4501-AF27-5938A97E9221}" type="pres">
      <dgm:prSet presAssocID="{C5CEE85D-23CA-43A4-9C0D-70446AD6A095}" presName="space" presStyleCnt="0"/>
      <dgm:spPr/>
    </dgm:pt>
    <dgm:pt modelId="{C17702A2-A0FF-40F9-A4EA-6BC297324B3C}" type="pres">
      <dgm:prSet presAssocID="{BD870E08-9F99-4887-A7B5-46043BEBB29B}" presName="composite" presStyleCnt="0"/>
      <dgm:spPr/>
    </dgm:pt>
    <dgm:pt modelId="{6692A30D-81E2-4DBF-8822-8047783477FF}" type="pres">
      <dgm:prSet presAssocID="{BD870E08-9F99-4887-A7B5-46043BEBB29B}" presName="parTx" presStyleLbl="alignNode1" presStyleIdx="4" presStyleCnt="5">
        <dgm:presLayoutVars>
          <dgm:chMax val="0"/>
          <dgm:chPref val="0"/>
          <dgm:bulletEnabled val="1"/>
        </dgm:presLayoutVars>
      </dgm:prSet>
      <dgm:spPr/>
    </dgm:pt>
    <dgm:pt modelId="{EF03975E-7401-4BC4-956D-F7DA490061DD}" type="pres">
      <dgm:prSet presAssocID="{BD870E08-9F99-4887-A7B5-46043BEBB29B}" presName="desTx" presStyleLbl="alignAccFollowNode1" presStyleIdx="4" presStyleCnt="5">
        <dgm:presLayoutVars>
          <dgm:bulletEnabled val="1"/>
        </dgm:presLayoutVars>
      </dgm:prSet>
      <dgm:spPr/>
    </dgm:pt>
  </dgm:ptLst>
  <dgm:cxnLst>
    <dgm:cxn modelId="{D1D43601-9708-46BD-B117-F44F9136C198}" type="presOf" srcId="{1A1504E4-C29C-475F-AEA0-5857E3FEB387}" destId="{F65F6DAE-DFEE-4A0F-94BF-949F662119F1}" srcOrd="0" destOrd="4" presId="urn:microsoft.com/office/officeart/2005/8/layout/hList1"/>
    <dgm:cxn modelId="{29D5BA04-834D-4EAA-83A9-266341D42625}" srcId="{BD870E08-9F99-4887-A7B5-46043BEBB29B}" destId="{00D8549B-2E60-4915-AFAA-946010937EC2}" srcOrd="0" destOrd="0" parTransId="{2212C45B-804A-4EF0-AA0C-0141C56DB09F}" sibTransId="{7985CCE7-1833-4605-B6EE-23F22918588B}"/>
    <dgm:cxn modelId="{8F2F0209-3436-4F2E-AE05-7A557449BBE1}" type="presOf" srcId="{ECC8831F-5FE8-4766-83D6-8089F25214B8}" destId="{EF03975E-7401-4BC4-956D-F7DA490061DD}" srcOrd="0" destOrd="2" presId="urn:microsoft.com/office/officeart/2005/8/layout/hList1"/>
    <dgm:cxn modelId="{E38B0C0B-9858-466E-852D-D69E389E6853}" type="presOf" srcId="{A8B683BA-F962-4595-AEDB-EEBCEA2755E8}" destId="{8B956D9A-6CC6-426C-B769-C5634B14B427}" srcOrd="0" destOrd="4" presId="urn:microsoft.com/office/officeart/2005/8/layout/hList1"/>
    <dgm:cxn modelId="{149E8E0D-C4C2-4B1E-94BF-2D8432017AE3}" srcId="{79236DDE-1F6F-423C-8E6A-EA23E897A191}" destId="{5B8531F2-0502-43FC-86B5-83CB3A8D0199}" srcOrd="4" destOrd="0" parTransId="{E90E340D-A974-40A2-A148-0E373BE39E24}" sibTransId="{442EDB04-3F9E-4D56-A7F9-E6C1575297E2}"/>
    <dgm:cxn modelId="{3A1CD51B-5ECA-4280-AB8B-5929E8DE1D02}" srcId="{DB2FA8FF-4B64-4504-9338-5B271C6655A7}" destId="{728BBCFD-A8EB-44AD-B774-1FC75B9622CE}" srcOrd="0" destOrd="0" parTransId="{ED9FE13A-E34A-4B18-A880-F8ADCEF0D30C}" sibTransId="{729FF047-0FE4-4364-A196-5844C1F0841F}"/>
    <dgm:cxn modelId="{5D0C5D22-3A37-43B0-807C-2B37F0E881CB}" type="presOf" srcId="{6DEB6DF5-0BB3-4F67-9D32-71D5300F3B95}" destId="{BACE0880-974F-4B58-B44F-3250CEB6EF0D}" srcOrd="0" destOrd="3" presId="urn:microsoft.com/office/officeart/2005/8/layout/hList1"/>
    <dgm:cxn modelId="{37377423-FFA1-4323-AEFB-5765E35EBEE4}" srcId="{1128A6B6-7B22-4703-BBAF-2219037E1934}" destId="{5F09E9ED-C906-4083-AAEF-7DDB822B29F2}" srcOrd="3" destOrd="0" parTransId="{9A1FABE0-97C1-4034-A3AA-5641FBD6B1AD}" sibTransId="{3B3F29B9-63EA-4F42-9A21-882D2133DA6E}"/>
    <dgm:cxn modelId="{290FE523-7415-408A-9F9B-1E9044D4E925}" srcId="{79236DDE-1F6F-423C-8E6A-EA23E897A191}" destId="{F8406AD4-0942-4B6F-8748-CFA0DAA12661}" srcOrd="0" destOrd="0" parTransId="{FB05B560-B253-49F9-9DA0-9AFD3F24CBEA}" sibTransId="{9FD87589-C314-4DE8-864F-6481F6C8B4A7}"/>
    <dgm:cxn modelId="{9D9E2728-ED4A-4457-AEEB-209BE37BF83C}" type="presOf" srcId="{1128A6B6-7B22-4703-BBAF-2219037E1934}" destId="{895F3DF1-20B7-4E20-A5B4-0955874DEEC3}" srcOrd="0" destOrd="0" presId="urn:microsoft.com/office/officeart/2005/8/layout/hList1"/>
    <dgm:cxn modelId="{5AE55428-5D94-4CF3-9C25-17F02A054508}" type="presOf" srcId="{64B5E53A-3A3C-4AD2-B6EA-DB823BA53DD9}" destId="{BACE0880-974F-4B58-B44F-3250CEB6EF0D}" srcOrd="0" destOrd="1" presId="urn:microsoft.com/office/officeart/2005/8/layout/hList1"/>
    <dgm:cxn modelId="{6A7AFB2B-3DDA-4FA7-AD87-D87225010EEF}" type="presOf" srcId="{B1429648-CE33-4584-9354-FA053982BBA8}" destId="{01A838B1-B5D0-4254-9467-99113337991C}" srcOrd="0" destOrd="1" presId="urn:microsoft.com/office/officeart/2005/8/layout/hList1"/>
    <dgm:cxn modelId="{1A2E622F-A5BD-4EFD-9BF9-2976BF8A8791}" type="presOf" srcId="{F8406AD4-0942-4B6F-8748-CFA0DAA12661}" destId="{BACE0880-974F-4B58-B44F-3250CEB6EF0D}" srcOrd="0" destOrd="0" presId="urn:microsoft.com/office/officeart/2005/8/layout/hList1"/>
    <dgm:cxn modelId="{704AB434-443B-4082-B90C-1BF608DCC190}" type="presOf" srcId="{6949E46A-4D21-406A-8FD5-0BB4A8AF8937}" destId="{F65F6DAE-DFEE-4A0F-94BF-949F662119F1}" srcOrd="0" destOrd="0" presId="urn:microsoft.com/office/officeart/2005/8/layout/hList1"/>
    <dgm:cxn modelId="{E62D7A37-E9B8-4A89-92E7-08CDD2078028}" type="presOf" srcId="{5F09E9ED-C906-4083-AAEF-7DDB822B29F2}" destId="{F65F6DAE-DFEE-4A0F-94BF-949F662119F1}" srcOrd="0" destOrd="3" presId="urn:microsoft.com/office/officeart/2005/8/layout/hList1"/>
    <dgm:cxn modelId="{3E783C3A-7A03-4F09-86D2-8CE39D972E56}" srcId="{79236DDE-1F6F-423C-8E6A-EA23E897A191}" destId="{6DEB6DF5-0BB3-4F67-9D32-71D5300F3B95}" srcOrd="3" destOrd="0" parTransId="{28AECF0C-5BD4-4B85-A8C8-D8D35E634C53}" sibTransId="{D80DA1E9-2015-44F1-9713-A00CFE1EB255}"/>
    <dgm:cxn modelId="{E5B94263-0584-4D02-972F-BE82DE83519F}" srcId="{DB2FA8FF-4B64-4504-9338-5B271C6655A7}" destId="{1128A6B6-7B22-4703-BBAF-2219037E1934}" srcOrd="3" destOrd="0" parTransId="{1EA82436-666E-4044-8187-01E00933B231}" sibTransId="{C5CEE85D-23CA-43A4-9C0D-70446AD6A095}"/>
    <dgm:cxn modelId="{046EB568-D5AB-43E6-926D-4883DC76F47A}" type="presOf" srcId="{5F4E6F38-5ED0-48FA-BCEF-E6BAB05996CC}" destId="{BACE0880-974F-4B58-B44F-3250CEB6EF0D}" srcOrd="0" destOrd="2" presId="urn:microsoft.com/office/officeart/2005/8/layout/hList1"/>
    <dgm:cxn modelId="{985AF148-0C80-4A5A-9EFC-6CA317D9DED1}" type="presOf" srcId="{00D8549B-2E60-4915-AFAA-946010937EC2}" destId="{EF03975E-7401-4BC4-956D-F7DA490061DD}" srcOrd="0" destOrd="0" presId="urn:microsoft.com/office/officeart/2005/8/layout/hList1"/>
    <dgm:cxn modelId="{BC603E6C-D7EE-444B-BA19-563187B692BB}" type="presOf" srcId="{2F554BD4-B8AF-44E1-868A-CC434C585F76}" destId="{EF03975E-7401-4BC4-956D-F7DA490061DD}" srcOrd="0" destOrd="1" presId="urn:microsoft.com/office/officeart/2005/8/layout/hList1"/>
    <dgm:cxn modelId="{7279C64E-A032-4ABA-B5C9-67E8FA0E678D}" srcId="{DB2FA8FF-4B64-4504-9338-5B271C6655A7}" destId="{9A3680DB-0F78-4F2D-8AFE-045A07EF1583}" srcOrd="1" destOrd="0" parTransId="{2AB2EB5B-A57A-4C9D-B36A-527D17A4B504}" sibTransId="{D9052430-646E-418B-BE01-3264B757FCCE}"/>
    <dgm:cxn modelId="{8D781A71-0390-419C-A368-FBD7035292DD}" type="presOf" srcId="{9B7916A2-DDF1-49CF-A818-AE0BC1388112}" destId="{8B956D9A-6CC6-426C-B769-C5634B14B427}" srcOrd="0" destOrd="1" presId="urn:microsoft.com/office/officeart/2005/8/layout/hList1"/>
    <dgm:cxn modelId="{3B5B4C52-E85E-4932-A335-687FA87F1502}" type="presOf" srcId="{DB2FA8FF-4B64-4504-9338-5B271C6655A7}" destId="{9FC2A5CC-A743-45A5-B42A-D39BD042187B}" srcOrd="0" destOrd="0" presId="urn:microsoft.com/office/officeart/2005/8/layout/hList1"/>
    <dgm:cxn modelId="{61CF7274-525A-424A-A257-C95994987C9C}" type="presOf" srcId="{89EF2373-01F0-486B-ACE2-2DCDA616C7F9}" destId="{01A838B1-B5D0-4254-9467-99113337991C}" srcOrd="0" destOrd="2" presId="urn:microsoft.com/office/officeart/2005/8/layout/hList1"/>
    <dgm:cxn modelId="{FAC02B55-AE10-4721-B154-59D7162C9DF4}" srcId="{728BBCFD-A8EB-44AD-B774-1FC75B9622CE}" destId="{7E17F297-6499-407A-BDFC-FE5B4A846022}" srcOrd="2" destOrd="0" parTransId="{977FAAFF-C90B-499B-854F-5B32F55638FA}" sibTransId="{5F91F53A-B1CB-4F6D-92E7-F6D83522A96C}"/>
    <dgm:cxn modelId="{35724056-A81B-4CEC-89A5-CAC353D54977}" srcId="{DB2FA8FF-4B64-4504-9338-5B271C6655A7}" destId="{79236DDE-1F6F-423C-8E6A-EA23E897A191}" srcOrd="2" destOrd="0" parTransId="{AD6E7810-FB0D-4DF5-900E-25BEBD5C237E}" sibTransId="{D8F6B367-3BE9-4F1B-8178-C68804F16FCB}"/>
    <dgm:cxn modelId="{C92D2D7E-194E-45C6-8CAF-0C24AD5A91AF}" srcId="{728BBCFD-A8EB-44AD-B774-1FC75B9622CE}" destId="{9B7916A2-DDF1-49CF-A818-AE0BC1388112}" srcOrd="1" destOrd="0" parTransId="{59AECF84-3738-4F72-83C8-AB94C2913287}" sibTransId="{7AEC5115-E7E7-4A94-9478-C75E1FB74020}"/>
    <dgm:cxn modelId="{97F84B7E-3C2C-44AC-80C7-346A5DB8F9C5}" srcId="{728BBCFD-A8EB-44AD-B774-1FC75B9622CE}" destId="{FAAA91FE-2D9D-499D-9748-3654865D47E3}" srcOrd="0" destOrd="0" parTransId="{76BEA16B-B57E-4D7C-8398-9A9934EA2A84}" sibTransId="{4BBACE28-016C-407F-A913-7A85CD360081}"/>
    <dgm:cxn modelId="{B5BB0081-B5D9-4B5E-88C4-1ACE451D126A}" srcId="{1128A6B6-7B22-4703-BBAF-2219037E1934}" destId="{604C70CA-37D8-4DE4-B8D7-E598E06B401A}" srcOrd="2" destOrd="0" parTransId="{8A6FDC8E-92D2-4D8B-8684-70691CD1B6DC}" sibTransId="{4AB3FCBB-D5BA-46D4-A3E2-08B0542E74E4}"/>
    <dgm:cxn modelId="{3D751B84-B2A6-4695-9387-8F2AA81BF4A4}" type="presOf" srcId="{B661EE0B-33B8-417D-8C82-0D62682BD239}" destId="{F65F6DAE-DFEE-4A0F-94BF-949F662119F1}" srcOrd="0" destOrd="1" presId="urn:microsoft.com/office/officeart/2005/8/layout/hList1"/>
    <dgm:cxn modelId="{0A1EC88C-60BE-4E38-8A21-207017E03769}" srcId="{BD870E08-9F99-4887-A7B5-46043BEBB29B}" destId="{ECC8831F-5FE8-4766-83D6-8089F25214B8}" srcOrd="2" destOrd="0" parTransId="{7E2CEBAE-CDE3-4A65-83A5-E6165D81B1FB}" sibTransId="{5EF7F6D6-8F9E-4BCF-A40A-8B80C9B2A7E0}"/>
    <dgm:cxn modelId="{AA0BDF8D-B732-40EB-AE19-443157304C1E}" srcId="{728BBCFD-A8EB-44AD-B774-1FC75B9622CE}" destId="{A8B683BA-F962-4595-AEDB-EEBCEA2755E8}" srcOrd="4" destOrd="0" parTransId="{4C6E37DE-F088-470B-9494-F682CE5E9B71}" sibTransId="{C3EB15CE-B5A0-431E-BE0C-91A8FB3AD12B}"/>
    <dgm:cxn modelId="{BD97A991-ABA0-4E31-9A4C-A34B8879988D}" srcId="{1128A6B6-7B22-4703-BBAF-2219037E1934}" destId="{1A1504E4-C29C-475F-AEA0-5857E3FEB387}" srcOrd="4" destOrd="0" parTransId="{C51F4EB3-967E-4EF8-A1FD-B2A96D7C947A}" sibTransId="{32600809-FE7B-4424-8AC5-32D95E6780F3}"/>
    <dgm:cxn modelId="{BCEE6197-3E7C-4AF5-AAF0-DF48516079D3}" srcId="{9A3680DB-0F78-4F2D-8AFE-045A07EF1583}" destId="{89EF2373-01F0-486B-ACE2-2DCDA616C7F9}" srcOrd="2" destOrd="0" parTransId="{FFDB8217-2EF0-4E6A-97BC-2BEF6D65BBE8}" sibTransId="{1D036C4B-3FBC-45B1-8C99-89776FA98FF7}"/>
    <dgm:cxn modelId="{D0A11AA5-E4E8-4742-BBA0-3A8C8D56CF3F}" type="presOf" srcId="{79236DDE-1F6F-423C-8E6A-EA23E897A191}" destId="{E97572BB-BF07-4044-AE52-8D04199F2845}" srcOrd="0" destOrd="0" presId="urn:microsoft.com/office/officeart/2005/8/layout/hList1"/>
    <dgm:cxn modelId="{EEF33AA9-51BA-4E08-BCB0-04410E503FAB}" srcId="{1128A6B6-7B22-4703-BBAF-2219037E1934}" destId="{B661EE0B-33B8-417D-8C82-0D62682BD239}" srcOrd="1" destOrd="0" parTransId="{8DEE28E1-7572-47FC-B3C6-2471FB3FAA5B}" sibTransId="{274A5AB7-1347-46B7-8DC7-AFFE9A4CF055}"/>
    <dgm:cxn modelId="{D88B3CAB-FCA0-4E11-9486-3845F256CB8E}" srcId="{9A3680DB-0F78-4F2D-8AFE-045A07EF1583}" destId="{CF815664-EB31-4C84-A100-E11736A2B637}" srcOrd="0" destOrd="0" parTransId="{0B2E51B4-CCE8-430D-A458-6AFDF29D1B88}" sibTransId="{F93E91DA-212E-4D26-91FB-75BD85BDCFA2}"/>
    <dgm:cxn modelId="{251B6FB2-0892-4FA1-B616-9B989B482291}" type="presOf" srcId="{BD870E08-9F99-4887-A7B5-46043BEBB29B}" destId="{6692A30D-81E2-4DBF-8822-8047783477FF}" srcOrd="0" destOrd="0" presId="urn:microsoft.com/office/officeart/2005/8/layout/hList1"/>
    <dgm:cxn modelId="{B21492B4-552D-45E3-B45A-E12810179AFC}" type="presOf" srcId="{7E17F297-6499-407A-BDFC-FE5B4A846022}" destId="{8B956D9A-6CC6-426C-B769-C5634B14B427}" srcOrd="0" destOrd="2" presId="urn:microsoft.com/office/officeart/2005/8/layout/hList1"/>
    <dgm:cxn modelId="{6F50C0B6-EDE2-4F89-B4A9-6CF420CF4148}" type="presOf" srcId="{CF815664-EB31-4C84-A100-E11736A2B637}" destId="{01A838B1-B5D0-4254-9467-99113337991C}" srcOrd="0" destOrd="0" presId="urn:microsoft.com/office/officeart/2005/8/layout/hList1"/>
    <dgm:cxn modelId="{B14E70BA-F9EF-408C-8C6B-86127A819C14}" srcId="{1128A6B6-7B22-4703-BBAF-2219037E1934}" destId="{6949E46A-4D21-406A-8FD5-0BB4A8AF8937}" srcOrd="0" destOrd="0" parTransId="{3BC2857E-1091-4287-AB8E-B3743FACFA4D}" sibTransId="{EBEB9684-9F0F-491F-B5D8-A619FC64A057}"/>
    <dgm:cxn modelId="{8B6994BB-78A3-4120-8558-3464C456E4FF}" srcId="{728BBCFD-A8EB-44AD-B774-1FC75B9622CE}" destId="{75C3DEBC-C104-42FF-8969-2F4182F81C38}" srcOrd="3" destOrd="0" parTransId="{F7875D5D-DBC4-49CD-8BCC-988469763A64}" sibTransId="{0963D21B-C204-4428-A9D9-1120BA678E12}"/>
    <dgm:cxn modelId="{3DA4B4BB-20CC-4120-A8A7-2D1EA5950529}" type="presOf" srcId="{9A3680DB-0F78-4F2D-8AFE-045A07EF1583}" destId="{A1B54A17-4783-4519-A292-15E92BC176EA}" srcOrd="0" destOrd="0" presId="urn:microsoft.com/office/officeart/2005/8/layout/hList1"/>
    <dgm:cxn modelId="{4E5D0DBE-9B8D-4380-A9EA-E46A49237E65}" type="presOf" srcId="{75C3DEBC-C104-42FF-8969-2F4182F81C38}" destId="{8B956D9A-6CC6-426C-B769-C5634B14B427}" srcOrd="0" destOrd="3" presId="urn:microsoft.com/office/officeart/2005/8/layout/hList1"/>
    <dgm:cxn modelId="{FEFBCCC0-DED6-4107-80FD-566CBEDFBA5D}" type="presOf" srcId="{FAAA91FE-2D9D-499D-9748-3654865D47E3}" destId="{8B956D9A-6CC6-426C-B769-C5634B14B427}" srcOrd="0" destOrd="0" presId="urn:microsoft.com/office/officeart/2005/8/layout/hList1"/>
    <dgm:cxn modelId="{CF5F11C1-B8EA-4FCD-A89D-33EDF9A81E19}" srcId="{9A3680DB-0F78-4F2D-8AFE-045A07EF1583}" destId="{B1429648-CE33-4584-9354-FA053982BBA8}" srcOrd="1" destOrd="0" parTransId="{DD68C140-8D2D-4740-9BFE-252B68CDACDE}" sibTransId="{5F3A0313-B8D6-4016-A4BB-1A6747F102D2}"/>
    <dgm:cxn modelId="{1F1AA7CA-77BE-4614-A18B-859F93107D61}" srcId="{BD870E08-9F99-4887-A7B5-46043BEBB29B}" destId="{2F554BD4-B8AF-44E1-868A-CC434C585F76}" srcOrd="1" destOrd="0" parTransId="{F4E4918C-E7D9-46F8-8562-B9061A839B5E}" sibTransId="{D830F3F2-DBF8-43A7-B0C7-FF81BFEB1193}"/>
    <dgm:cxn modelId="{A820B3D2-54AA-4BCD-8DCB-D99AD46F4BEB}" type="presOf" srcId="{604C70CA-37D8-4DE4-B8D7-E598E06B401A}" destId="{F65F6DAE-DFEE-4A0F-94BF-949F662119F1}" srcOrd="0" destOrd="2" presId="urn:microsoft.com/office/officeart/2005/8/layout/hList1"/>
    <dgm:cxn modelId="{CFF704D7-ADA9-457E-82D5-E35424B543B7}" type="presOf" srcId="{BCDBE969-9F9A-4568-8313-2C0C18F481F6}" destId="{EF03975E-7401-4BC4-956D-F7DA490061DD}" srcOrd="0" destOrd="3" presId="urn:microsoft.com/office/officeart/2005/8/layout/hList1"/>
    <dgm:cxn modelId="{546373DC-E667-4401-84E2-A473FF268867}" srcId="{79236DDE-1F6F-423C-8E6A-EA23E897A191}" destId="{5F4E6F38-5ED0-48FA-BCEF-E6BAB05996CC}" srcOrd="2" destOrd="0" parTransId="{FDB33E92-099E-42A3-B31A-1FE2C2AAF734}" sibTransId="{1931219E-865B-4084-BC95-768B2D226DB4}"/>
    <dgm:cxn modelId="{85ECE0EF-456B-4DC3-9796-0057821684F2}" type="presOf" srcId="{5B8531F2-0502-43FC-86B5-83CB3A8D0199}" destId="{BACE0880-974F-4B58-B44F-3250CEB6EF0D}" srcOrd="0" destOrd="4" presId="urn:microsoft.com/office/officeart/2005/8/layout/hList1"/>
    <dgm:cxn modelId="{7A22BDF0-1331-4E67-9C43-C293D9F5EB4C}" srcId="{DB2FA8FF-4B64-4504-9338-5B271C6655A7}" destId="{BD870E08-9F99-4887-A7B5-46043BEBB29B}" srcOrd="4" destOrd="0" parTransId="{30E245CA-AEE6-410D-B787-2CD0ED60EC9A}" sibTransId="{94F3E1B2-F580-442B-BC79-E627D3F7955E}"/>
    <dgm:cxn modelId="{610F5DF3-8856-454F-99EB-B5C2F6E5367E}" type="presOf" srcId="{728BBCFD-A8EB-44AD-B774-1FC75B9622CE}" destId="{78D023A1-2346-4000-BB09-986A2ACC7931}" srcOrd="0" destOrd="0" presId="urn:microsoft.com/office/officeart/2005/8/layout/hList1"/>
    <dgm:cxn modelId="{F04053FF-594A-4435-B5AE-9CA37A9BEE41}" srcId="{79236DDE-1F6F-423C-8E6A-EA23E897A191}" destId="{64B5E53A-3A3C-4AD2-B6EA-DB823BA53DD9}" srcOrd="1" destOrd="0" parTransId="{F90ACD1D-299C-4DA6-9CAA-B2D638D9798E}" sibTransId="{DD420780-CDD5-47D8-99B7-DE38658EF567}"/>
    <dgm:cxn modelId="{A5D1CDFF-1CFA-4D0A-BB0C-F15416B16DA4}" srcId="{BD870E08-9F99-4887-A7B5-46043BEBB29B}" destId="{BCDBE969-9F9A-4568-8313-2C0C18F481F6}" srcOrd="3" destOrd="0" parTransId="{2C626F00-C16E-4827-A85F-5EFFDBB62539}" sibTransId="{4073D63E-4CFD-4EA8-AF3B-31BB7BFACD8B}"/>
    <dgm:cxn modelId="{8609EF90-29F2-41D5-9651-FECFA491EDFE}" type="presParOf" srcId="{9FC2A5CC-A743-45A5-B42A-D39BD042187B}" destId="{0E571EF2-E6FF-467A-A1EE-0AC1077E24EC}" srcOrd="0" destOrd="0" presId="urn:microsoft.com/office/officeart/2005/8/layout/hList1"/>
    <dgm:cxn modelId="{596B1F2D-6857-479A-A1EF-09C972A52D8E}" type="presParOf" srcId="{0E571EF2-E6FF-467A-A1EE-0AC1077E24EC}" destId="{78D023A1-2346-4000-BB09-986A2ACC7931}" srcOrd="0" destOrd="0" presId="urn:microsoft.com/office/officeart/2005/8/layout/hList1"/>
    <dgm:cxn modelId="{9C230C78-E505-40CA-A407-3AF418AC4721}" type="presParOf" srcId="{0E571EF2-E6FF-467A-A1EE-0AC1077E24EC}" destId="{8B956D9A-6CC6-426C-B769-C5634B14B427}" srcOrd="1" destOrd="0" presId="urn:microsoft.com/office/officeart/2005/8/layout/hList1"/>
    <dgm:cxn modelId="{512C11D1-926D-47CC-82E7-90CF242E6D28}" type="presParOf" srcId="{9FC2A5CC-A743-45A5-B42A-D39BD042187B}" destId="{CE5405DD-24C7-406C-BD0A-9033D09D40E9}" srcOrd="1" destOrd="0" presId="urn:microsoft.com/office/officeart/2005/8/layout/hList1"/>
    <dgm:cxn modelId="{45708079-4E4D-4B33-BE2A-92F78E2B763A}" type="presParOf" srcId="{9FC2A5CC-A743-45A5-B42A-D39BD042187B}" destId="{D07A2E1D-1515-4255-9686-CB25CA459FE5}" srcOrd="2" destOrd="0" presId="urn:microsoft.com/office/officeart/2005/8/layout/hList1"/>
    <dgm:cxn modelId="{41F2746F-17B1-4E57-9009-11F821697C6D}" type="presParOf" srcId="{D07A2E1D-1515-4255-9686-CB25CA459FE5}" destId="{A1B54A17-4783-4519-A292-15E92BC176EA}" srcOrd="0" destOrd="0" presId="urn:microsoft.com/office/officeart/2005/8/layout/hList1"/>
    <dgm:cxn modelId="{E8935D46-7820-41B9-9587-45EA929426B6}" type="presParOf" srcId="{D07A2E1D-1515-4255-9686-CB25CA459FE5}" destId="{01A838B1-B5D0-4254-9467-99113337991C}" srcOrd="1" destOrd="0" presId="urn:microsoft.com/office/officeart/2005/8/layout/hList1"/>
    <dgm:cxn modelId="{9321D90B-3F16-4FF5-B9C7-10F55A859F79}" type="presParOf" srcId="{9FC2A5CC-A743-45A5-B42A-D39BD042187B}" destId="{EDCD7981-860B-4658-8AC0-A2B9C2C8FAB9}" srcOrd="3" destOrd="0" presId="urn:microsoft.com/office/officeart/2005/8/layout/hList1"/>
    <dgm:cxn modelId="{30C11F7A-7F18-4D12-8B35-3623840B9EAD}" type="presParOf" srcId="{9FC2A5CC-A743-45A5-B42A-D39BD042187B}" destId="{3615F36F-062C-4699-B8AA-041393388028}" srcOrd="4" destOrd="0" presId="urn:microsoft.com/office/officeart/2005/8/layout/hList1"/>
    <dgm:cxn modelId="{4F51651D-B185-4635-A6E3-05C446374C7B}" type="presParOf" srcId="{3615F36F-062C-4699-B8AA-041393388028}" destId="{E97572BB-BF07-4044-AE52-8D04199F2845}" srcOrd="0" destOrd="0" presId="urn:microsoft.com/office/officeart/2005/8/layout/hList1"/>
    <dgm:cxn modelId="{50A027D1-6CE0-4872-B677-DA77E31BFE54}" type="presParOf" srcId="{3615F36F-062C-4699-B8AA-041393388028}" destId="{BACE0880-974F-4B58-B44F-3250CEB6EF0D}" srcOrd="1" destOrd="0" presId="urn:microsoft.com/office/officeart/2005/8/layout/hList1"/>
    <dgm:cxn modelId="{29ADBC44-EB35-451C-A380-799DA8DEDBC1}" type="presParOf" srcId="{9FC2A5CC-A743-45A5-B42A-D39BD042187B}" destId="{D3769502-6988-4A0D-A901-05B22EA5C0F8}" srcOrd="5" destOrd="0" presId="urn:microsoft.com/office/officeart/2005/8/layout/hList1"/>
    <dgm:cxn modelId="{6399A6C6-9974-47B9-BE26-3E86621C508C}" type="presParOf" srcId="{9FC2A5CC-A743-45A5-B42A-D39BD042187B}" destId="{B34331D9-5DC0-4219-B3AF-17CE33DCE8EA}" srcOrd="6" destOrd="0" presId="urn:microsoft.com/office/officeart/2005/8/layout/hList1"/>
    <dgm:cxn modelId="{88AA5641-9E13-484F-8C1B-B29FFA4A0381}" type="presParOf" srcId="{B34331D9-5DC0-4219-B3AF-17CE33DCE8EA}" destId="{895F3DF1-20B7-4E20-A5B4-0955874DEEC3}" srcOrd="0" destOrd="0" presId="urn:microsoft.com/office/officeart/2005/8/layout/hList1"/>
    <dgm:cxn modelId="{32F776DA-0B96-4F42-8C13-11F7840D049B}" type="presParOf" srcId="{B34331D9-5DC0-4219-B3AF-17CE33DCE8EA}" destId="{F65F6DAE-DFEE-4A0F-94BF-949F662119F1}" srcOrd="1" destOrd="0" presId="urn:microsoft.com/office/officeart/2005/8/layout/hList1"/>
    <dgm:cxn modelId="{EB4F44C0-9D53-4D43-9284-29DE5EF60BD9}" type="presParOf" srcId="{9FC2A5CC-A743-45A5-B42A-D39BD042187B}" destId="{38301FA5-183C-4501-AF27-5938A97E9221}" srcOrd="7" destOrd="0" presId="urn:microsoft.com/office/officeart/2005/8/layout/hList1"/>
    <dgm:cxn modelId="{693F0727-85A4-4E0B-9A50-ED74C316B972}" type="presParOf" srcId="{9FC2A5CC-A743-45A5-B42A-D39BD042187B}" destId="{C17702A2-A0FF-40F9-A4EA-6BC297324B3C}" srcOrd="8" destOrd="0" presId="urn:microsoft.com/office/officeart/2005/8/layout/hList1"/>
    <dgm:cxn modelId="{A91EB2C0-CF7A-4F10-BF86-950A4C1210FA}" type="presParOf" srcId="{C17702A2-A0FF-40F9-A4EA-6BC297324B3C}" destId="{6692A30D-81E2-4DBF-8822-8047783477FF}" srcOrd="0" destOrd="0" presId="urn:microsoft.com/office/officeart/2005/8/layout/hList1"/>
    <dgm:cxn modelId="{72D056E8-37E4-4288-B820-1C74B8D9F4B2}" type="presParOf" srcId="{C17702A2-A0FF-40F9-A4EA-6BC297324B3C}" destId="{EF03975E-7401-4BC4-956D-F7DA490061DD}"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0300D-8E34-4B79-B017-AB1FB741CBFB}">
      <dsp:nvSpPr>
        <dsp:cNvPr id="0" name=""/>
        <dsp:cNvSpPr/>
      </dsp:nvSpPr>
      <dsp:spPr>
        <a:xfrm>
          <a:off x="898926" y="29477"/>
          <a:ext cx="6006521" cy="5389189"/>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kern="1200" dirty="0"/>
            <a:t>Confidence</a:t>
          </a:r>
        </a:p>
        <a:p>
          <a:pPr marL="0" lvl="0" indent="0" algn="l" defTabSz="1778000">
            <a:lnSpc>
              <a:spcPct val="90000"/>
            </a:lnSpc>
            <a:spcBef>
              <a:spcPct val="0"/>
            </a:spcBef>
            <a:spcAft>
              <a:spcPct val="35000"/>
            </a:spcAft>
            <a:buNone/>
          </a:pPr>
          <a:r>
            <a:rPr lang="en-US" sz="2800" kern="1200" dirty="0"/>
            <a:t>-Knowledge, </a:t>
          </a:r>
          <a:br>
            <a:rPr lang="en-US" sz="2800" kern="1200" dirty="0"/>
          </a:br>
          <a:r>
            <a:rPr lang="en-US" sz="2800" kern="1200" dirty="0"/>
            <a:t>awareness, beliefs</a:t>
          </a:r>
        </a:p>
        <a:p>
          <a:pPr marL="0" lvl="0" indent="0" algn="l" defTabSz="1778000">
            <a:lnSpc>
              <a:spcPct val="90000"/>
            </a:lnSpc>
            <a:spcBef>
              <a:spcPct val="0"/>
            </a:spcBef>
            <a:spcAft>
              <a:spcPct val="35000"/>
            </a:spcAft>
            <a:buNone/>
          </a:pPr>
          <a:r>
            <a:rPr lang="en-US" sz="2800" kern="1200" dirty="0"/>
            <a:t>-Level of intent</a:t>
          </a:r>
        </a:p>
        <a:p>
          <a:pPr marL="0" lvl="0" indent="0" algn="l" defTabSz="1778000">
            <a:lnSpc>
              <a:spcPct val="90000"/>
            </a:lnSpc>
            <a:spcBef>
              <a:spcPct val="0"/>
            </a:spcBef>
            <a:spcAft>
              <a:spcPct val="35000"/>
            </a:spcAft>
            <a:buNone/>
          </a:pPr>
          <a:r>
            <a:rPr lang="en-US" sz="2800" kern="1200" dirty="0"/>
            <a:t>-Risk tolerance</a:t>
          </a:r>
        </a:p>
      </dsp:txBody>
      <dsp:txXfrm>
        <a:off x="1737675" y="664978"/>
        <a:ext cx="3463219" cy="4118186"/>
      </dsp:txXfrm>
    </dsp:sp>
    <dsp:sp modelId="{4D22E73A-3B38-4F6B-8C4C-ABECFEC80EA4}">
      <dsp:nvSpPr>
        <dsp:cNvPr id="0" name=""/>
        <dsp:cNvSpPr/>
      </dsp:nvSpPr>
      <dsp:spPr>
        <a:xfrm>
          <a:off x="4659399" y="29477"/>
          <a:ext cx="6150412" cy="5389189"/>
        </a:xfrm>
        <a:prstGeom prst="ellipse">
          <a:avLst/>
        </a:prstGeom>
        <a:solidFill>
          <a:schemeClr val="accent3">
            <a:alpha val="50000"/>
            <a:hueOff val="5452726"/>
            <a:satOff val="-60289"/>
            <a:lumOff val="-1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822450">
            <a:lnSpc>
              <a:spcPct val="90000"/>
            </a:lnSpc>
            <a:spcBef>
              <a:spcPct val="0"/>
            </a:spcBef>
            <a:spcAft>
              <a:spcPct val="35000"/>
            </a:spcAft>
            <a:buNone/>
          </a:pPr>
          <a:r>
            <a:rPr lang="en-US" sz="4100" kern="1200" dirty="0"/>
            <a:t>Access</a:t>
          </a:r>
        </a:p>
        <a:p>
          <a:pPr marL="0" lvl="0" indent="0" algn="r" defTabSz="1822450">
            <a:lnSpc>
              <a:spcPct val="90000"/>
            </a:lnSpc>
            <a:spcBef>
              <a:spcPct val="0"/>
            </a:spcBef>
            <a:spcAft>
              <a:spcPct val="35000"/>
            </a:spcAft>
            <a:buNone/>
          </a:pPr>
          <a:r>
            <a:rPr lang="en-US" sz="2800" kern="1200" dirty="0"/>
            <a:t>Level of intent</a:t>
          </a:r>
        </a:p>
        <a:p>
          <a:pPr marL="0" lvl="0" indent="0" algn="r" defTabSz="1822450">
            <a:lnSpc>
              <a:spcPct val="90000"/>
            </a:lnSpc>
            <a:spcBef>
              <a:spcPct val="0"/>
            </a:spcBef>
            <a:spcAft>
              <a:spcPct val="35000"/>
            </a:spcAft>
            <a:buNone/>
          </a:pPr>
          <a:r>
            <a:rPr lang="en-US" sz="2800" kern="1200" dirty="0"/>
            <a:t>Cost and effort</a:t>
          </a:r>
        </a:p>
        <a:p>
          <a:pPr marL="0" lvl="0" indent="0" algn="r" defTabSz="1822450">
            <a:lnSpc>
              <a:spcPct val="90000"/>
            </a:lnSpc>
            <a:spcBef>
              <a:spcPct val="0"/>
            </a:spcBef>
            <a:spcAft>
              <a:spcPct val="35000"/>
            </a:spcAft>
            <a:buNone/>
          </a:pPr>
          <a:r>
            <a:rPr lang="en-US" sz="2800" kern="1200" dirty="0"/>
            <a:t>All forms of access: physical, emotional, safety</a:t>
          </a:r>
        </a:p>
      </dsp:txBody>
      <dsp:txXfrm>
        <a:off x="6404786" y="664978"/>
        <a:ext cx="3546183" cy="4118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023A1-2346-4000-BB09-986A2ACC7931}">
      <dsp:nvSpPr>
        <dsp:cNvPr id="0" name=""/>
        <dsp:cNvSpPr/>
      </dsp:nvSpPr>
      <dsp:spPr>
        <a:xfrm>
          <a:off x="5266" y="513536"/>
          <a:ext cx="2018684" cy="547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Already gotten</a:t>
          </a:r>
        </a:p>
      </dsp:txBody>
      <dsp:txXfrm>
        <a:off x="5266" y="513536"/>
        <a:ext cx="2018684" cy="547200"/>
      </dsp:txXfrm>
    </dsp:sp>
    <dsp:sp modelId="{8B956D9A-6CC6-426C-B769-C5634B14B427}">
      <dsp:nvSpPr>
        <dsp:cNvPr id="0" name=""/>
        <dsp:cNvSpPr/>
      </dsp:nvSpPr>
      <dsp:spPr>
        <a:xfrm>
          <a:off x="5266" y="1060736"/>
          <a:ext cx="2018684" cy="384439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Early eligibility</a:t>
          </a:r>
        </a:p>
        <a:p>
          <a:pPr marL="171450" lvl="1" indent="-171450" algn="l" defTabSz="844550">
            <a:lnSpc>
              <a:spcPct val="90000"/>
            </a:lnSpc>
            <a:spcBef>
              <a:spcPct val="0"/>
            </a:spcBef>
            <a:spcAft>
              <a:spcPct val="15000"/>
            </a:spcAft>
            <a:buChar char="•"/>
          </a:pPr>
          <a:r>
            <a:rPr lang="en-US" sz="1900" kern="1200" dirty="0"/>
            <a:t>Ready access to information</a:t>
          </a:r>
        </a:p>
        <a:p>
          <a:pPr marL="171450" lvl="1" indent="-171450" algn="l" defTabSz="844550">
            <a:lnSpc>
              <a:spcPct val="90000"/>
            </a:lnSpc>
            <a:spcBef>
              <a:spcPct val="0"/>
            </a:spcBef>
            <a:spcAft>
              <a:spcPct val="15000"/>
            </a:spcAft>
            <a:buChar char="•"/>
          </a:pPr>
          <a:r>
            <a:rPr lang="en-US" sz="1900" kern="1200" dirty="0"/>
            <a:t>Technical competence and resources</a:t>
          </a:r>
        </a:p>
        <a:p>
          <a:pPr marL="171450" lvl="1" indent="-171450" algn="l" defTabSz="844550">
            <a:lnSpc>
              <a:spcPct val="90000"/>
            </a:lnSpc>
            <a:spcBef>
              <a:spcPct val="0"/>
            </a:spcBef>
            <a:spcAft>
              <a:spcPct val="15000"/>
            </a:spcAft>
            <a:buChar char="•"/>
          </a:pPr>
          <a:r>
            <a:rPr lang="en-US" sz="1900" kern="1200" dirty="0"/>
            <a:t>Time for the process</a:t>
          </a:r>
        </a:p>
        <a:p>
          <a:pPr marL="171450" lvl="1" indent="-171450" algn="l" defTabSz="844550">
            <a:lnSpc>
              <a:spcPct val="90000"/>
            </a:lnSpc>
            <a:spcBef>
              <a:spcPct val="0"/>
            </a:spcBef>
            <a:spcAft>
              <a:spcPct val="15000"/>
            </a:spcAft>
            <a:buChar char="•"/>
          </a:pPr>
          <a:r>
            <a:rPr lang="en-US" sz="1900" kern="1200" dirty="0"/>
            <a:t>Resources for travel</a:t>
          </a:r>
        </a:p>
      </dsp:txBody>
      <dsp:txXfrm>
        <a:off x="5266" y="1060736"/>
        <a:ext cx="2018684" cy="3844393"/>
      </dsp:txXfrm>
    </dsp:sp>
    <dsp:sp modelId="{A1B54A17-4783-4519-A292-15E92BC176EA}">
      <dsp:nvSpPr>
        <dsp:cNvPr id="0" name=""/>
        <dsp:cNvSpPr/>
      </dsp:nvSpPr>
      <dsp:spPr>
        <a:xfrm>
          <a:off x="2306566" y="513536"/>
          <a:ext cx="2018684" cy="547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ASAP</a:t>
          </a:r>
        </a:p>
      </dsp:txBody>
      <dsp:txXfrm>
        <a:off x="2306566" y="513536"/>
        <a:ext cx="2018684" cy="547200"/>
      </dsp:txXfrm>
    </dsp:sp>
    <dsp:sp modelId="{01A838B1-B5D0-4254-9467-99113337991C}">
      <dsp:nvSpPr>
        <dsp:cNvPr id="0" name=""/>
        <dsp:cNvSpPr/>
      </dsp:nvSpPr>
      <dsp:spPr>
        <a:xfrm>
          <a:off x="2306566" y="1060736"/>
          <a:ext cx="2018684" cy="384439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marR="0" lvl="1" indent="-171450" algn="l" defTabSz="84455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1900" kern="1200" dirty="0">
              <a:solidFill>
                <a:srgbClr val="003865">
                  <a:hueOff val="0"/>
                  <a:satOff val="0"/>
                  <a:lumOff val="0"/>
                  <a:alphaOff val="0"/>
                </a:srgbClr>
              </a:solidFill>
              <a:latin typeface="Calibri"/>
              <a:ea typeface="+mn-ea"/>
              <a:cs typeface="+mn-cs"/>
            </a:rPr>
            <a:t>Not eligible</a:t>
          </a:r>
        </a:p>
        <a:p>
          <a:pPr marL="171450" marR="0" lvl="1" indent="-171450" algn="l" defTabSz="84455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1900" kern="1200" dirty="0">
              <a:solidFill>
                <a:srgbClr val="003865">
                  <a:hueOff val="0"/>
                  <a:satOff val="0"/>
                  <a:lumOff val="0"/>
                  <a:alphaOff val="0"/>
                </a:srgbClr>
              </a:solidFill>
              <a:latin typeface="Calibri"/>
              <a:ea typeface="+mn-ea"/>
              <a:cs typeface="+mn-cs"/>
            </a:rPr>
            <a:t>Awaiting specific resource availability- rides, location, time off, technology to make appointments, interpreter</a:t>
          </a:r>
        </a:p>
        <a:p>
          <a:pPr marL="171450" lvl="1" indent="0" algn="l" defTabSz="844550">
            <a:lnSpc>
              <a:spcPct val="90000"/>
            </a:lnSpc>
            <a:spcBef>
              <a:spcPct val="0"/>
            </a:spcBef>
            <a:spcAft>
              <a:spcPct val="15000"/>
            </a:spcAft>
            <a:buChar char="•"/>
          </a:pPr>
          <a:endParaRPr lang="en-US" sz="1900" kern="1200" dirty="0"/>
        </a:p>
      </dsp:txBody>
      <dsp:txXfrm>
        <a:off x="2306566" y="1060736"/>
        <a:ext cx="2018684" cy="3844393"/>
      </dsp:txXfrm>
    </dsp:sp>
    <dsp:sp modelId="{E97572BB-BF07-4044-AE52-8D04199F2845}">
      <dsp:nvSpPr>
        <dsp:cNvPr id="0" name=""/>
        <dsp:cNvSpPr/>
      </dsp:nvSpPr>
      <dsp:spPr>
        <a:xfrm>
          <a:off x="4607867" y="513536"/>
          <a:ext cx="2018684" cy="5472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Wait and see</a:t>
          </a:r>
        </a:p>
      </dsp:txBody>
      <dsp:txXfrm>
        <a:off x="4607867" y="513536"/>
        <a:ext cx="2018684" cy="547200"/>
      </dsp:txXfrm>
    </dsp:sp>
    <dsp:sp modelId="{BACE0880-974F-4B58-B44F-3250CEB6EF0D}">
      <dsp:nvSpPr>
        <dsp:cNvPr id="0" name=""/>
        <dsp:cNvSpPr/>
      </dsp:nvSpPr>
      <dsp:spPr>
        <a:xfrm>
          <a:off x="4607867" y="1060736"/>
          <a:ext cx="2018684" cy="384439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Concerns about newness</a:t>
          </a:r>
        </a:p>
        <a:p>
          <a:pPr marL="171450" lvl="1" indent="-171450" algn="l" defTabSz="844550">
            <a:lnSpc>
              <a:spcPct val="90000"/>
            </a:lnSpc>
            <a:spcBef>
              <a:spcPct val="0"/>
            </a:spcBef>
            <a:spcAft>
              <a:spcPct val="15000"/>
            </a:spcAft>
            <a:buChar char="•"/>
          </a:pPr>
          <a:r>
            <a:rPr lang="en-US" sz="1900" kern="1200"/>
            <a:t>Safety concerns</a:t>
          </a:r>
          <a:endParaRPr lang="en-US" sz="1900" kern="1200" dirty="0"/>
        </a:p>
        <a:p>
          <a:pPr marL="171450" lvl="1" indent="-171450" algn="l" defTabSz="844550">
            <a:lnSpc>
              <a:spcPct val="90000"/>
            </a:lnSpc>
            <a:spcBef>
              <a:spcPct val="0"/>
            </a:spcBef>
            <a:spcAft>
              <a:spcPct val="15000"/>
            </a:spcAft>
            <a:buChar char="•"/>
          </a:pPr>
          <a:r>
            <a:rPr lang="en-US" sz="1900" kern="1200"/>
            <a:t>Too much hassle to find appointment</a:t>
          </a:r>
          <a:endParaRPr lang="en-US" sz="1900" kern="1200" dirty="0"/>
        </a:p>
        <a:p>
          <a:pPr marL="171450" lvl="1" indent="-171450" algn="l" defTabSz="844550">
            <a:lnSpc>
              <a:spcPct val="90000"/>
            </a:lnSpc>
            <a:spcBef>
              <a:spcPct val="0"/>
            </a:spcBef>
            <a:spcAft>
              <a:spcPct val="15000"/>
            </a:spcAft>
            <a:buChar char="•"/>
          </a:pPr>
          <a:r>
            <a:rPr lang="en-US" sz="1900" kern="1200" dirty="0"/>
            <a:t>Not accessible </a:t>
          </a:r>
        </a:p>
        <a:p>
          <a:pPr marL="171450" lvl="1" indent="-171450" algn="l" defTabSz="844550">
            <a:lnSpc>
              <a:spcPct val="90000"/>
            </a:lnSpc>
            <a:spcBef>
              <a:spcPct val="0"/>
            </a:spcBef>
            <a:spcAft>
              <a:spcPct val="15000"/>
            </a:spcAft>
            <a:buChar char="•"/>
          </a:pPr>
          <a:r>
            <a:rPr lang="en-US" sz="1900" kern="1200" dirty="0"/>
            <a:t>Need more information</a:t>
          </a:r>
        </a:p>
      </dsp:txBody>
      <dsp:txXfrm>
        <a:off x="4607867" y="1060736"/>
        <a:ext cx="2018684" cy="3844393"/>
      </dsp:txXfrm>
    </dsp:sp>
    <dsp:sp modelId="{895F3DF1-20B7-4E20-A5B4-0955874DEEC3}">
      <dsp:nvSpPr>
        <dsp:cNvPr id="0" name=""/>
        <dsp:cNvSpPr/>
      </dsp:nvSpPr>
      <dsp:spPr>
        <a:xfrm>
          <a:off x="6909168" y="513536"/>
          <a:ext cx="2018684" cy="547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If required</a:t>
          </a:r>
        </a:p>
      </dsp:txBody>
      <dsp:txXfrm>
        <a:off x="6909168" y="513536"/>
        <a:ext cx="2018684" cy="547200"/>
      </dsp:txXfrm>
    </dsp:sp>
    <dsp:sp modelId="{F65F6DAE-DFEE-4A0F-94BF-949F662119F1}">
      <dsp:nvSpPr>
        <dsp:cNvPr id="0" name=""/>
        <dsp:cNvSpPr/>
      </dsp:nvSpPr>
      <dsp:spPr>
        <a:xfrm>
          <a:off x="6909168" y="1060736"/>
          <a:ext cx="2018684" cy="384439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Mistrust</a:t>
          </a:r>
        </a:p>
        <a:p>
          <a:pPr marL="171450" lvl="1" indent="-171450" algn="l" defTabSz="844550">
            <a:lnSpc>
              <a:spcPct val="90000"/>
            </a:lnSpc>
            <a:spcBef>
              <a:spcPct val="0"/>
            </a:spcBef>
            <a:spcAft>
              <a:spcPct val="15000"/>
            </a:spcAft>
            <a:buChar char="•"/>
          </a:pPr>
          <a:r>
            <a:rPr lang="en-US" sz="1900" kern="1200" dirty="0"/>
            <a:t>Cannot afford time off</a:t>
          </a:r>
        </a:p>
        <a:p>
          <a:pPr marL="171450" lvl="1" indent="-171450" algn="l" defTabSz="844550">
            <a:lnSpc>
              <a:spcPct val="90000"/>
            </a:lnSpc>
            <a:spcBef>
              <a:spcPct val="0"/>
            </a:spcBef>
            <a:spcAft>
              <a:spcPct val="15000"/>
            </a:spcAft>
            <a:buChar char="•"/>
          </a:pPr>
          <a:r>
            <a:rPr lang="en-US" sz="1900" kern="1200" dirty="0"/>
            <a:t>Hearing misinformation</a:t>
          </a:r>
        </a:p>
        <a:p>
          <a:pPr marL="171450" lvl="1" indent="-171450" algn="l" defTabSz="844550">
            <a:lnSpc>
              <a:spcPct val="90000"/>
            </a:lnSpc>
            <a:spcBef>
              <a:spcPct val="0"/>
            </a:spcBef>
            <a:spcAft>
              <a:spcPct val="15000"/>
            </a:spcAft>
            <a:buChar char="•"/>
          </a:pPr>
          <a:r>
            <a:rPr lang="en-US" sz="1900" kern="1200" dirty="0"/>
            <a:t>Not convinced it is necessary</a:t>
          </a:r>
        </a:p>
        <a:p>
          <a:pPr marL="171450" lvl="1" indent="-171450" algn="l" defTabSz="844550">
            <a:lnSpc>
              <a:spcPct val="90000"/>
            </a:lnSpc>
            <a:spcBef>
              <a:spcPct val="0"/>
            </a:spcBef>
            <a:spcAft>
              <a:spcPct val="15000"/>
            </a:spcAft>
            <a:buChar char="•"/>
          </a:pPr>
          <a:endParaRPr lang="en-US" sz="1900" kern="1200" dirty="0"/>
        </a:p>
      </dsp:txBody>
      <dsp:txXfrm>
        <a:off x="6909168" y="1060736"/>
        <a:ext cx="2018684" cy="3844393"/>
      </dsp:txXfrm>
    </dsp:sp>
    <dsp:sp modelId="{6692A30D-81E2-4DBF-8822-8047783477FF}">
      <dsp:nvSpPr>
        <dsp:cNvPr id="0" name=""/>
        <dsp:cNvSpPr/>
      </dsp:nvSpPr>
      <dsp:spPr>
        <a:xfrm>
          <a:off x="9210469" y="513536"/>
          <a:ext cx="2018684" cy="5472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Definitely not</a:t>
          </a:r>
        </a:p>
      </dsp:txBody>
      <dsp:txXfrm>
        <a:off x="9210469" y="513536"/>
        <a:ext cx="2018684" cy="547200"/>
      </dsp:txXfrm>
    </dsp:sp>
    <dsp:sp modelId="{EF03975E-7401-4BC4-956D-F7DA490061DD}">
      <dsp:nvSpPr>
        <dsp:cNvPr id="0" name=""/>
        <dsp:cNvSpPr/>
      </dsp:nvSpPr>
      <dsp:spPr>
        <a:xfrm>
          <a:off x="9210469" y="1060736"/>
          <a:ext cx="2018684" cy="3844393"/>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Staunchly anti-vaccine – willingly disseminating dis- and mis- information</a:t>
          </a:r>
        </a:p>
        <a:p>
          <a:pPr marL="171450" lvl="1" indent="-171450" algn="l" defTabSz="844550">
            <a:lnSpc>
              <a:spcPct val="90000"/>
            </a:lnSpc>
            <a:spcBef>
              <a:spcPct val="0"/>
            </a:spcBef>
            <a:spcAft>
              <a:spcPct val="15000"/>
            </a:spcAft>
            <a:buChar char="•"/>
          </a:pPr>
          <a:r>
            <a:rPr lang="en-US" sz="1900" kern="1200" dirty="0"/>
            <a:t>Aligned to partisan position</a:t>
          </a:r>
        </a:p>
        <a:p>
          <a:pPr marL="171450" lvl="1" indent="-171450" algn="l" defTabSz="844550">
            <a:lnSpc>
              <a:spcPct val="90000"/>
            </a:lnSpc>
            <a:spcBef>
              <a:spcPct val="0"/>
            </a:spcBef>
            <a:spcAft>
              <a:spcPct val="15000"/>
            </a:spcAft>
            <a:buChar char="•"/>
          </a:pPr>
          <a:r>
            <a:rPr lang="en-US" sz="1900" kern="1200" dirty="0"/>
            <a:t>Convinced by misinformation</a:t>
          </a:r>
        </a:p>
        <a:p>
          <a:pPr marL="171450" lvl="1" indent="-171450" algn="l" defTabSz="844550">
            <a:lnSpc>
              <a:spcPct val="90000"/>
            </a:lnSpc>
            <a:spcBef>
              <a:spcPct val="0"/>
            </a:spcBef>
            <a:spcAft>
              <a:spcPct val="15000"/>
            </a:spcAft>
            <a:buChar char="•"/>
          </a:pPr>
          <a:r>
            <a:rPr lang="en-US" sz="1900" kern="1200" dirty="0"/>
            <a:t>Perceived as mild</a:t>
          </a:r>
        </a:p>
      </dsp:txBody>
      <dsp:txXfrm>
        <a:off x="9210469" y="1060736"/>
        <a:ext cx="2018684" cy="384439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0.77762</cdr:x>
      <cdr:y>0.2027</cdr:y>
    </cdr:from>
    <cdr:to>
      <cdr:x>1</cdr:x>
      <cdr:y>0.25137</cdr:y>
    </cdr:to>
    <cdr:sp macro="" textlink="">
      <cdr:nvSpPr>
        <cdr:cNvPr id="2" name="TextBox 1">
          <a:extLst xmlns:a="http://schemas.openxmlformats.org/drawingml/2006/main">
            <a:ext uri="{FF2B5EF4-FFF2-40B4-BE49-F238E27FC236}">
              <a16:creationId xmlns:a16="http://schemas.microsoft.com/office/drawing/2014/main" id="{D0FF7AEF-9298-4FC5-BA7E-AD6D1EBDC91D}"/>
            </a:ext>
          </a:extLst>
        </cdr:cNvPr>
        <cdr:cNvSpPr txBox="1"/>
      </cdr:nvSpPr>
      <cdr:spPr>
        <a:xfrm xmlns:a="http://schemas.openxmlformats.org/drawingml/2006/main">
          <a:off x="5839691" y="1281772"/>
          <a:ext cx="1669980" cy="307777"/>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600" b="1" dirty="0">
              <a:solidFill>
                <a:schemeClr val="accent2"/>
              </a:solidFill>
            </a:rPr>
            <a:t>Non-community</a:t>
          </a:r>
        </a:p>
      </cdr:txBody>
    </cdr:sp>
  </cdr:relSizeAnchor>
  <cdr:relSizeAnchor xmlns:cdr="http://schemas.openxmlformats.org/drawingml/2006/chartDrawing">
    <cdr:from>
      <cdr:x>0.82675</cdr:x>
      <cdr:y>0.51238</cdr:y>
    </cdr:from>
    <cdr:to>
      <cdr:x>0.98469</cdr:x>
      <cdr:y>0.56816</cdr:y>
    </cdr:to>
    <cdr:sp macro="" textlink="">
      <cdr:nvSpPr>
        <cdr:cNvPr id="3" name="TextBox 2">
          <a:extLst xmlns:a="http://schemas.openxmlformats.org/drawingml/2006/main">
            <a:ext uri="{FF2B5EF4-FFF2-40B4-BE49-F238E27FC236}">
              <a16:creationId xmlns:a16="http://schemas.microsoft.com/office/drawing/2014/main" id="{A422D69C-1F36-4F60-9C17-20D83E7B52DD}"/>
            </a:ext>
          </a:extLst>
        </cdr:cNvPr>
        <cdr:cNvSpPr txBox="1"/>
      </cdr:nvSpPr>
      <cdr:spPr>
        <a:xfrm xmlns:a="http://schemas.openxmlformats.org/drawingml/2006/main">
          <a:off x="6208618" y="3240028"/>
          <a:ext cx="1186049" cy="352743"/>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1600" b="1" dirty="0">
              <a:solidFill>
                <a:schemeClr val="accent1"/>
              </a:solidFill>
            </a:rPr>
            <a:t>Community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5/31/2023</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5/31/2023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cdc.gov/tuskegee/timeline.htm"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annemergmed.com/article/S0196-0644(03)00518-3/fulltex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29483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a:t>
            </a:r>
          </a:p>
          <a:p>
            <a:r>
              <a:rPr lang="en-US" dirty="0"/>
              <a:t>In their November COVID-19 Vaccine Monitor, the Kaiser Family Foundation provided the results of their most recent  survey describing the status of vaccination for the U.S. population. </a:t>
            </a:r>
          </a:p>
          <a:p>
            <a:r>
              <a:rPr lang="en-US" dirty="0"/>
              <a:t>Previous graphs showed much larger categories of ASAP,  and wait and see, </a:t>
            </a:r>
          </a:p>
          <a:p>
            <a:r>
              <a:rPr lang="en-US" dirty="0"/>
              <a:t>By November’s survey the categories of ASAP and the Wait and See were essentially eliminated</a:t>
            </a:r>
          </a:p>
          <a:p>
            <a:r>
              <a:rPr lang="en-US" dirty="0"/>
              <a:t>The categories of only if required and definitely not did not show change</a:t>
            </a:r>
          </a:p>
          <a:p>
            <a:r>
              <a:rPr lang="en-US" dirty="0"/>
              <a:t>So let’s apply these categories to see how components of getting vaccinated play a role in vaccine uptake.</a:t>
            </a:r>
          </a:p>
          <a:p>
            <a:r>
              <a:rPr lang="en-US" dirty="0"/>
              <a:t>CLICK</a:t>
            </a:r>
          </a:p>
          <a:p>
            <a:r>
              <a:rPr lang="en-US" dirty="0"/>
              <a:t>The more barriers created among the components, the longer it took for many to seek vaccination.</a:t>
            </a:r>
          </a:p>
          <a:p>
            <a:r>
              <a:rPr lang="en-US" dirty="0"/>
              <a:t>Some of the components impact underserved populations more than others. </a:t>
            </a:r>
          </a:p>
          <a:p>
            <a:r>
              <a:rPr lang="en-US" dirty="0"/>
              <a:t>In MN we were constantly assessing where the barriers were and build strategies to mitigate these barriers.</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1285510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727757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dirty="0"/>
              <a:t>Lynn </a:t>
            </a:r>
          </a:p>
          <a:p>
            <a:pPr marL="171450" indent="-171450">
              <a:buFont typeface="Arial" panose="020B0604020202020204" pitchFamily="34" charset="0"/>
              <a:buChar char="•"/>
            </a:pPr>
            <a:r>
              <a:rPr lang="en-US" sz="1100" dirty="0"/>
              <a:t>A study conducted in 2000 showed that Somali parents were generally supportive of immunization</a:t>
            </a:r>
          </a:p>
          <a:p>
            <a:pPr marL="174708" indent="-174708">
              <a:buFont typeface="Arial" panose="020B0604020202020204" pitchFamily="34" charset="0"/>
              <a:buChar char="•"/>
            </a:pPr>
            <a:r>
              <a:rPr lang="en-US" sz="1100" dirty="0"/>
              <a:t>It wasn’t until the summer of 2008 that MDH learned differently. A local TV news network featured a story about parents who were concerned that there were disproportionately high numbers of Somali children participating in the early childhood special education programs and who had autism.  </a:t>
            </a:r>
          </a:p>
          <a:p>
            <a:pPr marL="174708" indent="-174708">
              <a:buFont typeface="Arial" panose="020B0604020202020204" pitchFamily="34" charset="0"/>
              <a:buChar char="•"/>
            </a:pPr>
            <a:r>
              <a:rPr lang="en-US" sz="1100" dirty="0"/>
              <a:t>In the middle of the report a parent stated, “It’s the vaccines.”</a:t>
            </a:r>
          </a:p>
          <a:p>
            <a:r>
              <a:rPr lang="en-US" sz="1100" dirty="0"/>
              <a:t>“Autism” was a new phenomenon to Somali parents, reported as not seen in Somalia, there was no word for it</a:t>
            </a:r>
          </a:p>
          <a:p>
            <a:r>
              <a:rPr lang="en-US" sz="1100" dirty="0"/>
              <a:t>Parents began searching for information about autism and inadvertently linked themselves to national groups that hold fast to the debunked MMR- autism claim</a:t>
            </a:r>
          </a:p>
          <a:p>
            <a:pPr marL="171450" indent="-171450">
              <a:buFont typeface="Arial" panose="020B0604020202020204" pitchFamily="34" charset="0"/>
              <a:buChar char="•"/>
            </a:pPr>
            <a:r>
              <a:rPr lang="en-US" sz="1100" dirty="0"/>
              <a:t>An MDH analysis confirmed that there were higher enrollment numbers but could not confirm diagnosis, could not determine prevalence, or whether the child was using the services but lived outside of MPLS</a:t>
            </a:r>
          </a:p>
          <a:p>
            <a:pPr marL="174708" indent="-174708" defTabSz="931774">
              <a:buFont typeface="Arial" panose="020B0604020202020204" pitchFamily="34" charset="0"/>
              <a:buChar char="•"/>
              <a:defRPr/>
            </a:pPr>
            <a:r>
              <a:rPr lang="en-US" sz="1100" baseline="0" dirty="0"/>
              <a:t>Subsequently MDH began to receive reports from clinicians concerned that Somali parents were refusing the 12-month shots.</a:t>
            </a:r>
            <a:endParaRPr lang="en-US" sz="1100" dirty="0"/>
          </a:p>
          <a:p>
            <a:endParaRPr lang="en-US" sz="1100" dirty="0"/>
          </a:p>
        </p:txBody>
      </p:sp>
      <p:sp>
        <p:nvSpPr>
          <p:cNvPr id="4" name="Slide Number Placeholder 3"/>
          <p:cNvSpPr>
            <a:spLocks noGrp="1"/>
          </p:cNvSpPr>
          <p:nvPr>
            <p:ph type="sldNum" sz="quarter" idx="10"/>
          </p:nvPr>
        </p:nvSpPr>
        <p:spPr/>
        <p:txBody>
          <a:bodyPr/>
          <a:lstStyle/>
          <a:p>
            <a:fld id="{4275F8CE-6AB8-48AD-A069-21664DC62CAB}" type="slidenum">
              <a:rPr lang="en-US" smtClean="0"/>
              <a:t>12</a:t>
            </a:fld>
            <a:endParaRPr lang="en-US"/>
          </a:p>
        </p:txBody>
      </p:sp>
    </p:spTree>
    <p:extLst>
      <p:ext uri="{BB962C8B-B14F-4D97-AF65-F5344CB8AC3E}">
        <p14:creationId xmlns:p14="http://schemas.microsoft.com/office/powerpoint/2010/main" val="353852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LYNN</a:t>
            </a:r>
          </a:p>
          <a:p>
            <a:r>
              <a:rPr lang="en-US" dirty="0"/>
              <a:t>The data we</a:t>
            </a:r>
            <a:r>
              <a:rPr lang="en-US" baseline="0" dirty="0"/>
              <a:t> got </a:t>
            </a:r>
            <a:r>
              <a:rPr lang="en-US" dirty="0"/>
              <a:t>instilled a bit of panic in the immunization team – </a:t>
            </a:r>
            <a:br>
              <a:rPr lang="en-US" dirty="0"/>
            </a:br>
            <a:r>
              <a:rPr lang="en-US" dirty="0"/>
              <a:t>to better explain this graph – this is data from our immunization information system, MIIC </a:t>
            </a:r>
          </a:p>
          <a:p>
            <a:endParaRPr lang="en-US" dirty="0"/>
          </a:p>
          <a:p>
            <a:r>
              <a:rPr lang="en-US" dirty="0"/>
              <a:t>MIIC</a:t>
            </a:r>
            <a:r>
              <a:rPr lang="en-US" baseline="0" dirty="0"/>
              <a:t> uses birth certificate data to populate the registry which includes race and ethnicity data. The Somali-specific data is from mothers indicating Somali ethnicity on the birth certificate</a:t>
            </a:r>
            <a:endParaRPr lang="en-US" dirty="0"/>
          </a:p>
          <a:p>
            <a:endParaRPr lang="en-US" dirty="0"/>
          </a:p>
          <a:p>
            <a:r>
              <a:rPr lang="en-US" dirty="0"/>
              <a:t>It shows the MMR rate in each 24</a:t>
            </a:r>
            <a:r>
              <a:rPr lang="en-US" baseline="0" dirty="0"/>
              <a:t> month old cohort since 2004 – we stopped at 2009 because the age of children born in 2010 would range from as young as 13 months.  A</a:t>
            </a:r>
            <a:r>
              <a:rPr lang="en-US" dirty="0"/>
              <a:t>s you can see there is a clear disparity between children</a:t>
            </a:r>
            <a:r>
              <a:rPr lang="en-US" baseline="0" dirty="0"/>
              <a:t> of Somali descent and non-Somali children and there was a precipitous drop between the 2006 and 2007 birth cohort</a:t>
            </a:r>
            <a:endParaRPr lang="en-US" dirty="0"/>
          </a:p>
        </p:txBody>
      </p:sp>
      <p:sp>
        <p:nvSpPr>
          <p:cNvPr id="4" name="Slide Number Placeholder 3"/>
          <p:cNvSpPr>
            <a:spLocks noGrp="1"/>
          </p:cNvSpPr>
          <p:nvPr>
            <p:ph type="sldNum" sz="quarter" idx="10"/>
          </p:nvPr>
        </p:nvSpPr>
        <p:spPr/>
        <p:txBody>
          <a:bodyPr/>
          <a:lstStyle/>
          <a:p>
            <a:fld id="{4275F8CE-6AB8-48AD-A069-21664DC62CAB}" type="slidenum">
              <a:rPr lang="en-US" smtClean="0"/>
              <a:t>13</a:t>
            </a:fld>
            <a:endParaRPr lang="en-US" dirty="0"/>
          </a:p>
        </p:txBody>
      </p:sp>
    </p:spTree>
    <p:extLst>
      <p:ext uri="{BB962C8B-B14F-4D97-AF65-F5344CB8AC3E}">
        <p14:creationId xmlns:p14="http://schemas.microsoft.com/office/powerpoint/2010/main" val="2073474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Lynn</a:t>
            </a:r>
          </a:p>
          <a:p>
            <a:pPr marL="171450" indent="-171450">
              <a:buFont typeface="Arial" panose="020B0604020202020204" pitchFamily="34" charset="0"/>
              <a:buChar char="•"/>
            </a:pPr>
            <a:r>
              <a:rPr lang="en-US" dirty="0"/>
              <a:t>The MDH immunization program began to develop</a:t>
            </a:r>
            <a:r>
              <a:rPr lang="en-US" baseline="0" dirty="0"/>
              <a:t> interventions that targeted the broad Somali community with information about the importance of vaccination and the dangers of measles, however rates continued to decline – it was clearly evident that our efforts were not working</a:t>
            </a:r>
            <a:endParaRPr lang="en-US" dirty="0"/>
          </a:p>
          <a:p>
            <a:pPr marL="171450" indent="-171450">
              <a:buFont typeface="Arial" panose="020B0604020202020204" pitchFamily="34" charset="0"/>
              <a:buChar char="•"/>
            </a:pPr>
            <a:r>
              <a:rPr lang="en-US" dirty="0"/>
              <a:t>It was clear that strategies were not working</a:t>
            </a:r>
          </a:p>
          <a:p>
            <a:pPr marL="171450" indent="-171450">
              <a:buFont typeface="Arial" panose="020B0604020202020204" pitchFamily="34" charset="0"/>
              <a:buChar char="•"/>
            </a:pPr>
            <a:r>
              <a:rPr lang="en-US" dirty="0"/>
              <a:t>The</a:t>
            </a:r>
            <a:r>
              <a:rPr lang="en-US" baseline="0" dirty="0"/>
              <a:t> n</a:t>
            </a:r>
            <a:r>
              <a:rPr lang="en-US" dirty="0"/>
              <a:t>eed to regroup and to re-strategize became evident &amp; necessary</a:t>
            </a:r>
          </a:p>
          <a:p>
            <a:pPr marL="171450" indent="-171450">
              <a:buFont typeface="Arial" panose="020B0604020202020204" pitchFamily="34" charset="0"/>
              <a:buChar char="•"/>
            </a:pPr>
            <a:r>
              <a:rPr lang="en-US" dirty="0"/>
              <a:t>Regrouping brought together the division of community &amp; family health (which houses Children</a:t>
            </a:r>
            <a:r>
              <a:rPr lang="en-US" baseline="0" dirty="0"/>
              <a:t> and Youth with Special Health Needs program)</a:t>
            </a:r>
            <a:r>
              <a:rPr lang="en-US" dirty="0"/>
              <a:t>, the refugee and international health program, the immunization program</a:t>
            </a:r>
            <a:r>
              <a:rPr lang="en-US" baseline="0" dirty="0"/>
              <a:t> and the office of communication.</a:t>
            </a:r>
            <a:r>
              <a:rPr lang="en-US" dirty="0"/>
              <a:t> </a:t>
            </a:r>
          </a:p>
          <a:p>
            <a:pPr marL="171450" indent="-171450">
              <a:buFont typeface="Arial" panose="020B0604020202020204" pitchFamily="34" charset="0"/>
              <a:buChar char="•"/>
            </a:pPr>
            <a:r>
              <a:rPr lang="en-US" dirty="0"/>
              <a:t>More importantly we realized that we could not move forward without improving our institutional cultural competence. The first thing we did was hire Somali staff.</a:t>
            </a:r>
          </a:p>
        </p:txBody>
      </p:sp>
      <p:sp>
        <p:nvSpPr>
          <p:cNvPr id="4" name="Slide Number Placeholder 3"/>
          <p:cNvSpPr>
            <a:spLocks noGrp="1"/>
          </p:cNvSpPr>
          <p:nvPr>
            <p:ph type="sldNum" sz="quarter" idx="10"/>
          </p:nvPr>
        </p:nvSpPr>
        <p:spPr/>
        <p:txBody>
          <a:bodyPr/>
          <a:lstStyle/>
          <a:p>
            <a:fld id="{E1F4ABBC-800A-451F-8FC0-28348A20C4C8}" type="slidenum">
              <a:rPr lang="en-US" smtClean="0"/>
              <a:t>14</a:t>
            </a:fld>
            <a:endParaRPr lang="en-US"/>
          </a:p>
        </p:txBody>
      </p:sp>
    </p:spTree>
    <p:extLst>
      <p:ext uri="{BB962C8B-B14F-4D97-AF65-F5344CB8AC3E}">
        <p14:creationId xmlns:p14="http://schemas.microsoft.com/office/powerpoint/2010/main" val="984398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2486875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Asli</a:t>
            </a:r>
          </a:p>
          <a:p>
            <a:pPr marL="171450" indent="-171450">
              <a:buFont typeface="Arial" panose="020B0604020202020204" pitchFamily="34" charset="0"/>
              <a:buChar char="•"/>
            </a:pPr>
            <a:r>
              <a:rPr lang="en-US" dirty="0"/>
              <a:t>Community</a:t>
            </a:r>
            <a:r>
              <a:rPr lang="en-US" baseline="0" dirty="0"/>
              <a:t> specific information and data to guide the plan of action was identified important. Sources include: </a:t>
            </a:r>
          </a:p>
          <a:p>
            <a:pPr marL="628650" lvl="1" indent="-171450">
              <a:buFont typeface="Arial" panose="020B0604020202020204" pitchFamily="34" charset="0"/>
              <a:buChar char="•"/>
            </a:pPr>
            <a:r>
              <a:rPr lang="en-US" baseline="0" dirty="0"/>
              <a:t>Community leaders meeting at the time of measles outbreak (2011)</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Minnesota Legislature authorized study of the experiences of having a child with autism among the Somali community. The study was intended to understand “cultural- and resource-based aspects of autism spectrum disorders (ASD) that are unique to the Somali community.” With the approval of the Minnesota Department of Health, the study was extended to also include the Hmong and Latino communities.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2013 the immunization program conducted KII with Somali Community members and clinicians who care for Somali Minnesotan children</a:t>
            </a:r>
          </a:p>
          <a:p>
            <a:pPr marL="628650" lvl="1"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r>
              <a:rPr lang="en-US" dirty="0"/>
              <a:t>Focused on the importance of MMR vaccination</a:t>
            </a:r>
          </a:p>
          <a:p>
            <a:pPr lvl="1"/>
            <a:r>
              <a:rPr lang="en-US" dirty="0"/>
              <a:t>Danger of measles</a:t>
            </a:r>
          </a:p>
          <a:p>
            <a:pPr lvl="1"/>
            <a:r>
              <a:rPr lang="en-US" dirty="0"/>
              <a:t>Benefit of MMR vaccine</a:t>
            </a:r>
          </a:p>
          <a:p>
            <a:pPr lvl="1"/>
            <a:r>
              <a:rPr lang="en-US" dirty="0"/>
              <a:t>MMR vaccine does not cause autism</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F4ABBC-800A-451F-8FC0-28348A20C4C8}" type="slidenum">
              <a:rPr lang="en-US" smtClean="0"/>
              <a:t>16</a:t>
            </a:fld>
            <a:endParaRPr lang="en-US"/>
          </a:p>
        </p:txBody>
      </p:sp>
    </p:spTree>
    <p:extLst>
      <p:ext uri="{BB962C8B-B14F-4D97-AF65-F5344CB8AC3E}">
        <p14:creationId xmlns:p14="http://schemas.microsoft.com/office/powerpoint/2010/main" val="3491008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Asli: </a:t>
            </a:r>
          </a:p>
          <a:p>
            <a:r>
              <a:rPr lang="en-US" dirty="0"/>
              <a:t>4 important themes emerged</a:t>
            </a:r>
            <a:r>
              <a:rPr lang="en-US" baseline="0" dirty="0"/>
              <a:t> </a:t>
            </a:r>
            <a:r>
              <a:rPr lang="en-US" dirty="0"/>
              <a:t> from the data and the key informant interviews .</a:t>
            </a:r>
            <a:r>
              <a:rPr lang="en-US" baseline="0" dirty="0"/>
              <a:t> </a:t>
            </a:r>
          </a:p>
          <a:p>
            <a:pPr marL="228600" indent="-228600">
              <a:buFont typeface="+mj-lt"/>
              <a:buAutoNum type="arabicPeriod"/>
            </a:pPr>
            <a:r>
              <a:rPr lang="en-US" baseline="0" dirty="0"/>
              <a:t>The fear of autism was real- parents need factual information-some of them were misinformed</a:t>
            </a:r>
          </a:p>
          <a:p>
            <a:pPr marL="228600" indent="-228600">
              <a:buFont typeface="+mj-lt"/>
              <a:buAutoNum type="arabicPeriod"/>
            </a:pPr>
            <a:r>
              <a:rPr lang="en-US" baseline="0" dirty="0"/>
              <a:t>Parents were asking the signs &amp; symptoms of ASD-culturally this community monitors the growth of the child but not the development.  Parents had little knowledge of autism but wanted to let more. Parents need to know what each vaccine prevents</a:t>
            </a:r>
          </a:p>
          <a:p>
            <a:pPr marL="228600" indent="-228600">
              <a:buFont typeface="+mj-lt"/>
              <a:buAutoNum type="arabicPeriod"/>
            </a:pPr>
            <a:r>
              <a:rPr lang="en-US" baseline="0" dirty="0"/>
              <a:t>The concepts of autism and immunization are entrenched together – you cannot talk about one without addressing the other</a:t>
            </a:r>
          </a:p>
          <a:p>
            <a:pPr marL="228600" indent="-228600">
              <a:buFont typeface="+mj-lt"/>
              <a:buAutoNum type="arabicPeriod"/>
            </a:pPr>
            <a:r>
              <a:rPr lang="en-US" baseline="0" dirty="0"/>
              <a:t>They wanted to hear the information from trusted community sources.</a:t>
            </a:r>
            <a:endParaRPr lang="en-US" dirty="0"/>
          </a:p>
        </p:txBody>
      </p:sp>
      <p:sp>
        <p:nvSpPr>
          <p:cNvPr id="4" name="Slide Number Placeholder 3"/>
          <p:cNvSpPr>
            <a:spLocks noGrp="1"/>
          </p:cNvSpPr>
          <p:nvPr>
            <p:ph type="sldNum" sz="quarter" idx="10"/>
          </p:nvPr>
        </p:nvSpPr>
        <p:spPr/>
        <p:txBody>
          <a:bodyPr/>
          <a:lstStyle/>
          <a:p>
            <a:fld id="{A718C8D2-8A3B-4D33-AB4A-B67EC79C9405}" type="slidenum">
              <a:rPr lang="en-US" smtClean="0"/>
              <a:t>17</a:t>
            </a:fld>
            <a:endParaRPr lang="en-US" dirty="0"/>
          </a:p>
        </p:txBody>
      </p:sp>
    </p:spTree>
    <p:extLst>
      <p:ext uri="{BB962C8B-B14F-4D97-AF65-F5344CB8AC3E}">
        <p14:creationId xmlns:p14="http://schemas.microsoft.com/office/powerpoint/2010/main" val="969332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2891041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Worried parents have a need to purge the questions they have</a:t>
            </a:r>
          </a:p>
          <a:p>
            <a:pPr lvl="1"/>
            <a:r>
              <a:rPr lang="en-US" dirty="0"/>
              <a:t>Often requires one-to-one conversations</a:t>
            </a:r>
          </a:p>
          <a:p>
            <a:pPr lvl="1"/>
            <a:r>
              <a:rPr lang="en-US" dirty="0"/>
              <a:t>Showing videos is incomplete</a:t>
            </a:r>
          </a:p>
          <a:p>
            <a:r>
              <a:rPr lang="en-US" dirty="0"/>
              <a:t>Smaller outreach sessions supported trust building</a:t>
            </a:r>
          </a:p>
          <a:p>
            <a:pPr lvl="1"/>
            <a:r>
              <a:rPr lang="en-US" dirty="0"/>
              <a:t>Provides flexibility during information sessions</a:t>
            </a:r>
          </a:p>
          <a:p>
            <a:pPr lvl="1"/>
            <a:r>
              <a:rPr lang="en-US" dirty="0"/>
              <a:t>Individuals feel less shy about voicing questions and concerns</a:t>
            </a:r>
          </a:p>
          <a:p>
            <a:r>
              <a:rPr lang="en-US" dirty="0"/>
              <a:t>We need to encourage clinicians to have the immunization discussion earlier than the day the child is due for vaccination (in this case, MMR)</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3311705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870742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month of the outbreak, most cases occurred among children in this community with a median age range of 2 years old.</a:t>
            </a:r>
          </a:p>
        </p:txBody>
      </p:sp>
      <p:sp>
        <p:nvSpPr>
          <p:cNvPr id="4" name="Slide Number Placeholder 3"/>
          <p:cNvSpPr>
            <a:spLocks noGrp="1"/>
          </p:cNvSpPr>
          <p:nvPr>
            <p:ph type="sldNum" sz="quarter" idx="5"/>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1878532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 we had been doing beforehand facilitated a more streamlined response.</a:t>
            </a:r>
          </a:p>
        </p:txBody>
      </p:sp>
      <p:sp>
        <p:nvSpPr>
          <p:cNvPr id="4" name="Slide Number Placeholder 3"/>
          <p:cNvSpPr>
            <a:spLocks noGrp="1"/>
          </p:cNvSpPr>
          <p:nvPr>
            <p:ph type="sldNum" sz="quarter" idx="5"/>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4177711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assessment was conducted a year ago – notice the steep rise and then subsequent decline. As with other MN children, MMR coverage dropped off during the pandemic.</a:t>
            </a:r>
          </a:p>
          <a:p>
            <a:r>
              <a:rPr lang="en-US" dirty="0"/>
              <a:t>It is frightening</a:t>
            </a:r>
          </a:p>
        </p:txBody>
      </p:sp>
      <p:sp>
        <p:nvSpPr>
          <p:cNvPr id="4" name="Slide Number Placeholder 3"/>
          <p:cNvSpPr>
            <a:spLocks noGrp="1"/>
          </p:cNvSpPr>
          <p:nvPr>
            <p:ph type="sldNum" sz="quarter" idx="5"/>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3039823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African American, American Indian and  immigrant, refugee and migrant groups </a:t>
            </a:r>
          </a:p>
        </p:txBody>
      </p:sp>
      <p:sp>
        <p:nvSpPr>
          <p:cNvPr id="4" name="Slide Number Placeholder 3"/>
          <p:cNvSpPr>
            <a:spLocks noGrp="1"/>
          </p:cNvSpPr>
          <p:nvPr>
            <p:ph type="sldNum" sz="quarter" idx="5"/>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3533960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Lost of community nurse</a:t>
            </a:r>
          </a:p>
          <a:p>
            <a:pPr lvl="1"/>
            <a:r>
              <a:rPr lang="en-US" dirty="0"/>
              <a:t>Educating people new to the issue</a:t>
            </a:r>
          </a:p>
          <a:p>
            <a:pPr lvl="1"/>
            <a:r>
              <a:rPr lang="en-US" dirty="0"/>
              <a:t>Avoid repeating previous ineffective interventions</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810151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Identified disparate services and brought feedback to response leads</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3353827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 as I wrap up, I would like to summarize key points that can be adopted by clinics and agencies that are working to address disparities. These are the concepts we have been learning along the way to address a critical disparity among our Minnesota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health department is committed to maintaining this model and is restructuring to build a new division committed to addressing health equity.</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3520176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27</a:t>
            </a:fld>
            <a:endParaRPr lang="en-US" dirty="0"/>
          </a:p>
        </p:txBody>
      </p:sp>
    </p:spTree>
    <p:extLst>
      <p:ext uri="{BB962C8B-B14F-4D97-AF65-F5344CB8AC3E}">
        <p14:creationId xmlns:p14="http://schemas.microsoft.com/office/powerpoint/2010/main" val="2169083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28</a:t>
            </a:fld>
            <a:endParaRPr lang="en-US" dirty="0"/>
          </a:p>
        </p:txBody>
      </p:sp>
    </p:spTree>
    <p:extLst>
      <p:ext uri="{BB962C8B-B14F-4D97-AF65-F5344CB8AC3E}">
        <p14:creationId xmlns:p14="http://schemas.microsoft.com/office/powerpoint/2010/main" val="2879008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29</a:t>
            </a:fld>
            <a:endParaRPr lang="en-US" dirty="0"/>
          </a:p>
        </p:txBody>
      </p:sp>
    </p:spTree>
    <p:extLst>
      <p:ext uri="{BB962C8B-B14F-4D97-AF65-F5344CB8AC3E}">
        <p14:creationId xmlns:p14="http://schemas.microsoft.com/office/powerpoint/2010/main" val="3885564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address vaccine disparities.</a:t>
            </a:r>
          </a:p>
          <a:p>
            <a:r>
              <a:rPr lang="en-US" dirty="0"/>
              <a:t>This adapted proverb emphasizes the importance of our communities as a collective, and the public health function of preventing vaccine-preventable diseases. </a:t>
            </a:r>
          </a:p>
          <a:p>
            <a:endParaRPr lang="en-US" dirty="0"/>
          </a:p>
          <a:p>
            <a:r>
              <a:rPr lang="en-US" dirty="0"/>
              <a:t>This concept was often challenged during the COVID pandemic vaccination program, So my hope is as we move into a new normal, we can reset our mind frame of why we do what we do.</a:t>
            </a:r>
          </a:p>
        </p:txBody>
      </p:sp>
      <p:sp>
        <p:nvSpPr>
          <p:cNvPr id="4" name="Slide Number Placeholder 3"/>
          <p:cNvSpPr>
            <a:spLocks noGrp="1"/>
          </p:cNvSpPr>
          <p:nvPr>
            <p:ph type="sldNum" sz="quarter" idx="5"/>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1533312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providing Interpreter services is an equity issue</a:t>
            </a:r>
          </a:p>
        </p:txBody>
      </p:sp>
      <p:sp>
        <p:nvSpPr>
          <p:cNvPr id="4" name="Slide Number Placeholder 3"/>
          <p:cNvSpPr>
            <a:spLocks noGrp="1"/>
          </p:cNvSpPr>
          <p:nvPr>
            <p:ph type="sldNum" sz="quarter" idx="5"/>
          </p:nvPr>
        </p:nvSpPr>
        <p:spPr/>
        <p:txBody>
          <a:bodyPr/>
          <a:lstStyle/>
          <a:p>
            <a:fld id="{F9F08466-AEA7-4FC0-9459-6A32F61DA297}" type="slidenum">
              <a:rPr lang="en-US" smtClean="0"/>
              <a:pPr/>
              <a:t>30</a:t>
            </a:fld>
            <a:endParaRPr lang="en-US" dirty="0"/>
          </a:p>
        </p:txBody>
      </p:sp>
    </p:spTree>
    <p:extLst>
      <p:ext uri="{BB962C8B-B14F-4D97-AF65-F5344CB8AC3E}">
        <p14:creationId xmlns:p14="http://schemas.microsoft.com/office/powerpoint/2010/main" val="35488827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31</a:t>
            </a:fld>
            <a:endParaRPr lang="en-US" dirty="0"/>
          </a:p>
        </p:txBody>
      </p:sp>
    </p:spTree>
    <p:extLst>
      <p:ext uri="{BB962C8B-B14F-4D97-AF65-F5344CB8AC3E}">
        <p14:creationId xmlns:p14="http://schemas.microsoft.com/office/powerpoint/2010/main" val="38091855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32</a:t>
            </a:fld>
            <a:endParaRPr lang="en-US" dirty="0"/>
          </a:p>
        </p:txBody>
      </p:sp>
    </p:spTree>
    <p:extLst>
      <p:ext uri="{BB962C8B-B14F-4D97-AF65-F5344CB8AC3E}">
        <p14:creationId xmlns:p14="http://schemas.microsoft.com/office/powerpoint/2010/main" val="7167693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cs typeface="Calibri"/>
              </a:rPr>
              <a:t>Script: </a:t>
            </a:r>
            <a:endParaRPr lang="en-US" dirty="0">
              <a:cs typeface="Calibri" panose="020F0502020204030204" pitchFamily="34" charset="0"/>
            </a:endParaRPr>
          </a:p>
          <a:p>
            <a:endParaRPr lang="en-US" b="1" dirty="0">
              <a:latin typeface="Calibri"/>
              <a:cs typeface="Calibri"/>
            </a:endParaRPr>
          </a:p>
          <a:p>
            <a:r>
              <a:rPr lang="en-US" dirty="0">
                <a:latin typeface="Calibri"/>
                <a:cs typeface="Calibri"/>
              </a:rPr>
              <a:t>The state of Minnesota and the Department of Health recognize that there is trauma and medical abuse that </a:t>
            </a:r>
            <a:r>
              <a:rPr lang="en-US" dirty="0">
                <a:solidFill>
                  <a:srgbClr val="FF0000"/>
                </a:solidFill>
                <a:latin typeface="Calibri"/>
                <a:cs typeface="Calibri"/>
              </a:rPr>
              <a:t>happens to our Black, Indigenous, people of color, disability and LGBTQ+ communities, some which the state has played a role in, leading to distrust in medicine and public health. </a:t>
            </a:r>
            <a:r>
              <a:rPr lang="en-US" dirty="0">
                <a:solidFill>
                  <a:srgbClr val="FF0000"/>
                </a:solidFill>
                <a:latin typeface="Calibri"/>
                <a:ea typeface="+mn-lt"/>
                <a:cs typeface="+mn-lt"/>
              </a:rPr>
              <a:t>The Minnesota Department </a:t>
            </a:r>
            <a:r>
              <a:rPr lang="en-US" dirty="0">
                <a:latin typeface="Calibri"/>
                <a:ea typeface="+mn-lt"/>
                <a:cs typeface="+mn-lt"/>
              </a:rPr>
              <a:t>of Health, local public health, medical providers, and other partners</a:t>
            </a:r>
            <a:r>
              <a:rPr lang="en-US" dirty="0">
                <a:latin typeface="Calibri"/>
                <a:cs typeface="Calibri"/>
              </a:rPr>
              <a:t> are actively working on rebuilding trust with these communities and looking for ways to bring community member's voices to the table. </a:t>
            </a:r>
            <a:endParaRPr lang="en-US" b="1" dirty="0">
              <a:latin typeface="Calibri"/>
              <a:cs typeface="Calibri"/>
            </a:endParaRPr>
          </a:p>
          <a:p>
            <a:endParaRPr lang="en-US" b="1" dirty="0">
              <a:latin typeface="Calibri"/>
              <a:cs typeface="Calibri"/>
            </a:endParaRPr>
          </a:p>
          <a:p>
            <a:r>
              <a:rPr lang="en-US" b="1" dirty="0">
                <a:latin typeface="Calibri"/>
                <a:cs typeface="Calibri"/>
              </a:rPr>
              <a:t>______________________________________________________________</a:t>
            </a:r>
          </a:p>
          <a:p>
            <a:r>
              <a:rPr lang="en-US" b="1" dirty="0">
                <a:latin typeface="Calibri"/>
                <a:cs typeface="Calibri"/>
              </a:rPr>
              <a:t>ADDITIONAL INFORMATION – examples </a:t>
            </a:r>
            <a:endParaRPr lang="en-US" dirty="0">
              <a:latin typeface="Calibri"/>
              <a:cs typeface="Calibri"/>
            </a:endParaRPr>
          </a:p>
          <a:p>
            <a:pPr marL="171450" indent="-171450">
              <a:spcBef>
                <a:spcPts val="1000"/>
              </a:spcBef>
              <a:spcAft>
                <a:spcPts val="1000"/>
              </a:spcAft>
              <a:buFont typeface="Arial"/>
              <a:buChar char="•"/>
            </a:pPr>
            <a:r>
              <a:rPr lang="en-US" b="1" dirty="0">
                <a:latin typeface="Calibri"/>
                <a:cs typeface="Calibri"/>
              </a:rPr>
              <a:t>Tuskegee syphilis clinical trial</a:t>
            </a:r>
            <a:r>
              <a:rPr lang="en-US" dirty="0">
                <a:latin typeface="Calibri"/>
                <a:cs typeface="Calibri"/>
              </a:rPr>
              <a:t> where 600 black men – 399 with syphilis, 201 who did not have the disease were recruited to a syphilis study to learn the natural history of the disease (how to affects the body over time). Even after treatment was discovered in 1947 (and other patients were treated), the men in the study continued to be given placebos and mineral supplements because researchers wanted to monitor the development of syphilis. Many went blind, insane, spread syphilis to their family members, and died. As a result of the Tuskegee experiment, many African Americans developed a lingering, deep mistrust of public health officials and vaccines. (source: </a:t>
            </a:r>
            <a:r>
              <a:rPr lang="en-US" dirty="0">
                <a:latin typeface="Calibri"/>
                <a:cs typeface="Calibri"/>
                <a:hlinkClick r:id="rId3"/>
              </a:rPr>
              <a:t>https://www.cdc.gov/tuskegee/timeline.htm</a:t>
            </a:r>
            <a:r>
              <a:rPr lang="en-US" dirty="0">
                <a:latin typeface="Calibri"/>
                <a:cs typeface="Calibri"/>
              </a:rPr>
              <a:t>; </a:t>
            </a:r>
            <a:r>
              <a:rPr lang="en-US" dirty="0">
                <a:latin typeface="Calibri"/>
                <a:cs typeface="Calibri"/>
                <a:hlinkClick r:id="rId4"/>
              </a:rPr>
              <a:t>https://www.annemergmed.com/article/S0196-0644(03)00518-3/fulltext</a:t>
            </a:r>
            <a:r>
              <a:rPr lang="en-US" dirty="0">
                <a:latin typeface="Calibri"/>
                <a:cs typeface="Calibri"/>
              </a:rPr>
              <a:t>) </a:t>
            </a:r>
            <a:endParaRPr lang="en-US" b="1" dirty="0">
              <a:latin typeface="Calibri"/>
              <a:cs typeface="Calibri"/>
            </a:endParaRPr>
          </a:p>
          <a:p>
            <a:pPr marL="171450" indent="-171450">
              <a:spcBef>
                <a:spcPts val="1000"/>
              </a:spcBef>
              <a:spcAft>
                <a:spcPts val="1000"/>
              </a:spcAft>
              <a:buFont typeface="Arial"/>
              <a:buChar char="•"/>
            </a:pPr>
            <a:r>
              <a:rPr lang="en-US" b="1" dirty="0">
                <a:latin typeface="Calibri"/>
                <a:cs typeface="Calibri"/>
              </a:rPr>
              <a:t>Delayed polio treatment of Black children</a:t>
            </a:r>
            <a:r>
              <a:rPr lang="en-US" dirty="0">
                <a:latin typeface="Calibri"/>
                <a:cs typeface="Calibri"/>
              </a:rPr>
              <a:t> – Race-based medicine. Blacks, medical experts insisted, were not susceptible to Polio, and therefore research and treatment efforts that focused on Black patients were neither medically necessary nor fiscally justified.</a:t>
            </a:r>
            <a:endParaRPr lang="en-US" dirty="0">
              <a:cs typeface="Calibri"/>
            </a:endParaRPr>
          </a:p>
          <a:p>
            <a:pPr marL="171450" indent="-171450">
              <a:spcBef>
                <a:spcPts val="1000"/>
              </a:spcBef>
              <a:spcAft>
                <a:spcPts val="1000"/>
              </a:spcAft>
              <a:buFont typeface="Arial"/>
              <a:buChar char="•"/>
            </a:pPr>
            <a:r>
              <a:rPr lang="en-US" b="1" dirty="0">
                <a:latin typeface="Calibri"/>
                <a:cs typeface="Calibri"/>
              </a:rPr>
              <a:t>Theft of Henrietta </a:t>
            </a:r>
            <a:r>
              <a:rPr lang="en-US" b="1" dirty="0" err="1">
                <a:latin typeface="Calibri"/>
                <a:cs typeface="Calibri"/>
              </a:rPr>
              <a:t>Lacks’s</a:t>
            </a:r>
            <a:r>
              <a:rPr lang="en-US" b="1" dirty="0">
                <a:latin typeface="Calibri"/>
                <a:cs typeface="Calibri"/>
              </a:rPr>
              <a:t> cancer cells</a:t>
            </a:r>
            <a:r>
              <a:rPr lang="en-US" dirty="0">
                <a:latin typeface="Calibri"/>
                <a:cs typeface="Calibri"/>
              </a:rPr>
              <a:t> – Steal a Black women's human cells without any consent. The hospital where her cells were collected was one of only a few that provided medical care to Black people. None of the biotechnology or other companies that profited from her cells passed any money back to her family. And, for decades after her death, doctors and scientists repeatedly failed to ask her family for consent as they revealed </a:t>
            </a:r>
            <a:r>
              <a:rPr lang="en-US" dirty="0" err="1">
                <a:latin typeface="Calibri"/>
                <a:cs typeface="Calibri"/>
              </a:rPr>
              <a:t>Lacks’s</a:t>
            </a:r>
            <a:r>
              <a:rPr lang="en-US" dirty="0">
                <a:latin typeface="Calibri"/>
                <a:cs typeface="Calibri"/>
              </a:rPr>
              <a:t> name publicly, gave her medical records to the media, and even published her cells’ genome online.</a:t>
            </a:r>
          </a:p>
          <a:p>
            <a:pPr marL="171450" indent="-171450">
              <a:spcBef>
                <a:spcPts val="1000"/>
              </a:spcBef>
              <a:spcAft>
                <a:spcPts val="1000"/>
              </a:spcAft>
              <a:buFont typeface="Arial"/>
              <a:buChar char="•"/>
            </a:pPr>
            <a:r>
              <a:rPr lang="en-US" b="1" dirty="0">
                <a:latin typeface="Calibri"/>
                <a:cs typeface="Calibri"/>
              </a:rPr>
              <a:t>Misuse of Havasupai Tribe members’ blood samples</a:t>
            </a:r>
            <a:r>
              <a:rPr lang="en-US" dirty="0">
                <a:latin typeface="Calibri"/>
                <a:cs typeface="Calibri"/>
              </a:rPr>
              <a:t> – Havasupai tribe worked with nearby university to conduct a study about diabetes. Their blood samples were misused by universities and laboratories throughout the country to study schizophrenia, inbreeding and theories about migration from Asia to North America. In addition, medical records of approximately 100 Havasupai tribal members were reviewed without their knowledge or consent. </a:t>
            </a:r>
          </a:p>
          <a:p>
            <a:pPr marL="171450" indent="-171450">
              <a:spcBef>
                <a:spcPts val="1000"/>
              </a:spcBef>
              <a:spcAft>
                <a:spcPts val="1000"/>
              </a:spcAft>
              <a:buFont typeface="Arial"/>
              <a:buChar char="•"/>
            </a:pPr>
            <a:r>
              <a:rPr lang="en-US" b="1" dirty="0">
                <a:latin typeface="Calibri"/>
                <a:cs typeface="Calibri"/>
              </a:rPr>
              <a:t>Forced sterilization</a:t>
            </a:r>
            <a:r>
              <a:rPr lang="en-US" dirty="0">
                <a:latin typeface="Calibri"/>
                <a:cs typeface="Calibri"/>
              </a:rPr>
              <a:t> – 60,000 people with disabilities and minorities were forcibly sterilized in 32 states throughout the 1900s. </a:t>
            </a:r>
          </a:p>
          <a:p>
            <a:pPr marL="171450" indent="-171450">
              <a:spcBef>
                <a:spcPts val="1000"/>
              </a:spcBef>
              <a:spcAft>
                <a:spcPts val="1000"/>
              </a:spcAft>
              <a:buFont typeface="Arial"/>
              <a:buChar char="•"/>
            </a:pPr>
            <a:endParaRPr lang="en-US" dirty="0">
              <a:latin typeface="Calibri"/>
              <a:cs typeface="Calibri"/>
            </a:endParaRPr>
          </a:p>
          <a:p>
            <a:pPr>
              <a:spcBef>
                <a:spcPts val="1000"/>
              </a:spcBef>
              <a:spcAft>
                <a:spcPts val="1000"/>
              </a:spcAft>
            </a:pPr>
            <a:r>
              <a:rPr lang="en-US" dirty="0">
                <a:latin typeface="Calibri"/>
                <a:cs typeface="Calibri"/>
              </a:rPr>
              <a:t>The medical abuse, racism and trauma continues today. </a:t>
            </a:r>
          </a:p>
          <a:p>
            <a:pPr marL="171450" indent="-171450">
              <a:spcBef>
                <a:spcPts val="1000"/>
              </a:spcBef>
              <a:spcAft>
                <a:spcPts val="1000"/>
              </a:spcAft>
              <a:buFont typeface="Arial"/>
              <a:buChar char="•"/>
            </a:pPr>
            <a:r>
              <a:rPr lang="en-US" dirty="0">
                <a:latin typeface="Calibri"/>
                <a:cs typeface="Calibri"/>
              </a:rPr>
              <a:t>Disproportionately affected by COVID-19</a:t>
            </a:r>
          </a:p>
          <a:p>
            <a:pPr marL="171450" indent="-171450">
              <a:spcBef>
                <a:spcPts val="1000"/>
              </a:spcBef>
              <a:spcAft>
                <a:spcPts val="1000"/>
              </a:spcAft>
              <a:buFont typeface="Arial"/>
              <a:buChar char="•"/>
            </a:pPr>
            <a:r>
              <a:rPr lang="en-US" dirty="0">
                <a:latin typeface="Calibri"/>
                <a:cs typeface="Calibri"/>
              </a:rPr>
              <a:t>Intersectionality </a:t>
            </a:r>
          </a:p>
          <a:p>
            <a:pPr marL="628650" lvl="1" indent="-171450">
              <a:spcBef>
                <a:spcPts val="500"/>
              </a:spcBef>
              <a:spcAft>
                <a:spcPts val="1000"/>
              </a:spcAft>
              <a:buFont typeface="Arial"/>
              <a:buChar char="•"/>
            </a:pPr>
            <a:r>
              <a:rPr lang="en-US" dirty="0">
                <a:latin typeface="Calibri"/>
                <a:cs typeface="Calibri"/>
              </a:rPr>
              <a:t>BIPOC population </a:t>
            </a:r>
          </a:p>
          <a:p>
            <a:pPr marL="628650" lvl="1" indent="-171450">
              <a:spcBef>
                <a:spcPts val="500"/>
              </a:spcBef>
              <a:spcAft>
                <a:spcPts val="1000"/>
              </a:spcAft>
              <a:buFont typeface="Arial"/>
              <a:buChar char="•"/>
            </a:pPr>
            <a:r>
              <a:rPr lang="en-US" dirty="0">
                <a:latin typeface="Calibri"/>
                <a:cs typeface="Calibri"/>
              </a:rPr>
              <a:t>LGBTQ+ population </a:t>
            </a:r>
          </a:p>
          <a:p>
            <a:pPr marL="628650" lvl="1" indent="-171450">
              <a:spcBef>
                <a:spcPts val="500"/>
              </a:spcBef>
              <a:spcAft>
                <a:spcPts val="1000"/>
              </a:spcAft>
              <a:buFont typeface="Arial"/>
              <a:buChar char="•"/>
            </a:pPr>
            <a:r>
              <a:rPr lang="en-US" dirty="0">
                <a:latin typeface="Calibri"/>
                <a:cs typeface="Calibri"/>
              </a:rPr>
              <a:t>Persons with disabilities</a:t>
            </a:r>
          </a:p>
          <a:p>
            <a:pPr marL="171450" indent="-171450">
              <a:spcBef>
                <a:spcPts val="1000"/>
              </a:spcBef>
              <a:spcAft>
                <a:spcPts val="1000"/>
              </a:spcAft>
              <a:buFont typeface="Arial"/>
              <a:buChar char="•"/>
            </a:pPr>
            <a:r>
              <a:rPr lang="en-US" dirty="0">
                <a:latin typeface="Calibri"/>
                <a:cs typeface="Calibri"/>
              </a:rPr>
              <a:t>Frontline and essential workers</a:t>
            </a:r>
          </a:p>
          <a:p>
            <a:pPr marL="171450" indent="-171450">
              <a:spcBef>
                <a:spcPts val="1000"/>
              </a:spcBef>
              <a:spcAft>
                <a:spcPts val="1000"/>
              </a:spcAft>
              <a:buFont typeface="Arial"/>
              <a:buChar char="•"/>
            </a:pPr>
            <a:r>
              <a:rPr lang="en-US" dirty="0">
                <a:latin typeface="Calibri"/>
                <a:cs typeface="Calibri"/>
              </a:rPr>
              <a:t>Difficulty accessing and navigating healthcare system </a:t>
            </a:r>
          </a:p>
        </p:txBody>
      </p:sp>
      <p:sp>
        <p:nvSpPr>
          <p:cNvPr id="4" name="Slide Number Placeholder 3"/>
          <p:cNvSpPr>
            <a:spLocks noGrp="1"/>
          </p:cNvSpPr>
          <p:nvPr>
            <p:ph type="sldNum" sz="quarter" idx="5"/>
          </p:nvPr>
        </p:nvSpPr>
        <p:spPr/>
        <p:txBody>
          <a:bodyPr/>
          <a:lstStyle/>
          <a:p>
            <a:fld id="{F9F08466-AEA7-4FC0-9459-6A32F61DA297}" type="slidenum">
              <a:rPr lang="en-US" smtClean="0"/>
              <a:pPr/>
              <a:t>33</a:t>
            </a:fld>
            <a:endParaRPr lang="en-US"/>
          </a:p>
        </p:txBody>
      </p:sp>
    </p:spTree>
    <p:extLst>
      <p:ext uri="{BB962C8B-B14F-4D97-AF65-F5344CB8AC3E}">
        <p14:creationId xmlns:p14="http://schemas.microsoft.com/office/powerpoint/2010/main" val="3373608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4076798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get into the meat of the topic, I want to take you upstream of the implementation of vaccine recommendations. </a:t>
            </a:r>
          </a:p>
          <a:p>
            <a:r>
              <a:rPr lang="en-US" dirty="0"/>
              <a:t>For some this may be a review, for others, it may help you understand and be assured of the level of scrutiny vaccine recommendations go through once they are licensed</a:t>
            </a:r>
          </a:p>
          <a:p>
            <a:r>
              <a:rPr lang="en-US" dirty="0"/>
              <a:t>A national body of individual appointed by the Secretary of Health and Human Services drive the vaccine policy process. This body is called the</a:t>
            </a:r>
          </a:p>
        </p:txBody>
      </p:sp>
      <p:sp>
        <p:nvSpPr>
          <p:cNvPr id="4" name="Slide Number Placeholder 3"/>
          <p:cNvSpPr>
            <a:spLocks noGrp="1"/>
          </p:cNvSpPr>
          <p:nvPr>
            <p:ph type="sldNum" sz="quarter" idx="5"/>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4243599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that process</a:t>
            </a:r>
          </a:p>
          <a:p>
            <a:r>
              <a:rPr lang="en-US" dirty="0"/>
              <a:t>Much of the background work is done in workgroups who in turn present that information to the members for public discussion. For each of these elements, evidence is presented that leads the workgroup to determine if the evidence is sufficient</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2684822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end result of this evidential process will result in one of three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However, just because we have a recommendation does not mean that vaccines get into everyone’s arms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It is important for us to understand all the elements that are necessary to get vaccines to everyone</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3982541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concepts come from CDC and UNICEF and describe the components that can impact the goal of getting vaccinated, these were stressed quite a bit during the pandemic as we attempted to vaccinate as many people as possible, but the concepts apply to any vaccine that we hope to provide</a:t>
            </a:r>
          </a:p>
          <a:p>
            <a:r>
              <a:rPr lang="en-US" dirty="0"/>
              <a:t>I took the liberty of sub-dividing these into components that impact </a:t>
            </a:r>
            <a:r>
              <a:rPr lang="en-US" b="1" dirty="0"/>
              <a:t>confidence </a:t>
            </a:r>
            <a:r>
              <a:rPr lang="en-US" dirty="0"/>
              <a:t>and those that impact </a:t>
            </a:r>
            <a:r>
              <a:rPr lang="en-US" b="1" dirty="0"/>
              <a:t>access</a:t>
            </a:r>
          </a:p>
          <a:p>
            <a:endParaRPr lang="en-US" b="1" dirty="0"/>
          </a:p>
          <a:p>
            <a:r>
              <a:rPr lang="en-US" b="0" dirty="0"/>
              <a:t>I have found it helpful as I begin to think about disparate rates or non vaccination and consider what components may associated with the issue</a:t>
            </a:r>
          </a:p>
          <a:p>
            <a:endParaRPr lang="en-US" b="0" dirty="0"/>
          </a:p>
          <a:p>
            <a:endParaRPr lang="en-US" b="1" dirty="0"/>
          </a:p>
          <a:p>
            <a:endParaRPr lang="en-US" b="1" dirty="0"/>
          </a:p>
        </p:txBody>
      </p:sp>
      <p:sp>
        <p:nvSpPr>
          <p:cNvPr id="4" name="Slide Number Placeholder 3"/>
          <p:cNvSpPr>
            <a:spLocks noGrp="1"/>
          </p:cNvSpPr>
          <p:nvPr>
            <p:ph type="sldNum" sz="quarter" idx="5"/>
          </p:nvPr>
        </p:nvSpPr>
        <p:spPr/>
        <p:txBody>
          <a:bodyPr/>
          <a:lstStyle/>
          <a:p>
            <a:fld id="{2FEFBD4B-D501-435E-BD6C-50C73707DD9F}" type="slidenum">
              <a:rPr lang="en-US" smtClean="0"/>
              <a:t>8</a:t>
            </a:fld>
            <a:endParaRPr lang="en-US"/>
          </a:p>
        </p:txBody>
      </p:sp>
    </p:spTree>
    <p:extLst>
      <p:ext uri="{BB962C8B-B14F-4D97-AF65-F5344CB8AC3E}">
        <p14:creationId xmlns:p14="http://schemas.microsoft.com/office/powerpoint/2010/main" val="954035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53535"/>
                </a:solidFill>
                <a:effectLst/>
                <a:latin typeface="expo-serif-pro"/>
              </a:rPr>
              <a:t>While people may feel hesitant about vaccines for different reasons, the reality is that there is considerable overlap among diverse perspectives.</a:t>
            </a:r>
          </a:p>
          <a:p>
            <a:endParaRPr lang="en-US" dirty="0"/>
          </a:p>
          <a:p>
            <a:r>
              <a:rPr lang="en-US" dirty="0"/>
              <a:t>These are influenced by</a:t>
            </a:r>
          </a:p>
          <a:p>
            <a:pPr lvl="1"/>
            <a:r>
              <a:rPr lang="en-US" dirty="0"/>
              <a:t>Race – </a:t>
            </a:r>
          </a:p>
          <a:p>
            <a:pPr lvl="1"/>
            <a:endParaRPr lang="en-US" dirty="0"/>
          </a:p>
          <a:p>
            <a:pPr lvl="1"/>
            <a:r>
              <a:rPr lang="en-US" dirty="0"/>
              <a:t>Age</a:t>
            </a:r>
          </a:p>
          <a:p>
            <a:pPr lvl="1"/>
            <a:r>
              <a:rPr lang="en-US" dirty="0"/>
              <a:t>Political party</a:t>
            </a:r>
          </a:p>
          <a:p>
            <a:pPr lvl="1"/>
            <a:r>
              <a:rPr lang="en-US" dirty="0"/>
              <a:t>Geography</a:t>
            </a:r>
          </a:p>
          <a:p>
            <a:pPr lvl="1"/>
            <a:r>
              <a:rPr lang="en-US" dirty="0"/>
              <a:t>Personal faith background</a:t>
            </a:r>
          </a:p>
          <a:p>
            <a:pPr lvl="1"/>
            <a:r>
              <a:rPr lang="en-US" dirty="0"/>
              <a:t>Past vaccination experience </a:t>
            </a:r>
          </a:p>
          <a:p>
            <a:pPr lvl="1"/>
            <a:r>
              <a:rPr lang="en-US" dirty="0"/>
              <a:t>Risk tolerance – disease not that bad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next slide demonstrates this using the COVID vaccine campaign as an example.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FEFBD4B-D501-435E-BD6C-50C73707DD9F}" type="slidenum">
              <a:rPr lang="en-US" smtClean="0"/>
              <a:t>9</a:t>
            </a:fld>
            <a:endParaRPr lang="en-US"/>
          </a:p>
        </p:txBody>
      </p:sp>
    </p:spTree>
    <p:extLst>
      <p:ext uri="{BB962C8B-B14F-4D97-AF65-F5344CB8AC3E}">
        <p14:creationId xmlns:p14="http://schemas.microsoft.com/office/powerpoint/2010/main" val="3522921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9EA16-6325-C7B0-A930-134EC91603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4F6E1A-C559-95C4-97FF-193FE8462A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C694F8-6BE9-34AD-373C-1E5FA442CE6A}"/>
              </a:ext>
            </a:extLst>
          </p:cNvPr>
          <p:cNvSpPr>
            <a:spLocks noGrp="1"/>
          </p:cNvSpPr>
          <p:nvPr>
            <p:ph type="dt" sz="half" idx="10"/>
          </p:nvPr>
        </p:nvSpPr>
        <p:spPr/>
        <p:txBody>
          <a:bodyPr/>
          <a:lstStyle/>
          <a:p>
            <a:fld id="{0F463949-A437-403E-AE10-FD1BFBA876B3}" type="datetime1">
              <a:rPr lang="en-US" smtClean="0"/>
              <a:t>5/31/2023</a:t>
            </a:fld>
            <a:endParaRPr lang="en-US" dirty="0"/>
          </a:p>
        </p:txBody>
      </p:sp>
      <p:sp>
        <p:nvSpPr>
          <p:cNvPr id="5" name="Footer Placeholder 4">
            <a:extLst>
              <a:ext uri="{FF2B5EF4-FFF2-40B4-BE49-F238E27FC236}">
                <a16:creationId xmlns:a16="http://schemas.microsoft.com/office/drawing/2014/main" id="{F618FE35-33E1-486F-5E88-367240280B98}"/>
              </a:ext>
            </a:extLst>
          </p:cNvPr>
          <p:cNvSpPr>
            <a:spLocks noGrp="1"/>
          </p:cNvSpPr>
          <p:nvPr>
            <p:ph type="ftr" sz="quarter" idx="11"/>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0F52D0F4-0820-06E0-8D08-B3C3B34E8FAE}"/>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5073135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EB66A-F639-4E47-65CC-9E4B77F395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ECFAAF-73FE-14DD-8E51-0C6F6EFB29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BA9F7C-243C-3808-0F6E-8C97B569FEC9}"/>
              </a:ext>
            </a:extLst>
          </p:cNvPr>
          <p:cNvSpPr>
            <a:spLocks noGrp="1"/>
          </p:cNvSpPr>
          <p:nvPr>
            <p:ph type="dt" sz="half" idx="10"/>
          </p:nvPr>
        </p:nvSpPr>
        <p:spPr/>
        <p:txBody>
          <a:bodyPr/>
          <a:lstStyle/>
          <a:p>
            <a:fld id="{0F463949-A437-403E-AE10-FD1BFBA876B3}" type="datetime1">
              <a:rPr lang="en-US" smtClean="0"/>
              <a:t>5/31/2023</a:t>
            </a:fld>
            <a:endParaRPr lang="en-US" dirty="0"/>
          </a:p>
        </p:txBody>
      </p:sp>
      <p:sp>
        <p:nvSpPr>
          <p:cNvPr id="5" name="Footer Placeholder 4">
            <a:extLst>
              <a:ext uri="{FF2B5EF4-FFF2-40B4-BE49-F238E27FC236}">
                <a16:creationId xmlns:a16="http://schemas.microsoft.com/office/drawing/2014/main" id="{118AE81C-CAAC-54F4-89A4-C5A41F7C0026}"/>
              </a:ext>
            </a:extLst>
          </p:cNvPr>
          <p:cNvSpPr>
            <a:spLocks noGrp="1"/>
          </p:cNvSpPr>
          <p:nvPr>
            <p:ph type="ftr" sz="quarter" idx="11"/>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B5F452DE-6EF0-8004-61AA-AD83A3D9D6BB}"/>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0974441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0D0691-F576-B00F-26B3-E476BA8B6D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9FFA9-6957-4F4D-C5D7-B72839A2A1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C350CD-2D4F-443E-0C67-583D6BC1BB6B}"/>
              </a:ext>
            </a:extLst>
          </p:cNvPr>
          <p:cNvSpPr>
            <a:spLocks noGrp="1"/>
          </p:cNvSpPr>
          <p:nvPr>
            <p:ph type="dt" sz="half" idx="10"/>
          </p:nvPr>
        </p:nvSpPr>
        <p:spPr/>
        <p:txBody>
          <a:bodyPr/>
          <a:lstStyle/>
          <a:p>
            <a:fld id="{0F463949-A437-403E-AE10-FD1BFBA876B3}" type="datetime1">
              <a:rPr lang="en-US" smtClean="0"/>
              <a:t>5/31/2023</a:t>
            </a:fld>
            <a:endParaRPr lang="en-US" dirty="0"/>
          </a:p>
        </p:txBody>
      </p:sp>
      <p:sp>
        <p:nvSpPr>
          <p:cNvPr id="5" name="Footer Placeholder 4">
            <a:extLst>
              <a:ext uri="{FF2B5EF4-FFF2-40B4-BE49-F238E27FC236}">
                <a16:creationId xmlns:a16="http://schemas.microsoft.com/office/drawing/2014/main" id="{420DEF00-E4DB-5D2F-2D6D-E4A83391C15E}"/>
              </a:ext>
            </a:extLst>
          </p:cNvPr>
          <p:cNvSpPr>
            <a:spLocks noGrp="1"/>
          </p:cNvSpPr>
          <p:nvPr>
            <p:ph type="ftr" sz="quarter" idx="11"/>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05B9D319-A4EB-6EAE-87E5-C515C854FA2A}"/>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814467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pic>
        <p:nvPicPr>
          <p:cNvPr id="13" name="Graphic 5" descr="Minnesota Department of Health logo">
            <a:extLst>
              <a:ext uri="{FF2B5EF4-FFF2-40B4-BE49-F238E27FC236}">
                <a16:creationId xmlns:a16="http://schemas.microsoft.com/office/drawing/2014/main" id="{AB91618F-0F80-4130-B959-FE0C5B87DF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0124" y="6161606"/>
            <a:ext cx="2427390" cy="346770"/>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a:t>health.state.mn.us</a:t>
            </a:r>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246771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bwMode="black"/>
        <p:txBody>
          <a:bodyPr/>
          <a:lstStyle/>
          <a:p>
            <a:fld id="{D6E9B1F6-7702-4702-871F-33F5DE1A4A88}" type="datetime1">
              <a:rPr lang="en-US" smtClean="0"/>
              <a:t>5/31/2023</a:t>
            </a:fld>
            <a:endParaRPr lang="en-US" dirty="0"/>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65725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Quote (Teal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28F32915-284F-4F48-8220-F8136AD1F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Title 2"/>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020866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4" name="Picture Placeholder 3">
            <a:extLst>
              <a:ext uri="{FF2B5EF4-FFF2-40B4-BE49-F238E27FC236}">
                <a16:creationId xmlns:a16="http://schemas.microsoft.com/office/drawing/2014/main" id="{255F61E2-2EE6-4C2E-9E57-37997A4DF66F}"/>
              </a:ext>
            </a:extLst>
          </p:cNvPr>
          <p:cNvSpPr>
            <a:spLocks noGrp="1"/>
          </p:cNvSpPr>
          <p:nvPr>
            <p:ph type="pic" sz="quarter" idx="20" hasCustomPrompt="1"/>
          </p:nvPr>
        </p:nvSpPr>
        <p:spPr bwMode="gray">
          <a:xfrm>
            <a:off x="157917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5" name="Picture Placeholder 3">
            <a:extLst>
              <a:ext uri="{FF2B5EF4-FFF2-40B4-BE49-F238E27FC236}">
                <a16:creationId xmlns:a16="http://schemas.microsoft.com/office/drawing/2014/main" id="{49921214-0833-4B73-BEEC-FC86E7FF789F}"/>
              </a:ext>
            </a:extLst>
          </p:cNvPr>
          <p:cNvSpPr>
            <a:spLocks noGrp="1"/>
          </p:cNvSpPr>
          <p:nvPr>
            <p:ph type="pic" sz="quarter" idx="21" hasCustomPrompt="1"/>
          </p:nvPr>
        </p:nvSpPr>
        <p:spPr bwMode="gray">
          <a:xfrm>
            <a:off x="482218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8" name="Picture Placeholder 3">
            <a:extLst>
              <a:ext uri="{FF2B5EF4-FFF2-40B4-BE49-F238E27FC236}">
                <a16:creationId xmlns:a16="http://schemas.microsoft.com/office/drawing/2014/main" id="{F5B35329-7A36-4EF4-A793-2D020420E2A2}"/>
              </a:ext>
            </a:extLst>
          </p:cNvPr>
          <p:cNvSpPr>
            <a:spLocks noGrp="1"/>
          </p:cNvSpPr>
          <p:nvPr>
            <p:ph type="pic" sz="quarter" idx="22" hasCustomPrompt="1"/>
          </p:nvPr>
        </p:nvSpPr>
        <p:spPr bwMode="gray">
          <a:xfrm>
            <a:off x="806519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9"/>
          <p:cNvSpPr>
            <a:spLocks noGrp="1"/>
          </p:cNvSpPr>
          <p:nvPr>
            <p:ph type="dt" sz="half" idx="10"/>
          </p:nvPr>
        </p:nvSpPr>
        <p:spPr bwMode="black"/>
        <p:txBody>
          <a:bodyPr/>
          <a:lstStyle/>
          <a:p>
            <a:fld id="{6CB7A52F-E59C-457E-837F-EEC115FD144E}" type="datetime1">
              <a:rPr lang="en-US" smtClean="0"/>
              <a:t>5/31/2023</a:t>
            </a:fld>
            <a:endParaRPr lang="en-US" dirty="0"/>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18277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7"/>
          <p:cNvSpPr>
            <a:spLocks noGrp="1"/>
          </p:cNvSpPr>
          <p:nvPr>
            <p:ph type="dt" sz="half" idx="10"/>
          </p:nvPr>
        </p:nvSpPr>
        <p:spPr bwMode="black"/>
        <p:txBody>
          <a:bodyPr/>
          <a:lstStyle/>
          <a:p>
            <a:fld id="{CABFE419-F63A-4CA0-9029-CD90CE8217EF}" type="datetime1">
              <a:rPr lang="en-US" smtClean="0"/>
              <a:t>5/31/2023</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13296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20FF-E8DE-49E3-A59A-772BE56B804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46BA632-444A-4806-9F84-D819E0D7EDCA}"/>
              </a:ext>
            </a:extLst>
          </p:cNvPr>
          <p:cNvSpPr>
            <a:spLocks noGrp="1"/>
          </p:cNvSpPr>
          <p:nvPr>
            <p:ph type="sldNum" sz="quarter" idx="10"/>
          </p:nvPr>
        </p:nvSpPr>
        <p:spPr/>
        <p:txBody>
          <a:bodyPr/>
          <a:lstStyle/>
          <a:p>
            <a:fld id="{C77968C3-7B7E-411D-B105-08F43D0B3F8A}" type="slidenum">
              <a:rPr lang="en-US" smtClean="0"/>
              <a:pPr/>
              <a:t>‹#›</a:t>
            </a:fld>
            <a:endParaRPr lang="en-US"/>
          </a:p>
        </p:txBody>
      </p:sp>
    </p:spTree>
    <p:extLst>
      <p:ext uri="{BB962C8B-B14F-4D97-AF65-F5344CB8AC3E}">
        <p14:creationId xmlns:p14="http://schemas.microsoft.com/office/powerpoint/2010/main" val="3084595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a:t>Click to edit section title</a:t>
            </a: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endParaRPr lang="en-US" dirty="0"/>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Tree>
    <p:extLst>
      <p:ext uri="{BB962C8B-B14F-4D97-AF65-F5344CB8AC3E}">
        <p14:creationId xmlns:p14="http://schemas.microsoft.com/office/powerpoint/2010/main" val="3233998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a:t>Add “thank you” here</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1A5AFCCF-2624-49CC-BC42-8E6A8C652B4E}" type="datetime1">
              <a:rPr lang="en-US" smtClean="0"/>
              <a:t>5/31/2023</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t>health.state.mn.us</a:t>
            </a: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7" descr="Minnesota Department of Health logo">
            <a:extLst>
              <a:ext uri="{FF2B5EF4-FFF2-40B4-BE49-F238E27FC236}">
                <a16:creationId xmlns:a16="http://schemas.microsoft.com/office/drawing/2014/main" id="{5592C70C-B546-4A40-9C26-6C857E0F9E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Tree>
    <p:extLst>
      <p:ext uri="{BB962C8B-B14F-4D97-AF65-F5344CB8AC3E}">
        <p14:creationId xmlns:p14="http://schemas.microsoft.com/office/powerpoint/2010/main" val="65520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B7873-267B-2C47-2A91-76C230341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F58FB-6BB4-001A-0EE0-F1227E66BC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8AF9B-B0EE-8A9D-7F8B-9AD517741315}"/>
              </a:ext>
            </a:extLst>
          </p:cNvPr>
          <p:cNvSpPr>
            <a:spLocks noGrp="1"/>
          </p:cNvSpPr>
          <p:nvPr>
            <p:ph type="dt" sz="half" idx="10"/>
          </p:nvPr>
        </p:nvSpPr>
        <p:spPr/>
        <p:txBody>
          <a:bodyPr/>
          <a:lstStyle/>
          <a:p>
            <a:fld id="{1A3671EA-56C0-4E9B-9794-1741C42375BC}" type="datetimeFigureOut">
              <a:rPr lang="en-US" smtClean="0"/>
              <a:t>5/31/2023</a:t>
            </a:fld>
            <a:endParaRPr lang="en-US" dirty="0"/>
          </a:p>
        </p:txBody>
      </p:sp>
      <p:sp>
        <p:nvSpPr>
          <p:cNvPr id="5" name="Footer Placeholder 4">
            <a:extLst>
              <a:ext uri="{FF2B5EF4-FFF2-40B4-BE49-F238E27FC236}">
                <a16:creationId xmlns:a16="http://schemas.microsoft.com/office/drawing/2014/main" id="{7ABCAAB8-3C0F-27FA-E936-F754C17EA0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43F5A7-001C-AE38-04CA-00D2CD73A90A}"/>
              </a:ext>
            </a:extLst>
          </p:cNvPr>
          <p:cNvSpPr>
            <a:spLocks noGrp="1"/>
          </p:cNvSpPr>
          <p:nvPr>
            <p:ph type="sldNum" sz="quarter" idx="12"/>
          </p:nvPr>
        </p:nvSpPr>
        <p:spPr/>
        <p:txBody>
          <a:bodyPr/>
          <a:lstStyle/>
          <a:p>
            <a:fld id="{7C796E92-189D-42E7-B4AC-79EDF66E63FB}" type="slidenum">
              <a:rPr lang="en-US" smtClean="0"/>
              <a:t>‹#›</a:t>
            </a:fld>
            <a:endParaRPr lang="en-US" dirty="0"/>
          </a:p>
        </p:txBody>
      </p:sp>
      <p:pic>
        <p:nvPicPr>
          <p:cNvPr id="7" name="mn" descr="mn">
            <a:extLst>
              <a:ext uri="{FF2B5EF4-FFF2-40B4-BE49-F238E27FC236}">
                <a16:creationId xmlns:a16="http://schemas.microsoft.com/office/drawing/2014/main" id="{62B76FD4-0B73-CD0B-2BC6-0E38F5D393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11181767" y="6418600"/>
            <a:ext cx="431321" cy="182880"/>
          </a:xfrm>
          <a:prstGeom prst="rect">
            <a:avLst/>
          </a:prstGeom>
        </p:spPr>
      </p:pic>
    </p:spTree>
    <p:extLst>
      <p:ext uri="{BB962C8B-B14F-4D97-AF65-F5344CB8AC3E}">
        <p14:creationId xmlns:p14="http://schemas.microsoft.com/office/powerpoint/2010/main" val="1328840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266700" y="4092602"/>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75288EB1-F14A-432C-ACAE-0D15C11AF70F}" type="datetime1">
              <a:rPr lang="en-US" smtClean="0"/>
              <a:t>5/31/2023</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3" name="Graphic 8" descr="Minnesota Department of Health logo">
            <a:extLst>
              <a:ext uri="{FF2B5EF4-FFF2-40B4-BE49-F238E27FC236}">
                <a16:creationId xmlns:a16="http://schemas.microsoft.com/office/drawing/2014/main" id="{42349561-5F62-42F4-B212-FA53CED7E2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3716" y="1836432"/>
            <a:ext cx="4544568" cy="649224"/>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106B03DA-60BD-43A8-9855-D6D67652D610}" type="datetime1">
              <a:rPr lang="en-US" smtClean="0"/>
              <a:t>5/31/2023</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2" name="Graphic 8" descr="Minnesota Department of Health logo">
            <a:extLst>
              <a:ext uri="{FF2B5EF4-FFF2-40B4-BE49-F238E27FC236}">
                <a16:creationId xmlns:a16="http://schemas.microsoft.com/office/drawing/2014/main" id="{E8CC904E-32AE-4C9C-B9CA-A01E1294C2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3716" y="1836432"/>
            <a:ext cx="4544568" cy="649224"/>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45248F4D-F038-4A8F-B822-9001856A61BF}" type="datetime1">
              <a:rPr lang="en-US" smtClean="0"/>
              <a:t>5/31/2023</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182880" rIns="182880" b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4"/>
          <p:cNvSpPr>
            <a:spLocks noGrp="1"/>
          </p:cNvSpPr>
          <p:nvPr>
            <p:ph type="dt" sz="half" idx="10"/>
          </p:nvPr>
        </p:nvSpPr>
        <p:spPr bwMode="black"/>
        <p:txBody>
          <a:bodyPr/>
          <a:lstStyle/>
          <a:p>
            <a:fld id="{7EE5EDC2-2868-4076-BD4E-FCF6126CE807}" type="datetime1">
              <a:rPr lang="en-US" smtClean="0"/>
              <a:t>5/31/2023</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84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D62A6093-2DBF-41E0-9D51-B3F57F48EC37}" type="datetime1">
              <a:rPr lang="en-US" smtClean="0"/>
              <a:t>5/31/2023</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a:noFill/>
        </p:spPr>
        <p:txBody>
          <a:bodyPr lIns="91440" tIns="45720" rIns="91440" bIns="4572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black">
          <a:xfrm>
            <a:off x="838200" y="6356350"/>
            <a:ext cx="1358590" cy="365125"/>
          </a:xfrm>
        </p:spPr>
        <p:txBody>
          <a:bodyPr/>
          <a:lstStyle/>
          <a:p>
            <a:fld id="{549C6956-0A30-4042-93C1-124AB86D8F59}" type="datetime1">
              <a:rPr lang="en-US" smtClean="0"/>
              <a:t>5/31/2023</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1F100550-D591-401D-A371-A189D9EC0FB3}" type="datetime1">
              <a:rPr lang="en-US" smtClean="0"/>
              <a:t>5/31/2023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DAF5BA45-4800-46D4-923B-E9540284DAD1}" type="datetime1">
              <a:rPr lang="en-US" smtClean="0"/>
              <a:t>5/31/2023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D92970FD-CEA1-4EB8-9F52-7E117C1B6A3C}" type="datetime1">
              <a:rPr lang="en-US" smtClean="0"/>
              <a:t>5/31/2023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AC3DD6A8-8CC5-4D70-8AE9-4524AEA6A596}" type="datetime1">
              <a:rPr lang="en-US" smtClean="0"/>
              <a:t>5/31/2023</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3926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A8F29-822F-C808-0A50-3C7859AE33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426A5C-F69E-3BB4-2F53-57671E094B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99FE1C-772E-B88C-D9D6-0E9DE4EA8C69}"/>
              </a:ext>
            </a:extLst>
          </p:cNvPr>
          <p:cNvSpPr>
            <a:spLocks noGrp="1"/>
          </p:cNvSpPr>
          <p:nvPr>
            <p:ph type="dt" sz="half" idx="10"/>
          </p:nvPr>
        </p:nvSpPr>
        <p:spPr/>
        <p:txBody>
          <a:bodyPr/>
          <a:lstStyle/>
          <a:p>
            <a:fld id="{0F463949-A437-403E-AE10-FD1BFBA876B3}" type="datetime1">
              <a:rPr lang="en-US" smtClean="0"/>
              <a:t>5/31/2023</a:t>
            </a:fld>
            <a:endParaRPr lang="en-US" dirty="0"/>
          </a:p>
        </p:txBody>
      </p:sp>
      <p:sp>
        <p:nvSpPr>
          <p:cNvPr id="5" name="Footer Placeholder 4">
            <a:extLst>
              <a:ext uri="{FF2B5EF4-FFF2-40B4-BE49-F238E27FC236}">
                <a16:creationId xmlns:a16="http://schemas.microsoft.com/office/drawing/2014/main" id="{D08244D1-9482-FCA0-E526-23041C448168}"/>
              </a:ext>
            </a:extLst>
          </p:cNvPr>
          <p:cNvSpPr>
            <a:spLocks noGrp="1"/>
          </p:cNvSpPr>
          <p:nvPr>
            <p:ph type="ftr" sz="quarter" idx="11"/>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435027B2-73CC-AC11-7097-36E2EA1251AD}"/>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54693385"/>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3C6A478C-7AE5-41BC-A7CF-B556C29C630C}" type="datetime1">
              <a:rPr lang="en-US" smtClean="0"/>
              <a:t>5/31/2023</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BC9A52ED-2705-487B-9F8B-B89A6C58AD3E}" type="datetime1">
              <a:rPr lang="en-US" smtClean="0"/>
              <a:t>5/31/2023</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68BC2D6D-4CEB-45C3-9F4A-406AA82039CA}" type="datetime1">
              <a:rPr lang="en-US" smtClean="0"/>
              <a:t>5/31/2023</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4" name="Picture Placeholder 3">
            <a:extLst>
              <a:ext uri="{FF2B5EF4-FFF2-40B4-BE49-F238E27FC236}">
                <a16:creationId xmlns:a16="http://schemas.microsoft.com/office/drawing/2014/main" id="{4378C81C-38CA-4D22-9B63-324111B4934E}"/>
              </a:ext>
            </a:extLst>
          </p:cNvPr>
          <p:cNvSpPr>
            <a:spLocks noGrp="1"/>
          </p:cNvSpPr>
          <p:nvPr>
            <p:ph type="pic" sz="quarter" idx="22" hasCustomPrompt="1"/>
          </p:nvPr>
        </p:nvSpPr>
        <p:spPr bwMode="gray">
          <a:xfrm>
            <a:off x="3645813"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8" name="Picture Placeholder 3">
            <a:extLst>
              <a:ext uri="{FF2B5EF4-FFF2-40B4-BE49-F238E27FC236}">
                <a16:creationId xmlns:a16="http://schemas.microsoft.com/office/drawing/2014/main" id="{E4B3DD3E-4071-4513-9DAD-DBBE02E05F58}"/>
              </a:ext>
            </a:extLst>
          </p:cNvPr>
          <p:cNvSpPr>
            <a:spLocks noGrp="1"/>
          </p:cNvSpPr>
          <p:nvPr>
            <p:ph type="pic" sz="quarter" idx="23" hasCustomPrompt="1"/>
          </p:nvPr>
        </p:nvSpPr>
        <p:spPr bwMode="gray">
          <a:xfrm>
            <a:off x="6484428"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20" name="Picture Placeholder 3">
            <a:extLst>
              <a:ext uri="{FF2B5EF4-FFF2-40B4-BE49-F238E27FC236}">
                <a16:creationId xmlns:a16="http://schemas.microsoft.com/office/drawing/2014/main" id="{03E6E0CE-BDC5-4A27-A3F6-F46D21F7DFC1}"/>
              </a:ext>
            </a:extLst>
          </p:cNvPr>
          <p:cNvSpPr>
            <a:spLocks noGrp="1"/>
          </p:cNvSpPr>
          <p:nvPr>
            <p:ph type="pic" sz="quarter" idx="24" hasCustomPrompt="1"/>
          </p:nvPr>
        </p:nvSpPr>
        <p:spPr bwMode="gray">
          <a:xfrm>
            <a:off x="9323043" y="2002884"/>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11"/>
          <p:cNvSpPr>
            <a:spLocks noGrp="1"/>
          </p:cNvSpPr>
          <p:nvPr>
            <p:ph type="dt" sz="half" idx="10"/>
          </p:nvPr>
        </p:nvSpPr>
        <p:spPr bwMode="black"/>
        <p:txBody>
          <a:bodyPr/>
          <a:lstStyle/>
          <a:p>
            <a:fld id="{A751C328-1738-4FA0-AD87-ABEC98E9F641}" type="datetime1">
              <a:rPr lang="en-US" smtClean="0"/>
              <a:t>5/31/2023</a:t>
            </a:fld>
            <a:endParaRPr lang="en-US" dirty="0"/>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66839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3" name="Picture Placeholder 3"/>
          <p:cNvSpPr>
            <a:spLocks noGrp="1"/>
          </p:cNvSpPr>
          <p:nvPr>
            <p:ph type="pic" sz="quarter" idx="14" hasCustomPrompt="1"/>
          </p:nvPr>
        </p:nvSpPr>
        <p:spPr bwMode="gray">
          <a:xfrm>
            <a:off x="806331"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4"/>
          <p:cNvSpPr>
            <a:spLocks noGrp="1"/>
          </p:cNvSpPr>
          <p:nvPr>
            <p:ph type="body" sz="quarter" idx="15"/>
          </p:nvPr>
        </p:nvSpPr>
        <p:spPr bwMode="black">
          <a:xfrm>
            <a:off x="2876550" y="167477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9" name="Picture Placeholder 5"/>
          <p:cNvSpPr>
            <a:spLocks noGrp="1"/>
          </p:cNvSpPr>
          <p:nvPr>
            <p:ph type="pic" sz="quarter" idx="13" hasCustomPrompt="1"/>
          </p:nvPr>
        </p:nvSpPr>
        <p:spPr bwMode="gray">
          <a:xfrm>
            <a:off x="806332" y="3939360"/>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6"/>
          <p:cNvSpPr>
            <a:spLocks noGrp="1"/>
          </p:cNvSpPr>
          <p:nvPr>
            <p:ph type="body" sz="quarter" idx="16"/>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11"/>
          <p:cNvSpPr>
            <a:spLocks noGrp="1"/>
          </p:cNvSpPr>
          <p:nvPr>
            <p:ph type="dt" sz="half" idx="10"/>
          </p:nvPr>
        </p:nvSpPr>
        <p:spPr bwMode="black"/>
        <p:txBody>
          <a:bodyPr/>
          <a:lstStyle/>
          <a:p>
            <a:fld id="{5C351DE0-E0E1-4131-928C-725A1D44E9A7}" type="datetime1">
              <a:rPr lang="en-US" smtClean="0"/>
              <a:t>5/31/2023</a:t>
            </a:fld>
            <a:endParaRPr lang="en-US" dirty="0"/>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11"/>
          <p:cNvSpPr>
            <a:spLocks noGrp="1"/>
          </p:cNvSpPr>
          <p:nvPr>
            <p:ph type="dt" sz="half" idx="10"/>
          </p:nvPr>
        </p:nvSpPr>
        <p:spPr bwMode="black"/>
        <p:txBody>
          <a:bodyPr/>
          <a:lstStyle/>
          <a:p>
            <a:fld id="{A0A273CD-390A-4679-9F5E-CEFAADE3401D}" type="datetime1">
              <a:rPr lang="en-US" smtClean="0"/>
              <a:t>5/31/2023</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9"/>
          <p:cNvSpPr>
            <a:spLocks noGrp="1"/>
          </p:cNvSpPr>
          <p:nvPr>
            <p:ph type="dt" sz="half" idx="10"/>
          </p:nvPr>
        </p:nvSpPr>
        <p:spPr bwMode="black"/>
        <p:txBody>
          <a:bodyPr/>
          <a:lstStyle/>
          <a:p>
            <a:fld id="{394CD1E7-959F-4EA9-90D2-5131A3A17332}" type="datetime1">
              <a:rPr lang="en-US" smtClean="0"/>
              <a:t>5/31/2023</a:t>
            </a:fld>
            <a:endParaRPr lang="en-US" dirty="0"/>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473743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11"/>
          <p:cNvSpPr>
            <a:spLocks noGrp="1"/>
          </p:cNvSpPr>
          <p:nvPr>
            <p:ph type="dt" sz="half" idx="10"/>
          </p:nvPr>
        </p:nvSpPr>
        <p:spPr bwMode="black"/>
        <p:txBody>
          <a:bodyPr/>
          <a:lstStyle/>
          <a:p>
            <a:fld id="{7B2BAA0D-4B37-4E77-BD83-76EF078EFE2D}" type="datetime1">
              <a:rPr lang="en-US" smtClean="0"/>
              <a:t>5/31/2023</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7"/>
          <p:cNvSpPr>
            <a:spLocks noGrp="1"/>
          </p:cNvSpPr>
          <p:nvPr>
            <p:ph type="dt" sz="half" idx="10"/>
          </p:nvPr>
        </p:nvSpPr>
        <p:spPr bwMode="black"/>
        <p:txBody>
          <a:bodyPr/>
          <a:lstStyle/>
          <a:p>
            <a:fld id="{FA2647A8-5EE9-4437-AFE0-6DB1C91CBC92}" type="datetime1">
              <a:rPr lang="en-US" smtClean="0"/>
              <a:t>5/31/2023</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7" name="Content Placeholder 3"/>
          <p:cNvSpPr>
            <a:spLocks noGrp="1"/>
          </p:cNvSpPr>
          <p:nvPr>
            <p:ph sz="half" idx="15" hasCustomPrompt="1"/>
          </p:nvPr>
        </p:nvSpPr>
        <p:spPr bwMode="gray">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bwMode="gray">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bwMode="gray">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bwMode="gray">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bwMode="gray">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bwMode="gray">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bwMode="gray">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bwMode="gray">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bwMode="gray">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bwMode="gray">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0" name="Date Placeholder 13"/>
          <p:cNvSpPr>
            <a:spLocks noGrp="1"/>
          </p:cNvSpPr>
          <p:nvPr>
            <p:ph type="dt" sz="half" idx="10"/>
          </p:nvPr>
        </p:nvSpPr>
        <p:spPr bwMode="black">
          <a:xfrm>
            <a:off x="838200" y="6356350"/>
            <a:ext cx="1358590" cy="365125"/>
          </a:xfrm>
        </p:spPr>
        <p:txBody>
          <a:bodyPr/>
          <a:lstStyle/>
          <a:p>
            <a:fld id="{85A79F35-60F6-4931-884C-61156390BB6A}" type="datetime1">
              <a:rPr lang="en-US" smtClean="0"/>
              <a:t>5/31/2023</a:t>
            </a:fld>
            <a:endParaRPr lang="en-US" dirty="0"/>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6D4B6-8F52-453F-5F7D-66C0C43D7A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DF27A1-5FFE-63C5-9848-7D3193013D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149608-72D5-C7FC-F2D2-3ECC544783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E56ED8-434C-5698-AAB3-504BAE74906D}"/>
              </a:ext>
            </a:extLst>
          </p:cNvPr>
          <p:cNvSpPr>
            <a:spLocks noGrp="1"/>
          </p:cNvSpPr>
          <p:nvPr>
            <p:ph type="dt" sz="half" idx="10"/>
          </p:nvPr>
        </p:nvSpPr>
        <p:spPr/>
        <p:txBody>
          <a:bodyPr/>
          <a:lstStyle/>
          <a:p>
            <a:fld id="{B61BEF0D-F0BB-DE4B-95CE-6DB70DBA9567}" type="datetimeFigureOut">
              <a:rPr lang="en-US" smtClean="0"/>
              <a:pPr/>
              <a:t>5/31/2023</a:t>
            </a:fld>
            <a:endParaRPr lang="en-US" dirty="0"/>
          </a:p>
        </p:txBody>
      </p:sp>
      <p:sp>
        <p:nvSpPr>
          <p:cNvPr id="6" name="Footer Placeholder 5">
            <a:extLst>
              <a:ext uri="{FF2B5EF4-FFF2-40B4-BE49-F238E27FC236}">
                <a16:creationId xmlns:a16="http://schemas.microsoft.com/office/drawing/2014/main" id="{A23FFAC4-73FA-DE93-09D3-F1DA835ADF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E93014-9F19-A76D-247E-1193351E2D1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28511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677DCC82-0A39-42C7-A37E-E1E876B92B62}" type="datetime1">
              <a:rPr lang="en-US" smtClean="0"/>
              <a:t>5/31/2023</a:t>
            </a:fld>
            <a:endParaRPr lang="en-US" dirty="0"/>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6399159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6487256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2"/>
          </p:nvPr>
        </p:nvSpPr>
        <p:spPr bwMode="black">
          <a:xfrm>
            <a:off x="838200" y="6356350"/>
            <a:ext cx="1358590" cy="365125"/>
          </a:xfrm>
        </p:spPr>
        <p:txBody>
          <a:bodyPr/>
          <a:lstStyle/>
          <a:p>
            <a:fld id="{0AE7DA11-2DF8-4F06-9C48-9542FFE7B4FE}" type="datetime1">
              <a:rPr lang="en-US" smtClean="0"/>
              <a:t>5/31/2023</a:t>
            </a:fld>
            <a:endParaRPr lang="en-US" dirty="0"/>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0647510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E6ABBD1F-406A-46D4-9ECF-54346A81809D}" type="datetime1">
              <a:rPr lang="en-US" smtClean="0"/>
              <a:t>5/31/2023</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5757137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D104D781-37F3-4CAF-9F4D-6C2DCE14FFE7}" type="datetime1">
              <a:rPr lang="en-US" smtClean="0"/>
              <a:t>5/31/2023</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096A-6FDC-3527-5724-1397EAE43A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8D2126-BEE8-222B-9132-E7029532C2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DFA410-291E-CA89-7868-E94B87EB10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1AB35E-1158-98A0-5698-8ADFE9B264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768E96-8C70-2658-8A98-DB224667D3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132FF1-16A6-6536-A259-C34D7FB7585C}"/>
              </a:ext>
            </a:extLst>
          </p:cNvPr>
          <p:cNvSpPr>
            <a:spLocks noGrp="1"/>
          </p:cNvSpPr>
          <p:nvPr>
            <p:ph type="dt" sz="half" idx="10"/>
          </p:nvPr>
        </p:nvSpPr>
        <p:spPr/>
        <p:txBody>
          <a:bodyPr/>
          <a:lstStyle/>
          <a:p>
            <a:fld id="{0F463949-A437-403E-AE10-FD1BFBA876B3}" type="datetime1">
              <a:rPr lang="en-US" smtClean="0"/>
              <a:t>5/31/2023</a:t>
            </a:fld>
            <a:endParaRPr lang="en-US" dirty="0"/>
          </a:p>
        </p:txBody>
      </p:sp>
      <p:sp>
        <p:nvSpPr>
          <p:cNvPr id="8" name="Footer Placeholder 7">
            <a:extLst>
              <a:ext uri="{FF2B5EF4-FFF2-40B4-BE49-F238E27FC236}">
                <a16:creationId xmlns:a16="http://schemas.microsoft.com/office/drawing/2014/main" id="{F79A5506-30F5-D802-DA52-9C169512D3B3}"/>
              </a:ext>
            </a:extLst>
          </p:cNvPr>
          <p:cNvSpPr>
            <a:spLocks noGrp="1"/>
          </p:cNvSpPr>
          <p:nvPr>
            <p:ph type="ftr" sz="quarter" idx="11"/>
          </p:nvPr>
        </p:nvSpPr>
        <p:spPr/>
        <p:txBody>
          <a:bodyPr/>
          <a:lstStyle/>
          <a:p>
            <a:r>
              <a:rPr lang="en-US"/>
              <a:t>health.state.mn.us</a:t>
            </a:r>
            <a:endParaRPr lang="en-US" dirty="0"/>
          </a:p>
        </p:txBody>
      </p:sp>
      <p:sp>
        <p:nvSpPr>
          <p:cNvPr id="9" name="Slide Number Placeholder 8">
            <a:extLst>
              <a:ext uri="{FF2B5EF4-FFF2-40B4-BE49-F238E27FC236}">
                <a16:creationId xmlns:a16="http://schemas.microsoft.com/office/drawing/2014/main" id="{D9E62BE0-F8E7-94D9-16EF-749FC6078ED3}"/>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2679950"/>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a:t>Click to edit title</a:t>
            </a:r>
          </a:p>
        </p:txBody>
      </p:sp>
      <p:sp>
        <p:nvSpPr>
          <p:cNvPr id="17" name="Picture Placeholder 3"/>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5" name="Picture Placeholder 5"/>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E581128D-5364-4692-9C03-B7126405E767}" type="datetime1">
              <a:rPr lang="en-US" smtClean="0"/>
              <a:t>5/31/2023</a:t>
            </a:fld>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763675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solidFill>
          <a:schemeClr val="bg1"/>
        </a:soli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6449201A-9881-4BD5-9EDB-134148F796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3" name="Title 2">
            <a:extLst>
              <a:ext uri="{FF2B5EF4-FFF2-40B4-BE49-F238E27FC236}">
                <a16:creationId xmlns:a16="http://schemas.microsoft.com/office/drawing/2014/main" id="{0B050E54-664D-466A-8DB7-324C516C8039}"/>
              </a:ext>
            </a:extLst>
          </p:cNvPr>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4" name="Text Placeholder 3">
            <a:extLst>
              <a:ext uri="{FF2B5EF4-FFF2-40B4-BE49-F238E27FC236}">
                <a16:creationId xmlns:a16="http://schemas.microsoft.com/office/drawing/2014/main" id="{1906A78E-2FCE-427D-98A4-31316D7752E2}"/>
              </a:ext>
            </a:extLst>
          </p:cNvPr>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Minimal (Blue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dirty="0"/>
              <a:t>“Click to add quote.”</a:t>
            </a:r>
          </a:p>
        </p:txBody>
      </p:sp>
      <p:sp>
        <p:nvSpPr>
          <p:cNvPr id="8" name="Text Placeholder 3"/>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575533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Minimal (Teal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id="{71113A8F-A3E6-4773-A564-980D4D0C4F53}"/>
              </a:ext>
            </a:extLst>
          </p:cNvPr>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dirty="0"/>
              <a:t>“Click to add quote.”</a:t>
            </a:r>
          </a:p>
        </p:txBody>
      </p:sp>
      <p:sp>
        <p:nvSpPr>
          <p:cNvPr id="13" name="Text Placeholder 3">
            <a:extLst>
              <a:ext uri="{FF2B5EF4-FFF2-40B4-BE49-F238E27FC236}">
                <a16:creationId xmlns:a16="http://schemas.microsoft.com/office/drawing/2014/main" id="{DA8B1812-DAFE-4A6A-B301-7770908A2BD8}"/>
              </a:ext>
            </a:extLst>
          </p:cNvPr>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64035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ighlight">
    <p:bg bwMode="black">
      <p:bgPr>
        <a:solidFill>
          <a:schemeClr val="bg1"/>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8C1F7E9D-0503-4BE4-8143-B788D47265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Title 2"/>
          <p:cNvSpPr>
            <a:spLocks noGrp="1"/>
          </p:cNvSpPr>
          <p:nvPr>
            <p:ph type="title" hasCustomPrompt="1"/>
          </p:nvPr>
        </p:nvSpPr>
        <p:spPr bwMode="black">
          <a:xfrm>
            <a:off x="3305909" y="633187"/>
            <a:ext cx="5580183" cy="808751"/>
          </a:xfrm>
        </p:spPr>
        <p:txBody>
          <a:bodyPr>
            <a:noAutofit/>
          </a:bodyPr>
          <a:lstStyle>
            <a:lvl1pPr marL="0" marR="0" indent="0" algn="ctr" defTabSz="914400" rtl="0" eaLnBrk="1" fontAlgn="auto" latinLnBrk="0" hangingPunct="1">
              <a:lnSpc>
                <a:spcPct val="100000"/>
              </a:lnSpc>
              <a:spcBef>
                <a:spcPts val="0"/>
              </a:spcBef>
              <a:spcAft>
                <a:spcPts val="0"/>
              </a:spcAft>
              <a:buClrTx/>
              <a:buSzTx/>
              <a:buFontTx/>
              <a:buNone/>
              <a:tabLst/>
              <a:defRPr sz="5000" b="0" baseline="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Click to add title</a:t>
            </a:r>
            <a:endParaRPr kumimoji="0" lang="en-US" sz="3000" b="1" i="0" u="none" strike="noStrike" kern="1200" cap="none" spc="0" normalizeH="0" baseline="0" noProof="0" dirty="0">
              <a:ln>
                <a:noFill/>
              </a:ln>
              <a:solidFill>
                <a:srgbClr val="FFFFFF"/>
              </a:solidFill>
              <a:effectLst/>
              <a:uLnTx/>
              <a:uFillTx/>
              <a:latin typeface="+mj-lt"/>
              <a:ea typeface="+mn-ea"/>
              <a:cs typeface="+mn-cs"/>
            </a:endParaRPr>
          </a:p>
        </p:txBody>
      </p:sp>
      <p:sp>
        <p:nvSpPr>
          <p:cNvPr id="3" name="Text Placeholder 3">
            <a:extLst>
              <a:ext uri="{FF2B5EF4-FFF2-40B4-BE49-F238E27FC236}">
                <a16:creationId xmlns:a16="http://schemas.microsoft.com/office/drawing/2014/main" id="{41562BBE-B5B7-42B5-8ABD-CE74CD647F22}"/>
              </a:ext>
            </a:extLst>
          </p:cNvPr>
          <p:cNvSpPr>
            <a:spLocks noGrp="1"/>
          </p:cNvSpPr>
          <p:nvPr>
            <p:ph type="body" sz="quarter" idx="13"/>
          </p:nvPr>
        </p:nvSpPr>
        <p:spPr>
          <a:xfrm>
            <a:off x="1408113" y="1755775"/>
            <a:ext cx="9434512" cy="4151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2418869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y the Numbers (5-Up with Icons)">
    <p:bg bwMode="gray">
      <p:bgRef idx="1001">
        <a:schemeClr val="bg1"/>
      </p:bgRef>
    </p:bg>
    <p:spTree>
      <p:nvGrpSpPr>
        <p:cNvPr id="1" name=""/>
        <p:cNvGrpSpPr/>
        <p:nvPr/>
      </p:nvGrpSpPr>
      <p:grpSpPr>
        <a:xfrm>
          <a:off x="0" y="0"/>
          <a:ext cx="0" cy="0"/>
          <a:chOff x="0" y="0"/>
          <a:chExt cx="0" cy="0"/>
        </a:xfrm>
      </p:grpSpPr>
      <p:sp>
        <p:nvSpPr>
          <p:cNvPr id="19" name="Rectangle 1">
            <a:extLst>
              <a:ext uri="{FF2B5EF4-FFF2-40B4-BE49-F238E27FC236}">
                <a16:creationId xmlns:a16="http://schemas.microsoft.com/office/drawing/2014/main" id="{A5D6346A-285F-46E0-9AAB-F8F29A1C2BC6}"/>
              </a:ext>
            </a:extLst>
          </p:cNvPr>
          <p:cNvSpPr/>
          <p:nvPr userDrawn="1"/>
        </p:nvSpPr>
        <p:spPr bwMode="black">
          <a:xfrm>
            <a:off x="4060951" y="0"/>
            <a:ext cx="4063999"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userDrawn="1">
            <p:ph type="title" hasCustomPrompt="1"/>
          </p:nvPr>
        </p:nvSpPr>
        <p:spPr bwMode="white">
          <a:xfrm>
            <a:off x="4325757" y="363682"/>
            <a:ext cx="3531339" cy="2809009"/>
          </a:xfrm>
          <a:noFill/>
        </p:spPr>
        <p:txBody>
          <a:bodyPr lIns="0" rIns="0">
            <a:normAutofit/>
          </a:bodyPr>
          <a:lstStyle>
            <a:lvl1pPr algn="ctr">
              <a:defRPr sz="3600">
                <a:solidFill>
                  <a:schemeClr val="bg1"/>
                </a:solidFill>
              </a:defRPr>
            </a:lvl1pPr>
          </a:lstStyle>
          <a:p>
            <a:r>
              <a:rPr lang="en-US" dirty="0"/>
              <a:t>Click to add title</a:t>
            </a:r>
          </a:p>
        </p:txBody>
      </p:sp>
      <p:sp>
        <p:nvSpPr>
          <p:cNvPr id="18" name="Rectangle 3">
            <a:extLst>
              <a:ext uri="{FF2B5EF4-FFF2-40B4-BE49-F238E27FC236}">
                <a16:creationId xmlns:a16="http://schemas.microsoft.com/office/drawing/2014/main" id="{8B1D6FB0-3CFA-4F98-9E32-13372A146E50}"/>
              </a:ext>
            </a:extLst>
          </p:cNvPr>
          <p:cNvSpPr/>
          <p:nvPr userDrawn="1"/>
        </p:nvSpPr>
        <p:spPr>
          <a:xfrm>
            <a:off x="-3048"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4">
            <a:extLst>
              <a:ext uri="{FF2B5EF4-FFF2-40B4-BE49-F238E27FC236}">
                <a16:creationId xmlns:a16="http://schemas.microsoft.com/office/drawing/2014/main" id="{91253B02-FE9E-42BD-9273-EB07447C42F2}"/>
              </a:ext>
            </a:extLst>
          </p:cNvPr>
          <p:cNvSpPr/>
          <p:nvPr userDrawn="1"/>
        </p:nvSpPr>
        <p:spPr>
          <a:xfrm>
            <a:off x="8124953"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5">
            <a:extLst>
              <a:ext uri="{FF2B5EF4-FFF2-40B4-BE49-F238E27FC236}">
                <a16:creationId xmlns:a16="http://schemas.microsoft.com/office/drawing/2014/main" id="{FA95525E-0F0F-42A1-814D-8A0F5F6C9504}"/>
              </a:ext>
            </a:extLst>
          </p:cNvPr>
          <p:cNvSpPr/>
          <p:nvPr userDrawn="1"/>
        </p:nvSpPr>
        <p:spPr>
          <a:xfrm>
            <a:off x="0"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E2F620B4-FC61-4BCB-BFAB-5DAE7EDBC3A1}"/>
              </a:ext>
            </a:extLst>
          </p:cNvPr>
          <p:cNvSpPr/>
          <p:nvPr userDrawn="1"/>
        </p:nvSpPr>
        <p:spPr>
          <a:xfrm>
            <a:off x="4063999" y="342900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7">
            <a:extLst>
              <a:ext uri="{FF2B5EF4-FFF2-40B4-BE49-F238E27FC236}">
                <a16:creationId xmlns:a16="http://schemas.microsoft.com/office/drawing/2014/main" id="{6D8EBE3F-0971-43E7-9934-99422D606481}"/>
              </a:ext>
            </a:extLst>
          </p:cNvPr>
          <p:cNvSpPr/>
          <p:nvPr userDrawn="1"/>
        </p:nvSpPr>
        <p:spPr>
          <a:xfrm>
            <a:off x="8128001"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8">
            <a:extLst>
              <a:ext uri="{FF2B5EF4-FFF2-40B4-BE49-F238E27FC236}">
                <a16:creationId xmlns:a16="http://schemas.microsoft.com/office/drawing/2014/main" id="{D8DD7EF7-A01F-4BC7-80C9-B7ED221F6395}"/>
              </a:ext>
            </a:extLst>
          </p:cNvPr>
          <p:cNvSpPr>
            <a:spLocks noGrp="1"/>
          </p:cNvSpPr>
          <p:nvPr>
            <p:ph type="pic" sz="quarter" idx="13" hasCustomPrompt="1"/>
          </p:nvPr>
        </p:nvSpPr>
        <p:spPr bwMode="gray">
          <a:xfrm>
            <a:off x="1565351" y="347961"/>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3" name="Content Placeholder 9"/>
          <p:cNvSpPr>
            <a:spLocks noGrp="1"/>
          </p:cNvSpPr>
          <p:nvPr userDrawn="1">
            <p:ph idx="1" hasCustomPrompt="1"/>
          </p:nvPr>
        </p:nvSpPr>
        <p:spPr bwMode="gray">
          <a:xfrm>
            <a:off x="360218" y="1683143"/>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9" name="Picture Placeholder 10">
            <a:extLst>
              <a:ext uri="{FF2B5EF4-FFF2-40B4-BE49-F238E27FC236}">
                <a16:creationId xmlns:a16="http://schemas.microsoft.com/office/drawing/2014/main" id="{D04436AB-D3A4-4BCB-A795-5F8437FE2E86}"/>
              </a:ext>
            </a:extLst>
          </p:cNvPr>
          <p:cNvSpPr>
            <a:spLocks noGrp="1"/>
          </p:cNvSpPr>
          <p:nvPr>
            <p:ph type="pic" sz="quarter" idx="21" hasCustomPrompt="1"/>
          </p:nvPr>
        </p:nvSpPr>
        <p:spPr bwMode="gray">
          <a:xfrm>
            <a:off x="9668035" y="293132"/>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8" name="Content Placeholder 11">
            <a:extLst>
              <a:ext uri="{FF2B5EF4-FFF2-40B4-BE49-F238E27FC236}">
                <a16:creationId xmlns:a16="http://schemas.microsoft.com/office/drawing/2014/main" id="{6F9304B1-6B55-4695-943B-30DD680AEE6A}"/>
              </a:ext>
            </a:extLst>
          </p:cNvPr>
          <p:cNvSpPr>
            <a:spLocks noGrp="1"/>
          </p:cNvSpPr>
          <p:nvPr>
            <p:ph idx="20" hasCustomPrompt="1"/>
          </p:nvPr>
        </p:nvSpPr>
        <p:spPr bwMode="gray">
          <a:xfrm>
            <a:off x="8462902" y="1628314"/>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3" name="Picture Placeholder 12">
            <a:extLst>
              <a:ext uri="{FF2B5EF4-FFF2-40B4-BE49-F238E27FC236}">
                <a16:creationId xmlns:a16="http://schemas.microsoft.com/office/drawing/2014/main" id="{B28D5B16-4425-46F4-9F63-B46F36029402}"/>
              </a:ext>
            </a:extLst>
          </p:cNvPr>
          <p:cNvSpPr>
            <a:spLocks noGrp="1"/>
          </p:cNvSpPr>
          <p:nvPr>
            <p:ph type="pic" sz="quarter" idx="15" hasCustomPrompt="1"/>
          </p:nvPr>
        </p:nvSpPr>
        <p:spPr bwMode="gray">
          <a:xfrm>
            <a:off x="1565351"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2" name="Content Placeholder 13">
            <a:extLst>
              <a:ext uri="{FF2B5EF4-FFF2-40B4-BE49-F238E27FC236}">
                <a16:creationId xmlns:a16="http://schemas.microsoft.com/office/drawing/2014/main" id="{AD263849-863B-4132-B6E1-C61464355379}"/>
              </a:ext>
            </a:extLst>
          </p:cNvPr>
          <p:cNvSpPr>
            <a:spLocks noGrp="1"/>
          </p:cNvSpPr>
          <p:nvPr>
            <p:ph idx="14" hasCustomPrompt="1"/>
          </p:nvPr>
        </p:nvSpPr>
        <p:spPr bwMode="gray">
          <a:xfrm>
            <a:off x="360218"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5" name="Picture Placeholder 14">
            <a:extLst>
              <a:ext uri="{FF2B5EF4-FFF2-40B4-BE49-F238E27FC236}">
                <a16:creationId xmlns:a16="http://schemas.microsoft.com/office/drawing/2014/main" id="{2CE6DAA4-2E97-4817-A549-1F198B25D71D}"/>
              </a:ext>
            </a:extLst>
          </p:cNvPr>
          <p:cNvSpPr>
            <a:spLocks noGrp="1"/>
          </p:cNvSpPr>
          <p:nvPr>
            <p:ph type="pic" sz="quarter" idx="17" hasCustomPrompt="1"/>
          </p:nvPr>
        </p:nvSpPr>
        <p:spPr bwMode="gray">
          <a:xfrm>
            <a:off x="5610137"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4" name="Content Placeholder 15">
            <a:extLst>
              <a:ext uri="{FF2B5EF4-FFF2-40B4-BE49-F238E27FC236}">
                <a16:creationId xmlns:a16="http://schemas.microsoft.com/office/drawing/2014/main" id="{5B029AC8-AE17-421E-A0F3-247B7315CD29}"/>
              </a:ext>
            </a:extLst>
          </p:cNvPr>
          <p:cNvSpPr>
            <a:spLocks noGrp="1"/>
          </p:cNvSpPr>
          <p:nvPr>
            <p:ph idx="16" hasCustomPrompt="1"/>
          </p:nvPr>
        </p:nvSpPr>
        <p:spPr bwMode="gray">
          <a:xfrm>
            <a:off x="4405004"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7" name="Picture Placeholder 16">
            <a:extLst>
              <a:ext uri="{FF2B5EF4-FFF2-40B4-BE49-F238E27FC236}">
                <a16:creationId xmlns:a16="http://schemas.microsoft.com/office/drawing/2014/main" id="{F2965326-2267-4131-8529-A5DD17D8D70A}"/>
              </a:ext>
            </a:extLst>
          </p:cNvPr>
          <p:cNvSpPr>
            <a:spLocks noGrp="1"/>
          </p:cNvSpPr>
          <p:nvPr>
            <p:ph type="pic" sz="quarter" idx="19" hasCustomPrompt="1"/>
          </p:nvPr>
        </p:nvSpPr>
        <p:spPr bwMode="gray">
          <a:xfrm>
            <a:off x="9668035"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6" name="Content Placeholder 17">
            <a:extLst>
              <a:ext uri="{FF2B5EF4-FFF2-40B4-BE49-F238E27FC236}">
                <a16:creationId xmlns:a16="http://schemas.microsoft.com/office/drawing/2014/main" id="{69D189A1-22A5-49F4-835C-1A0417D045F6}"/>
              </a:ext>
            </a:extLst>
          </p:cNvPr>
          <p:cNvSpPr>
            <a:spLocks noGrp="1"/>
          </p:cNvSpPr>
          <p:nvPr>
            <p:ph idx="18" hasCustomPrompt="1"/>
          </p:nvPr>
        </p:nvSpPr>
        <p:spPr bwMode="gray">
          <a:xfrm>
            <a:off x="8462902"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6" name="Slide Number Placeholder 18"/>
          <p:cNvSpPr>
            <a:spLocks noGrp="1"/>
          </p:cNvSpPr>
          <p:nvPr userDrawn="1">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368341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y the Numbers (9-Up)">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userDrawn="1">
            <p:ph type="title" hasCustomPrompt="1"/>
          </p:nvPr>
        </p:nvSpPr>
        <p:spPr bwMode="white">
          <a:xfrm>
            <a:off x="838200" y="-1"/>
            <a:ext cx="10515600" cy="1216025"/>
          </a:xfrm>
          <a:noFill/>
        </p:spPr>
        <p:txBody>
          <a:bodyPr lIns="0" rIns="0">
            <a:normAutofit/>
          </a:bodyPr>
          <a:lstStyle>
            <a:lvl1pPr algn="r">
              <a:defRPr sz="3600">
                <a:solidFill>
                  <a:schemeClr val="bg1"/>
                </a:solidFill>
              </a:defRPr>
            </a:lvl1pPr>
          </a:lstStyle>
          <a:p>
            <a:r>
              <a:rPr lang="en-US" dirty="0"/>
              <a:t>Click to add title</a:t>
            </a:r>
          </a:p>
        </p:txBody>
      </p:sp>
      <p:sp>
        <p:nvSpPr>
          <p:cNvPr id="27" name="Rectangle 3">
            <a:extLst>
              <a:ext uri="{FF2B5EF4-FFF2-40B4-BE49-F238E27FC236}">
                <a16:creationId xmlns:a16="http://schemas.microsoft.com/office/drawing/2014/main" id="{47D138E0-2756-4912-9525-2DF109D30567}"/>
              </a:ext>
            </a:extLst>
          </p:cNvPr>
          <p:cNvSpPr/>
          <p:nvPr userDrawn="1"/>
        </p:nvSpPr>
        <p:spPr>
          <a:xfrm>
            <a:off x="0"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
            <a:extLst>
              <a:ext uri="{FF2B5EF4-FFF2-40B4-BE49-F238E27FC236}">
                <a16:creationId xmlns:a16="http://schemas.microsoft.com/office/drawing/2014/main" id="{014F3C95-F0D6-41F7-AA29-3C6EE80AEAE4}"/>
              </a:ext>
            </a:extLst>
          </p:cNvPr>
          <p:cNvSpPr/>
          <p:nvPr userDrawn="1"/>
        </p:nvSpPr>
        <p:spPr>
          <a:xfrm>
            <a:off x="4062984" y="1335281"/>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5">
            <a:extLst>
              <a:ext uri="{FF2B5EF4-FFF2-40B4-BE49-F238E27FC236}">
                <a16:creationId xmlns:a16="http://schemas.microsoft.com/office/drawing/2014/main" id="{C748B337-33F7-40A1-88D8-CD2BA65D869E}"/>
              </a:ext>
            </a:extLst>
          </p:cNvPr>
          <p:cNvSpPr/>
          <p:nvPr userDrawn="1"/>
        </p:nvSpPr>
        <p:spPr>
          <a:xfrm>
            <a:off x="8125968"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
            <a:extLst>
              <a:ext uri="{FF2B5EF4-FFF2-40B4-BE49-F238E27FC236}">
                <a16:creationId xmlns:a16="http://schemas.microsoft.com/office/drawing/2014/main" id="{D5D8785B-E7B0-45E9-A241-DE133451585E}"/>
              </a:ext>
            </a:extLst>
          </p:cNvPr>
          <p:cNvSpPr/>
          <p:nvPr userDrawn="1"/>
        </p:nvSpPr>
        <p:spPr>
          <a:xfrm>
            <a:off x="0"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7">
            <a:extLst>
              <a:ext uri="{FF2B5EF4-FFF2-40B4-BE49-F238E27FC236}">
                <a16:creationId xmlns:a16="http://schemas.microsoft.com/office/drawing/2014/main" id="{1B929D3F-61AE-48F2-891C-9DFD75256C6D}"/>
              </a:ext>
            </a:extLst>
          </p:cNvPr>
          <p:cNvSpPr/>
          <p:nvPr userDrawn="1"/>
        </p:nvSpPr>
        <p:spPr>
          <a:xfrm>
            <a:off x="4062984" y="3176188"/>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8">
            <a:extLst>
              <a:ext uri="{FF2B5EF4-FFF2-40B4-BE49-F238E27FC236}">
                <a16:creationId xmlns:a16="http://schemas.microsoft.com/office/drawing/2014/main" id="{B7CC1275-0931-46C8-8F97-B088A9519B1D}"/>
              </a:ext>
            </a:extLst>
          </p:cNvPr>
          <p:cNvSpPr/>
          <p:nvPr userDrawn="1"/>
        </p:nvSpPr>
        <p:spPr>
          <a:xfrm>
            <a:off x="8125968"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9">
            <a:extLst>
              <a:ext uri="{FF2B5EF4-FFF2-40B4-BE49-F238E27FC236}">
                <a16:creationId xmlns:a16="http://schemas.microsoft.com/office/drawing/2014/main" id="{330A8418-CF1B-46A4-B5BE-AFE11C079F01}"/>
              </a:ext>
            </a:extLst>
          </p:cNvPr>
          <p:cNvSpPr/>
          <p:nvPr userDrawn="1"/>
        </p:nvSpPr>
        <p:spPr>
          <a:xfrm>
            <a:off x="0" y="5017094"/>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0">
            <a:extLst>
              <a:ext uri="{FF2B5EF4-FFF2-40B4-BE49-F238E27FC236}">
                <a16:creationId xmlns:a16="http://schemas.microsoft.com/office/drawing/2014/main" id="{719FCF12-F13A-4B9B-A958-B33602A70EC2}"/>
              </a:ext>
            </a:extLst>
          </p:cNvPr>
          <p:cNvSpPr/>
          <p:nvPr userDrawn="1"/>
        </p:nvSpPr>
        <p:spPr>
          <a:xfrm>
            <a:off x="4062984" y="5017093"/>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1">
            <a:extLst>
              <a:ext uri="{FF2B5EF4-FFF2-40B4-BE49-F238E27FC236}">
                <a16:creationId xmlns:a16="http://schemas.microsoft.com/office/drawing/2014/main" id="{2C994B8F-9B33-413F-9097-B33609846937}"/>
              </a:ext>
            </a:extLst>
          </p:cNvPr>
          <p:cNvSpPr/>
          <p:nvPr userDrawn="1"/>
        </p:nvSpPr>
        <p:spPr>
          <a:xfrm>
            <a:off x="8125968" y="5017093"/>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13">
            <a:extLst>
              <a:ext uri="{FF2B5EF4-FFF2-40B4-BE49-F238E27FC236}">
                <a16:creationId xmlns:a16="http://schemas.microsoft.com/office/drawing/2014/main" id="{801AB76E-7762-46CE-9516-D338BC43BE78}"/>
              </a:ext>
            </a:extLst>
          </p:cNvPr>
          <p:cNvSpPr>
            <a:spLocks noGrp="1"/>
          </p:cNvSpPr>
          <p:nvPr>
            <p:ph type="body" sz="quarter" idx="10" hasCustomPrompt="1"/>
          </p:nvPr>
        </p:nvSpPr>
        <p:spPr>
          <a:xfrm>
            <a:off x="229362" y="1588094"/>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4" name="Text Placeholder 14">
            <a:extLst>
              <a:ext uri="{FF2B5EF4-FFF2-40B4-BE49-F238E27FC236}">
                <a16:creationId xmlns:a16="http://schemas.microsoft.com/office/drawing/2014/main" id="{DF20C971-9987-4982-B10F-B0CC4C009517}"/>
              </a:ext>
            </a:extLst>
          </p:cNvPr>
          <p:cNvSpPr>
            <a:spLocks noGrp="1"/>
          </p:cNvSpPr>
          <p:nvPr>
            <p:ph type="body" sz="quarter" idx="11" hasCustomPrompt="1"/>
          </p:nvPr>
        </p:nvSpPr>
        <p:spPr>
          <a:xfrm>
            <a:off x="430301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5" name="Text Placeholder 15">
            <a:extLst>
              <a:ext uri="{FF2B5EF4-FFF2-40B4-BE49-F238E27FC236}">
                <a16:creationId xmlns:a16="http://schemas.microsoft.com/office/drawing/2014/main" id="{345C34D9-17B4-4613-B9BD-59F326907F3D}"/>
              </a:ext>
            </a:extLst>
          </p:cNvPr>
          <p:cNvSpPr>
            <a:spLocks noGrp="1"/>
          </p:cNvSpPr>
          <p:nvPr>
            <p:ph type="body" sz="quarter" idx="12" hasCustomPrompt="1"/>
          </p:nvPr>
        </p:nvSpPr>
        <p:spPr>
          <a:xfrm>
            <a:off x="836066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6" name="Text Placeholder 16">
            <a:extLst>
              <a:ext uri="{FF2B5EF4-FFF2-40B4-BE49-F238E27FC236}">
                <a16:creationId xmlns:a16="http://schemas.microsoft.com/office/drawing/2014/main" id="{A1AA7C28-B086-407F-8AF1-4301768182DD}"/>
              </a:ext>
            </a:extLst>
          </p:cNvPr>
          <p:cNvSpPr>
            <a:spLocks noGrp="1"/>
          </p:cNvSpPr>
          <p:nvPr>
            <p:ph type="body" sz="quarter" idx="13" hasCustomPrompt="1"/>
          </p:nvPr>
        </p:nvSpPr>
        <p:spPr>
          <a:xfrm>
            <a:off x="229362" y="3447161"/>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7" name="Text Placeholder 17">
            <a:extLst>
              <a:ext uri="{FF2B5EF4-FFF2-40B4-BE49-F238E27FC236}">
                <a16:creationId xmlns:a16="http://schemas.microsoft.com/office/drawing/2014/main" id="{D76E17B9-0002-44B8-AF7E-8969D01E0AA6}"/>
              </a:ext>
            </a:extLst>
          </p:cNvPr>
          <p:cNvSpPr>
            <a:spLocks noGrp="1"/>
          </p:cNvSpPr>
          <p:nvPr>
            <p:ph type="body" sz="quarter" idx="14" hasCustomPrompt="1"/>
          </p:nvPr>
        </p:nvSpPr>
        <p:spPr>
          <a:xfrm>
            <a:off x="430301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8" name="Text Placeholder 18">
            <a:extLst>
              <a:ext uri="{FF2B5EF4-FFF2-40B4-BE49-F238E27FC236}">
                <a16:creationId xmlns:a16="http://schemas.microsoft.com/office/drawing/2014/main" id="{B3D2B886-4EAE-44EA-AE7C-F3ADDAF4FAC2}"/>
              </a:ext>
            </a:extLst>
          </p:cNvPr>
          <p:cNvSpPr>
            <a:spLocks noGrp="1"/>
          </p:cNvSpPr>
          <p:nvPr>
            <p:ph type="body" sz="quarter" idx="15" hasCustomPrompt="1"/>
          </p:nvPr>
        </p:nvSpPr>
        <p:spPr>
          <a:xfrm>
            <a:off x="836066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9" name="Text Placeholder 19">
            <a:extLst>
              <a:ext uri="{FF2B5EF4-FFF2-40B4-BE49-F238E27FC236}">
                <a16:creationId xmlns:a16="http://schemas.microsoft.com/office/drawing/2014/main" id="{2DDB0377-5DDF-4FE6-AC8F-55DC93331053}"/>
              </a:ext>
            </a:extLst>
          </p:cNvPr>
          <p:cNvSpPr>
            <a:spLocks noGrp="1"/>
          </p:cNvSpPr>
          <p:nvPr>
            <p:ph type="body" sz="quarter" idx="16" hasCustomPrompt="1"/>
          </p:nvPr>
        </p:nvSpPr>
        <p:spPr>
          <a:xfrm>
            <a:off x="229362" y="5242666"/>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60" name="Text Placeholder 20">
            <a:extLst>
              <a:ext uri="{FF2B5EF4-FFF2-40B4-BE49-F238E27FC236}">
                <a16:creationId xmlns:a16="http://schemas.microsoft.com/office/drawing/2014/main" id="{3FB77825-C8FD-42A1-8FA6-A3FE7450E669}"/>
              </a:ext>
            </a:extLst>
          </p:cNvPr>
          <p:cNvSpPr>
            <a:spLocks noGrp="1"/>
          </p:cNvSpPr>
          <p:nvPr>
            <p:ph type="body" sz="quarter" idx="17" hasCustomPrompt="1"/>
          </p:nvPr>
        </p:nvSpPr>
        <p:spPr>
          <a:xfrm>
            <a:off x="430301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61" name="Text Placeholder 21">
            <a:extLst>
              <a:ext uri="{FF2B5EF4-FFF2-40B4-BE49-F238E27FC236}">
                <a16:creationId xmlns:a16="http://schemas.microsoft.com/office/drawing/2014/main" id="{494D3609-5A57-469E-BBF2-662F0C4358D6}"/>
              </a:ext>
            </a:extLst>
          </p:cNvPr>
          <p:cNvSpPr>
            <a:spLocks noGrp="1"/>
          </p:cNvSpPr>
          <p:nvPr>
            <p:ph type="body" sz="quarter" idx="18" hasCustomPrompt="1"/>
          </p:nvPr>
        </p:nvSpPr>
        <p:spPr>
          <a:xfrm>
            <a:off x="836066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Tree>
    <p:extLst>
      <p:ext uri="{BB962C8B-B14F-4D97-AF65-F5344CB8AC3E}">
        <p14:creationId xmlns:p14="http://schemas.microsoft.com/office/powerpoint/2010/main" val="991484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8B90B5-0ADD-4FAB-AAA7-60B10917D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253" y="-1"/>
            <a:ext cx="10876547" cy="6852225"/>
          </a:xfrm>
          <a:prstGeom prst="rect">
            <a:avLst/>
          </a:prstGeom>
        </p:spPr>
      </p:pic>
      <p:sp>
        <p:nvSpPr>
          <p:cNvPr id="13" name="Title 1">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908884" y="2376739"/>
            <a:ext cx="2088682" cy="2098744"/>
          </a:xfrm>
          <a:prstGeom prst="ellipse">
            <a:avLst/>
          </a:prstGeom>
          <a:noFill/>
        </p:spPr>
        <p:txBody>
          <a:bodyPr lIns="0" rIns="0">
            <a:normAutofit/>
          </a:bodyPr>
          <a:lstStyle>
            <a:lvl1pPr algn="ctr">
              <a:defRPr sz="2500">
                <a:solidFill>
                  <a:schemeClr val="tx1"/>
                </a:solidFill>
              </a:defRPr>
            </a:lvl1pPr>
          </a:lstStyle>
          <a:p>
            <a:r>
              <a:rPr lang="en-US" dirty="0"/>
              <a:t>Click to add title</a:t>
            </a:r>
          </a:p>
        </p:txBody>
      </p:sp>
      <p:sp>
        <p:nvSpPr>
          <p:cNvPr id="17" name="Content Placeholder 2">
            <a:extLst>
              <a:ext uri="{FF2B5EF4-FFF2-40B4-BE49-F238E27FC236}">
                <a16:creationId xmlns:a16="http://schemas.microsoft.com/office/drawing/2014/main" id="{94026A8F-5767-4C60-A899-B201C4472978}"/>
              </a:ext>
            </a:extLst>
          </p:cNvPr>
          <p:cNvSpPr>
            <a:spLocks noGrp="1"/>
          </p:cNvSpPr>
          <p:nvPr>
            <p:ph sz="quarter" idx="17" hasCustomPrompt="1"/>
          </p:nvPr>
        </p:nvSpPr>
        <p:spPr>
          <a:xfrm>
            <a:off x="477838" y="452438"/>
            <a:ext cx="2746375" cy="2714625"/>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9" name="Picture Placeholder 3">
            <a:extLst>
              <a:ext uri="{FF2B5EF4-FFF2-40B4-BE49-F238E27FC236}">
                <a16:creationId xmlns:a16="http://schemas.microsoft.com/office/drawing/2014/main" id="{15A3E4B8-CACE-4AB4-A8FC-7AEF75EDAF39}"/>
              </a:ext>
            </a:extLst>
          </p:cNvPr>
          <p:cNvSpPr>
            <a:spLocks noGrp="1"/>
          </p:cNvSpPr>
          <p:nvPr>
            <p:ph type="pic" sz="quarter" idx="13" hasCustomPrompt="1"/>
          </p:nvPr>
        </p:nvSpPr>
        <p:spPr bwMode="gray">
          <a:xfrm>
            <a:off x="3561365" y="1125505"/>
            <a:ext cx="1135062" cy="1136650"/>
          </a:xfrm>
        </p:spPr>
        <p:txBody>
          <a:bodyPr>
            <a:normAutofit/>
          </a:bodyPr>
          <a:lstStyle>
            <a:lvl1pPr marL="0" indent="0" algn="ctr">
              <a:buNone/>
              <a:defRPr sz="1500"/>
            </a:lvl1pPr>
          </a:lstStyle>
          <a:p>
            <a:r>
              <a:rPr lang="en-US" dirty="0"/>
              <a:t>Icon</a:t>
            </a:r>
          </a:p>
        </p:txBody>
      </p:sp>
      <p:sp>
        <p:nvSpPr>
          <p:cNvPr id="18" name="Content Placeholder 4">
            <a:extLst>
              <a:ext uri="{FF2B5EF4-FFF2-40B4-BE49-F238E27FC236}">
                <a16:creationId xmlns:a16="http://schemas.microsoft.com/office/drawing/2014/main" id="{032A610F-10B9-4A8A-83D5-C97FF538D359}"/>
              </a:ext>
            </a:extLst>
          </p:cNvPr>
          <p:cNvSpPr>
            <a:spLocks noGrp="1"/>
          </p:cNvSpPr>
          <p:nvPr>
            <p:ph sz="quarter" idx="18" hasCustomPrompt="1"/>
          </p:nvPr>
        </p:nvSpPr>
        <p:spPr>
          <a:xfrm>
            <a:off x="8776001" y="450884"/>
            <a:ext cx="2746375" cy="2714625"/>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0" name="Picture Placeholder 5">
            <a:extLst>
              <a:ext uri="{FF2B5EF4-FFF2-40B4-BE49-F238E27FC236}">
                <a16:creationId xmlns:a16="http://schemas.microsoft.com/office/drawing/2014/main" id="{EA34264D-D28C-49EA-828E-9A4D4603A2CB}"/>
              </a:ext>
            </a:extLst>
          </p:cNvPr>
          <p:cNvSpPr>
            <a:spLocks noGrp="1"/>
          </p:cNvSpPr>
          <p:nvPr>
            <p:ph type="pic" sz="quarter" idx="14" hasCustomPrompt="1"/>
          </p:nvPr>
        </p:nvSpPr>
        <p:spPr bwMode="gray">
          <a:xfrm>
            <a:off x="7251508" y="1125505"/>
            <a:ext cx="1135062" cy="1136650"/>
          </a:xfrm>
        </p:spPr>
        <p:txBody>
          <a:bodyPr>
            <a:normAutofit/>
          </a:bodyPr>
          <a:lstStyle>
            <a:lvl1pPr marL="0" indent="0" algn="ctr">
              <a:buNone/>
              <a:defRPr sz="1500"/>
            </a:lvl1pPr>
          </a:lstStyle>
          <a:p>
            <a:r>
              <a:rPr lang="en-US" dirty="0"/>
              <a:t>Icon</a:t>
            </a:r>
          </a:p>
        </p:txBody>
      </p:sp>
      <p:sp>
        <p:nvSpPr>
          <p:cNvPr id="19" name="Content Placeholder 6">
            <a:extLst>
              <a:ext uri="{FF2B5EF4-FFF2-40B4-BE49-F238E27FC236}">
                <a16:creationId xmlns:a16="http://schemas.microsoft.com/office/drawing/2014/main" id="{15663BA5-2702-4695-9A70-94EAAC588296}"/>
              </a:ext>
            </a:extLst>
          </p:cNvPr>
          <p:cNvSpPr>
            <a:spLocks noGrp="1"/>
          </p:cNvSpPr>
          <p:nvPr>
            <p:ph sz="quarter" idx="19" hasCustomPrompt="1"/>
          </p:nvPr>
        </p:nvSpPr>
        <p:spPr>
          <a:xfrm>
            <a:off x="477253" y="3743578"/>
            <a:ext cx="2746375" cy="2612772"/>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1" name="Picture Placeholder 7">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3561365" y="4595846"/>
            <a:ext cx="1135062" cy="1136650"/>
          </a:xfrm>
        </p:spPr>
        <p:txBody>
          <a:bodyPr>
            <a:normAutofit/>
          </a:bodyPr>
          <a:lstStyle>
            <a:lvl1pPr marL="0" indent="0" algn="ctr">
              <a:buNone/>
              <a:defRPr sz="1500"/>
            </a:lvl1pPr>
          </a:lstStyle>
          <a:p>
            <a:r>
              <a:rPr lang="en-US" dirty="0"/>
              <a:t>Icon</a:t>
            </a:r>
          </a:p>
        </p:txBody>
      </p:sp>
      <p:sp>
        <p:nvSpPr>
          <p:cNvPr id="20" name="Content Placeholder 8">
            <a:extLst>
              <a:ext uri="{FF2B5EF4-FFF2-40B4-BE49-F238E27FC236}">
                <a16:creationId xmlns:a16="http://schemas.microsoft.com/office/drawing/2014/main" id="{B3257A84-CA4A-40FD-9C48-BA83D297743C}"/>
              </a:ext>
            </a:extLst>
          </p:cNvPr>
          <p:cNvSpPr>
            <a:spLocks noGrp="1"/>
          </p:cNvSpPr>
          <p:nvPr>
            <p:ph sz="quarter" idx="20" hasCustomPrompt="1"/>
          </p:nvPr>
        </p:nvSpPr>
        <p:spPr>
          <a:xfrm>
            <a:off x="8775416" y="3742023"/>
            <a:ext cx="2746375" cy="2612773"/>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2" name="Picture Placeholder 9">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7251508" y="4595846"/>
            <a:ext cx="1135062" cy="1136650"/>
          </a:xfrm>
        </p:spPr>
        <p:txBody>
          <a:bodyPr>
            <a:normAutofit/>
          </a:bodyPr>
          <a:lstStyle>
            <a:lvl1pPr marL="0" indent="0" algn="ctr">
              <a:buNone/>
              <a:defRPr sz="1500"/>
            </a:lvl1pPr>
          </a:lstStyle>
          <a:p>
            <a:r>
              <a:rPr lang="en-US" dirty="0"/>
              <a:t>Icon</a:t>
            </a:r>
          </a:p>
        </p:txBody>
      </p:sp>
      <p:sp>
        <p:nvSpPr>
          <p:cNvPr id="3" name="Date Placeholder 10">
            <a:extLst>
              <a:ext uri="{FF2B5EF4-FFF2-40B4-BE49-F238E27FC236}">
                <a16:creationId xmlns:a16="http://schemas.microsoft.com/office/drawing/2014/main" id="{D7B1B1D7-CD0C-49E0-8AC1-567A6D1A48F1}"/>
              </a:ext>
            </a:extLst>
          </p:cNvPr>
          <p:cNvSpPr>
            <a:spLocks noGrp="1"/>
          </p:cNvSpPr>
          <p:nvPr>
            <p:ph type="dt" sz="half" idx="10"/>
          </p:nvPr>
        </p:nvSpPr>
        <p:spPr/>
        <p:txBody>
          <a:bodyPr/>
          <a:lstStyle/>
          <a:p>
            <a:fld id="{1DA3FF53-C987-4D36-B0E5-B20E025326C7}" type="datetime1">
              <a:rPr lang="en-US" smtClean="0"/>
              <a:t>5/31/2023</a:t>
            </a:fld>
            <a:endParaRPr lang="en-US" dirty="0"/>
          </a:p>
        </p:txBody>
      </p:sp>
      <p:sp>
        <p:nvSpPr>
          <p:cNvPr id="4" name="Footer Placeholder 11">
            <a:extLst>
              <a:ext uri="{FF2B5EF4-FFF2-40B4-BE49-F238E27FC236}">
                <a16:creationId xmlns:a16="http://schemas.microsoft.com/office/drawing/2014/main" id="{A0DE9E05-D5C9-40B5-B0BD-C5FFC93DBC73}"/>
              </a:ext>
            </a:extLst>
          </p:cNvPr>
          <p:cNvSpPr>
            <a:spLocks noGrp="1"/>
          </p:cNvSpPr>
          <p:nvPr>
            <p:ph type="ftr" sz="quarter" idx="11"/>
          </p:nvPr>
        </p:nvSpPr>
        <p:spPr/>
        <p:txBody>
          <a:bodyPr/>
          <a:lstStyle/>
          <a:p>
            <a:r>
              <a:rPr lang="en-US" dirty="0"/>
              <a:t>health.state.mn.us</a:t>
            </a:r>
          </a:p>
        </p:txBody>
      </p:sp>
      <p:sp>
        <p:nvSpPr>
          <p:cNvPr id="5" name="Slide Number Placeholder 12">
            <a:extLst>
              <a:ext uri="{FF2B5EF4-FFF2-40B4-BE49-F238E27FC236}">
                <a16:creationId xmlns:a16="http://schemas.microsoft.com/office/drawing/2014/main" id="{A87A070A-47B1-4FE3-8E7C-7C9F041B2625}"/>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976539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alf and Half">
    <p:spTree>
      <p:nvGrpSpPr>
        <p:cNvPr id="1" name=""/>
        <p:cNvGrpSpPr/>
        <p:nvPr/>
      </p:nvGrpSpPr>
      <p:grpSpPr>
        <a:xfrm>
          <a:off x="0" y="0"/>
          <a:ext cx="0" cy="0"/>
          <a:chOff x="0" y="0"/>
          <a:chExt cx="0" cy="0"/>
        </a:xfrm>
      </p:grpSpPr>
      <p:pic>
        <p:nvPicPr>
          <p:cNvPr id="6" name="Picture 1" descr="Shape&#10;&#10;Description automatically generated">
            <a:extLst>
              <a:ext uri="{FF2B5EF4-FFF2-40B4-BE49-F238E27FC236}">
                <a16:creationId xmlns:a16="http://schemas.microsoft.com/office/drawing/2014/main" id="{58A98041-598A-4B86-A4FE-CE64268EAC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50440" y="401352"/>
            <a:ext cx="8467375" cy="5571533"/>
          </a:xfrm>
          <a:prstGeom prst="rect">
            <a:avLst/>
          </a:prstGeom>
        </p:spPr>
      </p:pic>
      <p:sp>
        <p:nvSpPr>
          <p:cNvPr id="13" name="Title 2">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433862" y="1550632"/>
            <a:ext cx="3268003" cy="3272972"/>
          </a:xfrm>
          <a:prstGeom prst="ellipse">
            <a:avLst/>
          </a:prstGeom>
          <a:noFill/>
        </p:spPr>
        <p:txBody>
          <a:bodyPr lIns="0" rIns="0">
            <a:normAutofit/>
          </a:bodyPr>
          <a:lstStyle>
            <a:lvl1pPr algn="ctr">
              <a:defRPr sz="3600">
                <a:solidFill>
                  <a:schemeClr val="tx1"/>
                </a:solidFill>
              </a:defRPr>
            </a:lvl1pPr>
          </a:lstStyle>
          <a:p>
            <a:r>
              <a:rPr lang="en-US" dirty="0"/>
              <a:t>Click to add title</a:t>
            </a:r>
          </a:p>
        </p:txBody>
      </p:sp>
      <p:sp>
        <p:nvSpPr>
          <p:cNvPr id="11" name="Picture Placeholder 3">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1357005" y="1344489"/>
            <a:ext cx="1135062" cy="1136650"/>
          </a:xfrm>
        </p:spPr>
        <p:txBody>
          <a:bodyPr>
            <a:normAutofit/>
          </a:bodyPr>
          <a:lstStyle>
            <a:lvl1pPr marL="0" indent="0" algn="ctr">
              <a:buNone/>
              <a:defRPr sz="1500"/>
            </a:lvl1pPr>
          </a:lstStyle>
          <a:p>
            <a:r>
              <a:rPr lang="en-US" dirty="0"/>
              <a:t>Icon</a:t>
            </a:r>
          </a:p>
        </p:txBody>
      </p:sp>
      <p:sp>
        <p:nvSpPr>
          <p:cNvPr id="20" name="Content Placeholder 4">
            <a:extLst>
              <a:ext uri="{FF2B5EF4-FFF2-40B4-BE49-F238E27FC236}">
                <a16:creationId xmlns:a16="http://schemas.microsoft.com/office/drawing/2014/main" id="{B3257A84-CA4A-40FD-9C48-BA83D297743C}"/>
              </a:ext>
            </a:extLst>
          </p:cNvPr>
          <p:cNvSpPr>
            <a:spLocks noGrp="1"/>
          </p:cNvSpPr>
          <p:nvPr>
            <p:ph sz="quarter" idx="20" hasCustomPrompt="1"/>
          </p:nvPr>
        </p:nvSpPr>
        <p:spPr>
          <a:xfrm>
            <a:off x="555802" y="2718639"/>
            <a:ext cx="2746375" cy="3300984"/>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2" name="Picture Placeholder 5">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9581072" y="401352"/>
            <a:ext cx="1135062" cy="1136650"/>
          </a:xfrm>
        </p:spPr>
        <p:txBody>
          <a:bodyPr>
            <a:normAutofit/>
          </a:bodyPr>
          <a:lstStyle>
            <a:lvl1pPr marL="0" indent="0" algn="ctr">
              <a:buNone/>
              <a:defRPr sz="1500"/>
            </a:lvl1pPr>
          </a:lstStyle>
          <a:p>
            <a:r>
              <a:rPr lang="en-US" dirty="0"/>
              <a:t>Icon</a:t>
            </a:r>
          </a:p>
        </p:txBody>
      </p:sp>
      <p:sp>
        <p:nvSpPr>
          <p:cNvPr id="14" name="Content Placeholder 6">
            <a:extLst>
              <a:ext uri="{FF2B5EF4-FFF2-40B4-BE49-F238E27FC236}">
                <a16:creationId xmlns:a16="http://schemas.microsoft.com/office/drawing/2014/main" id="{70EA3296-E774-4946-8E91-E5BC0EDF7F5C}"/>
              </a:ext>
            </a:extLst>
          </p:cNvPr>
          <p:cNvSpPr>
            <a:spLocks noGrp="1"/>
          </p:cNvSpPr>
          <p:nvPr>
            <p:ph sz="quarter" idx="21" hasCustomPrompt="1"/>
          </p:nvPr>
        </p:nvSpPr>
        <p:spPr>
          <a:xfrm>
            <a:off x="8742872" y="1788132"/>
            <a:ext cx="2811462" cy="3300014"/>
          </a:xfrm>
        </p:spPr>
        <p:txBody>
          <a:bodyPr/>
          <a:lstStyle>
            <a:lvl1pPr marL="0" indent="0">
              <a:buNone/>
              <a:defRPr b="1"/>
            </a:lvl1pPr>
            <a:lvl2pPr marL="346075" indent="-228600">
              <a:defRPr/>
            </a:lvl2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3" name="Date Placeholder 7">
            <a:extLst>
              <a:ext uri="{FF2B5EF4-FFF2-40B4-BE49-F238E27FC236}">
                <a16:creationId xmlns:a16="http://schemas.microsoft.com/office/drawing/2014/main" id="{D7B1B1D7-CD0C-49E0-8AC1-567A6D1A48F1}"/>
              </a:ext>
            </a:extLst>
          </p:cNvPr>
          <p:cNvSpPr>
            <a:spLocks noGrp="1"/>
          </p:cNvSpPr>
          <p:nvPr>
            <p:ph type="dt" sz="half" idx="10"/>
          </p:nvPr>
        </p:nvSpPr>
        <p:spPr/>
        <p:txBody>
          <a:bodyPr/>
          <a:lstStyle/>
          <a:p>
            <a:fld id="{0277CDCA-BE1F-4F44-B4BD-607F248D39F6}" type="datetime1">
              <a:rPr lang="en-US" smtClean="0"/>
              <a:t>5/31/2023</a:t>
            </a:fld>
            <a:endParaRPr lang="en-US" dirty="0"/>
          </a:p>
        </p:txBody>
      </p:sp>
      <p:sp>
        <p:nvSpPr>
          <p:cNvPr id="4" name="Footer Placeholder 8">
            <a:extLst>
              <a:ext uri="{FF2B5EF4-FFF2-40B4-BE49-F238E27FC236}">
                <a16:creationId xmlns:a16="http://schemas.microsoft.com/office/drawing/2014/main" id="{A0DE9E05-D5C9-40B5-B0BD-C5FFC93DBC73}"/>
              </a:ext>
            </a:extLst>
          </p:cNvPr>
          <p:cNvSpPr>
            <a:spLocks noGrp="1"/>
          </p:cNvSpPr>
          <p:nvPr>
            <p:ph type="ftr" sz="quarter" idx="11"/>
          </p:nvPr>
        </p:nvSpPr>
        <p:spPr/>
        <p:txBody>
          <a:bodyPr/>
          <a:lstStyle/>
          <a:p>
            <a:r>
              <a:rPr lang="en-US" dirty="0"/>
              <a:t>health.state.mn.us</a:t>
            </a:r>
          </a:p>
        </p:txBody>
      </p:sp>
      <p:sp>
        <p:nvSpPr>
          <p:cNvPr id="5" name="Slide Number Placeholder 9">
            <a:extLst>
              <a:ext uri="{FF2B5EF4-FFF2-40B4-BE49-F238E27FC236}">
                <a16:creationId xmlns:a16="http://schemas.microsoft.com/office/drawing/2014/main" id="{A87A070A-47B1-4FE3-8E7C-7C9F041B2625}"/>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876932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0 Up Pictures and Text">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2820924"/>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2821051"/>
            <a:ext cx="10515600" cy="1216025"/>
          </a:xfrm>
          <a:noFill/>
        </p:spPr>
        <p:txBody>
          <a:bodyPr lIns="0" rIns="0">
            <a:normAutofit/>
          </a:bodyPr>
          <a:lstStyle>
            <a:lvl1pPr algn="ctr">
              <a:defRPr sz="3600">
                <a:solidFill>
                  <a:schemeClr val="bg1"/>
                </a:solidFill>
              </a:defRPr>
            </a:lvl1pPr>
          </a:lstStyle>
          <a:p>
            <a:r>
              <a:rPr lang="en-US" dirty="0"/>
              <a:t>Click to add title</a:t>
            </a:r>
          </a:p>
        </p:txBody>
      </p:sp>
      <p:sp>
        <p:nvSpPr>
          <p:cNvPr id="2" name="Rectangle 3">
            <a:extLst>
              <a:ext uri="{FF2B5EF4-FFF2-40B4-BE49-F238E27FC236}">
                <a16:creationId xmlns:a16="http://schemas.microsoft.com/office/drawing/2014/main" id="{BD162C60-CB96-4A1A-A18D-22B32089E235}"/>
              </a:ext>
            </a:extLst>
          </p:cNvPr>
          <p:cNvSpPr/>
          <p:nvPr userDrawn="1"/>
        </p:nvSpPr>
        <p:spPr>
          <a:xfrm>
            <a:off x="1"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4">
            <a:extLst>
              <a:ext uri="{FF2B5EF4-FFF2-40B4-BE49-F238E27FC236}">
                <a16:creationId xmlns:a16="http://schemas.microsoft.com/office/drawing/2014/main" id="{0B3DCC4C-18F1-44A1-83F2-567249ACDEF1}"/>
              </a:ext>
            </a:extLst>
          </p:cNvPr>
          <p:cNvSpPr/>
          <p:nvPr userDrawn="1"/>
        </p:nvSpPr>
        <p:spPr>
          <a:xfrm>
            <a:off x="4877349"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5">
            <a:extLst>
              <a:ext uri="{FF2B5EF4-FFF2-40B4-BE49-F238E27FC236}">
                <a16:creationId xmlns:a16="http://schemas.microsoft.com/office/drawing/2014/main" id="{8CF2B0C9-EA38-4390-A84A-EBCFEDC0AAE5}"/>
              </a:ext>
            </a:extLst>
          </p:cNvPr>
          <p:cNvSpPr/>
          <p:nvPr userDrawn="1"/>
        </p:nvSpPr>
        <p:spPr>
          <a:xfrm>
            <a:off x="9754696"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6">
            <a:extLst>
              <a:ext uri="{FF2B5EF4-FFF2-40B4-BE49-F238E27FC236}">
                <a16:creationId xmlns:a16="http://schemas.microsoft.com/office/drawing/2014/main" id="{3D0C31E3-527C-4CBA-97E5-DBDF2A52AFAC}"/>
              </a:ext>
            </a:extLst>
          </p:cNvPr>
          <p:cNvSpPr/>
          <p:nvPr userDrawn="1"/>
        </p:nvSpPr>
        <p:spPr>
          <a:xfrm>
            <a:off x="2435850"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7">
            <a:extLst>
              <a:ext uri="{FF2B5EF4-FFF2-40B4-BE49-F238E27FC236}">
                <a16:creationId xmlns:a16="http://schemas.microsoft.com/office/drawing/2014/main" id="{591E0941-ABF1-462A-AA3A-64D47089A2D7}"/>
              </a:ext>
            </a:extLst>
          </p:cNvPr>
          <p:cNvSpPr/>
          <p:nvPr userDrawn="1"/>
        </p:nvSpPr>
        <p:spPr>
          <a:xfrm>
            <a:off x="7314342"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8">
            <a:extLst>
              <a:ext uri="{FF2B5EF4-FFF2-40B4-BE49-F238E27FC236}">
                <a16:creationId xmlns:a16="http://schemas.microsoft.com/office/drawing/2014/main" id="{5EB20B2C-E9C0-4B6F-9D8F-0B7BAAE1EDC6}"/>
              </a:ext>
            </a:extLst>
          </p:cNvPr>
          <p:cNvSpPr>
            <a:spLocks noGrp="1"/>
          </p:cNvSpPr>
          <p:nvPr>
            <p:ph type="pic" sz="quarter" idx="20" hasCustomPrompt="1"/>
          </p:nvPr>
        </p:nvSpPr>
        <p:spPr bwMode="gray">
          <a:xfrm>
            <a:off x="399634" y="256163"/>
            <a:ext cx="1688368" cy="1572637"/>
          </a:xfrm>
        </p:spPr>
        <p:txBody>
          <a:bodyPr/>
          <a:lstStyle>
            <a:lvl1pPr marL="0" indent="0" algn="ctr">
              <a:buNone/>
              <a:defRPr/>
            </a:lvl1pPr>
          </a:lstStyle>
          <a:p>
            <a:r>
              <a:rPr lang="en-US" dirty="0"/>
              <a:t>Picture</a:t>
            </a:r>
          </a:p>
        </p:txBody>
      </p:sp>
      <p:sp>
        <p:nvSpPr>
          <p:cNvPr id="5" name="Text Placeholder 9">
            <a:extLst>
              <a:ext uri="{FF2B5EF4-FFF2-40B4-BE49-F238E27FC236}">
                <a16:creationId xmlns:a16="http://schemas.microsoft.com/office/drawing/2014/main" id="{B1B2EA53-4275-4D74-9FC5-D8EA8CF60C8B}"/>
              </a:ext>
            </a:extLst>
          </p:cNvPr>
          <p:cNvSpPr>
            <a:spLocks noGrp="1"/>
          </p:cNvSpPr>
          <p:nvPr>
            <p:ph type="body" sz="quarter" idx="49" hasCustomPrompt="1"/>
          </p:nvPr>
        </p:nvSpPr>
        <p:spPr>
          <a:xfrm>
            <a:off x="144193" y="1927044"/>
            <a:ext cx="2148840" cy="722376"/>
          </a:xfrm>
        </p:spPr>
        <p:txBody>
          <a:bodyPr anchor="ctr">
            <a:normAutofit/>
          </a:bodyPr>
          <a:lstStyle>
            <a:lvl1pPr marL="0" indent="0" algn="ctr">
              <a:buNone/>
              <a:defRPr sz="2000" b="1"/>
            </a:lvl1pPr>
          </a:lstStyle>
          <a:p>
            <a:pPr lvl="0"/>
            <a:r>
              <a:rPr lang="en-US" dirty="0"/>
              <a:t>Click to add text</a:t>
            </a:r>
          </a:p>
        </p:txBody>
      </p:sp>
      <p:sp>
        <p:nvSpPr>
          <p:cNvPr id="58" name="Picture Placeholder 10">
            <a:extLst>
              <a:ext uri="{FF2B5EF4-FFF2-40B4-BE49-F238E27FC236}">
                <a16:creationId xmlns:a16="http://schemas.microsoft.com/office/drawing/2014/main" id="{513F8D1A-87BC-4B26-9247-B2DC62BB13C5}"/>
              </a:ext>
            </a:extLst>
          </p:cNvPr>
          <p:cNvSpPr>
            <a:spLocks noGrp="1"/>
          </p:cNvSpPr>
          <p:nvPr>
            <p:ph type="pic" sz="quarter" idx="32"/>
          </p:nvPr>
        </p:nvSpPr>
        <p:spPr bwMode="gray">
          <a:xfrm>
            <a:off x="2840906" y="256163"/>
            <a:ext cx="1688368" cy="1572637"/>
          </a:xfrm>
        </p:spPr>
        <p:txBody>
          <a:bodyPr/>
          <a:lstStyle>
            <a:lvl1pPr marL="0" indent="0" algn="ctr">
              <a:buNone/>
              <a:defRPr/>
            </a:lvl1pPr>
          </a:lstStyle>
          <a:p>
            <a:r>
              <a:rPr lang="en-US"/>
              <a:t>Click icon to add picture</a:t>
            </a:r>
            <a:endParaRPr lang="en-US" dirty="0"/>
          </a:p>
        </p:txBody>
      </p:sp>
      <p:sp>
        <p:nvSpPr>
          <p:cNvPr id="88" name="Text Placeholder 11">
            <a:extLst>
              <a:ext uri="{FF2B5EF4-FFF2-40B4-BE49-F238E27FC236}">
                <a16:creationId xmlns:a16="http://schemas.microsoft.com/office/drawing/2014/main" id="{6D665270-BCFF-43F6-9CEB-51DA6F7F1FA6}"/>
              </a:ext>
            </a:extLst>
          </p:cNvPr>
          <p:cNvSpPr>
            <a:spLocks noGrp="1"/>
          </p:cNvSpPr>
          <p:nvPr>
            <p:ph type="body" sz="quarter" idx="50" hasCustomPrompt="1"/>
          </p:nvPr>
        </p:nvSpPr>
        <p:spPr>
          <a:xfrm>
            <a:off x="2596612" y="1927044"/>
            <a:ext cx="2148840" cy="722376"/>
          </a:xfrm>
        </p:spPr>
        <p:txBody>
          <a:bodyPr anchor="ctr">
            <a:normAutofit/>
          </a:bodyPr>
          <a:lstStyle>
            <a:lvl1pPr marL="0" indent="0" algn="ctr">
              <a:buNone/>
              <a:defRPr sz="2000" b="1"/>
            </a:lvl1pPr>
          </a:lstStyle>
          <a:p>
            <a:pPr lvl="0"/>
            <a:r>
              <a:rPr lang="en-US" dirty="0"/>
              <a:t>Click to add text</a:t>
            </a:r>
          </a:p>
        </p:txBody>
      </p:sp>
      <p:sp>
        <p:nvSpPr>
          <p:cNvPr id="60" name="Picture Placeholder 12">
            <a:extLst>
              <a:ext uri="{FF2B5EF4-FFF2-40B4-BE49-F238E27FC236}">
                <a16:creationId xmlns:a16="http://schemas.microsoft.com/office/drawing/2014/main" id="{04897160-9BF7-44CA-9ACE-9621AC1F8AB6}"/>
              </a:ext>
            </a:extLst>
          </p:cNvPr>
          <p:cNvSpPr>
            <a:spLocks noGrp="1"/>
          </p:cNvSpPr>
          <p:nvPr>
            <p:ph type="pic" sz="quarter" idx="34"/>
          </p:nvPr>
        </p:nvSpPr>
        <p:spPr bwMode="gray">
          <a:xfrm>
            <a:off x="5251816" y="256163"/>
            <a:ext cx="1688368" cy="1572637"/>
          </a:xfrm>
        </p:spPr>
        <p:txBody>
          <a:bodyPr/>
          <a:lstStyle>
            <a:lvl1pPr marL="0" indent="0" algn="ctr">
              <a:buNone/>
              <a:defRPr/>
            </a:lvl1pPr>
          </a:lstStyle>
          <a:p>
            <a:r>
              <a:rPr lang="en-US"/>
              <a:t>Click icon to add picture</a:t>
            </a:r>
            <a:endParaRPr lang="en-US" dirty="0"/>
          </a:p>
        </p:txBody>
      </p:sp>
      <p:sp>
        <p:nvSpPr>
          <p:cNvPr id="89" name="Text Placeholder 13">
            <a:extLst>
              <a:ext uri="{FF2B5EF4-FFF2-40B4-BE49-F238E27FC236}">
                <a16:creationId xmlns:a16="http://schemas.microsoft.com/office/drawing/2014/main" id="{C7CDD40B-9D6C-4966-A99A-F976E43A8934}"/>
              </a:ext>
            </a:extLst>
          </p:cNvPr>
          <p:cNvSpPr>
            <a:spLocks noGrp="1"/>
          </p:cNvSpPr>
          <p:nvPr>
            <p:ph type="body" sz="quarter" idx="51" hasCustomPrompt="1"/>
          </p:nvPr>
        </p:nvSpPr>
        <p:spPr>
          <a:xfrm>
            <a:off x="5024862" y="1927044"/>
            <a:ext cx="2148840" cy="722376"/>
          </a:xfrm>
        </p:spPr>
        <p:txBody>
          <a:bodyPr anchor="ctr">
            <a:normAutofit/>
          </a:bodyPr>
          <a:lstStyle>
            <a:lvl1pPr marL="0" indent="0" algn="ctr">
              <a:buNone/>
              <a:defRPr sz="2000" b="1"/>
            </a:lvl1pPr>
          </a:lstStyle>
          <a:p>
            <a:pPr lvl="0"/>
            <a:r>
              <a:rPr lang="en-US" dirty="0"/>
              <a:t>Click to add text</a:t>
            </a:r>
          </a:p>
        </p:txBody>
      </p:sp>
      <p:sp>
        <p:nvSpPr>
          <p:cNvPr id="62" name="Picture Placeholder 14">
            <a:extLst>
              <a:ext uri="{FF2B5EF4-FFF2-40B4-BE49-F238E27FC236}">
                <a16:creationId xmlns:a16="http://schemas.microsoft.com/office/drawing/2014/main" id="{74F24F6E-7165-4401-A9FB-B018D4A703FC}"/>
              </a:ext>
            </a:extLst>
          </p:cNvPr>
          <p:cNvSpPr>
            <a:spLocks noGrp="1"/>
          </p:cNvSpPr>
          <p:nvPr>
            <p:ph type="pic" sz="quarter" idx="36"/>
          </p:nvPr>
        </p:nvSpPr>
        <p:spPr bwMode="gray">
          <a:xfrm>
            <a:off x="7662726" y="256163"/>
            <a:ext cx="1688368" cy="1572637"/>
          </a:xfrm>
        </p:spPr>
        <p:txBody>
          <a:bodyPr/>
          <a:lstStyle>
            <a:lvl1pPr marL="0" indent="0" algn="ctr">
              <a:buNone/>
              <a:defRPr/>
            </a:lvl1pPr>
          </a:lstStyle>
          <a:p>
            <a:r>
              <a:rPr lang="en-US"/>
              <a:t>Click icon to add picture</a:t>
            </a:r>
            <a:endParaRPr lang="en-US" dirty="0"/>
          </a:p>
        </p:txBody>
      </p:sp>
      <p:sp>
        <p:nvSpPr>
          <p:cNvPr id="90" name="Text Placeholder 15">
            <a:extLst>
              <a:ext uri="{FF2B5EF4-FFF2-40B4-BE49-F238E27FC236}">
                <a16:creationId xmlns:a16="http://schemas.microsoft.com/office/drawing/2014/main" id="{C28FB982-4B84-4C4C-9989-BA2563472E37}"/>
              </a:ext>
            </a:extLst>
          </p:cNvPr>
          <p:cNvSpPr>
            <a:spLocks noGrp="1"/>
          </p:cNvSpPr>
          <p:nvPr>
            <p:ph type="body" sz="quarter" idx="52" hasCustomPrompt="1"/>
          </p:nvPr>
        </p:nvSpPr>
        <p:spPr>
          <a:xfrm>
            <a:off x="7474206" y="1927044"/>
            <a:ext cx="2148840" cy="722376"/>
          </a:xfrm>
        </p:spPr>
        <p:txBody>
          <a:bodyPr anchor="ctr">
            <a:normAutofit/>
          </a:bodyPr>
          <a:lstStyle>
            <a:lvl1pPr marL="0" indent="0" algn="ctr">
              <a:buNone/>
              <a:defRPr sz="2000" b="1"/>
            </a:lvl1pPr>
          </a:lstStyle>
          <a:p>
            <a:pPr lvl="0"/>
            <a:r>
              <a:rPr lang="en-US" dirty="0"/>
              <a:t>Click to add text</a:t>
            </a:r>
          </a:p>
        </p:txBody>
      </p:sp>
      <p:sp>
        <p:nvSpPr>
          <p:cNvPr id="64" name="Picture Placeholder 15">
            <a:extLst>
              <a:ext uri="{FF2B5EF4-FFF2-40B4-BE49-F238E27FC236}">
                <a16:creationId xmlns:a16="http://schemas.microsoft.com/office/drawing/2014/main" id="{6626904F-CC3B-4AAC-9351-389DC5A32A64}"/>
              </a:ext>
            </a:extLst>
          </p:cNvPr>
          <p:cNvSpPr>
            <a:spLocks noGrp="1"/>
          </p:cNvSpPr>
          <p:nvPr>
            <p:ph type="pic" sz="quarter" idx="38"/>
          </p:nvPr>
        </p:nvSpPr>
        <p:spPr bwMode="gray">
          <a:xfrm>
            <a:off x="10117655" y="256163"/>
            <a:ext cx="1688368" cy="1572637"/>
          </a:xfrm>
        </p:spPr>
        <p:txBody>
          <a:bodyPr/>
          <a:lstStyle>
            <a:lvl1pPr marL="0" indent="0" algn="ctr">
              <a:buNone/>
              <a:defRPr/>
            </a:lvl1pPr>
          </a:lstStyle>
          <a:p>
            <a:r>
              <a:rPr lang="en-US"/>
              <a:t>Click icon to add picture</a:t>
            </a:r>
            <a:endParaRPr lang="en-US" dirty="0"/>
          </a:p>
        </p:txBody>
      </p:sp>
      <p:sp>
        <p:nvSpPr>
          <p:cNvPr id="91" name="Text Placeholder 16">
            <a:extLst>
              <a:ext uri="{FF2B5EF4-FFF2-40B4-BE49-F238E27FC236}">
                <a16:creationId xmlns:a16="http://schemas.microsoft.com/office/drawing/2014/main" id="{CD0CF586-7B0D-45A0-B7D6-DB10979C2E2A}"/>
              </a:ext>
            </a:extLst>
          </p:cNvPr>
          <p:cNvSpPr>
            <a:spLocks noGrp="1"/>
          </p:cNvSpPr>
          <p:nvPr>
            <p:ph type="body" sz="quarter" idx="53" hasCustomPrompt="1"/>
          </p:nvPr>
        </p:nvSpPr>
        <p:spPr>
          <a:xfrm>
            <a:off x="9898967" y="1927044"/>
            <a:ext cx="2148840" cy="722376"/>
          </a:xfrm>
        </p:spPr>
        <p:txBody>
          <a:bodyPr anchor="ctr">
            <a:normAutofit/>
          </a:bodyPr>
          <a:lstStyle>
            <a:lvl1pPr marL="0" indent="0" algn="ctr">
              <a:buNone/>
              <a:defRPr sz="2000" b="1"/>
            </a:lvl1pPr>
          </a:lstStyle>
          <a:p>
            <a:pPr lvl="0"/>
            <a:r>
              <a:rPr lang="en-US" dirty="0"/>
              <a:t>Click to add text</a:t>
            </a:r>
          </a:p>
        </p:txBody>
      </p:sp>
      <p:sp>
        <p:nvSpPr>
          <p:cNvPr id="71" name="Picture Placeholder 17">
            <a:extLst>
              <a:ext uri="{FF2B5EF4-FFF2-40B4-BE49-F238E27FC236}">
                <a16:creationId xmlns:a16="http://schemas.microsoft.com/office/drawing/2014/main" id="{CE73143E-94A3-454F-9304-4BC606CA8D31}"/>
              </a:ext>
            </a:extLst>
          </p:cNvPr>
          <p:cNvSpPr>
            <a:spLocks noGrp="1"/>
          </p:cNvSpPr>
          <p:nvPr>
            <p:ph type="pic" sz="quarter" idx="40"/>
          </p:nvPr>
        </p:nvSpPr>
        <p:spPr bwMode="gray">
          <a:xfrm>
            <a:off x="397289" y="4304416"/>
            <a:ext cx="1688368" cy="1572637"/>
          </a:xfrm>
        </p:spPr>
        <p:txBody>
          <a:bodyPr/>
          <a:lstStyle>
            <a:lvl1pPr marL="0" indent="0" algn="ctr">
              <a:buNone/>
              <a:defRPr/>
            </a:lvl1pPr>
          </a:lstStyle>
          <a:p>
            <a:r>
              <a:rPr lang="en-US"/>
              <a:t>Click icon to add picture</a:t>
            </a:r>
            <a:endParaRPr lang="en-US" dirty="0"/>
          </a:p>
        </p:txBody>
      </p:sp>
      <p:sp>
        <p:nvSpPr>
          <p:cNvPr id="92" name="Text Placeholder 18">
            <a:extLst>
              <a:ext uri="{FF2B5EF4-FFF2-40B4-BE49-F238E27FC236}">
                <a16:creationId xmlns:a16="http://schemas.microsoft.com/office/drawing/2014/main" id="{CCC4D160-A359-419D-BD12-F65BE6183B77}"/>
              </a:ext>
            </a:extLst>
          </p:cNvPr>
          <p:cNvSpPr>
            <a:spLocks noGrp="1"/>
          </p:cNvSpPr>
          <p:nvPr>
            <p:ph type="body" sz="quarter" idx="54" hasCustomPrompt="1"/>
          </p:nvPr>
        </p:nvSpPr>
        <p:spPr>
          <a:xfrm>
            <a:off x="144193" y="5982177"/>
            <a:ext cx="2148840" cy="722376"/>
          </a:xfrm>
        </p:spPr>
        <p:txBody>
          <a:bodyPr anchor="ctr">
            <a:normAutofit/>
          </a:bodyPr>
          <a:lstStyle>
            <a:lvl1pPr marL="0" indent="0" algn="ctr">
              <a:buNone/>
              <a:defRPr sz="2000" b="1"/>
            </a:lvl1pPr>
          </a:lstStyle>
          <a:p>
            <a:pPr lvl="0"/>
            <a:r>
              <a:rPr lang="en-US" dirty="0"/>
              <a:t>Click to add text</a:t>
            </a:r>
          </a:p>
        </p:txBody>
      </p:sp>
      <p:sp>
        <p:nvSpPr>
          <p:cNvPr id="73" name="Picture Placeholder 19">
            <a:extLst>
              <a:ext uri="{FF2B5EF4-FFF2-40B4-BE49-F238E27FC236}">
                <a16:creationId xmlns:a16="http://schemas.microsoft.com/office/drawing/2014/main" id="{0D271139-EB02-4351-B32D-98286D27AD6C}"/>
              </a:ext>
            </a:extLst>
          </p:cNvPr>
          <p:cNvSpPr>
            <a:spLocks noGrp="1"/>
          </p:cNvSpPr>
          <p:nvPr>
            <p:ph type="pic" sz="quarter" idx="42"/>
          </p:nvPr>
        </p:nvSpPr>
        <p:spPr bwMode="gray">
          <a:xfrm>
            <a:off x="2838561" y="4304416"/>
            <a:ext cx="1688368" cy="1572637"/>
          </a:xfrm>
        </p:spPr>
        <p:txBody>
          <a:bodyPr/>
          <a:lstStyle>
            <a:lvl1pPr marL="0" indent="0" algn="ctr">
              <a:buNone/>
              <a:defRPr/>
            </a:lvl1pPr>
          </a:lstStyle>
          <a:p>
            <a:r>
              <a:rPr lang="en-US"/>
              <a:t>Click icon to add picture</a:t>
            </a:r>
            <a:endParaRPr lang="en-US" dirty="0"/>
          </a:p>
        </p:txBody>
      </p:sp>
      <p:sp>
        <p:nvSpPr>
          <p:cNvPr id="93" name="Text Placeholder 20">
            <a:extLst>
              <a:ext uri="{FF2B5EF4-FFF2-40B4-BE49-F238E27FC236}">
                <a16:creationId xmlns:a16="http://schemas.microsoft.com/office/drawing/2014/main" id="{49EF6F7E-E510-4C65-A550-B5300CCADE05}"/>
              </a:ext>
            </a:extLst>
          </p:cNvPr>
          <p:cNvSpPr>
            <a:spLocks noGrp="1"/>
          </p:cNvSpPr>
          <p:nvPr>
            <p:ph type="body" sz="quarter" idx="55" hasCustomPrompt="1"/>
          </p:nvPr>
        </p:nvSpPr>
        <p:spPr>
          <a:xfrm>
            <a:off x="2596612" y="5982177"/>
            <a:ext cx="2148840" cy="722376"/>
          </a:xfrm>
        </p:spPr>
        <p:txBody>
          <a:bodyPr anchor="ctr">
            <a:normAutofit/>
          </a:bodyPr>
          <a:lstStyle>
            <a:lvl1pPr marL="0" indent="0" algn="ctr">
              <a:buNone/>
              <a:defRPr sz="2000" b="1"/>
            </a:lvl1pPr>
          </a:lstStyle>
          <a:p>
            <a:pPr lvl="0"/>
            <a:r>
              <a:rPr lang="en-US" dirty="0"/>
              <a:t>Click to add text</a:t>
            </a:r>
          </a:p>
        </p:txBody>
      </p:sp>
      <p:sp>
        <p:nvSpPr>
          <p:cNvPr id="75" name="Picture Placeholder 21">
            <a:extLst>
              <a:ext uri="{FF2B5EF4-FFF2-40B4-BE49-F238E27FC236}">
                <a16:creationId xmlns:a16="http://schemas.microsoft.com/office/drawing/2014/main" id="{51DCDB0D-A1AA-42EB-8125-F4656517D2CD}"/>
              </a:ext>
            </a:extLst>
          </p:cNvPr>
          <p:cNvSpPr>
            <a:spLocks noGrp="1"/>
          </p:cNvSpPr>
          <p:nvPr>
            <p:ph type="pic" sz="quarter" idx="44"/>
          </p:nvPr>
        </p:nvSpPr>
        <p:spPr bwMode="gray">
          <a:xfrm>
            <a:off x="5249471" y="4304416"/>
            <a:ext cx="1688368" cy="1572637"/>
          </a:xfrm>
        </p:spPr>
        <p:txBody>
          <a:bodyPr/>
          <a:lstStyle>
            <a:lvl1pPr marL="0" indent="0" algn="ctr">
              <a:buNone/>
              <a:defRPr/>
            </a:lvl1pPr>
          </a:lstStyle>
          <a:p>
            <a:r>
              <a:rPr lang="en-US"/>
              <a:t>Click icon to add picture</a:t>
            </a:r>
            <a:endParaRPr lang="en-US" dirty="0"/>
          </a:p>
        </p:txBody>
      </p:sp>
      <p:sp>
        <p:nvSpPr>
          <p:cNvPr id="94" name="Text Placeholder 22">
            <a:extLst>
              <a:ext uri="{FF2B5EF4-FFF2-40B4-BE49-F238E27FC236}">
                <a16:creationId xmlns:a16="http://schemas.microsoft.com/office/drawing/2014/main" id="{87DF68F9-C9AB-4D3A-8431-FF108ED3DF9E}"/>
              </a:ext>
            </a:extLst>
          </p:cNvPr>
          <p:cNvSpPr>
            <a:spLocks noGrp="1"/>
          </p:cNvSpPr>
          <p:nvPr>
            <p:ph type="body" sz="quarter" idx="56" hasCustomPrompt="1"/>
          </p:nvPr>
        </p:nvSpPr>
        <p:spPr>
          <a:xfrm>
            <a:off x="5024862" y="5982177"/>
            <a:ext cx="2148840" cy="722376"/>
          </a:xfrm>
        </p:spPr>
        <p:txBody>
          <a:bodyPr anchor="ctr">
            <a:normAutofit/>
          </a:bodyPr>
          <a:lstStyle>
            <a:lvl1pPr marL="0" indent="0" algn="ctr">
              <a:buNone/>
              <a:defRPr sz="2000" b="1"/>
            </a:lvl1pPr>
          </a:lstStyle>
          <a:p>
            <a:pPr lvl="0"/>
            <a:r>
              <a:rPr lang="en-US" dirty="0"/>
              <a:t>Click to add text</a:t>
            </a:r>
          </a:p>
        </p:txBody>
      </p:sp>
      <p:sp>
        <p:nvSpPr>
          <p:cNvPr id="77" name="Picture Placeholder 23">
            <a:extLst>
              <a:ext uri="{FF2B5EF4-FFF2-40B4-BE49-F238E27FC236}">
                <a16:creationId xmlns:a16="http://schemas.microsoft.com/office/drawing/2014/main" id="{D82E0B0A-7218-4FD5-9991-8E5E9FFBFFC7}"/>
              </a:ext>
            </a:extLst>
          </p:cNvPr>
          <p:cNvSpPr>
            <a:spLocks noGrp="1"/>
          </p:cNvSpPr>
          <p:nvPr>
            <p:ph type="pic" sz="quarter" idx="46"/>
          </p:nvPr>
        </p:nvSpPr>
        <p:spPr bwMode="gray">
          <a:xfrm>
            <a:off x="7660381" y="4304416"/>
            <a:ext cx="1688368" cy="1572637"/>
          </a:xfrm>
        </p:spPr>
        <p:txBody>
          <a:bodyPr/>
          <a:lstStyle>
            <a:lvl1pPr marL="0" indent="0" algn="ctr">
              <a:buNone/>
              <a:defRPr/>
            </a:lvl1pPr>
          </a:lstStyle>
          <a:p>
            <a:r>
              <a:rPr lang="en-US"/>
              <a:t>Click icon to add picture</a:t>
            </a:r>
            <a:endParaRPr lang="en-US" dirty="0"/>
          </a:p>
        </p:txBody>
      </p:sp>
      <p:sp>
        <p:nvSpPr>
          <p:cNvPr id="95" name="Text Placeholder 24">
            <a:extLst>
              <a:ext uri="{FF2B5EF4-FFF2-40B4-BE49-F238E27FC236}">
                <a16:creationId xmlns:a16="http://schemas.microsoft.com/office/drawing/2014/main" id="{D6FF2AA9-E000-4B0D-956F-F94226FE2E1C}"/>
              </a:ext>
            </a:extLst>
          </p:cNvPr>
          <p:cNvSpPr>
            <a:spLocks noGrp="1"/>
          </p:cNvSpPr>
          <p:nvPr>
            <p:ph type="body" sz="quarter" idx="57" hasCustomPrompt="1"/>
          </p:nvPr>
        </p:nvSpPr>
        <p:spPr>
          <a:xfrm>
            <a:off x="7474206" y="5982177"/>
            <a:ext cx="2148840" cy="722376"/>
          </a:xfrm>
        </p:spPr>
        <p:txBody>
          <a:bodyPr anchor="ctr">
            <a:normAutofit/>
          </a:bodyPr>
          <a:lstStyle>
            <a:lvl1pPr marL="0" indent="0" algn="ctr">
              <a:buNone/>
              <a:defRPr sz="2000" b="1"/>
            </a:lvl1pPr>
          </a:lstStyle>
          <a:p>
            <a:pPr lvl="0"/>
            <a:r>
              <a:rPr lang="en-US" dirty="0"/>
              <a:t>Click to add text</a:t>
            </a:r>
          </a:p>
        </p:txBody>
      </p:sp>
      <p:sp>
        <p:nvSpPr>
          <p:cNvPr id="79" name="Picture Placeholder 25">
            <a:extLst>
              <a:ext uri="{FF2B5EF4-FFF2-40B4-BE49-F238E27FC236}">
                <a16:creationId xmlns:a16="http://schemas.microsoft.com/office/drawing/2014/main" id="{F4AE9E1B-D8F1-43B5-8EC9-55F377B7EA06}"/>
              </a:ext>
            </a:extLst>
          </p:cNvPr>
          <p:cNvSpPr>
            <a:spLocks noGrp="1"/>
          </p:cNvSpPr>
          <p:nvPr>
            <p:ph type="pic" sz="quarter" idx="48"/>
          </p:nvPr>
        </p:nvSpPr>
        <p:spPr bwMode="gray">
          <a:xfrm>
            <a:off x="10115310" y="4304416"/>
            <a:ext cx="1688368" cy="1572637"/>
          </a:xfrm>
        </p:spPr>
        <p:txBody>
          <a:bodyPr/>
          <a:lstStyle>
            <a:lvl1pPr marL="0" indent="0" algn="ctr">
              <a:buNone/>
              <a:defRPr/>
            </a:lvl1pPr>
          </a:lstStyle>
          <a:p>
            <a:r>
              <a:rPr lang="en-US"/>
              <a:t>Click icon to add picture</a:t>
            </a:r>
            <a:endParaRPr lang="en-US" dirty="0"/>
          </a:p>
        </p:txBody>
      </p:sp>
      <p:sp>
        <p:nvSpPr>
          <p:cNvPr id="96" name="Text Placeholder 26">
            <a:extLst>
              <a:ext uri="{FF2B5EF4-FFF2-40B4-BE49-F238E27FC236}">
                <a16:creationId xmlns:a16="http://schemas.microsoft.com/office/drawing/2014/main" id="{86B304D2-5934-49D0-828A-58E73AB34CAB}"/>
              </a:ext>
            </a:extLst>
          </p:cNvPr>
          <p:cNvSpPr>
            <a:spLocks noGrp="1"/>
          </p:cNvSpPr>
          <p:nvPr>
            <p:ph type="body" sz="quarter" idx="58" hasCustomPrompt="1"/>
          </p:nvPr>
        </p:nvSpPr>
        <p:spPr>
          <a:xfrm>
            <a:off x="9898967" y="5982177"/>
            <a:ext cx="2148840" cy="722376"/>
          </a:xfrm>
        </p:spPr>
        <p:txBody>
          <a:bodyPr anchor="ctr">
            <a:normAutofit/>
          </a:bodyPr>
          <a:lstStyle>
            <a:lvl1pPr marL="0" indent="0" algn="ctr">
              <a:buNone/>
              <a:defRPr sz="2000" b="1"/>
            </a:lvl1pPr>
          </a:lstStyle>
          <a:p>
            <a:pPr lvl="0"/>
            <a:r>
              <a:rPr lang="en-US" dirty="0"/>
              <a:t>Click to add text</a:t>
            </a:r>
          </a:p>
        </p:txBody>
      </p:sp>
    </p:spTree>
    <p:extLst>
      <p:ext uri="{BB962C8B-B14F-4D97-AF65-F5344CB8AC3E}">
        <p14:creationId xmlns:p14="http://schemas.microsoft.com/office/powerpoint/2010/main" val="306238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B3F6A-5EA1-4DEF-B236-C97D5CC420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38D1A7-512B-0C2D-E757-B98BAD254950}"/>
              </a:ext>
            </a:extLst>
          </p:cNvPr>
          <p:cNvSpPr>
            <a:spLocks noGrp="1"/>
          </p:cNvSpPr>
          <p:nvPr>
            <p:ph type="dt" sz="half" idx="10"/>
          </p:nvPr>
        </p:nvSpPr>
        <p:spPr/>
        <p:txBody>
          <a:bodyPr/>
          <a:lstStyle/>
          <a:p>
            <a:fld id="{FA44DD31-6D43-454B-BACC-8EE76F3367D1}" type="datetimeFigureOut">
              <a:rPr lang="en-US" smtClean="0"/>
              <a:t>5/31/2023</a:t>
            </a:fld>
            <a:endParaRPr lang="en-US"/>
          </a:p>
        </p:txBody>
      </p:sp>
      <p:sp>
        <p:nvSpPr>
          <p:cNvPr id="4" name="Footer Placeholder 3">
            <a:extLst>
              <a:ext uri="{FF2B5EF4-FFF2-40B4-BE49-F238E27FC236}">
                <a16:creationId xmlns:a16="http://schemas.microsoft.com/office/drawing/2014/main" id="{DA975EED-DF2C-CFC7-8B49-CC2680B0A5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AC6AEE-E558-3B18-4929-7E141FC330C5}"/>
              </a:ext>
            </a:extLst>
          </p:cNvPr>
          <p:cNvSpPr>
            <a:spLocks noGrp="1"/>
          </p:cNvSpPr>
          <p:nvPr>
            <p:ph type="sldNum" sz="quarter" idx="12"/>
          </p:nvPr>
        </p:nvSpPr>
        <p:spPr/>
        <p:txBody>
          <a:bodyPr/>
          <a:lstStyle/>
          <a:p>
            <a:fld id="{6E6CE33A-A1D4-4144-A2DB-3E023FBB4CB6}" type="slidenum">
              <a:rPr lang="en-US" smtClean="0"/>
              <a:t>‹#›</a:t>
            </a:fld>
            <a:endParaRPr lang="en-US"/>
          </a:p>
        </p:txBody>
      </p:sp>
    </p:spTree>
    <p:extLst>
      <p:ext uri="{BB962C8B-B14F-4D97-AF65-F5344CB8AC3E}">
        <p14:creationId xmlns:p14="http://schemas.microsoft.com/office/powerpoint/2010/main" val="8802517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7" name="Content Placeholder 4"/>
          <p:cNvSpPr>
            <a:spLocks noGrp="1"/>
          </p:cNvSpPr>
          <p:nvPr>
            <p:ph idx="1" hasCustomPrompt="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62339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7" name="Content Placeholder 3"/>
          <p:cNvSpPr>
            <a:spLocks noGrp="1"/>
          </p:cNvSpPr>
          <p:nvPr>
            <p:ph idx="1" hasCustomPrompt="1"/>
          </p:nvPr>
        </p:nvSpPr>
        <p:spPr bwMode="auto">
          <a:xfrm>
            <a:off x="0" y="1921328"/>
            <a:ext cx="5683624" cy="4234542"/>
          </a:xfrm>
          <a:solidFill>
            <a:schemeClr val="tx1">
              <a:alpha val="88000"/>
            </a:schemeClr>
          </a:solidFill>
        </p:spPr>
        <p:txBody>
          <a:bodyPr rIns="274320" anchor="ctr"/>
          <a:lstStyle>
            <a:lvl1pPr marL="457200" marR="0" indent="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None/>
              <a:tabLst/>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marL="685800" marR="0" lvl="0" indent="-22860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Char char="•"/>
              <a:tabLst/>
              <a:defRPr/>
            </a:pPr>
            <a:r>
              <a:rPr lang="en-US" dirty="0"/>
              <a:t>Click to edit Master text styles.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94880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78306926-4778-418E-B376-386B551BBE65}" type="datetime1">
              <a:rPr lang="en-US" smtClean="0"/>
              <a:t>5/31/2023</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health.state.mn.us</a:t>
            </a:r>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3" name="Date Placeholder 4"/>
          <p:cNvSpPr>
            <a:spLocks noGrp="1"/>
          </p:cNvSpPr>
          <p:nvPr>
            <p:ph type="dt" sz="half" idx="10"/>
          </p:nvPr>
        </p:nvSpPr>
        <p:spPr bwMode="black"/>
        <p:txBody>
          <a:bodyPr/>
          <a:lstStyle/>
          <a:p>
            <a:fld id="{4486B2A1-D3A0-4ABA-B3CD-B1A537F0F0E1}" type="datetime1">
              <a:rPr lang="en-US" smtClean="0"/>
              <a:t>5/31/2023</a:t>
            </a:fld>
            <a:endParaRPr lang="en-US" dirty="0"/>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dirty="0"/>
              <a:t>health.state.mn.us</a:t>
            </a:r>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a:solidFill>
            <a:schemeClr val="tx2">
              <a:lumMod val="65000"/>
              <a:lumOff val="35000"/>
            </a:schemeClr>
          </a:solidFill>
        </p:spPr>
        <p:txBody>
          <a:bodyPr/>
          <a:lstStyle>
            <a:lvl1pPr>
              <a:defRPr>
                <a:solidFill>
                  <a:schemeClr val="bg1"/>
                </a:solidFill>
              </a:defRPr>
            </a:lvl1pPr>
          </a:lstStyle>
          <a:p>
            <a:r>
              <a:rPr lang="en-US" dirty="0"/>
              <a:t>Click icon to add background picture. Ensure sufficient contrast exists between photo and white text.</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79053301-C1FB-4590-B9FC-609A90B09889}" type="datetime1">
              <a:rPr lang="en-US" smtClean="0"/>
              <a:t>5/31/2023</a:t>
            </a:fld>
            <a:endParaRPr lang="en-US" dirty="0"/>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dirty="0"/>
              <a:t>health.state.mn.us</a:t>
            </a:r>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Add “thank you” here</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FC859395-BAD0-41B0-AE6C-A9D7D45C6EAF}" type="datetime1">
              <a:rPr lang="en-US" smtClean="0"/>
              <a:t>5/31/2023</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health.state.mn.us</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8" descr="Minnesota Department of Health logo">
            <a:extLst>
              <a:ext uri="{FF2B5EF4-FFF2-40B4-BE49-F238E27FC236}">
                <a16:creationId xmlns:a16="http://schemas.microsoft.com/office/drawing/2014/main" id="{2A40E8AF-55F5-4194-AB93-9716C425792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Tree>
    <p:extLst>
      <p:ext uri="{BB962C8B-B14F-4D97-AF65-F5344CB8AC3E}">
        <p14:creationId xmlns:p14="http://schemas.microsoft.com/office/powerpoint/2010/main" val="21096085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general 1 col">
    <p:spTree>
      <p:nvGrpSpPr>
        <p:cNvPr id="1" name=""/>
        <p:cNvGrpSpPr/>
        <p:nvPr/>
      </p:nvGrpSpPr>
      <p:grpSpPr>
        <a:xfrm>
          <a:off x="0" y="0"/>
          <a:ext cx="0" cy="0"/>
          <a:chOff x="0" y="0"/>
          <a:chExt cx="0" cy="0"/>
        </a:xfrm>
      </p:grpSpPr>
      <p:pic>
        <p:nvPicPr>
          <p:cNvPr id="10" name="mn" descr="m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11493979" y="6546786"/>
            <a:ext cx="431321" cy="182880"/>
          </a:xfrm>
          <a:prstGeom prst="rect">
            <a:avLst/>
          </a:prstGeom>
        </p:spPr>
      </p:pic>
      <p:sp>
        <p:nvSpPr>
          <p:cNvPr id="4" name="Content Placeholder 3"/>
          <p:cNvSpPr>
            <a:spLocks noGrp="1"/>
          </p:cNvSpPr>
          <p:nvPr>
            <p:ph sz="half" idx="2" hasCustomPrompt="1"/>
          </p:nvPr>
        </p:nvSpPr>
        <p:spPr bwMode="gray">
          <a:xfrm>
            <a:off x="749779" y="2061981"/>
            <a:ext cx="10744200" cy="4110219"/>
          </a:xfrm>
        </p:spPr>
        <p:txBody>
          <a:bodyPr/>
          <a:lstStyle>
            <a:lvl1pPr marL="457200" indent="-457200">
              <a:buClr>
                <a:srgbClr val="0281A2"/>
              </a:buClr>
              <a:buFont typeface="Wingdings" panose="05000000000000000000" pitchFamily="2" charset="2"/>
              <a:buChar char="§"/>
              <a:defRPr>
                <a:solidFill>
                  <a:schemeClr val="accent1"/>
                </a:solidFill>
              </a:defRPr>
            </a:lvl1pPr>
            <a:lvl2pPr marL="741363" indent="-344488">
              <a:buClr>
                <a:srgbClr val="0281A2"/>
              </a:buClr>
              <a:buFont typeface="Wingdings" panose="05000000000000000000" pitchFamily="2" charset="2"/>
              <a:buChar char="§"/>
              <a:defRPr>
                <a:solidFill>
                  <a:schemeClr val="accent1"/>
                </a:solidFill>
              </a:defRPr>
            </a:lvl2pPr>
            <a:lvl3pPr marL="1087438" indent="-346075">
              <a:buClr>
                <a:srgbClr val="0281A2"/>
              </a:buClr>
              <a:buFont typeface="Wingdings" panose="05000000000000000000" pitchFamily="2" charset="2"/>
              <a:buChar char="§"/>
              <a:defRPr>
                <a:solidFill>
                  <a:schemeClr val="accent1"/>
                </a:solidFill>
              </a:defRPr>
            </a:lvl3pPr>
            <a:lvl4pPr marL="1431925" indent="-344488">
              <a:buClr>
                <a:srgbClr val="0281A2"/>
              </a:buClr>
              <a:buFont typeface="Wingdings" panose="05000000000000000000" pitchFamily="2" charset="2"/>
              <a:buChar char="§"/>
              <a:defRPr>
                <a:solidFill>
                  <a:schemeClr val="accent1"/>
                </a:solidFill>
              </a:defRPr>
            </a:lvl4pPr>
            <a:lvl5pPr marL="1655763" indent="-223838">
              <a:buClr>
                <a:srgbClr val="0281A2"/>
              </a:buClr>
              <a:buFont typeface="Wingdings" panose="05000000000000000000" pitchFamily="2" charset="2"/>
              <a:buChar char="§"/>
              <a:defRPr>
                <a:solidFill>
                  <a:schemeClr val="accent1"/>
                </a:solidFill>
              </a:defRPr>
            </a:lvl5pPr>
          </a:lstStyle>
          <a:p>
            <a:pPr lvl="0"/>
            <a:r>
              <a:rPr lang="en-US" dirty="0"/>
              <a:t>Bullet 32</a:t>
            </a:r>
          </a:p>
          <a:p>
            <a:pPr lvl="1"/>
            <a:r>
              <a:rPr lang="en-US" dirty="0"/>
              <a:t>Bullet 30</a:t>
            </a:r>
          </a:p>
          <a:p>
            <a:pPr lvl="2"/>
            <a:r>
              <a:rPr lang="en-US" dirty="0"/>
              <a:t>Bullet 28</a:t>
            </a:r>
          </a:p>
          <a:p>
            <a:pPr lvl="3"/>
            <a:r>
              <a:rPr lang="en-US" dirty="0"/>
              <a:t>Bullet 26</a:t>
            </a:r>
          </a:p>
          <a:p>
            <a:pPr lvl="4"/>
            <a:r>
              <a:rPr lang="en-US" dirty="0"/>
              <a:t>Bullet 24</a:t>
            </a:r>
          </a:p>
        </p:txBody>
      </p:sp>
      <p:sp>
        <p:nvSpPr>
          <p:cNvPr id="2" name="Title 3"/>
          <p:cNvSpPr>
            <a:spLocks noGrp="1"/>
          </p:cNvSpPr>
          <p:nvPr>
            <p:ph type="title" hasCustomPrompt="1"/>
          </p:nvPr>
        </p:nvSpPr>
        <p:spPr bwMode="gray">
          <a:xfrm>
            <a:off x="723900" y="685800"/>
            <a:ext cx="10744200" cy="1132365"/>
          </a:xfrm>
        </p:spPr>
        <p:txBody>
          <a:bodyPr anchor="ctr">
            <a:normAutofit/>
          </a:bodyPr>
          <a:lstStyle>
            <a:lvl1pPr algn="ctr">
              <a:defRPr sz="3600" baseline="0">
                <a:solidFill>
                  <a:schemeClr val="accent1"/>
                </a:solidFill>
              </a:defRPr>
            </a:lvl1pPr>
          </a:lstStyle>
          <a:p>
            <a:r>
              <a:rPr lang="en-US"/>
              <a:t>Title - 1 column slide</a:t>
            </a:r>
          </a:p>
        </p:txBody>
      </p:sp>
      <p:sp>
        <p:nvSpPr>
          <p:cNvPr id="11" name="Header"/>
          <p:cNvSpPr>
            <a:spLocks noGrp="1"/>
          </p:cNvSpPr>
          <p:nvPr>
            <p:ph type="body" sz="quarter" idx="22" hasCustomPrompt="1"/>
          </p:nvPr>
        </p:nvSpPr>
        <p:spPr>
          <a:xfrm>
            <a:off x="0" y="1"/>
            <a:ext cx="12192000" cy="685800"/>
          </a:xfrm>
        </p:spPr>
        <p:txBody>
          <a:bodyPr anchor="ctr">
            <a:normAutofit/>
          </a:bodyPr>
          <a:lstStyle>
            <a:lvl1pPr marL="0" indent="0" algn="ctr">
              <a:buNone/>
              <a:defRPr sz="1600" b="1" cap="all" spc="600" baseline="0"/>
            </a:lvl1pPr>
          </a:lstStyle>
          <a:p>
            <a:pPr lvl="0"/>
            <a:r>
              <a:rPr lang="en-US" dirty="0"/>
              <a:t>Protecting, maintaining and improving the health of all Minnesotans</a:t>
            </a:r>
          </a:p>
        </p:txBody>
      </p:sp>
    </p:spTree>
    <p:extLst>
      <p:ext uri="{BB962C8B-B14F-4D97-AF65-F5344CB8AC3E}">
        <p14:creationId xmlns:p14="http://schemas.microsoft.com/office/powerpoint/2010/main" val="3732572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CE9C43-5036-F7F2-4273-9A25C1E9CBBF}"/>
              </a:ext>
            </a:extLst>
          </p:cNvPr>
          <p:cNvSpPr>
            <a:spLocks noGrp="1"/>
          </p:cNvSpPr>
          <p:nvPr>
            <p:ph type="dt" sz="half" idx="10"/>
          </p:nvPr>
        </p:nvSpPr>
        <p:spPr/>
        <p:txBody>
          <a:bodyPr/>
          <a:lstStyle/>
          <a:p>
            <a:fld id="{46A66D4B-984F-4F7B-A2D6-10BD3F17F54F}" type="datetimeFigureOut">
              <a:rPr lang="en-US" smtClean="0"/>
              <a:t>5/31/2023</a:t>
            </a:fld>
            <a:endParaRPr lang="en-US"/>
          </a:p>
        </p:txBody>
      </p:sp>
      <p:sp>
        <p:nvSpPr>
          <p:cNvPr id="3" name="Footer Placeholder 2">
            <a:extLst>
              <a:ext uri="{FF2B5EF4-FFF2-40B4-BE49-F238E27FC236}">
                <a16:creationId xmlns:a16="http://schemas.microsoft.com/office/drawing/2014/main" id="{DA9134B3-E2F3-9DC3-47AE-8C9431E8FF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8AD43D-7784-03A8-1063-148149310B4E}"/>
              </a:ext>
            </a:extLst>
          </p:cNvPr>
          <p:cNvSpPr>
            <a:spLocks noGrp="1"/>
          </p:cNvSpPr>
          <p:nvPr>
            <p:ph type="sldNum" sz="quarter" idx="12"/>
          </p:nvPr>
        </p:nvSpPr>
        <p:spPr/>
        <p:txBody>
          <a:bodyPr/>
          <a:lstStyle/>
          <a:p>
            <a:fld id="{5A398E81-5C74-4195-922F-2EB99BDCFF92}" type="slidenum">
              <a:rPr lang="en-US" smtClean="0"/>
              <a:t>‹#›</a:t>
            </a:fld>
            <a:endParaRPr lang="en-US"/>
          </a:p>
        </p:txBody>
      </p:sp>
    </p:spTree>
    <p:extLst>
      <p:ext uri="{BB962C8B-B14F-4D97-AF65-F5344CB8AC3E}">
        <p14:creationId xmlns:p14="http://schemas.microsoft.com/office/powerpoint/2010/main" val="41253874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general 1 col">
    <p:spTree>
      <p:nvGrpSpPr>
        <p:cNvPr id="1" name=""/>
        <p:cNvGrpSpPr/>
        <p:nvPr/>
      </p:nvGrpSpPr>
      <p:grpSpPr>
        <a:xfrm>
          <a:off x="0" y="0"/>
          <a:ext cx="0" cy="0"/>
          <a:chOff x="0" y="0"/>
          <a:chExt cx="0" cy="0"/>
        </a:xfrm>
      </p:grpSpPr>
      <p:sp>
        <p:nvSpPr>
          <p:cNvPr id="9" name="Number"/>
          <p:cNvSpPr>
            <a:spLocks noGrp="1"/>
          </p:cNvSpPr>
          <p:nvPr>
            <p:ph type="sldNum" sz="quarter" idx="12"/>
          </p:nvPr>
        </p:nvSpPr>
        <p:spPr bwMode="black">
          <a:xfrm>
            <a:off x="10532852" y="6418454"/>
            <a:ext cx="592348" cy="439546"/>
          </a:xfrm>
        </p:spPr>
        <p:txBody>
          <a:bodyPr/>
          <a:lstStyle/>
          <a:p>
            <a:fld id="{C77968C3-7B7E-411D-B105-08F43D0B3F8A}" type="slidenum">
              <a:rPr lang="en-US" smtClean="0"/>
              <a:t>‹#›</a:t>
            </a:fld>
            <a:endParaRPr lang="en-US"/>
          </a:p>
        </p:txBody>
      </p:sp>
      <p:pic>
        <p:nvPicPr>
          <p:cNvPr id="10" name="mn" descr="m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11493979" y="6546786"/>
            <a:ext cx="431321" cy="182880"/>
          </a:xfrm>
          <a:prstGeom prst="rect">
            <a:avLst/>
          </a:prstGeom>
        </p:spPr>
      </p:pic>
      <p:sp>
        <p:nvSpPr>
          <p:cNvPr id="4" name="Content Placeholder 3"/>
          <p:cNvSpPr>
            <a:spLocks noGrp="1"/>
          </p:cNvSpPr>
          <p:nvPr>
            <p:ph sz="half" idx="2" hasCustomPrompt="1"/>
          </p:nvPr>
        </p:nvSpPr>
        <p:spPr bwMode="gray">
          <a:xfrm>
            <a:off x="723900" y="2019300"/>
            <a:ext cx="10744200" cy="4110219"/>
          </a:xfrm>
        </p:spPr>
        <p:txBody>
          <a:bodyPr/>
          <a:lstStyle>
            <a:lvl1pPr marL="457200" indent="-457200">
              <a:buClr>
                <a:srgbClr val="0281A2"/>
              </a:buClr>
              <a:buFont typeface="Wingdings" panose="05000000000000000000" pitchFamily="2" charset="2"/>
              <a:buChar char="§"/>
              <a:defRPr>
                <a:solidFill>
                  <a:schemeClr val="accent1"/>
                </a:solidFill>
              </a:defRPr>
            </a:lvl1pPr>
            <a:lvl2pPr marL="741363" indent="-344488">
              <a:buClr>
                <a:srgbClr val="0281A2"/>
              </a:buClr>
              <a:buFont typeface="Wingdings" panose="05000000000000000000" pitchFamily="2" charset="2"/>
              <a:buChar char="§"/>
              <a:defRPr>
                <a:solidFill>
                  <a:schemeClr val="accent1"/>
                </a:solidFill>
              </a:defRPr>
            </a:lvl2pPr>
            <a:lvl3pPr marL="1087438" indent="-346075">
              <a:buClr>
                <a:srgbClr val="0281A2"/>
              </a:buClr>
              <a:buFont typeface="Wingdings" panose="05000000000000000000" pitchFamily="2" charset="2"/>
              <a:buChar char="§"/>
              <a:defRPr>
                <a:solidFill>
                  <a:schemeClr val="accent1"/>
                </a:solidFill>
              </a:defRPr>
            </a:lvl3pPr>
            <a:lvl4pPr marL="1431925" indent="-344488">
              <a:buClr>
                <a:srgbClr val="0281A2"/>
              </a:buClr>
              <a:buFont typeface="Wingdings" panose="05000000000000000000" pitchFamily="2" charset="2"/>
              <a:buChar char="§"/>
              <a:defRPr>
                <a:solidFill>
                  <a:schemeClr val="accent1"/>
                </a:solidFill>
              </a:defRPr>
            </a:lvl4pPr>
            <a:lvl5pPr marL="1655763" indent="-223838">
              <a:buClr>
                <a:srgbClr val="0281A2"/>
              </a:buClr>
              <a:buFont typeface="Wingdings" panose="05000000000000000000" pitchFamily="2" charset="2"/>
              <a:buChar char="§"/>
              <a:defRPr>
                <a:solidFill>
                  <a:schemeClr val="accent1"/>
                </a:solidFill>
              </a:defRPr>
            </a:lvl5pPr>
          </a:lstStyle>
          <a:p>
            <a:pPr lvl="0"/>
            <a:r>
              <a:rPr lang="en-US" dirty="0"/>
              <a:t>Bullet 32</a:t>
            </a:r>
          </a:p>
          <a:p>
            <a:pPr lvl="1"/>
            <a:r>
              <a:rPr lang="en-US" dirty="0"/>
              <a:t>Bullet 30</a:t>
            </a:r>
          </a:p>
          <a:p>
            <a:pPr lvl="2"/>
            <a:r>
              <a:rPr lang="en-US" dirty="0"/>
              <a:t>Bullet 28</a:t>
            </a:r>
          </a:p>
          <a:p>
            <a:pPr lvl="3"/>
            <a:r>
              <a:rPr lang="en-US" dirty="0"/>
              <a:t>Bullet 26</a:t>
            </a:r>
          </a:p>
          <a:p>
            <a:pPr lvl="4"/>
            <a:r>
              <a:rPr lang="en-US" dirty="0"/>
              <a:t>Bullet 24</a:t>
            </a:r>
          </a:p>
        </p:txBody>
      </p:sp>
      <p:sp>
        <p:nvSpPr>
          <p:cNvPr id="2" name="Title 3"/>
          <p:cNvSpPr>
            <a:spLocks noGrp="1"/>
          </p:cNvSpPr>
          <p:nvPr>
            <p:ph type="title" hasCustomPrompt="1"/>
          </p:nvPr>
        </p:nvSpPr>
        <p:spPr bwMode="gray">
          <a:xfrm>
            <a:off x="723900" y="685800"/>
            <a:ext cx="10744200" cy="1132365"/>
          </a:xfrm>
        </p:spPr>
        <p:txBody>
          <a:bodyPr anchor="ctr">
            <a:normAutofit/>
          </a:bodyPr>
          <a:lstStyle>
            <a:lvl1pPr algn="ctr">
              <a:defRPr sz="3600" baseline="0">
                <a:solidFill>
                  <a:schemeClr val="accent1"/>
                </a:solidFill>
              </a:defRPr>
            </a:lvl1pPr>
          </a:lstStyle>
          <a:p>
            <a:r>
              <a:rPr lang="en-US"/>
              <a:t>Title - 1 column slide</a:t>
            </a:r>
          </a:p>
        </p:txBody>
      </p:sp>
      <p:sp>
        <p:nvSpPr>
          <p:cNvPr id="11" name="Header"/>
          <p:cNvSpPr>
            <a:spLocks noGrp="1"/>
          </p:cNvSpPr>
          <p:nvPr>
            <p:ph type="body" sz="quarter" idx="22" hasCustomPrompt="1"/>
          </p:nvPr>
        </p:nvSpPr>
        <p:spPr>
          <a:xfrm>
            <a:off x="0" y="1"/>
            <a:ext cx="12192000" cy="685800"/>
          </a:xfrm>
        </p:spPr>
        <p:txBody>
          <a:bodyPr anchor="ctr">
            <a:normAutofit/>
          </a:bodyPr>
          <a:lstStyle>
            <a:lvl1pPr marL="0" indent="0" algn="ctr">
              <a:buNone/>
              <a:defRPr sz="1800" b="1" cap="all" spc="1000" baseline="0"/>
            </a:lvl1pPr>
          </a:lstStyle>
          <a:p>
            <a:pPr lvl="0"/>
            <a:r>
              <a:rPr lang="en-US"/>
              <a:t>CLICK TO Edit HEADER</a:t>
            </a:r>
          </a:p>
        </p:txBody>
      </p:sp>
      <p:sp>
        <p:nvSpPr>
          <p:cNvPr id="7" name="Right Triangle 6" descr="&quot;&quot;"/>
          <p:cNvSpPr/>
          <p:nvPr userDrawn="1"/>
        </p:nvSpPr>
        <p:spPr>
          <a:xfrm rot="16200000">
            <a:off x="-3430" y="-8887"/>
            <a:ext cx="1344168" cy="134416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descr="&quot;&quot;"/>
          <p:cNvSpPr/>
          <p:nvPr userDrawn="1"/>
        </p:nvSpPr>
        <p:spPr>
          <a:xfrm rot="5400000">
            <a:off x="-9574" y="-11884"/>
            <a:ext cx="1344168" cy="1344168"/>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218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485A-B736-2295-5E91-B2C0B0D5AB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445A82-CEDD-BD83-59B1-FB6548BE20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8DEF13-21BF-2F7C-E4C9-3CAF94A2D2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697625-B182-06A5-1E1D-5051765E353A}"/>
              </a:ext>
            </a:extLst>
          </p:cNvPr>
          <p:cNvSpPr>
            <a:spLocks noGrp="1"/>
          </p:cNvSpPr>
          <p:nvPr>
            <p:ph type="dt" sz="half" idx="10"/>
          </p:nvPr>
        </p:nvSpPr>
        <p:spPr/>
        <p:txBody>
          <a:bodyPr/>
          <a:lstStyle/>
          <a:p>
            <a:fld id="{0F463949-A437-403E-AE10-FD1BFBA876B3}" type="datetime1">
              <a:rPr lang="en-US" smtClean="0"/>
              <a:t>5/31/2023</a:t>
            </a:fld>
            <a:endParaRPr lang="en-US" dirty="0"/>
          </a:p>
        </p:txBody>
      </p:sp>
      <p:sp>
        <p:nvSpPr>
          <p:cNvPr id="6" name="Footer Placeholder 5">
            <a:extLst>
              <a:ext uri="{FF2B5EF4-FFF2-40B4-BE49-F238E27FC236}">
                <a16:creationId xmlns:a16="http://schemas.microsoft.com/office/drawing/2014/main" id="{8294BAC1-5742-F436-2C40-FCBC2AB83D3C}"/>
              </a:ext>
            </a:extLst>
          </p:cNvPr>
          <p:cNvSpPr>
            <a:spLocks noGrp="1"/>
          </p:cNvSpPr>
          <p:nvPr>
            <p:ph type="ftr" sz="quarter" idx="11"/>
          </p:nvPr>
        </p:nvSpPr>
        <p:spPr/>
        <p:txBody>
          <a:bodyPr/>
          <a:lstStyle/>
          <a:p>
            <a:r>
              <a:rPr lang="en-US"/>
              <a:t>health.state.mn.us</a:t>
            </a:r>
            <a:endParaRPr lang="en-US" dirty="0"/>
          </a:p>
        </p:txBody>
      </p:sp>
      <p:sp>
        <p:nvSpPr>
          <p:cNvPr id="7" name="Slide Number Placeholder 6">
            <a:extLst>
              <a:ext uri="{FF2B5EF4-FFF2-40B4-BE49-F238E27FC236}">
                <a16:creationId xmlns:a16="http://schemas.microsoft.com/office/drawing/2014/main" id="{879CE99D-D1BA-0C7D-E1D4-D979993EDB2E}"/>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8335833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C1C78-3AAA-7574-911F-F6AF3EB31E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355EA9-920D-0D40-5688-DBC783801B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A3C61D-D579-7418-2DFB-0A3AB10608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2ADD3E-7B82-BA46-7236-9F5BC47C42AA}"/>
              </a:ext>
            </a:extLst>
          </p:cNvPr>
          <p:cNvSpPr>
            <a:spLocks noGrp="1"/>
          </p:cNvSpPr>
          <p:nvPr>
            <p:ph type="dt" sz="half" idx="10"/>
          </p:nvPr>
        </p:nvSpPr>
        <p:spPr/>
        <p:txBody>
          <a:bodyPr/>
          <a:lstStyle/>
          <a:p>
            <a:fld id="{0F463949-A437-403E-AE10-FD1BFBA876B3}" type="datetime1">
              <a:rPr lang="en-US" smtClean="0"/>
              <a:t>5/31/2023</a:t>
            </a:fld>
            <a:endParaRPr lang="en-US" dirty="0"/>
          </a:p>
        </p:txBody>
      </p:sp>
      <p:sp>
        <p:nvSpPr>
          <p:cNvPr id="6" name="Footer Placeholder 5">
            <a:extLst>
              <a:ext uri="{FF2B5EF4-FFF2-40B4-BE49-F238E27FC236}">
                <a16:creationId xmlns:a16="http://schemas.microsoft.com/office/drawing/2014/main" id="{B23D8D50-02DE-DE61-1264-672DC9B85331}"/>
              </a:ext>
            </a:extLst>
          </p:cNvPr>
          <p:cNvSpPr>
            <a:spLocks noGrp="1"/>
          </p:cNvSpPr>
          <p:nvPr>
            <p:ph type="ftr" sz="quarter" idx="11"/>
          </p:nvPr>
        </p:nvSpPr>
        <p:spPr/>
        <p:txBody>
          <a:bodyPr/>
          <a:lstStyle/>
          <a:p>
            <a:r>
              <a:rPr lang="en-US"/>
              <a:t>health.state.mn.us</a:t>
            </a:r>
            <a:endParaRPr lang="en-US" dirty="0"/>
          </a:p>
        </p:txBody>
      </p:sp>
      <p:sp>
        <p:nvSpPr>
          <p:cNvPr id="7" name="Slide Number Placeholder 6">
            <a:extLst>
              <a:ext uri="{FF2B5EF4-FFF2-40B4-BE49-F238E27FC236}">
                <a16:creationId xmlns:a16="http://schemas.microsoft.com/office/drawing/2014/main" id="{F4BE628B-61A7-A26B-7D79-DF12057E77B2}"/>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7098019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12763D-E88E-8BB9-0079-1269F883BD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26F949-F720-D404-4C75-3C88E1736C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A0D81F-9797-3D0D-974E-228C057A4D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63949-A437-403E-AE10-FD1BFBA876B3}" type="datetime1">
              <a:rPr lang="en-US" smtClean="0"/>
              <a:t>5/31/2023</a:t>
            </a:fld>
            <a:endParaRPr lang="en-US" dirty="0"/>
          </a:p>
        </p:txBody>
      </p:sp>
      <p:sp>
        <p:nvSpPr>
          <p:cNvPr id="5" name="Footer Placeholder 4">
            <a:extLst>
              <a:ext uri="{FF2B5EF4-FFF2-40B4-BE49-F238E27FC236}">
                <a16:creationId xmlns:a16="http://schemas.microsoft.com/office/drawing/2014/main" id="{2CA59924-3D1F-CEE6-262C-3474979701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health.state.mn.us</a:t>
            </a:r>
            <a:endParaRPr lang="en-US" dirty="0"/>
          </a:p>
        </p:txBody>
      </p:sp>
      <p:sp>
        <p:nvSpPr>
          <p:cNvPr id="6" name="Slide Number Placeholder 5">
            <a:extLst>
              <a:ext uri="{FF2B5EF4-FFF2-40B4-BE49-F238E27FC236}">
                <a16:creationId xmlns:a16="http://schemas.microsoft.com/office/drawing/2014/main" id="{5DB6FC3E-F079-A53E-EA2E-6E38496EF7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84779812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 id="2147483871" r:id="rId19"/>
    <p:sldLayoutId id="2147483799" r:id="rId20"/>
    <p:sldLayoutId id="2147483788" r:id="rId21"/>
    <p:sldLayoutId id="2147483790" r:id="rId22"/>
    <p:sldLayoutId id="2147483789" r:id="rId23"/>
    <p:sldLayoutId id="2147483714" r:id="rId24"/>
    <p:sldLayoutId id="2147483780" r:id="rId25"/>
    <p:sldLayoutId id="2147483773" r:id="rId26"/>
    <p:sldLayoutId id="2147483800" r:id="rId27"/>
    <p:sldLayoutId id="2147483688" r:id="rId28"/>
    <p:sldLayoutId id="2147483826" r:id="rId29"/>
    <p:sldLayoutId id="2147483801" r:id="rId30"/>
    <p:sldLayoutId id="2147483802" r:id="rId31"/>
    <p:sldLayoutId id="2147483803" r:id="rId32"/>
    <p:sldLayoutId id="2147483843" r:id="rId33"/>
    <p:sldLayoutId id="2147483767" r:id="rId34"/>
    <p:sldLayoutId id="2147483772" r:id="rId35"/>
    <p:sldLayoutId id="2147483820" r:id="rId36"/>
    <p:sldLayoutId id="2147483769" r:id="rId37"/>
    <p:sldLayoutId id="2147483770" r:id="rId38"/>
    <p:sldLayoutId id="2147483829" r:id="rId39"/>
    <p:sldLayoutId id="2147483805" r:id="rId40"/>
    <p:sldLayoutId id="2147483806" r:id="rId41"/>
    <p:sldLayoutId id="2147483822" r:id="rId42"/>
    <p:sldLayoutId id="2147483750" r:id="rId43"/>
    <p:sldLayoutId id="2147483765" r:id="rId44"/>
    <p:sldLayoutId id="2147483823" r:id="rId45"/>
    <p:sldLayoutId id="2147483809" r:id="rId46"/>
    <p:sldLayoutId id="2147483808" r:id="rId47"/>
    <p:sldLayoutId id="2147483824" r:id="rId48"/>
    <p:sldLayoutId id="2147483781" r:id="rId49"/>
    <p:sldLayoutId id="2147483825" r:id="rId50"/>
    <p:sldLayoutId id="2147483807" r:id="rId51"/>
    <p:sldLayoutId id="2147483832" r:id="rId52"/>
    <p:sldLayoutId id="2147483830" r:id="rId53"/>
    <p:sldLayoutId id="2147483837" r:id="rId54"/>
    <p:sldLayoutId id="2147483831" r:id="rId55"/>
    <p:sldLayoutId id="2147483836" r:id="rId56"/>
    <p:sldLayoutId id="2147483833" r:id="rId57"/>
    <p:sldLayoutId id="2147483842" r:id="rId58"/>
    <p:sldLayoutId id="2147483841" r:id="rId59"/>
    <p:sldLayoutId id="2147483738" r:id="rId60"/>
    <p:sldLayoutId id="2147483739" r:id="rId61"/>
    <p:sldLayoutId id="2147483754" r:id="rId62"/>
    <p:sldLayoutId id="2147483755" r:id="rId63"/>
    <p:sldLayoutId id="2147483759" r:id="rId64"/>
    <p:sldLayoutId id="2147483753" r:id="rId65"/>
    <p:sldLayoutId id="2147483763" r:id="rId66"/>
    <p:sldLayoutId id="2147483762" r:id="rId67"/>
    <p:sldLayoutId id="2147483827" r:id="rId68"/>
    <p:sldLayoutId id="2147483846" r:id="rId69"/>
    <p:sldLayoutId id="2147483847" r:id="rId7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chart" Target="../charts/chart1.xml"/><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hyperlink" Target="https://www.kff.org/coronavirus-covid-19/poll-finding/kff-covid-19-vaccine-monitor-november-202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changingthecovidconversation.org/"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Addressing Vaccine Disparities</a:t>
            </a:r>
          </a:p>
        </p:txBody>
      </p:sp>
      <p:sp>
        <p:nvSpPr>
          <p:cNvPr id="5" name="Text Placeholder 4"/>
          <p:cNvSpPr>
            <a:spLocks noGrp="1"/>
          </p:cNvSpPr>
          <p:nvPr>
            <p:ph type="body" sz="quarter" idx="18"/>
          </p:nvPr>
        </p:nvSpPr>
        <p:spPr/>
        <p:txBody>
          <a:bodyPr/>
          <a:lstStyle/>
          <a:p>
            <a:pPr>
              <a:spcBef>
                <a:spcPts val="600"/>
              </a:spcBef>
              <a:spcAft>
                <a:spcPts val="600"/>
              </a:spcAft>
            </a:pPr>
            <a:r>
              <a:rPr lang="en-US" dirty="0"/>
              <a:t>Lynn Bahta, RN, MPH </a:t>
            </a:r>
            <a:r>
              <a:rPr lang="en-US" dirty="0">
                <a:solidFill>
                  <a:schemeClr val="accent3"/>
                </a:solidFill>
              </a:rPr>
              <a:t>|</a:t>
            </a:r>
            <a:r>
              <a:rPr lang="en-US" dirty="0"/>
              <a:t> Immunization Clinical Consultant</a:t>
            </a:r>
          </a:p>
          <a:p>
            <a:pPr>
              <a:spcBef>
                <a:spcPts val="600"/>
              </a:spcBef>
              <a:spcAft>
                <a:spcPts val="600"/>
              </a:spcAft>
            </a:pPr>
            <a:r>
              <a:rPr lang="en-US" dirty="0"/>
              <a:t>June 2, 2023</a:t>
            </a:r>
          </a:p>
        </p:txBody>
      </p:sp>
      <p:pic>
        <p:nvPicPr>
          <p:cNvPr id="6" name="Picture Placeholder 5" descr="Women holding hands">
            <a:extLst>
              <a:ext uri="{FF2B5EF4-FFF2-40B4-BE49-F238E27FC236}">
                <a16:creationId xmlns:a16="http://schemas.microsoft.com/office/drawing/2014/main" id="{EB58A706-7EDC-F2D4-1F02-234FEAD9AA26}"/>
              </a:ext>
            </a:extLst>
          </p:cNvPr>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t="26769" b="26769"/>
          <a:stretch>
            <a:fillRect/>
          </a:stretch>
        </p:blipFill>
        <p:spPr/>
      </p:pic>
      <p:sp>
        <p:nvSpPr>
          <p:cNvPr id="9" name="Footer Placeholder 6"/>
          <p:cNvSpPr txBox="1">
            <a:spLocks/>
          </p:cNvSpPr>
          <p:nvPr/>
        </p:nvSpPr>
        <p:spPr bwMode="black">
          <a:xfrm>
            <a:off x="5766152" y="6138332"/>
            <a:ext cx="5587647" cy="365125"/>
          </a:xfrm>
          <a:prstGeom prst="rect">
            <a:avLst/>
          </a:prstGeom>
        </p:spPr>
        <p:txBody>
          <a:bodyPr anchor="b"/>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health.state.mn.us</a:t>
            </a:r>
          </a:p>
        </p:txBody>
      </p:sp>
    </p:spTree>
    <p:extLst>
      <p:ext uri="{BB962C8B-B14F-4D97-AF65-F5344CB8AC3E}">
        <p14:creationId xmlns:p14="http://schemas.microsoft.com/office/powerpoint/2010/main" val="168690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BC80D5A-CBDC-4379-861E-D1E84F2E18F7}"/>
              </a:ext>
            </a:extLst>
          </p:cNvPr>
          <p:cNvGraphicFramePr>
            <a:graphicFrameLocks/>
          </p:cNvGraphicFramePr>
          <p:nvPr>
            <p:extLst>
              <p:ext uri="{D42A27DB-BD31-4B8C-83A1-F6EECF244321}">
                <p14:modId xmlns:p14="http://schemas.microsoft.com/office/powerpoint/2010/main" val="782601749"/>
              </p:ext>
            </p:extLst>
          </p:nvPr>
        </p:nvGraphicFramePr>
        <p:xfrm>
          <a:off x="1639455" y="552140"/>
          <a:ext cx="8280400" cy="11667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 6">
            <a:extLst>
              <a:ext uri="{FF2B5EF4-FFF2-40B4-BE49-F238E27FC236}">
                <a16:creationId xmlns:a16="http://schemas.microsoft.com/office/drawing/2014/main" id="{4A6269E4-5F70-4E57-950B-305203AE8EE0}"/>
              </a:ext>
            </a:extLst>
          </p:cNvPr>
          <p:cNvGraphicFramePr/>
          <p:nvPr>
            <p:extLst>
              <p:ext uri="{D42A27DB-BD31-4B8C-83A1-F6EECF244321}">
                <p14:modId xmlns:p14="http://schemas.microsoft.com/office/powerpoint/2010/main" val="2146069230"/>
              </p:ext>
            </p:extLst>
          </p:nvPr>
        </p:nvGraphicFramePr>
        <p:xfrm>
          <a:off x="478790" y="1718847"/>
          <a:ext cx="1123442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083392D0-51AD-FCE6-0AB4-427D159ABB01}"/>
              </a:ext>
            </a:extLst>
          </p:cNvPr>
          <p:cNvSpPr txBox="1"/>
          <p:nvPr/>
        </p:nvSpPr>
        <p:spPr>
          <a:xfrm>
            <a:off x="5264489" y="1632698"/>
            <a:ext cx="5503552" cy="307777"/>
          </a:xfrm>
          <a:prstGeom prst="rect">
            <a:avLst/>
          </a:prstGeom>
          <a:noFill/>
        </p:spPr>
        <p:txBody>
          <a:bodyPr wrap="square">
            <a:spAutoFit/>
          </a:bodyPr>
          <a:lstStyle/>
          <a:p>
            <a:pPr algn="r"/>
            <a:r>
              <a:rPr lang="en-US" sz="1400" dirty="0">
                <a:hlinkClick r:id="rId9"/>
              </a:rPr>
              <a:t>KFF COVID-19 Vaccine Monitor: November 2021 | KFF</a:t>
            </a:r>
            <a:endParaRPr lang="en-US" sz="1400" dirty="0"/>
          </a:p>
        </p:txBody>
      </p:sp>
      <p:sp>
        <p:nvSpPr>
          <p:cNvPr id="5" name="TextBox 4">
            <a:extLst>
              <a:ext uri="{FF2B5EF4-FFF2-40B4-BE49-F238E27FC236}">
                <a16:creationId xmlns:a16="http://schemas.microsoft.com/office/drawing/2014/main" id="{E5F92351-4735-7F94-98FC-E3C0563D508B}"/>
              </a:ext>
            </a:extLst>
          </p:cNvPr>
          <p:cNvSpPr txBox="1"/>
          <p:nvPr/>
        </p:nvSpPr>
        <p:spPr>
          <a:xfrm>
            <a:off x="1361209" y="155864"/>
            <a:ext cx="9445336" cy="584775"/>
          </a:xfrm>
          <a:prstGeom prst="rect">
            <a:avLst/>
          </a:prstGeom>
          <a:solidFill>
            <a:schemeClr val="accent1"/>
          </a:solidFill>
        </p:spPr>
        <p:txBody>
          <a:bodyPr wrap="square" rtlCol="0">
            <a:spAutoFit/>
          </a:bodyPr>
          <a:lstStyle/>
          <a:p>
            <a:pPr algn="ctr"/>
            <a:r>
              <a:rPr lang="en-US" sz="3200" dirty="0">
                <a:solidFill>
                  <a:schemeClr val="bg1"/>
                </a:solidFill>
              </a:rPr>
              <a:t>A spectrum of vaccination status &amp; influencing factors</a:t>
            </a:r>
          </a:p>
        </p:txBody>
      </p:sp>
    </p:spTree>
    <p:extLst>
      <p:ext uri="{BB962C8B-B14F-4D97-AF65-F5344CB8AC3E}">
        <p14:creationId xmlns:p14="http://schemas.microsoft.com/office/powerpoint/2010/main" val="173360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8A47-7BAC-52D0-2214-151D84FC4C65}"/>
              </a:ext>
            </a:extLst>
          </p:cNvPr>
          <p:cNvSpPr>
            <a:spLocks noGrp="1"/>
          </p:cNvSpPr>
          <p:nvPr>
            <p:ph type="ctrTitle"/>
          </p:nvPr>
        </p:nvSpPr>
        <p:spPr/>
        <p:txBody>
          <a:bodyPr/>
          <a:lstStyle/>
          <a:p>
            <a:r>
              <a:rPr lang="en-US" dirty="0"/>
              <a:t>Addressing disparities when confidence and access intersect</a:t>
            </a:r>
          </a:p>
        </p:txBody>
      </p:sp>
      <p:sp>
        <p:nvSpPr>
          <p:cNvPr id="6" name="Text Placeholder 5">
            <a:extLst>
              <a:ext uri="{FF2B5EF4-FFF2-40B4-BE49-F238E27FC236}">
                <a16:creationId xmlns:a16="http://schemas.microsoft.com/office/drawing/2014/main" id="{C3BE549D-F34C-09F8-A27B-585EA396D8F2}"/>
              </a:ext>
            </a:extLst>
          </p:cNvPr>
          <p:cNvSpPr>
            <a:spLocks noGrp="1"/>
          </p:cNvSpPr>
          <p:nvPr>
            <p:ph type="body" sz="quarter" idx="18"/>
          </p:nvPr>
        </p:nvSpPr>
        <p:spPr/>
        <p:txBody>
          <a:bodyPr/>
          <a:lstStyle/>
          <a:p>
            <a:r>
              <a:rPr lang="en-US" dirty="0"/>
              <a:t>Our experience in Minnesota and lessons learned for everyone</a:t>
            </a:r>
          </a:p>
        </p:txBody>
      </p:sp>
      <p:pic>
        <p:nvPicPr>
          <p:cNvPr id="14" name="Picture 13" descr="Half-circle 3D design">
            <a:extLst>
              <a:ext uri="{FF2B5EF4-FFF2-40B4-BE49-F238E27FC236}">
                <a16:creationId xmlns:a16="http://schemas.microsoft.com/office/drawing/2014/main" id="{4F44BE2A-2971-8223-5BF4-61E78BEE76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060" b="21615"/>
          <a:stretch/>
        </p:blipFill>
        <p:spPr>
          <a:xfrm>
            <a:off x="1420091" y="1053081"/>
            <a:ext cx="9351817" cy="2975503"/>
          </a:xfrm>
          <a:prstGeom prst="rect">
            <a:avLst/>
          </a:prstGeom>
          <a:ln>
            <a:noFill/>
          </a:ln>
          <a:effectLst>
            <a:softEdge rad="112500"/>
          </a:effectLst>
        </p:spPr>
      </p:pic>
    </p:spTree>
    <p:extLst>
      <p:ext uri="{BB962C8B-B14F-4D97-AF65-F5344CB8AC3E}">
        <p14:creationId xmlns:p14="http://schemas.microsoft.com/office/powerpoint/2010/main" val="3844546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solidFill>
                  <a:schemeClr val="bg1"/>
                </a:solidFill>
              </a:rPr>
              <a:t>Hints of an issue emerge</a:t>
            </a:r>
          </a:p>
        </p:txBody>
      </p:sp>
      <p:sp>
        <p:nvSpPr>
          <p:cNvPr id="4099" name="Rectangle 3"/>
          <p:cNvSpPr>
            <a:spLocks noGrp="1" noChangeArrowheads="1"/>
          </p:cNvSpPr>
          <p:nvPr>
            <p:ph idx="1"/>
          </p:nvPr>
        </p:nvSpPr>
        <p:spPr/>
        <p:txBody>
          <a:bodyPr>
            <a:normAutofit lnSpcReduction="10000"/>
          </a:bodyPr>
          <a:lstStyle/>
          <a:p>
            <a:r>
              <a:rPr lang="en-US" altLang="en-US" dirty="0"/>
              <a:t>Summer 2008: Hesitancy issues raised</a:t>
            </a:r>
          </a:p>
          <a:p>
            <a:pPr lvl="1"/>
            <a:r>
              <a:rPr lang="en-US" altLang="en-US" dirty="0"/>
              <a:t>“It’s the vaccines,” claimed a parent when asked about the community’s concerns with autism.</a:t>
            </a:r>
          </a:p>
          <a:p>
            <a:pPr lvl="1"/>
            <a:r>
              <a:rPr lang="en-US" altLang="en-US" dirty="0"/>
              <a:t>The community made several attempts to get the Minnesota Department of Health to find resources for overwhelmed parents.</a:t>
            </a:r>
          </a:p>
          <a:p>
            <a:r>
              <a:rPr lang="en-US" altLang="en-US" dirty="0"/>
              <a:t>Spring 2009: Minneapolis Early Childhood Special Education enrollment data analyzed</a:t>
            </a:r>
          </a:p>
          <a:p>
            <a:pPr lvl="1"/>
            <a:r>
              <a:rPr lang="en-US" altLang="en-US" dirty="0"/>
              <a:t>Higher numbers of community’s children enrolled </a:t>
            </a:r>
          </a:p>
          <a:p>
            <a:pPr lvl="1"/>
            <a:r>
              <a:rPr lang="en-US" dirty="0"/>
              <a:t>Fueled fear of autism and accelerated MMR vaccine refusal</a:t>
            </a:r>
            <a:endParaRPr lang="en-US" altLang="en-US" dirty="0"/>
          </a:p>
          <a:p>
            <a:r>
              <a:rPr lang="en-US" dirty="0"/>
              <a:t>2010: Increasing anecdotes from clinicians of MMR vaccine refusal</a:t>
            </a:r>
          </a:p>
          <a:p>
            <a:r>
              <a:rPr lang="en-US" dirty="0"/>
              <a:t>2011: Measles outbreak prompted MDH to look at MMR rates</a:t>
            </a:r>
          </a:p>
        </p:txBody>
      </p:sp>
    </p:spTree>
    <p:extLst>
      <p:ext uri="{BB962C8B-B14F-4D97-AF65-F5344CB8AC3E}">
        <p14:creationId xmlns:p14="http://schemas.microsoft.com/office/powerpoint/2010/main" val="730151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3668" y="329698"/>
            <a:ext cx="3792682" cy="6198604"/>
          </a:xfrm>
          <a:solidFill>
            <a:schemeClr val="accent1"/>
          </a:solidFill>
        </p:spPr>
        <p:txBody>
          <a:bodyPr>
            <a:noAutofit/>
          </a:bodyPr>
          <a:lstStyle/>
          <a:p>
            <a:pPr algn="ctr"/>
            <a:r>
              <a:rPr lang="en-US" sz="2800" dirty="0">
                <a:solidFill>
                  <a:schemeClr val="bg1"/>
                </a:solidFill>
              </a:rPr>
              <a:t>Comparison of MMR Rates at age 24 Months in Minnesota-borne Community children versus Non-community, 2004-2009, Minnesota</a:t>
            </a:r>
          </a:p>
        </p:txBody>
      </p:sp>
      <p:graphicFrame>
        <p:nvGraphicFramePr>
          <p:cNvPr id="5" name="Chart 4"/>
          <p:cNvGraphicFramePr>
            <a:graphicFrameLocks/>
          </p:cNvGraphicFramePr>
          <p:nvPr>
            <p:extLst>
              <p:ext uri="{D42A27DB-BD31-4B8C-83A1-F6EECF244321}">
                <p14:modId xmlns:p14="http://schemas.microsoft.com/office/powerpoint/2010/main" val="2000733351"/>
              </p:ext>
            </p:extLst>
          </p:nvPr>
        </p:nvGraphicFramePr>
        <p:xfrm>
          <a:off x="4761933" y="1457700"/>
          <a:ext cx="7120328" cy="441521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448057" y="6452437"/>
            <a:ext cx="7467600" cy="307777"/>
          </a:xfrm>
          <a:prstGeom prst="rect">
            <a:avLst/>
          </a:prstGeom>
          <a:noFill/>
        </p:spPr>
        <p:txBody>
          <a:bodyPr wrap="square" rtlCol="0">
            <a:spAutoFit/>
          </a:bodyPr>
          <a:lstStyle/>
          <a:p>
            <a:pPr algn="r"/>
            <a:r>
              <a:rPr lang="en-US" sz="1400" dirty="0">
                <a:latin typeface="+mj-lt"/>
              </a:rPr>
              <a:t>Data from Minnesota Immunization Information Connection, assessed March 2011</a:t>
            </a:r>
          </a:p>
        </p:txBody>
      </p:sp>
      <p:sp>
        <p:nvSpPr>
          <p:cNvPr id="2" name="TextBox 1"/>
          <p:cNvSpPr txBox="1"/>
          <p:nvPr/>
        </p:nvSpPr>
        <p:spPr>
          <a:xfrm>
            <a:off x="5913100" y="5690105"/>
            <a:ext cx="4686375" cy="369332"/>
          </a:xfrm>
          <a:prstGeom prst="rect">
            <a:avLst/>
          </a:prstGeom>
          <a:noFill/>
        </p:spPr>
        <p:txBody>
          <a:bodyPr wrap="square" rtlCol="0">
            <a:spAutoFit/>
          </a:bodyPr>
          <a:lstStyle/>
          <a:p>
            <a:pPr algn="ctr"/>
            <a:r>
              <a:rPr lang="en-US" dirty="0"/>
              <a:t>Year of Birth</a:t>
            </a:r>
          </a:p>
        </p:txBody>
      </p:sp>
      <p:sp>
        <p:nvSpPr>
          <p:cNvPr id="3" name="TextBox 2">
            <a:extLst>
              <a:ext uri="{FF2B5EF4-FFF2-40B4-BE49-F238E27FC236}">
                <a16:creationId xmlns:a16="http://schemas.microsoft.com/office/drawing/2014/main" id="{A7E304BB-78E6-4702-4668-239CC08F7B17}"/>
              </a:ext>
            </a:extLst>
          </p:cNvPr>
          <p:cNvSpPr txBox="1"/>
          <p:nvPr/>
        </p:nvSpPr>
        <p:spPr>
          <a:xfrm>
            <a:off x="6976474" y="4189625"/>
            <a:ext cx="2774373" cy="800219"/>
          </a:xfrm>
          <a:prstGeom prst="rect">
            <a:avLst/>
          </a:prstGeom>
          <a:solidFill>
            <a:schemeClr val="bg1"/>
          </a:solidFill>
        </p:spPr>
        <p:txBody>
          <a:bodyPr wrap="square" rtlCol="0">
            <a:spAutoFit/>
          </a:bodyPr>
          <a:lstStyle/>
          <a:p>
            <a:pPr>
              <a:spcAft>
                <a:spcPts val="1200"/>
              </a:spcAft>
            </a:pPr>
            <a:r>
              <a:rPr lang="en-US" dirty="0"/>
              <a:t>Community MMR rates</a:t>
            </a:r>
          </a:p>
          <a:p>
            <a:r>
              <a:rPr lang="en-US" dirty="0"/>
              <a:t>Non-community MMR rates</a:t>
            </a:r>
          </a:p>
        </p:txBody>
      </p:sp>
    </p:spTree>
    <p:extLst>
      <p:ext uri="{BB962C8B-B14F-4D97-AF65-F5344CB8AC3E}">
        <p14:creationId xmlns:p14="http://schemas.microsoft.com/office/powerpoint/2010/main" val="2718143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Early BROAD-Stroke Response: Ineffective</a:t>
            </a:r>
          </a:p>
        </p:txBody>
      </p:sp>
      <p:sp>
        <p:nvSpPr>
          <p:cNvPr id="3" name="Content Placeholder 2"/>
          <p:cNvSpPr>
            <a:spLocks noGrp="1"/>
          </p:cNvSpPr>
          <p:nvPr>
            <p:ph idx="1"/>
          </p:nvPr>
        </p:nvSpPr>
        <p:spPr>
          <a:xfrm>
            <a:off x="838200" y="1594624"/>
            <a:ext cx="6799118" cy="4582339"/>
          </a:xfrm>
        </p:spPr>
        <p:txBody>
          <a:bodyPr>
            <a:normAutofit/>
          </a:bodyPr>
          <a:lstStyle/>
          <a:p>
            <a:r>
              <a:rPr lang="en-US" dirty="0"/>
              <a:t>Information campaigns via diverse media, mostly written and radio</a:t>
            </a:r>
          </a:p>
          <a:p>
            <a:r>
              <a:rPr lang="en-US" dirty="0"/>
              <a:t>Distribution of travel immunization information</a:t>
            </a:r>
          </a:p>
          <a:p>
            <a:r>
              <a:rPr lang="en-US" dirty="0"/>
              <a:t>Promotion of YouTube videos on </a:t>
            </a:r>
            <a:br>
              <a:rPr lang="en-US" dirty="0"/>
            </a:br>
            <a:r>
              <a:rPr lang="en-US" dirty="0"/>
              <a:t>immunizations and on autism </a:t>
            </a:r>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7512" y="1761081"/>
            <a:ext cx="3606061" cy="4249423"/>
          </a:xfrm>
          <a:prstGeom prst="rect">
            <a:avLst/>
          </a:prstGeom>
          <a:effectLst>
            <a:glow rad="63500">
              <a:srgbClr val="E1C2A3">
                <a:alpha val="40000"/>
              </a:srgbClr>
            </a:glow>
            <a:outerShdw blurRad="50800" dist="38100" dir="5400000" algn="t" rotWithShape="0">
              <a:prstClr val="black">
                <a:alpha val="40000"/>
              </a:prstClr>
            </a:outerShdw>
          </a:effectLst>
        </p:spPr>
      </p:pic>
    </p:spTree>
    <p:extLst>
      <p:ext uri="{BB962C8B-B14F-4D97-AF65-F5344CB8AC3E}">
        <p14:creationId xmlns:p14="http://schemas.microsoft.com/office/powerpoint/2010/main" val="1939249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0A7AD-D5C1-1BA3-F0CF-484BB20C3E0E}"/>
              </a:ext>
            </a:extLst>
          </p:cNvPr>
          <p:cNvSpPr>
            <a:spLocks noGrp="1"/>
          </p:cNvSpPr>
          <p:nvPr>
            <p:ph type="title"/>
          </p:nvPr>
        </p:nvSpPr>
        <p:spPr/>
        <p:txBody>
          <a:bodyPr/>
          <a:lstStyle/>
          <a:p>
            <a:r>
              <a:rPr lang="en-US" dirty="0"/>
              <a:t>Bringing in the community</a:t>
            </a:r>
          </a:p>
        </p:txBody>
      </p:sp>
      <p:sp>
        <p:nvSpPr>
          <p:cNvPr id="3" name="Content Placeholder 2">
            <a:extLst>
              <a:ext uri="{FF2B5EF4-FFF2-40B4-BE49-F238E27FC236}">
                <a16:creationId xmlns:a16="http://schemas.microsoft.com/office/drawing/2014/main" id="{6A71D6BB-9E9C-8E1A-5C29-C32E14F71F23}"/>
              </a:ext>
            </a:extLst>
          </p:cNvPr>
          <p:cNvSpPr>
            <a:spLocks noGrp="1"/>
          </p:cNvSpPr>
          <p:nvPr>
            <p:ph idx="1"/>
          </p:nvPr>
        </p:nvSpPr>
        <p:spPr/>
        <p:txBody>
          <a:bodyPr/>
          <a:lstStyle/>
          <a:p>
            <a:r>
              <a:rPr lang="en-US" dirty="0"/>
              <a:t>Hired representative liaisons, permanent full-time positions</a:t>
            </a:r>
          </a:p>
          <a:p>
            <a:pPr lvl="1"/>
            <a:r>
              <a:rPr lang="en-US" dirty="0"/>
              <a:t>An RN, MPH who was well-connected to the community</a:t>
            </a:r>
          </a:p>
          <a:p>
            <a:pPr lvl="1"/>
            <a:r>
              <a:rPr lang="en-US" dirty="0"/>
              <a:t>An outreach educator</a:t>
            </a:r>
          </a:p>
          <a:p>
            <a:r>
              <a:rPr lang="en-US" dirty="0"/>
              <a:t>Created an internal interdepartmental working group</a:t>
            </a:r>
          </a:p>
          <a:p>
            <a:pPr lvl="1"/>
            <a:r>
              <a:rPr lang="en-US" dirty="0"/>
              <a:t>Immunization program</a:t>
            </a:r>
          </a:p>
          <a:p>
            <a:pPr lvl="1"/>
            <a:r>
              <a:rPr lang="en-US" dirty="0"/>
              <a:t>Children and Youth with Special Needs program</a:t>
            </a:r>
          </a:p>
          <a:p>
            <a:pPr lvl="1"/>
            <a:r>
              <a:rPr lang="en-US" dirty="0"/>
              <a:t>Communications office</a:t>
            </a:r>
          </a:p>
          <a:p>
            <a:r>
              <a:rPr lang="en-US" dirty="0"/>
              <a:t>Heeded the advice of our liaison colleagues</a:t>
            </a:r>
          </a:p>
        </p:txBody>
      </p:sp>
    </p:spTree>
    <p:extLst>
      <p:ext uri="{BB962C8B-B14F-4D97-AF65-F5344CB8AC3E}">
        <p14:creationId xmlns:p14="http://schemas.microsoft.com/office/powerpoint/2010/main" val="3839335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Expand Understanding of the Issue</a:t>
            </a:r>
          </a:p>
        </p:txBody>
      </p:sp>
      <p:sp>
        <p:nvSpPr>
          <p:cNvPr id="3" name="Content Placeholder 2"/>
          <p:cNvSpPr>
            <a:spLocks noGrp="1"/>
          </p:cNvSpPr>
          <p:nvPr>
            <p:ph idx="1"/>
          </p:nvPr>
        </p:nvSpPr>
        <p:spPr/>
        <p:txBody>
          <a:bodyPr>
            <a:normAutofit/>
          </a:bodyPr>
          <a:lstStyle/>
          <a:p>
            <a:r>
              <a:rPr lang="en-US" dirty="0"/>
              <a:t>Qualitative study on how diverse communities access ASD resources</a:t>
            </a:r>
          </a:p>
          <a:p>
            <a:pPr lvl="1"/>
            <a:r>
              <a:rPr lang="en-US" dirty="0"/>
              <a:t>Families of children with autism in the Somali community</a:t>
            </a:r>
          </a:p>
          <a:p>
            <a:pPr lvl="1"/>
            <a:r>
              <a:rPr lang="en-US" dirty="0"/>
              <a:t>Comparing the experiences of African American, American Indian and  immigrant, refugee and migrant groups</a:t>
            </a:r>
          </a:p>
          <a:p>
            <a:r>
              <a:rPr lang="en-US" dirty="0"/>
              <a:t>Key Informant Interviews </a:t>
            </a:r>
          </a:p>
          <a:p>
            <a:pPr lvl="1"/>
            <a:r>
              <a:rPr lang="en-US" dirty="0"/>
              <a:t>Somali Minnesotan community members</a:t>
            </a:r>
          </a:p>
          <a:p>
            <a:pPr lvl="1"/>
            <a:r>
              <a:rPr lang="en-US" dirty="0"/>
              <a:t>Clinicians</a:t>
            </a:r>
          </a:p>
        </p:txBody>
      </p:sp>
    </p:spTree>
    <p:extLst>
      <p:ext uri="{BB962C8B-B14F-4D97-AF65-F5344CB8AC3E}">
        <p14:creationId xmlns:p14="http://schemas.microsoft.com/office/powerpoint/2010/main" val="1456175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What we learned</a:t>
            </a:r>
          </a:p>
        </p:txBody>
      </p:sp>
      <p:sp>
        <p:nvSpPr>
          <p:cNvPr id="3" name="Content Placeholder 2"/>
          <p:cNvSpPr>
            <a:spLocks noGrp="1"/>
          </p:cNvSpPr>
          <p:nvPr>
            <p:ph idx="1"/>
          </p:nvPr>
        </p:nvSpPr>
        <p:spPr/>
        <p:txBody>
          <a:bodyPr>
            <a:normAutofit fontScale="92500" lnSpcReduction="10000"/>
          </a:bodyPr>
          <a:lstStyle/>
          <a:p>
            <a:r>
              <a:rPr lang="en-US" dirty="0"/>
              <a:t>Autism is feared</a:t>
            </a:r>
          </a:p>
          <a:p>
            <a:pPr lvl="1"/>
            <a:r>
              <a:rPr lang="en-US" dirty="0"/>
              <a:t>Parent weighed the risk of autism versus the risk of measles in Minnesota</a:t>
            </a:r>
          </a:p>
          <a:p>
            <a:r>
              <a:rPr lang="en-US" dirty="0"/>
              <a:t>Parents need information, common gaps included:</a:t>
            </a:r>
          </a:p>
          <a:p>
            <a:pPr lvl="1"/>
            <a:r>
              <a:rPr lang="en-US" dirty="0"/>
              <a:t>Understanding normal child development </a:t>
            </a:r>
          </a:p>
          <a:p>
            <a:pPr lvl="1"/>
            <a:r>
              <a:rPr lang="en-US" dirty="0"/>
              <a:t>About ASD and its early signs </a:t>
            </a:r>
          </a:p>
          <a:p>
            <a:pPr lvl="1"/>
            <a:r>
              <a:rPr lang="en-US" dirty="0"/>
              <a:t>Which childhood diseases are prevented by vaccination</a:t>
            </a:r>
          </a:p>
          <a:p>
            <a:pPr lvl="1"/>
            <a:r>
              <a:rPr lang="en-US" dirty="0"/>
              <a:t>Our goal was to present the facts so parents can make the best decision for their child.</a:t>
            </a:r>
          </a:p>
          <a:p>
            <a:r>
              <a:rPr lang="en-US" dirty="0"/>
              <a:t>Cannot address immunizations without addressing autism concerns</a:t>
            </a:r>
          </a:p>
          <a:p>
            <a:r>
              <a:rPr lang="en-US" dirty="0"/>
              <a:t>Messages need to come from respected community health professionals/leaders and lay influencers (doulas, faith assistants, interpreters)</a:t>
            </a:r>
          </a:p>
        </p:txBody>
      </p:sp>
    </p:spTree>
    <p:extLst>
      <p:ext uri="{BB962C8B-B14F-4D97-AF65-F5344CB8AC3E}">
        <p14:creationId xmlns:p14="http://schemas.microsoft.com/office/powerpoint/2010/main" val="816961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C86DB-63E1-2043-5ADC-3981E8722DBD}"/>
              </a:ext>
            </a:extLst>
          </p:cNvPr>
          <p:cNvSpPr>
            <a:spLocks noGrp="1"/>
          </p:cNvSpPr>
          <p:nvPr>
            <p:ph type="title"/>
          </p:nvPr>
        </p:nvSpPr>
        <p:spPr/>
        <p:txBody>
          <a:bodyPr/>
          <a:lstStyle/>
          <a:p>
            <a:r>
              <a:rPr lang="en-US" dirty="0"/>
              <a:t>Adjusting our interventions</a:t>
            </a:r>
          </a:p>
        </p:txBody>
      </p:sp>
      <p:sp>
        <p:nvSpPr>
          <p:cNvPr id="3" name="Content Placeholder 2">
            <a:extLst>
              <a:ext uri="{FF2B5EF4-FFF2-40B4-BE49-F238E27FC236}">
                <a16:creationId xmlns:a16="http://schemas.microsoft.com/office/drawing/2014/main" id="{E6EB94C4-804A-A77D-AB4C-0ED0C14E27C4}"/>
              </a:ext>
            </a:extLst>
          </p:cNvPr>
          <p:cNvSpPr>
            <a:spLocks noGrp="1"/>
          </p:cNvSpPr>
          <p:nvPr>
            <p:ph idx="1"/>
          </p:nvPr>
        </p:nvSpPr>
        <p:spPr/>
        <p:txBody>
          <a:bodyPr/>
          <a:lstStyle/>
          <a:p>
            <a:r>
              <a:rPr lang="en-US" dirty="0"/>
              <a:t>Built internal agency cultural competence</a:t>
            </a:r>
          </a:p>
          <a:p>
            <a:r>
              <a:rPr lang="en-US" dirty="0"/>
              <a:t>Developed key strategies:</a:t>
            </a:r>
          </a:p>
          <a:p>
            <a:pPr lvl="1"/>
            <a:r>
              <a:rPr lang="en-US" dirty="0"/>
              <a:t>Community engagement/partnerships</a:t>
            </a:r>
          </a:p>
          <a:p>
            <a:pPr lvl="1"/>
            <a:r>
              <a:rPr lang="en-US" dirty="0"/>
              <a:t>Effective informational training and outreach</a:t>
            </a:r>
          </a:p>
          <a:p>
            <a:pPr lvl="1"/>
            <a:r>
              <a:rPr lang="en-US" dirty="0"/>
              <a:t>Disease control/mitigation</a:t>
            </a:r>
          </a:p>
        </p:txBody>
      </p:sp>
    </p:spTree>
    <p:extLst>
      <p:ext uri="{BB962C8B-B14F-4D97-AF65-F5344CB8AC3E}">
        <p14:creationId xmlns:p14="http://schemas.microsoft.com/office/powerpoint/2010/main" val="1430223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38E9D-F5AA-2194-51D3-A36C60794FF6}"/>
              </a:ext>
            </a:extLst>
          </p:cNvPr>
          <p:cNvSpPr>
            <a:spLocks noGrp="1"/>
          </p:cNvSpPr>
          <p:nvPr>
            <p:ph type="title"/>
          </p:nvPr>
        </p:nvSpPr>
        <p:spPr/>
        <p:txBody>
          <a:bodyPr/>
          <a:lstStyle/>
          <a:p>
            <a:r>
              <a:rPr lang="en-US" dirty="0"/>
              <a:t>Adjusting our interventions: more learning</a:t>
            </a:r>
          </a:p>
        </p:txBody>
      </p:sp>
      <p:sp>
        <p:nvSpPr>
          <p:cNvPr id="3" name="Content Placeholder 2">
            <a:extLst>
              <a:ext uri="{FF2B5EF4-FFF2-40B4-BE49-F238E27FC236}">
                <a16:creationId xmlns:a16="http://schemas.microsoft.com/office/drawing/2014/main" id="{A82105FE-C726-5693-DECA-57B23BE5C6C9}"/>
              </a:ext>
            </a:extLst>
          </p:cNvPr>
          <p:cNvSpPr>
            <a:spLocks noGrp="1"/>
          </p:cNvSpPr>
          <p:nvPr>
            <p:ph idx="1"/>
          </p:nvPr>
        </p:nvSpPr>
        <p:spPr/>
        <p:txBody>
          <a:bodyPr/>
          <a:lstStyle/>
          <a:p>
            <a:r>
              <a:rPr lang="en-US" dirty="0"/>
              <a:t>Worried parents need the opportunity to purge their questions and concerns </a:t>
            </a:r>
          </a:p>
          <a:p>
            <a:r>
              <a:rPr lang="en-US" dirty="0"/>
              <a:t>Smaller outreach sessions supported trust building</a:t>
            </a:r>
          </a:p>
          <a:p>
            <a:r>
              <a:rPr lang="en-US" dirty="0"/>
              <a:t>We need to encourage clinicians to have the immunization discussion earlier than the day the child is due for vaccination (in this case, MMR)</a:t>
            </a:r>
          </a:p>
          <a:p>
            <a:r>
              <a:rPr lang="en-US" dirty="0"/>
              <a:t>There is always a need to adapt  to newer audiences</a:t>
            </a:r>
          </a:p>
          <a:p>
            <a:pPr lvl="1"/>
            <a:r>
              <a:rPr lang="en-US" dirty="0"/>
              <a:t>Younger mothers are “Google-</a:t>
            </a:r>
            <a:r>
              <a:rPr lang="en-US" dirty="0" err="1"/>
              <a:t>ers</a:t>
            </a:r>
            <a:r>
              <a:rPr lang="en-US" dirty="0"/>
              <a:t>”</a:t>
            </a:r>
          </a:p>
          <a:p>
            <a:r>
              <a:rPr lang="en-US" dirty="0"/>
              <a:t>The decline in MMR rates slowed down and nearly leveled off</a:t>
            </a:r>
          </a:p>
          <a:p>
            <a:pPr lvl="1"/>
            <a:r>
              <a:rPr lang="en-US" dirty="0"/>
              <a:t>BUT not before a large measles outbreak occurred</a:t>
            </a:r>
          </a:p>
        </p:txBody>
      </p:sp>
    </p:spTree>
    <p:extLst>
      <p:ext uri="{BB962C8B-B14F-4D97-AF65-F5344CB8AC3E}">
        <p14:creationId xmlns:p14="http://schemas.microsoft.com/office/powerpoint/2010/main" val="2249171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C4DE-5B3B-794A-A861-BC399B012C07}"/>
              </a:ext>
            </a:extLst>
          </p:cNvPr>
          <p:cNvSpPr>
            <a:spLocks noGrp="1"/>
          </p:cNvSpPr>
          <p:nvPr>
            <p:ph type="title"/>
          </p:nvPr>
        </p:nvSpPr>
        <p:spPr/>
        <p:txBody>
          <a:bodyPr/>
          <a:lstStyle/>
          <a:p>
            <a:r>
              <a:rPr lang="en-US" dirty="0"/>
              <a:t>Conflicts of Interest</a:t>
            </a:r>
          </a:p>
        </p:txBody>
      </p:sp>
      <p:sp>
        <p:nvSpPr>
          <p:cNvPr id="3" name="Content Placeholder 2">
            <a:extLst>
              <a:ext uri="{FF2B5EF4-FFF2-40B4-BE49-F238E27FC236}">
                <a16:creationId xmlns:a16="http://schemas.microsoft.com/office/drawing/2014/main" id="{35D65A8E-8CC2-714F-851C-A6ED959B9E76}"/>
              </a:ext>
            </a:extLst>
          </p:cNvPr>
          <p:cNvSpPr>
            <a:spLocks noGrp="1"/>
          </p:cNvSpPr>
          <p:nvPr>
            <p:ph idx="1"/>
          </p:nvPr>
        </p:nvSpPr>
        <p:spPr/>
        <p:txBody>
          <a:bodyPr/>
          <a:lstStyle/>
          <a:p>
            <a:r>
              <a:rPr lang="en-US" dirty="0"/>
              <a:t>I have no conflicts to disclose</a:t>
            </a:r>
          </a:p>
        </p:txBody>
      </p:sp>
    </p:spTree>
    <p:extLst>
      <p:ext uri="{BB962C8B-B14F-4D97-AF65-F5344CB8AC3E}">
        <p14:creationId xmlns:p14="http://schemas.microsoft.com/office/powerpoint/2010/main" val="4216251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Measles outbreak in 2017</a:t>
            </a:r>
          </a:p>
        </p:txBody>
      </p:sp>
      <p:sp>
        <p:nvSpPr>
          <p:cNvPr id="3" name="Content Placeholder 2"/>
          <p:cNvSpPr>
            <a:spLocks noGrp="1"/>
          </p:cNvSpPr>
          <p:nvPr>
            <p:ph idx="1"/>
          </p:nvPr>
        </p:nvSpPr>
        <p:spPr/>
        <p:txBody>
          <a:bodyPr>
            <a:normAutofit/>
          </a:bodyPr>
          <a:lstStyle/>
          <a:p>
            <a:r>
              <a:rPr lang="en-US" dirty="0"/>
              <a:t>Deeply impacted this community.</a:t>
            </a:r>
          </a:p>
          <a:p>
            <a:pPr lvl="1"/>
            <a:r>
              <a:rPr lang="en-US" dirty="0"/>
              <a:t>Huge toll financially, educationally </a:t>
            </a:r>
          </a:p>
          <a:p>
            <a:pPr lvl="1"/>
            <a:r>
              <a:rPr lang="en-US" dirty="0"/>
              <a:t>Socially stigmatizing</a:t>
            </a:r>
          </a:p>
          <a:p>
            <a:r>
              <a:rPr lang="en-US" dirty="0"/>
              <a:t>The quick response was the result of the relationship MDH had established with community leaders.</a:t>
            </a:r>
          </a:p>
          <a:p>
            <a:r>
              <a:rPr lang="en-US" dirty="0"/>
              <a:t>Community engagement was led by community leaders.</a:t>
            </a:r>
          </a:p>
          <a:p>
            <a:r>
              <a:rPr lang="en-US" dirty="0"/>
              <a:t>Provided prevention messages in specific settings:</a:t>
            </a:r>
          </a:p>
          <a:p>
            <a:pPr lvl="1"/>
            <a:r>
              <a:rPr lang="en-US" dirty="0"/>
              <a:t>Childcare</a:t>
            </a:r>
          </a:p>
          <a:p>
            <a:pPr lvl="1"/>
            <a:r>
              <a:rPr lang="en-US" dirty="0"/>
              <a:t>Schools</a:t>
            </a:r>
          </a:p>
          <a:p>
            <a:pPr lvl="1"/>
            <a:r>
              <a:rPr lang="en-US" dirty="0"/>
              <a:t>Faith centers</a:t>
            </a:r>
          </a:p>
        </p:txBody>
      </p:sp>
    </p:spTree>
    <p:extLst>
      <p:ext uri="{BB962C8B-B14F-4D97-AF65-F5344CB8AC3E}">
        <p14:creationId xmlns:p14="http://schemas.microsoft.com/office/powerpoint/2010/main" val="2245710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9B1D6-9F21-AABA-63D4-C876AC131940}"/>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00BB1802-4F62-FF41-474E-B75A52862985}"/>
              </a:ext>
            </a:extLst>
          </p:cNvPr>
          <p:cNvSpPr>
            <a:spLocks noGrp="1"/>
          </p:cNvSpPr>
          <p:nvPr>
            <p:ph idx="1"/>
          </p:nvPr>
        </p:nvSpPr>
        <p:spPr/>
        <p:txBody>
          <a:bodyPr/>
          <a:lstStyle/>
          <a:p>
            <a:r>
              <a:rPr lang="en-US" dirty="0"/>
              <a:t>Information was disseminated using previous mediums for which we had contracts: </a:t>
            </a:r>
          </a:p>
          <a:p>
            <a:pPr lvl="1"/>
            <a:r>
              <a:rPr lang="en-US" dirty="0"/>
              <a:t>TV</a:t>
            </a:r>
          </a:p>
          <a:p>
            <a:pPr lvl="1"/>
            <a:r>
              <a:rPr lang="en-US" dirty="0"/>
              <a:t>Radio </a:t>
            </a:r>
          </a:p>
          <a:p>
            <a:pPr lvl="1"/>
            <a:r>
              <a:rPr lang="en-US" dirty="0"/>
              <a:t>Teleconferencing </a:t>
            </a:r>
          </a:p>
          <a:p>
            <a:pPr lvl="1"/>
            <a:r>
              <a:rPr lang="en-US" dirty="0"/>
              <a:t>Community faith gatherings</a:t>
            </a:r>
          </a:p>
          <a:p>
            <a:pPr lvl="1"/>
            <a:endParaRPr lang="en-US" dirty="0"/>
          </a:p>
          <a:p>
            <a:r>
              <a:rPr lang="en-US" dirty="0"/>
              <a:t>We did see a large increase in MMR vaccination during the outbreak.</a:t>
            </a:r>
          </a:p>
        </p:txBody>
      </p:sp>
      <p:sp>
        <p:nvSpPr>
          <p:cNvPr id="4" name="Title 1">
            <a:extLst>
              <a:ext uri="{FF2B5EF4-FFF2-40B4-BE49-F238E27FC236}">
                <a16:creationId xmlns:a16="http://schemas.microsoft.com/office/drawing/2014/main" id="{A27CE2FA-69F6-5971-912E-D07949B816A1}"/>
              </a:ext>
            </a:extLst>
          </p:cNvPr>
          <p:cNvSpPr txBox="1">
            <a:spLocks/>
          </p:cNvSpPr>
          <p:nvPr/>
        </p:nvSpPr>
        <p:spPr bwMode="white">
          <a:xfrm>
            <a:off x="990600" y="152399"/>
            <a:ext cx="10515600" cy="1216025"/>
          </a:xfrm>
          <a:prstGeom prst="rect">
            <a:avLst/>
          </a:prstGeom>
          <a:noFill/>
        </p:spPr>
        <p:txBody>
          <a:bodyPr vert="horz" lIns="0" tIns="45720" rIns="0" bIns="45720" rtlCol="0" anchor="ctr">
            <a:normAutofit/>
          </a:bodyPr>
          <a:lstStyle>
            <a:lvl1pPr algn="r"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l"/>
            <a:r>
              <a:rPr lang="en-US"/>
              <a:t>Measles outbreak in 2017</a:t>
            </a:r>
            <a:endParaRPr lang="en-US" dirty="0"/>
          </a:p>
        </p:txBody>
      </p:sp>
    </p:spTree>
    <p:extLst>
      <p:ext uri="{BB962C8B-B14F-4D97-AF65-F5344CB8AC3E}">
        <p14:creationId xmlns:p14="http://schemas.microsoft.com/office/powerpoint/2010/main" val="2075660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A77144-DD1F-8B8A-E7E1-0ED6389E1C37}"/>
              </a:ext>
            </a:extLst>
          </p:cNvPr>
          <p:cNvSpPr/>
          <p:nvPr/>
        </p:nvSpPr>
        <p:spPr>
          <a:xfrm>
            <a:off x="8967354" y="2795155"/>
            <a:ext cx="883227" cy="142355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noFill/>
            </a:endParaRPr>
          </a:p>
        </p:txBody>
      </p:sp>
      <p:sp useBgFill="1">
        <p:nvSpPr>
          <p:cNvPr id="33" name="Rectangle 3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Rectangle 4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Chart 27">
            <a:extLst>
              <a:ext uri="{FF2B5EF4-FFF2-40B4-BE49-F238E27FC236}">
                <a16:creationId xmlns:a16="http://schemas.microsoft.com/office/drawing/2014/main" id="{ECE70817-CFBC-4A01-8DD0-029A82337BF9}"/>
              </a:ext>
            </a:extLst>
          </p:cNvPr>
          <p:cNvGraphicFramePr>
            <a:graphicFrameLocks/>
          </p:cNvGraphicFramePr>
          <p:nvPr>
            <p:extLst>
              <p:ext uri="{D42A27DB-BD31-4B8C-83A1-F6EECF244321}">
                <p14:modId xmlns:p14="http://schemas.microsoft.com/office/powerpoint/2010/main" val="1770430051"/>
              </p:ext>
            </p:extLst>
          </p:nvPr>
        </p:nvGraphicFramePr>
        <p:xfrm>
          <a:off x="4260273" y="228600"/>
          <a:ext cx="7509671" cy="632348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42CD92F-BFFB-E132-4C64-2B40A8AF44D3}"/>
              </a:ext>
            </a:extLst>
          </p:cNvPr>
          <p:cNvSpPr txBox="1"/>
          <p:nvPr/>
        </p:nvSpPr>
        <p:spPr>
          <a:xfrm>
            <a:off x="218209" y="1510372"/>
            <a:ext cx="3449782" cy="3970318"/>
          </a:xfrm>
          <a:prstGeom prst="rect">
            <a:avLst/>
          </a:prstGeom>
          <a:noFill/>
        </p:spPr>
        <p:txBody>
          <a:bodyPr wrap="square">
            <a:spAutoFit/>
          </a:bodyPr>
          <a:lstStyle/>
          <a:p>
            <a:pPr algn="ctr" rtl="0">
              <a:defRPr sz="2000" b="0" i="0" u="none" strike="noStrike" kern="1200" spc="0" baseline="0">
                <a:solidFill>
                  <a:srgbClr val="000000"/>
                </a:solidFill>
                <a:latin typeface="+mn-lt"/>
                <a:ea typeface="+mn-ea"/>
                <a:cs typeface="+mn-cs"/>
              </a:defRPr>
            </a:pPr>
            <a:r>
              <a:rPr lang="en-US" sz="2800" dirty="0">
                <a:solidFill>
                  <a:schemeClr val="bg1"/>
                </a:solidFill>
              </a:rPr>
              <a:t>Comparison of MMR rates at 24 months in Minnesota-borne community children versus non-community children, MIIC, Birth Years 2004-2019, Minnesota</a:t>
            </a:r>
          </a:p>
        </p:txBody>
      </p:sp>
      <p:sp>
        <p:nvSpPr>
          <p:cNvPr id="6" name="TextBox 5">
            <a:extLst>
              <a:ext uri="{FF2B5EF4-FFF2-40B4-BE49-F238E27FC236}">
                <a16:creationId xmlns:a16="http://schemas.microsoft.com/office/drawing/2014/main" id="{DD143825-B6F2-F1B6-820A-35477163F567}"/>
              </a:ext>
            </a:extLst>
          </p:cNvPr>
          <p:cNvSpPr txBox="1"/>
          <p:nvPr/>
        </p:nvSpPr>
        <p:spPr>
          <a:xfrm>
            <a:off x="4420368" y="6475511"/>
            <a:ext cx="7467600" cy="307777"/>
          </a:xfrm>
          <a:prstGeom prst="rect">
            <a:avLst/>
          </a:prstGeom>
          <a:noFill/>
        </p:spPr>
        <p:txBody>
          <a:bodyPr wrap="square" rtlCol="0">
            <a:spAutoFit/>
          </a:bodyPr>
          <a:lstStyle/>
          <a:p>
            <a:pPr algn="r"/>
            <a:r>
              <a:rPr lang="en-US" sz="1400" i="1" dirty="0">
                <a:latin typeface="+mj-lt"/>
              </a:rPr>
              <a:t>Data from Minnesota Immunization Information Connection, assessed March 2022</a:t>
            </a:r>
          </a:p>
        </p:txBody>
      </p:sp>
      <p:sp>
        <p:nvSpPr>
          <p:cNvPr id="8" name="Oval 7">
            <a:extLst>
              <a:ext uri="{FF2B5EF4-FFF2-40B4-BE49-F238E27FC236}">
                <a16:creationId xmlns:a16="http://schemas.microsoft.com/office/drawing/2014/main" id="{3F7684C3-FA1D-EC48-8BED-1BD4A9461B57}"/>
              </a:ext>
            </a:extLst>
          </p:cNvPr>
          <p:cNvSpPr/>
          <p:nvPr/>
        </p:nvSpPr>
        <p:spPr>
          <a:xfrm>
            <a:off x="9071264" y="2795155"/>
            <a:ext cx="654627" cy="1423554"/>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480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Post-outbreak</a:t>
            </a:r>
          </a:p>
        </p:txBody>
      </p:sp>
      <p:sp>
        <p:nvSpPr>
          <p:cNvPr id="3" name="Content Placeholder 2"/>
          <p:cNvSpPr>
            <a:spLocks noGrp="1"/>
          </p:cNvSpPr>
          <p:nvPr>
            <p:ph idx="1"/>
          </p:nvPr>
        </p:nvSpPr>
        <p:spPr>
          <a:xfrm>
            <a:off x="838200" y="1467853"/>
            <a:ext cx="10515600" cy="5125452"/>
          </a:xfrm>
        </p:spPr>
        <p:txBody>
          <a:bodyPr>
            <a:normAutofit/>
          </a:bodyPr>
          <a:lstStyle/>
          <a:p>
            <a:r>
              <a:rPr lang="en-US" dirty="0"/>
              <a:t>Follow-up study on driving factors of vaccination</a:t>
            </a:r>
          </a:p>
          <a:p>
            <a:pPr lvl="1"/>
            <a:r>
              <a:rPr lang="en-US" dirty="0"/>
              <a:t>Weighing the risk of measles over the risk of autism</a:t>
            </a:r>
          </a:p>
          <a:p>
            <a:pPr lvl="1"/>
            <a:r>
              <a:rPr lang="en-US" dirty="0"/>
              <a:t>Much input from mothers about their clinic experience</a:t>
            </a:r>
          </a:p>
          <a:p>
            <a:r>
              <a:rPr lang="en-US" dirty="0"/>
              <a:t>Continue:</a:t>
            </a:r>
          </a:p>
          <a:p>
            <a:pPr lvl="1"/>
            <a:r>
              <a:rPr lang="en-US" dirty="0"/>
              <a:t>Expand outreach to childcare centers</a:t>
            </a:r>
          </a:p>
          <a:p>
            <a:pPr lvl="1"/>
            <a:r>
              <a:rPr lang="en-US" dirty="0"/>
              <a:t>Education/training of health care professionals and trusted community leaders</a:t>
            </a:r>
          </a:p>
          <a:p>
            <a:pPr lvl="2"/>
            <a:r>
              <a:rPr lang="en-US" dirty="0"/>
              <a:t>Amplify efforts </a:t>
            </a:r>
          </a:p>
          <a:p>
            <a:pPr lvl="2"/>
            <a:r>
              <a:rPr lang="en-US" dirty="0"/>
              <a:t>Build local capacity </a:t>
            </a:r>
          </a:p>
          <a:p>
            <a:pPr lvl="1"/>
            <a:r>
              <a:rPr lang="en-US" dirty="0"/>
              <a:t>Community engagement using community-based organizations</a:t>
            </a:r>
          </a:p>
          <a:p>
            <a:r>
              <a:rPr lang="en-US" dirty="0"/>
              <a:t>Explore immunization coverage in other communities</a:t>
            </a:r>
          </a:p>
        </p:txBody>
      </p:sp>
    </p:spTree>
    <p:extLst>
      <p:ext uri="{BB962C8B-B14F-4D97-AF65-F5344CB8AC3E}">
        <p14:creationId xmlns:p14="http://schemas.microsoft.com/office/powerpoint/2010/main" val="3801461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B638-820E-A95E-2C83-9C445E2E0BC5}"/>
              </a:ext>
            </a:extLst>
          </p:cNvPr>
          <p:cNvSpPr>
            <a:spLocks noGrp="1"/>
          </p:cNvSpPr>
          <p:nvPr>
            <p:ph type="title"/>
          </p:nvPr>
        </p:nvSpPr>
        <p:spPr/>
        <p:txBody>
          <a:bodyPr/>
          <a:lstStyle/>
          <a:p>
            <a:r>
              <a:rPr lang="en-US" dirty="0"/>
              <a:t>Ongoing challenges</a:t>
            </a:r>
          </a:p>
        </p:txBody>
      </p:sp>
      <p:sp>
        <p:nvSpPr>
          <p:cNvPr id="3" name="Content Placeholder 2">
            <a:extLst>
              <a:ext uri="{FF2B5EF4-FFF2-40B4-BE49-F238E27FC236}">
                <a16:creationId xmlns:a16="http://schemas.microsoft.com/office/drawing/2014/main" id="{8B39B6BA-00DB-1E7E-C90A-25F20FDBA9D5}"/>
              </a:ext>
            </a:extLst>
          </p:cNvPr>
          <p:cNvSpPr>
            <a:spLocks noGrp="1"/>
          </p:cNvSpPr>
          <p:nvPr>
            <p:ph idx="1"/>
          </p:nvPr>
        </p:nvSpPr>
        <p:spPr/>
        <p:txBody>
          <a:bodyPr/>
          <a:lstStyle/>
          <a:p>
            <a:r>
              <a:rPr lang="en-US" dirty="0"/>
              <a:t>Sustaining interest/involvement post outbreak</a:t>
            </a:r>
          </a:p>
          <a:p>
            <a:r>
              <a:rPr lang="en-US" dirty="0"/>
              <a:t>Finding monies to support community-based work</a:t>
            </a:r>
          </a:p>
          <a:p>
            <a:r>
              <a:rPr lang="en-US" dirty="0"/>
              <a:t>Retirement of the community nurse who led the leadership activities</a:t>
            </a:r>
          </a:p>
          <a:p>
            <a:r>
              <a:rPr lang="en-US" dirty="0"/>
              <a:t>Continual insertion of vaccine misinformation</a:t>
            </a:r>
          </a:p>
          <a:p>
            <a:r>
              <a:rPr lang="en-US" dirty="0"/>
              <a:t>The pandemic</a:t>
            </a:r>
          </a:p>
          <a:p>
            <a:pPr lvl="1"/>
            <a:r>
              <a:rPr lang="en-US" dirty="0"/>
              <a:t>It shut down our outreach</a:t>
            </a:r>
          </a:p>
          <a:p>
            <a:pPr lvl="1"/>
            <a:r>
              <a:rPr lang="en-US" dirty="0"/>
              <a:t>A vehicle for mainstreaming anti-vaccine sentiment </a:t>
            </a:r>
          </a:p>
        </p:txBody>
      </p:sp>
    </p:spTree>
    <p:extLst>
      <p:ext uri="{BB962C8B-B14F-4D97-AF65-F5344CB8AC3E}">
        <p14:creationId xmlns:p14="http://schemas.microsoft.com/office/powerpoint/2010/main" val="897090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CB56A-F774-D14D-CC38-0D6A6EF28879}"/>
              </a:ext>
            </a:extLst>
          </p:cNvPr>
          <p:cNvSpPr>
            <a:spLocks noGrp="1"/>
          </p:cNvSpPr>
          <p:nvPr>
            <p:ph type="title"/>
          </p:nvPr>
        </p:nvSpPr>
        <p:spPr/>
        <p:txBody>
          <a:bodyPr/>
          <a:lstStyle/>
          <a:p>
            <a:r>
              <a:rPr lang="en-US" dirty="0"/>
              <a:t>Learning from the pandemic</a:t>
            </a:r>
          </a:p>
        </p:txBody>
      </p:sp>
      <p:sp>
        <p:nvSpPr>
          <p:cNvPr id="3" name="Content Placeholder 2">
            <a:extLst>
              <a:ext uri="{FF2B5EF4-FFF2-40B4-BE49-F238E27FC236}">
                <a16:creationId xmlns:a16="http://schemas.microsoft.com/office/drawing/2014/main" id="{3A7D5A58-354F-2158-856C-14B41E0CA347}"/>
              </a:ext>
            </a:extLst>
          </p:cNvPr>
          <p:cNvSpPr>
            <a:spLocks noGrp="1"/>
          </p:cNvSpPr>
          <p:nvPr>
            <p:ph idx="1"/>
          </p:nvPr>
        </p:nvSpPr>
        <p:spPr/>
        <p:txBody>
          <a:bodyPr>
            <a:normAutofit/>
          </a:bodyPr>
          <a:lstStyle/>
          <a:p>
            <a:r>
              <a:rPr lang="en-US" dirty="0"/>
              <a:t>Established a new model to promote health equity and reduce disparities</a:t>
            </a:r>
          </a:p>
          <a:p>
            <a:pPr lvl="1"/>
            <a:r>
              <a:rPr lang="en-US" dirty="0"/>
              <a:t>The pandemic response included a </a:t>
            </a:r>
            <a:r>
              <a:rPr lang="en-US" i="1" dirty="0"/>
              <a:t>Cultural, Faith, and Disability branch</a:t>
            </a:r>
          </a:p>
          <a:p>
            <a:pPr lvl="1"/>
            <a:r>
              <a:rPr lang="en-US" dirty="0"/>
              <a:t>Staffed by persons representing a community that has been persistently underserved  </a:t>
            </a:r>
          </a:p>
          <a:p>
            <a:pPr lvl="2"/>
            <a:r>
              <a:rPr lang="en-US" sz="2400" dirty="0"/>
              <a:t>Conveyed information to the community</a:t>
            </a:r>
          </a:p>
          <a:p>
            <a:pPr lvl="2"/>
            <a:r>
              <a:rPr lang="en-US" sz="2400" dirty="0"/>
              <a:t>Brought attention to the needs and concerns of their community</a:t>
            </a:r>
          </a:p>
        </p:txBody>
      </p:sp>
    </p:spTree>
    <p:extLst>
      <p:ext uri="{BB962C8B-B14F-4D97-AF65-F5344CB8AC3E}">
        <p14:creationId xmlns:p14="http://schemas.microsoft.com/office/powerpoint/2010/main" val="3115863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366A-FCE3-D6F8-46B3-C9EB7F6F9996}"/>
              </a:ext>
            </a:extLst>
          </p:cNvPr>
          <p:cNvSpPr>
            <a:spLocks noGrp="1"/>
          </p:cNvSpPr>
          <p:nvPr>
            <p:ph type="title"/>
          </p:nvPr>
        </p:nvSpPr>
        <p:spPr/>
        <p:txBody>
          <a:bodyPr/>
          <a:lstStyle/>
          <a:p>
            <a:r>
              <a:rPr lang="en-US" dirty="0"/>
              <a:t>Learning from the pandemic</a:t>
            </a:r>
          </a:p>
        </p:txBody>
      </p:sp>
      <p:sp>
        <p:nvSpPr>
          <p:cNvPr id="3" name="Content Placeholder 2">
            <a:extLst>
              <a:ext uri="{FF2B5EF4-FFF2-40B4-BE49-F238E27FC236}">
                <a16:creationId xmlns:a16="http://schemas.microsoft.com/office/drawing/2014/main" id="{70BE3169-A0F4-BD35-5B83-4FE6A5087FE4}"/>
              </a:ext>
            </a:extLst>
          </p:cNvPr>
          <p:cNvSpPr>
            <a:spLocks noGrp="1"/>
          </p:cNvSpPr>
          <p:nvPr>
            <p:ph idx="1"/>
          </p:nvPr>
        </p:nvSpPr>
        <p:spPr/>
        <p:txBody>
          <a:bodyPr/>
          <a:lstStyle/>
          <a:p>
            <a:pPr lvl="1"/>
            <a:r>
              <a:rPr lang="en-US" dirty="0"/>
              <a:t>Subject matter experts provided training and technical support to staff representatives.</a:t>
            </a:r>
          </a:p>
          <a:p>
            <a:pPr lvl="1"/>
            <a:r>
              <a:rPr lang="en-US" dirty="0"/>
              <a:t>The staff’s ability to learn and translate the information into culturally appropriate messages facilitated:</a:t>
            </a:r>
          </a:p>
          <a:p>
            <a:pPr lvl="2"/>
            <a:r>
              <a:rPr lang="en-US" dirty="0"/>
              <a:t>Trust building</a:t>
            </a:r>
          </a:p>
          <a:p>
            <a:pPr lvl="2"/>
            <a:r>
              <a:rPr lang="en-US" dirty="0"/>
              <a:t>Credibility</a:t>
            </a:r>
          </a:p>
          <a:p>
            <a:pPr lvl="2"/>
            <a:r>
              <a:rPr lang="en-US" dirty="0"/>
              <a:t>Mutual problem solving</a:t>
            </a:r>
          </a:p>
          <a:p>
            <a:r>
              <a:rPr lang="en-US" dirty="0"/>
              <a:t>The health department is committed to maintaining this model post-pandemic</a:t>
            </a:r>
          </a:p>
        </p:txBody>
      </p:sp>
    </p:spTree>
    <p:extLst>
      <p:ext uri="{BB962C8B-B14F-4D97-AF65-F5344CB8AC3E}">
        <p14:creationId xmlns:p14="http://schemas.microsoft.com/office/powerpoint/2010/main" val="2480908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15901-B05A-9192-0C6F-CFB63940A92B}"/>
              </a:ext>
            </a:extLst>
          </p:cNvPr>
          <p:cNvSpPr>
            <a:spLocks noGrp="1"/>
          </p:cNvSpPr>
          <p:nvPr>
            <p:ph type="title"/>
          </p:nvPr>
        </p:nvSpPr>
        <p:spPr/>
        <p:txBody>
          <a:bodyPr/>
          <a:lstStyle/>
          <a:p>
            <a:r>
              <a:rPr lang="en-US" dirty="0"/>
              <a:t>Key Principles</a:t>
            </a:r>
          </a:p>
        </p:txBody>
      </p:sp>
      <p:sp>
        <p:nvSpPr>
          <p:cNvPr id="3" name="Content Placeholder 2">
            <a:extLst>
              <a:ext uri="{FF2B5EF4-FFF2-40B4-BE49-F238E27FC236}">
                <a16:creationId xmlns:a16="http://schemas.microsoft.com/office/drawing/2014/main" id="{459FFD39-4968-2326-B63F-D38FCD263021}"/>
              </a:ext>
            </a:extLst>
          </p:cNvPr>
          <p:cNvSpPr>
            <a:spLocks noGrp="1"/>
          </p:cNvSpPr>
          <p:nvPr>
            <p:ph idx="1"/>
          </p:nvPr>
        </p:nvSpPr>
        <p:spPr/>
        <p:txBody>
          <a:bodyPr/>
          <a:lstStyle/>
          <a:p>
            <a:r>
              <a:rPr lang="en-US" dirty="0"/>
              <a:t>TRUST: Build and sustain relationships among communities where disparities exist.</a:t>
            </a:r>
          </a:p>
          <a:p>
            <a:r>
              <a:rPr lang="en-US" dirty="0"/>
              <a:t>BUILD CAPACITY: Hire representative staff. </a:t>
            </a:r>
          </a:p>
          <a:p>
            <a:r>
              <a:rPr lang="en-US" dirty="0"/>
              <a:t>FOSTER CULTURAL COMPETENCY: Knowing information does not equal communicating effectively.</a:t>
            </a:r>
          </a:p>
          <a:p>
            <a:r>
              <a:rPr lang="en-US" dirty="0"/>
              <a:t>MAKE NO ASSUMPTIONS. Take on an attitude of humility. There are many ways to achieve the same goal.</a:t>
            </a:r>
          </a:p>
          <a:p>
            <a:r>
              <a:rPr lang="en-US" dirty="0"/>
              <a:t>LEARN: Listen. Listen to more than one voice. </a:t>
            </a:r>
          </a:p>
          <a:p>
            <a:endParaRPr lang="en-US" dirty="0"/>
          </a:p>
        </p:txBody>
      </p:sp>
    </p:spTree>
    <p:extLst>
      <p:ext uri="{BB962C8B-B14F-4D97-AF65-F5344CB8AC3E}">
        <p14:creationId xmlns:p14="http://schemas.microsoft.com/office/powerpoint/2010/main" val="497952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9D801-1908-4987-FB50-AF2180A141B9}"/>
              </a:ext>
            </a:extLst>
          </p:cNvPr>
          <p:cNvSpPr>
            <a:spLocks noGrp="1"/>
          </p:cNvSpPr>
          <p:nvPr>
            <p:ph type="title"/>
          </p:nvPr>
        </p:nvSpPr>
        <p:spPr/>
        <p:txBody>
          <a:bodyPr/>
          <a:lstStyle/>
          <a:p>
            <a:r>
              <a:rPr lang="en-US" dirty="0"/>
              <a:t>Take aways in addressing disparities</a:t>
            </a:r>
          </a:p>
        </p:txBody>
      </p:sp>
      <p:sp>
        <p:nvSpPr>
          <p:cNvPr id="3" name="Content Placeholder 2">
            <a:extLst>
              <a:ext uri="{FF2B5EF4-FFF2-40B4-BE49-F238E27FC236}">
                <a16:creationId xmlns:a16="http://schemas.microsoft.com/office/drawing/2014/main" id="{F12EF721-1D9B-DF83-7475-2C009CAB5B05}"/>
              </a:ext>
            </a:extLst>
          </p:cNvPr>
          <p:cNvSpPr>
            <a:spLocks noGrp="1"/>
          </p:cNvSpPr>
          <p:nvPr>
            <p:ph idx="1"/>
          </p:nvPr>
        </p:nvSpPr>
        <p:spPr>
          <a:xfrm>
            <a:off x="838200" y="1594624"/>
            <a:ext cx="10515600" cy="4785394"/>
          </a:xfrm>
        </p:spPr>
        <p:txBody>
          <a:bodyPr>
            <a:normAutofit/>
          </a:bodyPr>
          <a:lstStyle/>
          <a:p>
            <a:r>
              <a:rPr lang="en-US" dirty="0"/>
              <a:t>Hire staff that are members of the communities you serve.</a:t>
            </a:r>
          </a:p>
          <a:p>
            <a:pPr marL="0" indent="0">
              <a:buNone/>
            </a:pPr>
            <a:r>
              <a:rPr lang="en-US" dirty="0"/>
              <a:t>Until then…</a:t>
            </a:r>
          </a:p>
          <a:p>
            <a:r>
              <a:rPr lang="en-US" dirty="0"/>
              <a:t>Identify resources and dedicate staff time to ongoing community engagement.</a:t>
            </a:r>
          </a:p>
          <a:p>
            <a:r>
              <a:rPr lang="en-US" dirty="0"/>
              <a:t>Resources should include staff that represent the community.</a:t>
            </a:r>
          </a:p>
          <a:p>
            <a:r>
              <a:rPr lang="en-US" dirty="0"/>
              <a:t>Recognize that the voice of the community cannot be represented by a single voice or perspective. </a:t>
            </a:r>
          </a:p>
          <a:p>
            <a:r>
              <a:rPr lang="en-US" dirty="0"/>
              <a:t>Plan with the community, not after you have developed a plan</a:t>
            </a:r>
          </a:p>
          <a:p>
            <a:pPr marL="457200" lvl="1" indent="0">
              <a:buNone/>
            </a:pPr>
            <a:endParaRPr lang="en-US" dirty="0"/>
          </a:p>
        </p:txBody>
      </p:sp>
    </p:spTree>
    <p:extLst>
      <p:ext uri="{BB962C8B-B14F-4D97-AF65-F5344CB8AC3E}">
        <p14:creationId xmlns:p14="http://schemas.microsoft.com/office/powerpoint/2010/main" val="1287209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A8CAB-4A0F-5626-83CC-FDB658598E49}"/>
              </a:ext>
            </a:extLst>
          </p:cNvPr>
          <p:cNvSpPr>
            <a:spLocks noGrp="1"/>
          </p:cNvSpPr>
          <p:nvPr>
            <p:ph type="title"/>
          </p:nvPr>
        </p:nvSpPr>
        <p:spPr/>
        <p:txBody>
          <a:bodyPr/>
          <a:lstStyle/>
          <a:p>
            <a:r>
              <a:rPr lang="en-US" dirty="0"/>
              <a:t>Take aways in addressing disparities</a:t>
            </a:r>
          </a:p>
        </p:txBody>
      </p:sp>
      <p:sp>
        <p:nvSpPr>
          <p:cNvPr id="3" name="Content Placeholder 2">
            <a:extLst>
              <a:ext uri="{FF2B5EF4-FFF2-40B4-BE49-F238E27FC236}">
                <a16:creationId xmlns:a16="http://schemas.microsoft.com/office/drawing/2014/main" id="{EC2F58C9-85A7-CA6A-8BD4-9A09F8D36F1E}"/>
              </a:ext>
            </a:extLst>
          </p:cNvPr>
          <p:cNvSpPr>
            <a:spLocks noGrp="1"/>
          </p:cNvSpPr>
          <p:nvPr>
            <p:ph idx="1"/>
          </p:nvPr>
        </p:nvSpPr>
        <p:spPr>
          <a:xfrm>
            <a:off x="838200" y="1404257"/>
            <a:ext cx="10657114" cy="5110843"/>
          </a:xfrm>
        </p:spPr>
        <p:txBody>
          <a:bodyPr>
            <a:normAutofit/>
          </a:bodyPr>
          <a:lstStyle/>
          <a:p>
            <a:r>
              <a:rPr lang="en-US" dirty="0"/>
              <a:t>Establish and maintain ongoing relationships</a:t>
            </a:r>
          </a:p>
          <a:p>
            <a:pPr lvl="1"/>
            <a:r>
              <a:rPr lang="en-US" dirty="0"/>
              <a:t>Don’t wait for an emergency</a:t>
            </a:r>
          </a:p>
          <a:p>
            <a:pPr lvl="1"/>
            <a:r>
              <a:rPr lang="en-US" dirty="0"/>
              <a:t>Learn who has inherent credibility</a:t>
            </a:r>
          </a:p>
          <a:p>
            <a:pPr lvl="1"/>
            <a:r>
              <a:rPr lang="en-US" dirty="0"/>
              <a:t>Set up media contracts with vendors used by the communities.</a:t>
            </a:r>
          </a:p>
          <a:p>
            <a:r>
              <a:rPr lang="en-US" dirty="0"/>
              <a:t>Learn what works so that information gets disseminated, understood, and acted upon.</a:t>
            </a:r>
          </a:p>
          <a:p>
            <a:pPr lvl="1"/>
            <a:r>
              <a:rPr lang="en-US" dirty="0"/>
              <a:t>Cultural norms, beliefs and values – how does vaccination fit into these?</a:t>
            </a:r>
          </a:p>
          <a:p>
            <a:pPr lvl="1"/>
            <a:r>
              <a:rPr lang="en-US" dirty="0"/>
              <a:t>What is important to a specific community? Our priority may not be their priority?</a:t>
            </a:r>
          </a:p>
          <a:p>
            <a:pPr lvl="1"/>
            <a:r>
              <a:rPr lang="en-US" dirty="0"/>
              <a:t>Where does the community congregate, what type of events would be appropriate there?</a:t>
            </a:r>
          </a:p>
        </p:txBody>
      </p:sp>
    </p:spTree>
    <p:extLst>
      <p:ext uri="{BB962C8B-B14F-4D97-AF65-F5344CB8AC3E}">
        <p14:creationId xmlns:p14="http://schemas.microsoft.com/office/powerpoint/2010/main" val="2634247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42">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44">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Oval 48">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Arc 50">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3F1004-268E-4F5B-8C70-18488C512C8A}"/>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a:t>
            </a:r>
            <a:r>
              <a:rPr lang="en-US" sz="6000" b="0" i="0" kern="1200">
                <a:solidFill>
                  <a:schemeClr val="tx1"/>
                </a:solidFill>
                <a:effectLst/>
                <a:latin typeface="+mj-lt"/>
                <a:ea typeface="+mj-ea"/>
                <a:cs typeface="+mj-cs"/>
              </a:rPr>
              <a:t>We are only as strong as the weakest members.”</a:t>
            </a:r>
            <a:endParaRPr lang="en-US" sz="6000"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4D744124-AA2F-4719-B225-A8649AC9EB7A}"/>
              </a:ext>
            </a:extLst>
          </p:cNvPr>
          <p:cNvSpPr>
            <a:spLocks noGrp="1"/>
          </p:cNvSpPr>
          <p:nvPr>
            <p:ph type="body" sz="quarter" idx="13"/>
          </p:nvPr>
        </p:nvSpPr>
        <p:spPr>
          <a:xfrm>
            <a:off x="4038600" y="4782320"/>
            <a:ext cx="7644627" cy="1329443"/>
          </a:xfrm>
        </p:spPr>
        <p:txBody>
          <a:bodyPr vert="horz" lIns="91440" tIns="45720" rIns="91440" bIns="45720" rtlCol="0">
            <a:normAutofit/>
          </a:bodyPr>
          <a:lstStyle/>
          <a:p>
            <a:pPr algn="r"/>
            <a:r>
              <a:rPr lang="en-US" b="0" i="0" kern="1200" dirty="0">
                <a:solidFill>
                  <a:schemeClr val="tx1"/>
                </a:solidFill>
                <a:effectLst/>
                <a:latin typeface="+mn-lt"/>
                <a:ea typeface="+mn-ea"/>
                <a:cs typeface="+mn-cs"/>
              </a:rPr>
              <a:t>Adapted from an Old Basque Proverb- “A thread usually breaks from where it is thinnest.”</a:t>
            </a:r>
          </a:p>
        </p:txBody>
      </p:sp>
    </p:spTree>
    <p:extLst>
      <p:ext uri="{BB962C8B-B14F-4D97-AF65-F5344CB8AC3E}">
        <p14:creationId xmlns:p14="http://schemas.microsoft.com/office/powerpoint/2010/main" val="13161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DFCE4-FA32-386D-3BAA-A2C22F35B626}"/>
              </a:ext>
            </a:extLst>
          </p:cNvPr>
          <p:cNvSpPr>
            <a:spLocks noGrp="1"/>
          </p:cNvSpPr>
          <p:nvPr>
            <p:ph type="title"/>
          </p:nvPr>
        </p:nvSpPr>
        <p:spPr/>
        <p:txBody>
          <a:bodyPr/>
          <a:lstStyle/>
          <a:p>
            <a:r>
              <a:rPr lang="en-US" dirty="0"/>
              <a:t>Take aways in addressing disparities</a:t>
            </a:r>
          </a:p>
        </p:txBody>
      </p:sp>
      <p:sp>
        <p:nvSpPr>
          <p:cNvPr id="3" name="Content Placeholder 2">
            <a:extLst>
              <a:ext uri="{FF2B5EF4-FFF2-40B4-BE49-F238E27FC236}">
                <a16:creationId xmlns:a16="http://schemas.microsoft.com/office/drawing/2014/main" id="{C9F17DEC-FF65-4FAC-80EA-2F752C9357B7}"/>
              </a:ext>
            </a:extLst>
          </p:cNvPr>
          <p:cNvSpPr>
            <a:spLocks noGrp="1"/>
          </p:cNvSpPr>
          <p:nvPr>
            <p:ph idx="1"/>
          </p:nvPr>
        </p:nvSpPr>
        <p:spPr/>
        <p:txBody>
          <a:bodyPr/>
          <a:lstStyle/>
          <a:p>
            <a:r>
              <a:rPr lang="en-US" dirty="0"/>
              <a:t>Advocate for competent interpretation services</a:t>
            </a:r>
          </a:p>
          <a:p>
            <a:pPr lvl="1"/>
            <a:r>
              <a:rPr lang="en-US" dirty="0"/>
              <a:t>This includes agencies providing direct health services.</a:t>
            </a:r>
          </a:p>
          <a:p>
            <a:pPr lvl="1"/>
            <a:r>
              <a:rPr lang="en-US" dirty="0"/>
              <a:t>Double check translations to ensure cultural appropriateness. </a:t>
            </a:r>
          </a:p>
          <a:p>
            <a:pPr lvl="1"/>
            <a:r>
              <a:rPr lang="en-US" dirty="0"/>
              <a:t>Train persons who provide interpretive services</a:t>
            </a:r>
          </a:p>
          <a:p>
            <a:r>
              <a:rPr lang="en-US" dirty="0"/>
              <a:t>If we are not a member of the community, </a:t>
            </a:r>
          </a:p>
          <a:p>
            <a:pPr lvl="1"/>
            <a:r>
              <a:rPr lang="en-US" dirty="0"/>
              <a:t>Take on a supportive role and allow hired staff from the community to take the lead.</a:t>
            </a:r>
          </a:p>
          <a:p>
            <a:pPr lvl="1"/>
            <a:r>
              <a:rPr lang="en-US" dirty="0"/>
              <a:t>Be a mentor, an advocate, a buffer against bureaucratic processes.</a:t>
            </a:r>
          </a:p>
          <a:p>
            <a:pPr lvl="1"/>
            <a:r>
              <a:rPr lang="en-US" dirty="0"/>
              <a:t>“Mind meld” your expertise. </a:t>
            </a:r>
          </a:p>
          <a:p>
            <a:pPr lvl="1"/>
            <a:r>
              <a:rPr lang="en-US" dirty="0"/>
              <a:t>Learn from them.</a:t>
            </a:r>
          </a:p>
          <a:p>
            <a:endParaRPr lang="en-US" dirty="0"/>
          </a:p>
        </p:txBody>
      </p:sp>
    </p:spTree>
    <p:extLst>
      <p:ext uri="{BB962C8B-B14F-4D97-AF65-F5344CB8AC3E}">
        <p14:creationId xmlns:p14="http://schemas.microsoft.com/office/powerpoint/2010/main" val="2287488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Thank You!</a:t>
            </a:r>
          </a:p>
        </p:txBody>
      </p:sp>
      <p:sp>
        <p:nvSpPr>
          <p:cNvPr id="3" name="Text Placeholder 2"/>
          <p:cNvSpPr>
            <a:spLocks noGrp="1"/>
          </p:cNvSpPr>
          <p:nvPr>
            <p:ph type="body" sz="quarter" idx="13"/>
          </p:nvPr>
        </p:nvSpPr>
        <p:spPr/>
        <p:txBody>
          <a:bodyPr>
            <a:normAutofit fontScale="77500" lnSpcReduction="20000"/>
          </a:bodyPr>
          <a:lstStyle/>
          <a:p>
            <a:pPr algn="l"/>
            <a:r>
              <a:rPr lang="en-US" sz="3100" dirty="0"/>
              <a:t>Acknowledgements:</a:t>
            </a:r>
          </a:p>
          <a:p>
            <a:pPr marL="457200" indent="-457200" algn="l">
              <a:buFont typeface="Arial" panose="020B0604020202020204" pitchFamily="34" charset="0"/>
              <a:buChar char="•"/>
            </a:pPr>
            <a:r>
              <a:rPr lang="en-US" sz="3100" dirty="0"/>
              <a:t>Asli Ashkir</a:t>
            </a:r>
          </a:p>
          <a:p>
            <a:pPr marL="457200" indent="-457200" algn="l">
              <a:buFont typeface="Arial" panose="020B0604020202020204" pitchFamily="34" charset="0"/>
              <a:buChar char="•"/>
            </a:pPr>
            <a:r>
              <a:rPr lang="en-US" sz="3100" dirty="0"/>
              <a:t>Hinda Omar</a:t>
            </a:r>
          </a:p>
          <a:p>
            <a:pPr marL="457200" indent="-457200" algn="l">
              <a:buFont typeface="Arial" panose="020B0604020202020204" pitchFamily="34" charset="0"/>
              <a:buChar char="•"/>
            </a:pPr>
            <a:r>
              <a:rPr lang="en-US" sz="3100" dirty="0"/>
              <a:t>MDH IIS team</a:t>
            </a:r>
          </a:p>
          <a:p>
            <a:pPr marL="457200" indent="-457200" algn="l">
              <a:buFont typeface="Arial" panose="020B0604020202020204" pitchFamily="34" charset="0"/>
              <a:buChar char="•"/>
            </a:pPr>
            <a:r>
              <a:rPr lang="en-US" sz="3100" dirty="0"/>
              <a:t>Countless community partners</a:t>
            </a:r>
          </a:p>
          <a:p>
            <a:endParaRPr lang="en-US" sz="3200" b="1" dirty="0"/>
          </a:p>
          <a:p>
            <a:r>
              <a:rPr lang="en-US" sz="3200" b="1" dirty="0"/>
              <a:t>Lynn Bahta</a:t>
            </a:r>
          </a:p>
          <a:p>
            <a:r>
              <a:rPr lang="en-US" sz="2800" i="1" dirty="0"/>
              <a:t>lynn.bahta@state.mn.us</a:t>
            </a:r>
          </a:p>
        </p:txBody>
      </p:sp>
    </p:spTree>
    <p:extLst>
      <p:ext uri="{BB962C8B-B14F-4D97-AF65-F5344CB8AC3E}">
        <p14:creationId xmlns:p14="http://schemas.microsoft.com/office/powerpoint/2010/main" val="242918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D5E6B-BA20-4E0F-A261-DCF1C2495B97}"/>
              </a:ext>
            </a:extLst>
          </p:cNvPr>
          <p:cNvSpPr>
            <a:spLocks noGrp="1"/>
          </p:cNvSpPr>
          <p:nvPr>
            <p:ph type="title"/>
          </p:nvPr>
        </p:nvSpPr>
        <p:spPr/>
        <p:txBody>
          <a:bodyPr/>
          <a:lstStyle/>
          <a:p>
            <a:r>
              <a:rPr lang="en-US" dirty="0"/>
              <a:t>Land Acknowledgement </a:t>
            </a:r>
          </a:p>
        </p:txBody>
      </p:sp>
      <p:sp>
        <p:nvSpPr>
          <p:cNvPr id="3" name="Content Placeholder 2">
            <a:extLst>
              <a:ext uri="{FF2B5EF4-FFF2-40B4-BE49-F238E27FC236}">
                <a16:creationId xmlns:a16="http://schemas.microsoft.com/office/drawing/2014/main" id="{19BE1B36-76EC-421C-9D78-173C5636FC9C}"/>
              </a:ext>
            </a:extLst>
          </p:cNvPr>
          <p:cNvSpPr>
            <a:spLocks noGrp="1"/>
          </p:cNvSpPr>
          <p:nvPr>
            <p:ph idx="1"/>
          </p:nvPr>
        </p:nvSpPr>
        <p:spPr/>
        <p:txBody>
          <a:bodyPr>
            <a:normAutofit fontScale="77500" lnSpcReduction="20000"/>
          </a:bodyPr>
          <a:lstStyle/>
          <a:p>
            <a:pPr marL="0" indent="0">
              <a:buNone/>
            </a:pPr>
            <a:r>
              <a:rPr lang="en-US" dirty="0"/>
              <a:t>Every community owes its existence and vitality to generations from around the world who contributed their hopes, dreams, and energy to making the history that led to this moment. Some were brought here against their will, some were drawn to leave their distant homes in hope of a better life, and some have lived on this land for more generations than can be counted. Truth and acknowledgment are critical to building mutual respect and connection across all barriers of heritage and difference. </a:t>
            </a:r>
          </a:p>
          <a:p>
            <a:pPr marL="0" indent="0">
              <a:buNone/>
            </a:pPr>
            <a:r>
              <a:rPr lang="en-US" dirty="0"/>
              <a:t>We begin this effort to acknowledge what has been buried by honoring the truth. We are standing on the ancestral lands of the Dakota people. We want to acknowledge the Dakota, the Ojibwe, the Ho Chunk, and the other nations of people who also called this place home. We pay respects to their elders past and present. Please take a moment to consider the treaties made by the Tribal nations that entitle non-Native people to live and work on traditional Native lands. Consider the many legacies of violence, displacement, migration, and settlement that bring us together here today. Please join us in uncovering such truths at any and all public events.* </a:t>
            </a:r>
          </a:p>
          <a:p>
            <a:pPr marL="0" indent="0">
              <a:buNone/>
            </a:pPr>
            <a:r>
              <a:rPr lang="en-US" sz="1800" dirty="0"/>
              <a:t>*This is the acknowledgment given in the USDAC Honor Native Land Guide – edited to reflect this space by Shannon </a:t>
            </a:r>
            <a:r>
              <a:rPr lang="en-US" sz="1800" dirty="0" err="1"/>
              <a:t>Geshick</a:t>
            </a:r>
            <a:r>
              <a:rPr lang="en-US" sz="1800" dirty="0"/>
              <a:t>, MTAG, Executive Director Minnesota Indian Affairs Council</a:t>
            </a:r>
          </a:p>
        </p:txBody>
      </p:sp>
    </p:spTree>
    <p:extLst>
      <p:ext uri="{BB962C8B-B14F-4D97-AF65-F5344CB8AC3E}">
        <p14:creationId xmlns:p14="http://schemas.microsoft.com/office/powerpoint/2010/main" val="655014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Recognition of past trauma and abuse </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a:ea typeface="+mn-lt"/>
                <a:cs typeface="+mn-lt"/>
              </a:rPr>
              <a:t>The state of Minnesota and the Department of Health recognize trauma, medical abuse, and discrimination that have happened to our Black, Indigenous, people of color, disability, and LGBTQ+ communities, leading to distrust in medicine and public health.  </a:t>
            </a:r>
            <a:endParaRPr lang="en-US">
              <a:cs typeface="Calibri"/>
            </a:endParaRPr>
          </a:p>
          <a:p>
            <a:pPr marL="0" indent="0">
              <a:buNone/>
            </a:pPr>
            <a:r>
              <a:rPr lang="en-US">
                <a:ea typeface="+mn-lt"/>
                <a:cs typeface="+mn-lt"/>
              </a:rPr>
              <a:t>MDH, local public health, medical providers, and other partners are actively working to rebuild trust with communities and bring community members' voices to the table.  </a:t>
            </a:r>
          </a:p>
        </p:txBody>
      </p:sp>
    </p:spTree>
    <p:extLst>
      <p:ext uri="{BB962C8B-B14F-4D97-AF65-F5344CB8AC3E}">
        <p14:creationId xmlns:p14="http://schemas.microsoft.com/office/powerpoint/2010/main" val="2565019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AC0F8C5-C6B4-298D-EB98-58A0D379B609}"/>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F956E3AF-8810-4220-A57C-8C5F3152B447}"/>
              </a:ext>
            </a:extLst>
          </p:cNvPr>
          <p:cNvSpPr>
            <a:spLocks noGrp="1"/>
          </p:cNvSpPr>
          <p:nvPr>
            <p:ph idx="1"/>
          </p:nvPr>
        </p:nvSpPr>
        <p:spPr/>
        <p:txBody>
          <a:bodyPr>
            <a:normAutofit/>
          </a:bodyPr>
          <a:lstStyle/>
          <a:p>
            <a:pPr marL="0" lvl="0" indent="0">
              <a:buNone/>
            </a:pPr>
            <a:r>
              <a:rPr lang="en-US" dirty="0"/>
              <a:t>At the end of this session participants will be able to:</a:t>
            </a:r>
          </a:p>
          <a:p>
            <a:r>
              <a:rPr lang="en-US" dirty="0"/>
              <a:t>Describe evidence components that are used to make vaccine policy.</a:t>
            </a:r>
          </a:p>
          <a:p>
            <a:pPr lvl="0"/>
            <a:r>
              <a:rPr lang="en-US" dirty="0"/>
              <a:t>Characterize key factors that contribute to immunization coverage disparities.</a:t>
            </a:r>
          </a:p>
          <a:p>
            <a:pPr lvl="0"/>
            <a:r>
              <a:rPr lang="en-US" dirty="0"/>
              <a:t>Describe key principles to address immunization disparities.</a:t>
            </a:r>
          </a:p>
          <a:p>
            <a:r>
              <a:rPr lang="en-US" dirty="0"/>
              <a:t>List strategies that can be adopted to mitigate vaccine disparities.</a:t>
            </a:r>
          </a:p>
          <a:p>
            <a:pPr lvl="0"/>
            <a:endParaRPr lang="en-US" dirty="0"/>
          </a:p>
        </p:txBody>
      </p:sp>
    </p:spTree>
    <p:extLst>
      <p:ext uri="{BB962C8B-B14F-4D97-AF65-F5344CB8AC3E}">
        <p14:creationId xmlns:p14="http://schemas.microsoft.com/office/powerpoint/2010/main" val="2020911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276DC70-3426-270C-7AEA-2872C28748F4}"/>
              </a:ext>
            </a:extLst>
          </p:cNvPr>
          <p:cNvSpPr>
            <a:spLocks noGrp="1"/>
          </p:cNvSpPr>
          <p:nvPr>
            <p:ph type="title"/>
          </p:nvPr>
        </p:nvSpPr>
        <p:spPr/>
        <p:txBody>
          <a:bodyPr>
            <a:noAutofit/>
          </a:bodyPr>
          <a:lstStyle/>
          <a:p>
            <a:r>
              <a:rPr lang="en-US" sz="3600" dirty="0">
                <a:solidFill>
                  <a:schemeClr val="bg1"/>
                </a:solidFill>
              </a:rPr>
              <a:t>Making vaccine recommendations: A briefer</a:t>
            </a:r>
          </a:p>
        </p:txBody>
      </p:sp>
      <p:sp>
        <p:nvSpPr>
          <p:cNvPr id="4" name="Content Placeholder 3"/>
          <p:cNvSpPr>
            <a:spLocks noGrp="1"/>
          </p:cNvSpPr>
          <p:nvPr>
            <p:ph idx="1"/>
          </p:nvPr>
        </p:nvSpPr>
        <p:spPr/>
        <p:txBody>
          <a:bodyPr>
            <a:normAutofit/>
          </a:bodyPr>
          <a:lstStyle/>
          <a:p>
            <a:pPr marL="0" indent="0">
              <a:buNone/>
            </a:pPr>
            <a:r>
              <a:rPr lang="en-US" sz="2800" dirty="0"/>
              <a:t>Advisory Committee on Immunization Practices (ACIP)</a:t>
            </a:r>
            <a:endParaRPr lang="en-US" dirty="0"/>
          </a:p>
          <a:p>
            <a:r>
              <a:rPr lang="en-US" dirty="0"/>
              <a:t>Provide advice and guidance to the Director of the Centers for Disease Control and Prevention (CDC)</a:t>
            </a:r>
          </a:p>
          <a:p>
            <a:pPr lvl="1"/>
            <a:r>
              <a:rPr lang="en-US" dirty="0"/>
              <a:t>Use of vaccines and related products in the U.S. civilian population</a:t>
            </a:r>
          </a:p>
          <a:p>
            <a:pPr lvl="1"/>
            <a:r>
              <a:rPr lang="en-US" dirty="0"/>
              <a:t>Control of vaccine-preventable diseases</a:t>
            </a:r>
          </a:p>
          <a:p>
            <a:r>
              <a:rPr lang="en-US" dirty="0"/>
              <a:t>Approve the list of vaccines for the Vaccines for Children Program</a:t>
            </a:r>
          </a:p>
          <a:p>
            <a:pPr marL="0" indent="0">
              <a:buNone/>
            </a:pPr>
            <a:endParaRPr lang="en-US" dirty="0"/>
          </a:p>
        </p:txBody>
      </p:sp>
    </p:spTree>
    <p:extLst>
      <p:ext uri="{BB962C8B-B14F-4D97-AF65-F5344CB8AC3E}">
        <p14:creationId xmlns:p14="http://schemas.microsoft.com/office/powerpoint/2010/main" val="2329763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chemeClr val="bg1"/>
                </a:solidFill>
              </a:rPr>
              <a:t>Making vaccine recommendations: </a:t>
            </a:r>
            <a:br>
              <a:rPr lang="en-US">
                <a:solidFill>
                  <a:schemeClr val="bg1"/>
                </a:solidFill>
              </a:rPr>
            </a:br>
            <a:r>
              <a:rPr lang="en-US">
                <a:solidFill>
                  <a:schemeClr val="bg1"/>
                </a:solidFill>
              </a:rPr>
              <a:t>Evidential Review</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a:t>Disease incidence and burden</a:t>
            </a:r>
          </a:p>
          <a:p>
            <a:r>
              <a:rPr lang="en-US" dirty="0"/>
              <a:t>Vaccine immunogenicity/effectiveness</a:t>
            </a:r>
          </a:p>
          <a:p>
            <a:r>
              <a:rPr lang="en-US" dirty="0"/>
              <a:t>Vaccine safety profile</a:t>
            </a:r>
          </a:p>
          <a:p>
            <a:r>
              <a:rPr lang="en-US" dirty="0"/>
              <a:t>Acceptance</a:t>
            </a:r>
          </a:p>
          <a:p>
            <a:r>
              <a:rPr lang="en-US" dirty="0"/>
              <a:t>Program implementation feasibility</a:t>
            </a:r>
          </a:p>
          <a:p>
            <a:r>
              <a:rPr lang="en-US" dirty="0"/>
              <a:t>Health equity</a:t>
            </a:r>
          </a:p>
          <a:p>
            <a:r>
              <a:rPr lang="en-US" dirty="0"/>
              <a:t>Economic analysis</a:t>
            </a:r>
            <a:br>
              <a:rPr lang="en-US" dirty="0"/>
            </a:br>
            <a:endParaRPr lang="en-US" dirty="0"/>
          </a:p>
          <a:p>
            <a:pPr marL="0" indent="0">
              <a:buNone/>
            </a:pPr>
            <a:r>
              <a:rPr lang="en-US" sz="2800" dirty="0"/>
              <a:t>Deliberation is conducted publicly via webcast so anyone may hear the evidence and subsequent discussions leading to a recommendation.</a:t>
            </a:r>
          </a:p>
        </p:txBody>
      </p:sp>
    </p:spTree>
    <p:extLst>
      <p:ext uri="{BB962C8B-B14F-4D97-AF65-F5344CB8AC3E}">
        <p14:creationId xmlns:p14="http://schemas.microsoft.com/office/powerpoint/2010/main" val="1312760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Recommendation categories</a:t>
            </a:r>
          </a:p>
        </p:txBody>
      </p:sp>
      <p:pic>
        <p:nvPicPr>
          <p:cNvPr id="17" name="Picture Placeholder 16" descr="Badge Tick1 with solid fill">
            <a:extLst>
              <a:ext uri="{FF2B5EF4-FFF2-40B4-BE49-F238E27FC236}">
                <a16:creationId xmlns:a16="http://schemas.microsoft.com/office/drawing/2014/main" id="{72B909F6-337D-2E73-44D1-AAA0BEBC0ADD}"/>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p:pic>
      <p:sp>
        <p:nvSpPr>
          <p:cNvPr id="3" name="Content Placeholder 2"/>
          <p:cNvSpPr>
            <a:spLocks noGrp="1"/>
          </p:cNvSpPr>
          <p:nvPr>
            <p:ph type="body" sz="quarter" idx="15"/>
          </p:nvPr>
        </p:nvSpPr>
        <p:spPr>
          <a:xfrm>
            <a:off x="1469225" y="4564987"/>
            <a:ext cx="2542477" cy="1846204"/>
          </a:xfrm>
        </p:spPr>
        <p:txBody>
          <a:bodyPr>
            <a:normAutofit/>
          </a:bodyPr>
          <a:lstStyle/>
          <a:p>
            <a:r>
              <a:rPr lang="en-US" dirty="0">
                <a:solidFill>
                  <a:schemeClr val="tx1"/>
                </a:solidFill>
              </a:rPr>
              <a:t>ACIP recommends vaccination for all persons in an age group or a group at increased risk for vaccine-preventable disease;</a:t>
            </a:r>
          </a:p>
        </p:txBody>
      </p:sp>
      <p:pic>
        <p:nvPicPr>
          <p:cNvPr id="19" name="Picture Placeholder 18" descr="Badge Cross outline">
            <a:extLst>
              <a:ext uri="{FF2B5EF4-FFF2-40B4-BE49-F238E27FC236}">
                <a16:creationId xmlns:a16="http://schemas.microsoft.com/office/drawing/2014/main" id="{70453FE0-CBEC-1B6E-87DA-09B6B7CF7C45}"/>
              </a:ext>
            </a:extLst>
          </p:cNvPr>
          <p:cNvPicPr>
            <a:picLocks noGrp="1" noChangeAspect="1"/>
          </p:cNvPicPr>
          <p:nvPr>
            <p:ph type="pic" sz="quarter" idx="2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p:pic>
      <p:sp>
        <p:nvSpPr>
          <p:cNvPr id="11" name="Text Placeholder 10">
            <a:extLst>
              <a:ext uri="{FF2B5EF4-FFF2-40B4-BE49-F238E27FC236}">
                <a16:creationId xmlns:a16="http://schemas.microsoft.com/office/drawing/2014/main" id="{025BA9F4-DB12-574A-664B-35B6358FA26E}"/>
              </a:ext>
            </a:extLst>
          </p:cNvPr>
          <p:cNvSpPr>
            <a:spLocks noGrp="1"/>
          </p:cNvSpPr>
          <p:nvPr>
            <p:ph type="body" sz="quarter" idx="17"/>
          </p:nvPr>
        </p:nvSpPr>
        <p:spPr>
          <a:xfrm>
            <a:off x="4712235" y="4564988"/>
            <a:ext cx="2542477" cy="942194"/>
          </a:xfrm>
        </p:spPr>
        <p:txBody>
          <a:bodyPr>
            <a:normAutofit/>
          </a:bodyPr>
          <a:lstStyle/>
          <a:p>
            <a:r>
              <a:rPr lang="en-US" dirty="0">
                <a:solidFill>
                  <a:schemeClr val="tx1"/>
                </a:solidFill>
              </a:rPr>
              <a:t>ACIP does not recommend the use of a vaccine; or</a:t>
            </a:r>
          </a:p>
        </p:txBody>
      </p:sp>
      <p:pic>
        <p:nvPicPr>
          <p:cNvPr id="21" name="Picture Placeholder 20" descr="Question Mark with solid fill">
            <a:extLst>
              <a:ext uri="{FF2B5EF4-FFF2-40B4-BE49-F238E27FC236}">
                <a16:creationId xmlns:a16="http://schemas.microsoft.com/office/drawing/2014/main" id="{77ADD8E4-9BA7-4A12-8626-939927A7CBCE}"/>
              </a:ext>
            </a:extLst>
          </p:cNvPr>
          <p:cNvPicPr>
            <a:picLocks noGrp="1" noChangeAspect="1"/>
          </p:cNvPicPr>
          <p:nvPr>
            <p:ph type="pic" sz="quarter" idx="22"/>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p:pic>
      <p:sp>
        <p:nvSpPr>
          <p:cNvPr id="12" name="Text Placeholder 11">
            <a:extLst>
              <a:ext uri="{FF2B5EF4-FFF2-40B4-BE49-F238E27FC236}">
                <a16:creationId xmlns:a16="http://schemas.microsoft.com/office/drawing/2014/main" id="{102F8E1E-B192-C384-BF72-F18663981D52}"/>
              </a:ext>
            </a:extLst>
          </p:cNvPr>
          <p:cNvSpPr>
            <a:spLocks noGrp="1"/>
          </p:cNvSpPr>
          <p:nvPr>
            <p:ph type="body" sz="quarter" idx="19"/>
          </p:nvPr>
        </p:nvSpPr>
        <p:spPr>
          <a:xfrm>
            <a:off x="7955245" y="4564987"/>
            <a:ext cx="2542477" cy="1586431"/>
          </a:xfrm>
        </p:spPr>
        <p:txBody>
          <a:bodyPr>
            <a:normAutofit/>
          </a:bodyPr>
          <a:lstStyle/>
          <a:p>
            <a:r>
              <a:rPr lang="en-US" dirty="0">
                <a:solidFill>
                  <a:schemeClr val="tx1"/>
                </a:solidFill>
              </a:rPr>
              <a:t>ACIP recommendation relies on the guidance of the clinician in the context of the individual patient situation</a:t>
            </a:r>
          </a:p>
        </p:txBody>
      </p:sp>
      <p:pic>
        <p:nvPicPr>
          <p:cNvPr id="27" name="Picture 26">
            <a:extLst>
              <a:ext uri="{FF2B5EF4-FFF2-40B4-BE49-F238E27FC236}">
                <a16:creationId xmlns:a16="http://schemas.microsoft.com/office/drawing/2014/main" id="{283A9903-2CD8-868F-F87A-366CF582E488}"/>
              </a:ext>
              <a:ext uri="{C183D7F6-B498-43B3-948B-1728B52AA6E4}">
                <adec:decorative xmlns:adec="http://schemas.microsoft.com/office/drawing/2017/decorative" val="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6902" t="15150" r="36430" b="15001"/>
          <a:stretch/>
        </p:blipFill>
        <p:spPr>
          <a:xfrm>
            <a:off x="8180562" y="2077347"/>
            <a:ext cx="2091841" cy="2087242"/>
          </a:xfrm>
          <a:prstGeom prst="flowChartConnector">
            <a:avLst/>
          </a:prstGeom>
        </p:spPr>
      </p:pic>
    </p:spTree>
    <p:extLst>
      <p:ext uri="{BB962C8B-B14F-4D97-AF65-F5344CB8AC3E}">
        <p14:creationId xmlns:p14="http://schemas.microsoft.com/office/powerpoint/2010/main" val="243299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8E24B-A869-496A-9CD1-EA1053F1CF91}"/>
              </a:ext>
            </a:extLst>
          </p:cNvPr>
          <p:cNvSpPr>
            <a:spLocks noGrp="1"/>
          </p:cNvSpPr>
          <p:nvPr>
            <p:ph type="title"/>
          </p:nvPr>
        </p:nvSpPr>
        <p:spPr/>
        <p:txBody>
          <a:bodyPr>
            <a:normAutofit/>
          </a:bodyPr>
          <a:lstStyle/>
          <a:p>
            <a:r>
              <a:rPr lang="en-US" dirty="0"/>
              <a:t>Components of getting vaccinated </a:t>
            </a:r>
          </a:p>
        </p:txBody>
      </p:sp>
      <p:sp>
        <p:nvSpPr>
          <p:cNvPr id="3" name="Slide Number Placeholder 2">
            <a:extLst>
              <a:ext uri="{FF2B5EF4-FFF2-40B4-BE49-F238E27FC236}">
                <a16:creationId xmlns:a16="http://schemas.microsoft.com/office/drawing/2014/main" id="{01CF9F7D-C4C4-4285-BE0B-AFBE5D4DDB9D}"/>
              </a:ext>
            </a:extLst>
          </p:cNvPr>
          <p:cNvSpPr>
            <a:spLocks noGrp="1"/>
          </p:cNvSpPr>
          <p:nvPr>
            <p:ph type="sldNum" sz="quarter" idx="12"/>
          </p:nvPr>
        </p:nvSpPr>
        <p:spPr/>
        <p:txBody>
          <a:bodyPr/>
          <a:lstStyle/>
          <a:p>
            <a:fld id="{C77968C3-7B7E-411D-B105-08F43D0B3F8A}" type="slidenum">
              <a:rPr lang="en-US" smtClean="0"/>
              <a:pPr/>
              <a:t>8</a:t>
            </a:fld>
            <a:endParaRPr lang="en-US"/>
          </a:p>
        </p:txBody>
      </p:sp>
      <p:sp>
        <p:nvSpPr>
          <p:cNvPr id="7" name="Rectangle 6">
            <a:extLst>
              <a:ext uri="{FF2B5EF4-FFF2-40B4-BE49-F238E27FC236}">
                <a16:creationId xmlns:a16="http://schemas.microsoft.com/office/drawing/2014/main" id="{38EA5CA0-865A-46BE-BC6E-364D62A0C3C7}"/>
              </a:ext>
            </a:extLst>
          </p:cNvPr>
          <p:cNvSpPr/>
          <p:nvPr/>
        </p:nvSpPr>
        <p:spPr>
          <a:xfrm>
            <a:off x="723900" y="6174785"/>
            <a:ext cx="7063707" cy="546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6">
                    <a:lumMod val="75000"/>
                  </a:schemeClr>
                </a:solidFill>
              </a:rPr>
              <a:t>Source: CDC: The Confidence Project, UNICEF: Journey to Health</a:t>
            </a:r>
          </a:p>
        </p:txBody>
      </p:sp>
      <p:graphicFrame>
        <p:nvGraphicFramePr>
          <p:cNvPr id="4" name="Diagram 3">
            <a:extLst>
              <a:ext uri="{FF2B5EF4-FFF2-40B4-BE49-F238E27FC236}">
                <a16:creationId xmlns:a16="http://schemas.microsoft.com/office/drawing/2014/main" id="{F30AEAD7-967E-9AE8-601B-E9000F24CC49}"/>
              </a:ext>
            </a:extLst>
          </p:cNvPr>
          <p:cNvGraphicFramePr/>
          <p:nvPr>
            <p:extLst>
              <p:ext uri="{D42A27DB-BD31-4B8C-83A1-F6EECF244321}">
                <p14:modId xmlns:p14="http://schemas.microsoft.com/office/powerpoint/2010/main" val="2545341617"/>
              </p:ext>
            </p:extLst>
          </p:nvPr>
        </p:nvGraphicFramePr>
        <p:xfrm>
          <a:off x="327893" y="937683"/>
          <a:ext cx="1168400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91A52644-2D87-7BAB-0869-4D8F5169B39A}"/>
              </a:ext>
            </a:extLst>
          </p:cNvPr>
          <p:cNvSpPr txBox="1"/>
          <p:nvPr/>
        </p:nvSpPr>
        <p:spPr>
          <a:xfrm>
            <a:off x="5185067" y="3068945"/>
            <a:ext cx="2005445" cy="1661993"/>
          </a:xfrm>
          <a:prstGeom prst="rect">
            <a:avLst/>
          </a:prstGeom>
          <a:noFill/>
        </p:spPr>
        <p:txBody>
          <a:bodyPr wrap="square">
            <a:spAutoFit/>
          </a:bodyPr>
          <a:lstStyle/>
          <a:p>
            <a:pPr lvl="0"/>
            <a:r>
              <a:rPr lang="en-US" sz="2800" dirty="0"/>
              <a:t>-Vaccination experience </a:t>
            </a:r>
          </a:p>
          <a:p>
            <a:pPr lvl="0"/>
            <a:r>
              <a:rPr lang="en-US" sz="2800" dirty="0"/>
              <a:t>-Trust</a:t>
            </a:r>
          </a:p>
          <a:p>
            <a:pPr lvl="0"/>
            <a:endParaRPr lang="en-US" dirty="0"/>
          </a:p>
        </p:txBody>
      </p:sp>
    </p:spTree>
    <p:extLst>
      <p:ext uri="{BB962C8B-B14F-4D97-AF65-F5344CB8AC3E}">
        <p14:creationId xmlns:p14="http://schemas.microsoft.com/office/powerpoint/2010/main" val="1588816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9CD09E-4C43-497C-A64E-A73881FF6462}"/>
              </a:ext>
            </a:extLst>
          </p:cNvPr>
          <p:cNvSpPr>
            <a:spLocks noGrp="1"/>
          </p:cNvSpPr>
          <p:nvPr>
            <p:ph type="title"/>
          </p:nvPr>
        </p:nvSpPr>
        <p:spPr/>
        <p:txBody>
          <a:bodyPr/>
          <a:lstStyle/>
          <a:p>
            <a:r>
              <a:rPr lang="en-US" dirty="0"/>
              <a:t>Intersecting factors</a:t>
            </a:r>
          </a:p>
        </p:txBody>
      </p:sp>
      <p:sp>
        <p:nvSpPr>
          <p:cNvPr id="3" name="Content Placeholder 2">
            <a:extLst>
              <a:ext uri="{FF2B5EF4-FFF2-40B4-BE49-F238E27FC236}">
                <a16:creationId xmlns:a16="http://schemas.microsoft.com/office/drawing/2014/main" id="{16078C9B-6655-485C-87A7-2D7A1DC7420C}"/>
              </a:ext>
            </a:extLst>
          </p:cNvPr>
          <p:cNvSpPr>
            <a:spLocks noGrp="1"/>
          </p:cNvSpPr>
          <p:nvPr>
            <p:ph idx="1"/>
          </p:nvPr>
        </p:nvSpPr>
        <p:spPr/>
        <p:txBody>
          <a:bodyPr>
            <a:normAutofit/>
          </a:bodyPr>
          <a:lstStyle/>
          <a:p>
            <a:r>
              <a:rPr lang="en-US" dirty="0"/>
              <a:t>Perceptions about vaccines are influenced by</a:t>
            </a:r>
          </a:p>
          <a:p>
            <a:pPr lvl="1"/>
            <a:r>
              <a:rPr lang="en-US" dirty="0"/>
              <a:t>Race</a:t>
            </a:r>
          </a:p>
          <a:p>
            <a:pPr lvl="1"/>
            <a:r>
              <a:rPr lang="en-US" dirty="0"/>
              <a:t>Age</a:t>
            </a:r>
          </a:p>
          <a:p>
            <a:pPr lvl="1"/>
            <a:r>
              <a:rPr lang="en-US" dirty="0"/>
              <a:t>Political party</a:t>
            </a:r>
          </a:p>
          <a:p>
            <a:pPr lvl="1"/>
            <a:r>
              <a:rPr lang="en-US" dirty="0"/>
              <a:t>Geography</a:t>
            </a:r>
          </a:p>
          <a:p>
            <a:pPr lvl="1"/>
            <a:r>
              <a:rPr lang="en-US" dirty="0"/>
              <a:t>Personal faith background</a:t>
            </a:r>
          </a:p>
          <a:p>
            <a:r>
              <a:rPr lang="en-US" dirty="0"/>
              <a:t>Questions do not imply hesitancy</a:t>
            </a:r>
          </a:p>
        </p:txBody>
      </p:sp>
      <p:sp>
        <p:nvSpPr>
          <p:cNvPr id="2" name="Slide Number Placeholder 1">
            <a:extLst>
              <a:ext uri="{FF2B5EF4-FFF2-40B4-BE49-F238E27FC236}">
                <a16:creationId xmlns:a16="http://schemas.microsoft.com/office/drawing/2014/main" id="{484E4708-0FB3-40D7-A4CC-63F609526A39}"/>
              </a:ext>
            </a:extLst>
          </p:cNvPr>
          <p:cNvSpPr>
            <a:spLocks noGrp="1"/>
          </p:cNvSpPr>
          <p:nvPr>
            <p:ph type="sldNum" sz="quarter" idx="12"/>
          </p:nvPr>
        </p:nvSpPr>
        <p:spPr/>
        <p:txBody>
          <a:bodyPr/>
          <a:lstStyle/>
          <a:p>
            <a:fld id="{C77968C3-7B7E-411D-B105-08F43D0B3F8A}" type="slidenum">
              <a:rPr lang="en-US" smtClean="0"/>
              <a:t>9</a:t>
            </a:fld>
            <a:endParaRPr lang="en-US"/>
          </a:p>
        </p:txBody>
      </p:sp>
      <p:sp>
        <p:nvSpPr>
          <p:cNvPr id="6" name="Rectangle 5">
            <a:extLst>
              <a:ext uri="{FF2B5EF4-FFF2-40B4-BE49-F238E27FC236}">
                <a16:creationId xmlns:a16="http://schemas.microsoft.com/office/drawing/2014/main" id="{C4FEF6A0-F779-4D41-9C6F-C7125CD352DE}"/>
              </a:ext>
            </a:extLst>
          </p:cNvPr>
          <p:cNvSpPr/>
          <p:nvPr/>
        </p:nvSpPr>
        <p:spPr>
          <a:xfrm>
            <a:off x="1066800" y="5968704"/>
            <a:ext cx="9804400" cy="723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Source: </a:t>
            </a:r>
            <a:r>
              <a:rPr lang="en-US" sz="2000" dirty="0" err="1">
                <a:solidFill>
                  <a:schemeClr val="accent6"/>
                </a:solidFill>
              </a:rPr>
              <a:t>deBeaumont</a:t>
            </a:r>
            <a:r>
              <a:rPr lang="en-US" sz="2000" dirty="0">
                <a:solidFill>
                  <a:schemeClr val="accent6"/>
                </a:solidFill>
              </a:rPr>
              <a:t> Foundation: </a:t>
            </a:r>
            <a:r>
              <a:rPr lang="en-US" sz="2000" dirty="0">
                <a:solidFill>
                  <a:schemeClr val="accent6"/>
                </a:solidFill>
                <a:hlinkClick r:id="rId3">
                  <a:extLst>
                    <a:ext uri="{A12FA001-AC4F-418D-AE19-62706E023703}">
                      <ahyp:hlinkClr xmlns:ahyp="http://schemas.microsoft.com/office/drawing/2018/hyperlinkcolor" val="tx"/>
                    </a:ext>
                  </a:extLst>
                </a:hlinkClick>
              </a:rPr>
              <a:t>www.changingthecovidconversation.org</a:t>
            </a:r>
            <a:r>
              <a:rPr lang="en-US" sz="2000" dirty="0">
                <a:solidFill>
                  <a:schemeClr val="accent6"/>
                </a:solidFill>
              </a:rPr>
              <a:t> </a:t>
            </a:r>
          </a:p>
        </p:txBody>
      </p:sp>
    </p:spTree>
    <p:extLst>
      <p:ext uri="{BB962C8B-B14F-4D97-AF65-F5344CB8AC3E}">
        <p14:creationId xmlns:p14="http://schemas.microsoft.com/office/powerpoint/2010/main" val="2077373381"/>
      </p:ext>
    </p:extLst>
  </p:cSld>
  <p:clrMapOvr>
    <a:masterClrMapping/>
  </p:clrMapOvr>
</p:sld>
</file>

<file path=ppt/theme/theme1.xml><?xml version="1.0" encoding="utf-8"?>
<a:theme xmlns:a="http://schemas.openxmlformats.org/drawingml/2006/main" name="Office Theme">
  <a:themeElements>
    <a:clrScheme name="Custom 11">
      <a:dk1>
        <a:srgbClr val="000000"/>
      </a:dk1>
      <a:lt1>
        <a:srgbClr val="FFFFFF"/>
      </a:lt1>
      <a:dk2>
        <a:srgbClr val="A5A5A5"/>
      </a:dk2>
      <a:lt2>
        <a:srgbClr val="FFFFFF"/>
      </a:lt2>
      <a:accent1>
        <a:srgbClr val="003865"/>
      </a:accent1>
      <a:accent2>
        <a:srgbClr val="78BE21"/>
      </a:accent2>
      <a:accent3>
        <a:srgbClr val="0070CB"/>
      </a:accent3>
      <a:accent4>
        <a:srgbClr val="5D295F"/>
      </a:accent4>
      <a:accent5>
        <a:srgbClr val="12737A"/>
      </a:accent5>
      <a:accent6>
        <a:srgbClr val="8D3F2B"/>
      </a:accent6>
      <a:hlink>
        <a:srgbClr val="003865"/>
      </a:hlink>
      <a:folHlink>
        <a:srgbClr val="00386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98f01fe9-c3f2-4582-9148-d87bd0c242e7">PP6VNZTUNPYT-222210944-159</_dlc_DocId>
    <_dlc_DocIdUrl xmlns="98f01fe9-c3f2-4582-9148-d87bd0c242e7">
      <Url>https://mn365.sharepoint.com/teams/MDH/permanent/comm_proj/_layouts/15/DocIdRedir.aspx?ID=PP6VNZTUNPYT-222210944-159</Url>
      <Description>PP6VNZTUNPYT-222210944-159</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82B80E85798B498881C0CB36871F5B" ma:contentTypeVersion="81" ma:contentTypeDescription="Create a new document." ma:contentTypeScope="" ma:versionID="b9712537d076d3e65ef73f911a4e0747">
  <xsd:schema xmlns:xsd="http://www.w3.org/2001/XMLSchema" xmlns:xs="http://www.w3.org/2001/XMLSchema" xmlns:p="http://schemas.microsoft.com/office/2006/metadata/properties" xmlns:ns2="98f01fe9-c3f2-4582-9148-d87bd0c242e7" xmlns:ns3="fc253db8-c1a2-4032-adc2-d3fbd160fc76" xmlns:ns4="8837c207-459e-4c9e-ae67-73e2034e87a2" targetNamespace="http://schemas.microsoft.com/office/2006/metadata/properties" ma:root="true" ma:fieldsID="7b344f422e9b7a4ad174fb28f82963e3" ns2:_="" ns3:_="" ns4:_="">
    <xsd:import namespace="98f01fe9-c3f2-4582-9148-d87bd0c242e7"/>
    <xsd:import namespace="fc253db8-c1a2-4032-adc2-d3fbd160fc76"/>
    <xsd:import namespace="8837c207-459e-4c9e-ae67-73e2034e87a2"/>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01fe9-c3f2-4582-9148-d87bd0c242e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c253db8-c1a2-4032-adc2-d3fbd160fc7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37c207-459e-4c9e-ae67-73e2034e87a2"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50F91F-74F7-49FD-9AF9-DFBCCA75CA70}">
  <ds:schemaRefs>
    <ds:schemaRef ds:uri="http://schemas.microsoft.com/sharepoint/events"/>
    <ds:schemaRef ds:uri=""/>
  </ds:schemaRefs>
</ds:datastoreItem>
</file>

<file path=customXml/itemProps2.xml><?xml version="1.0" encoding="utf-8"?>
<ds:datastoreItem xmlns:ds="http://schemas.openxmlformats.org/officeDocument/2006/customXml" ds:itemID="{9678B604-9059-4F1C-B8E2-C96A71A964D2}">
  <ds:schemaRefs>
    <ds:schemaRef ds:uri="http://purl.org/dc/dcmitype/"/>
    <ds:schemaRef ds:uri="http://purl.org/dc/terms/"/>
    <ds:schemaRef ds:uri="http://schemas.microsoft.com/office/infopath/2007/PartnerControls"/>
    <ds:schemaRef ds:uri="http://schemas.microsoft.com/office/2006/metadata/properties"/>
    <ds:schemaRef ds:uri="fc253db8-c1a2-4032-adc2-d3fbd160fc76"/>
    <ds:schemaRef ds:uri="http://schemas.microsoft.com/office/2006/documentManagement/types"/>
    <ds:schemaRef ds:uri="http://purl.org/dc/elements/1.1/"/>
    <ds:schemaRef ds:uri="http://schemas.openxmlformats.org/package/2006/metadata/core-properties"/>
    <ds:schemaRef ds:uri="8837c207-459e-4c9e-ae67-73e2034e87a2"/>
    <ds:schemaRef ds:uri="98f01fe9-c3f2-4582-9148-d87bd0c242e7"/>
    <ds:schemaRef ds:uri="http://www.w3.org/XML/1998/namespace"/>
  </ds:schemaRefs>
</ds:datastoreItem>
</file>

<file path=customXml/itemProps3.xml><?xml version="1.0" encoding="utf-8"?>
<ds:datastoreItem xmlns:ds="http://schemas.openxmlformats.org/officeDocument/2006/customXml" ds:itemID="{681A6805-DD8B-4155-AA23-DFF42F80B2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f01fe9-c3f2-4582-9148-d87bd0c242e7"/>
    <ds:schemaRef ds:uri="fc253db8-c1a2-4032-adc2-d3fbd160fc76"/>
    <ds:schemaRef ds:uri="8837c207-459e-4c9e-ae67-73e2034e87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7F4349A-22F7-4A2D-8CA5-43DDCD6795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1262</TotalTime>
  <Words>3941</Words>
  <Application>Microsoft Office PowerPoint</Application>
  <PresentationFormat>Widescreen</PresentationFormat>
  <Paragraphs>405</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expo-serif-pro</vt:lpstr>
      <vt:lpstr>Wingdings</vt:lpstr>
      <vt:lpstr>Office Theme</vt:lpstr>
      <vt:lpstr>Addressing Vaccine Disparities</vt:lpstr>
      <vt:lpstr>Conflicts of Interest</vt:lpstr>
      <vt:lpstr>“We are only as strong as the weakest members.”</vt:lpstr>
      <vt:lpstr>Objectives</vt:lpstr>
      <vt:lpstr>Making vaccine recommendations: A briefer</vt:lpstr>
      <vt:lpstr>Making vaccine recommendations:  Evidential Review</vt:lpstr>
      <vt:lpstr>Recommendation categories</vt:lpstr>
      <vt:lpstr>Components of getting vaccinated </vt:lpstr>
      <vt:lpstr>Intersecting factors</vt:lpstr>
      <vt:lpstr>PowerPoint Presentation</vt:lpstr>
      <vt:lpstr>Addressing disparities when confidence and access intersect</vt:lpstr>
      <vt:lpstr>Hints of an issue emerge</vt:lpstr>
      <vt:lpstr>Comparison of MMR Rates at age 24 Months in Minnesota-borne Community children versus Non-community, 2004-2009, Minnesota</vt:lpstr>
      <vt:lpstr>Early BROAD-Stroke Response: Ineffective</vt:lpstr>
      <vt:lpstr>Bringing in the community</vt:lpstr>
      <vt:lpstr>Expand Understanding of the Issue</vt:lpstr>
      <vt:lpstr>What we learned</vt:lpstr>
      <vt:lpstr>Adjusting our interventions</vt:lpstr>
      <vt:lpstr>Adjusting our interventions: more learning</vt:lpstr>
      <vt:lpstr>Measles outbreak in 2017</vt:lpstr>
      <vt:lpstr>  </vt:lpstr>
      <vt:lpstr>PowerPoint Presentation</vt:lpstr>
      <vt:lpstr>Post-outbreak</vt:lpstr>
      <vt:lpstr>Ongoing challenges</vt:lpstr>
      <vt:lpstr>Learning from the pandemic</vt:lpstr>
      <vt:lpstr>Learning from the pandemic</vt:lpstr>
      <vt:lpstr>Key Principles</vt:lpstr>
      <vt:lpstr>Take aways in addressing disparities</vt:lpstr>
      <vt:lpstr>Take aways in addressing disparities</vt:lpstr>
      <vt:lpstr>Take aways in addressing disparities</vt:lpstr>
      <vt:lpstr>Thank You!</vt:lpstr>
      <vt:lpstr>Land Acknowledgement </vt:lpstr>
      <vt:lpstr>Recognition of past trauma and abuse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Vaccine Disparities</dc:title>
  <dc:subject/>
  <dc:creator>Lynn Bahta</dc:creator>
  <cp:keywords/>
  <dc:description/>
  <cp:lastModifiedBy>Bahta, Lynn (She/Her/Hers) (MDH)</cp:lastModifiedBy>
  <cp:revision>5</cp:revision>
  <cp:lastPrinted>2023-05-31T23:16:55Z</cp:lastPrinted>
  <dcterms:created xsi:type="dcterms:W3CDTF">2023-05-29T19:41:54Z</dcterms:created>
  <dcterms:modified xsi:type="dcterms:W3CDTF">2023-05-31T23:17:47Z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2.0</vt:lpwstr>
  </property>
  <property fmtid="{D5CDD505-2E9C-101B-9397-08002B2CF9AE}" pid="3" name="ContentTypeId">
    <vt:lpwstr>0x010100A882B80E85798B498881C0CB36871F5B</vt:lpwstr>
  </property>
  <property fmtid="{D5CDD505-2E9C-101B-9397-08002B2CF9AE}" pid="4" name="_dlc_DocIdItemGuid">
    <vt:lpwstr>264d4dda-71c9-416e-b32b-1ce5aee1cdab</vt:lpwstr>
  </property>
</Properties>
</file>