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3" r:id="rId5"/>
    <p:sldId id="313" r:id="rId6"/>
    <p:sldId id="401" r:id="rId7"/>
    <p:sldId id="304" r:id="rId8"/>
    <p:sldId id="306" r:id="rId9"/>
    <p:sldId id="257" r:id="rId10"/>
    <p:sldId id="404" r:id="rId11"/>
    <p:sldId id="405" r:id="rId12"/>
    <p:sldId id="265" r:id="rId13"/>
    <p:sldId id="268" r:id="rId14"/>
    <p:sldId id="267" r:id="rId15"/>
    <p:sldId id="406" r:id="rId16"/>
    <p:sldId id="270" r:id="rId17"/>
    <p:sldId id="262" r:id="rId18"/>
    <p:sldId id="264" r:id="rId19"/>
    <p:sldId id="271" r:id="rId20"/>
    <p:sldId id="273" r:id="rId21"/>
    <p:sldId id="276" r:id="rId22"/>
    <p:sldId id="390" r:id="rId23"/>
    <p:sldId id="278" r:id="rId24"/>
    <p:sldId id="279" r:id="rId25"/>
    <p:sldId id="407" r:id="rId26"/>
    <p:sldId id="263" r:id="rId27"/>
    <p:sldId id="303" r:id="rId28"/>
    <p:sldId id="330" r:id="rId29"/>
    <p:sldId id="408"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5231" autoAdjust="0"/>
  </p:normalViewPr>
  <p:slideViewPr>
    <p:cSldViewPr>
      <p:cViewPr varScale="1">
        <p:scale>
          <a:sx n="138" d="100"/>
          <a:sy n="138" d="100"/>
        </p:scale>
        <p:origin x="672" y="168"/>
      </p:cViewPr>
      <p:guideLst>
        <p:guide orient="horz" pos="1620"/>
        <p:guide pos="2880"/>
      </p:guideLst>
    </p:cSldViewPr>
  </p:slideViewPr>
  <p:outlineViewPr>
    <p:cViewPr>
      <p:scale>
        <a:sx n="33" d="100"/>
        <a:sy n="33" d="100"/>
      </p:scale>
      <p:origin x="0" y="-336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2" d="100"/>
          <a:sy n="82" d="100"/>
        </p:scale>
        <p:origin x="3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2B29B-A3A3-4EF4-8724-10039973BDE7}"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22E4B-ADF8-4C87-A441-C8C8A198831F}" type="slidenum">
              <a:rPr lang="en-US" smtClean="0"/>
              <a:t>‹#›</a:t>
            </a:fld>
            <a:endParaRPr lang="en-US"/>
          </a:p>
        </p:txBody>
      </p:sp>
    </p:spTree>
    <p:extLst>
      <p:ext uri="{BB962C8B-B14F-4D97-AF65-F5344CB8AC3E}">
        <p14:creationId xmlns:p14="http://schemas.microsoft.com/office/powerpoint/2010/main" val="312921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 though the lens of ID physician</a:t>
            </a:r>
          </a:p>
        </p:txBody>
      </p:sp>
      <p:sp>
        <p:nvSpPr>
          <p:cNvPr id="4" name="Slide Number Placeholder 3"/>
          <p:cNvSpPr>
            <a:spLocks noGrp="1"/>
          </p:cNvSpPr>
          <p:nvPr>
            <p:ph type="sldNum" sz="quarter" idx="5"/>
          </p:nvPr>
        </p:nvSpPr>
        <p:spPr/>
        <p:txBody>
          <a:bodyPr/>
          <a:lstStyle/>
          <a:p>
            <a:fld id="{8E422E4B-ADF8-4C87-A441-C8C8A198831F}" type="slidenum">
              <a:rPr lang="en-US" smtClean="0"/>
              <a:t>2</a:t>
            </a:fld>
            <a:endParaRPr lang="en-US"/>
          </a:p>
        </p:txBody>
      </p:sp>
    </p:spTree>
    <p:extLst>
      <p:ext uri="{BB962C8B-B14F-4D97-AF65-F5344CB8AC3E}">
        <p14:creationId xmlns:p14="http://schemas.microsoft.com/office/powerpoint/2010/main" val="368386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327 billion</a:t>
            </a:r>
          </a:p>
          <a:p>
            <a:pPr marL="171450" indent="-171450">
              <a:buFont typeface="Wingdings" panose="05000000000000000000" pitchFamily="2" charset="2"/>
              <a:buChar char="Ø"/>
            </a:pPr>
            <a:r>
              <a:rPr lang="en-US" baseline="0" dirty="0"/>
              <a:t>70% of those with a foot ulcer will die or undergo major amputation, defined as above-ankle amputation</a:t>
            </a:r>
          </a:p>
          <a:p>
            <a:pPr marL="171450" indent="-171450">
              <a:buFont typeface="Wingdings" panose="05000000000000000000" pitchFamily="2" charset="2"/>
              <a:buChar char="Ø"/>
            </a:pPr>
            <a:r>
              <a:rPr lang="en-US" baseline="0" dirty="0"/>
              <a:t>Furthermore, the ones who are most likely to have poor outcomes are those with either osteomyelitis or gangrene- our patients.</a:t>
            </a:r>
          </a:p>
          <a:p>
            <a:r>
              <a:rPr lang="en-US" baseline="0" dirty="0"/>
              <a:t>Preventing major amputation and death associated with diabetic foot ulcers</a:t>
            </a:r>
          </a:p>
          <a:p>
            <a:r>
              <a:rPr lang="en-US" dirty="0"/>
              <a:t>For the infectious disease physicians in the room, we need to realize that we are seeing the tip of the iceberg- only 2.7% of patients with diabetic foot ulcers.</a:t>
            </a:r>
          </a:p>
          <a:p>
            <a:endParaRPr lang="en-US" dirty="0"/>
          </a:p>
          <a:p>
            <a:r>
              <a:rPr lang="en-US" dirty="0"/>
              <a:t>Our</a:t>
            </a:r>
            <a:r>
              <a:rPr lang="en-US" baseline="0" dirty="0"/>
              <a:t> podiatry colleagues are shouldering a larger proportion of the burden- closer to 60%.</a:t>
            </a:r>
          </a:p>
          <a:p>
            <a:r>
              <a:rPr lang="en-US" dirty="0"/>
              <a:t> ID needs to be playing a larger role for these patients, and we also need to ensure equitable access to our expertise. </a:t>
            </a:r>
          </a:p>
          <a:p>
            <a:endParaRPr lang="en-US" dirty="0"/>
          </a:p>
          <a:p>
            <a:r>
              <a:rPr lang="en-US" dirty="0"/>
              <a:t>Can be a VVC, a discussion, being involved in care not in the same room, and participating on, these multidisciplinary teams that are becoming increasingly common.  </a:t>
            </a:r>
          </a:p>
          <a:p>
            <a:endParaRPr lang="en-US" dirty="0"/>
          </a:p>
        </p:txBody>
      </p:sp>
      <p:sp>
        <p:nvSpPr>
          <p:cNvPr id="4" name="Slide Number Placeholder 3"/>
          <p:cNvSpPr>
            <a:spLocks noGrp="1"/>
          </p:cNvSpPr>
          <p:nvPr>
            <p:ph type="sldNum" sz="quarter" idx="5"/>
          </p:nvPr>
        </p:nvSpPr>
        <p:spPr/>
        <p:txBody>
          <a:bodyPr/>
          <a:lstStyle/>
          <a:p>
            <a:fld id="{188C235A-E1F5-814A-8592-6046EBD3F6E0}" type="slidenum">
              <a:rPr lang="en-US" smtClean="0"/>
              <a:t>4</a:t>
            </a:fld>
            <a:endParaRPr lang="en-US"/>
          </a:p>
        </p:txBody>
      </p:sp>
    </p:spTree>
    <p:extLst>
      <p:ext uri="{BB962C8B-B14F-4D97-AF65-F5344CB8AC3E}">
        <p14:creationId xmlns:p14="http://schemas.microsoft.com/office/powerpoint/2010/main" val="69448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All but two studies, or 94%, reported a reduction in major amputations. The absolute percentage point change in major amputations ranged from a 2% increase to a 51% decrease.</a:t>
            </a:r>
          </a:p>
          <a:p>
            <a:endParaRPr lang="en-US" baseline="0" dirty="0"/>
          </a:p>
          <a:p>
            <a:r>
              <a:rPr lang="en-US" baseline="0" dirty="0"/>
              <a:t>So we asked ourselves, how did the teams do this? </a:t>
            </a:r>
          </a:p>
          <a:p>
            <a:endParaRPr lang="en-US" dirty="0"/>
          </a:p>
        </p:txBody>
      </p:sp>
      <p:sp>
        <p:nvSpPr>
          <p:cNvPr id="4" name="Slide Number Placeholder 3"/>
          <p:cNvSpPr>
            <a:spLocks noGrp="1"/>
          </p:cNvSpPr>
          <p:nvPr>
            <p:ph type="sldNum" sz="quarter" idx="10"/>
          </p:nvPr>
        </p:nvSpPr>
        <p:spPr/>
        <p:txBody>
          <a:bodyPr/>
          <a:lstStyle/>
          <a:p>
            <a:fld id="{8E422E4B-ADF8-4C87-A441-C8C8A198831F}" type="slidenum">
              <a:rPr lang="en-US" smtClean="0"/>
              <a:t>5</a:t>
            </a:fld>
            <a:endParaRPr lang="en-US"/>
          </a:p>
        </p:txBody>
      </p:sp>
    </p:spTree>
    <p:extLst>
      <p:ext uri="{BB962C8B-B14F-4D97-AF65-F5344CB8AC3E}">
        <p14:creationId xmlns:p14="http://schemas.microsoft.com/office/powerpoint/2010/main" val="170986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84 % of nontraumatic amputations are due to DFU</a:t>
            </a:r>
          </a:p>
          <a:p>
            <a:pPr lvl="1"/>
            <a:r>
              <a:rPr lang="en-US" dirty="0"/>
              <a:t>Amputation= horrific impact on QOL, heavy economic burden</a:t>
            </a:r>
          </a:p>
          <a:p>
            <a:endParaRPr lang="en-US" dirty="0"/>
          </a:p>
        </p:txBody>
      </p:sp>
      <p:sp>
        <p:nvSpPr>
          <p:cNvPr id="4" name="Slide Number Placeholder 3"/>
          <p:cNvSpPr>
            <a:spLocks noGrp="1"/>
          </p:cNvSpPr>
          <p:nvPr>
            <p:ph type="sldNum" sz="quarter" idx="5"/>
          </p:nvPr>
        </p:nvSpPr>
        <p:spPr/>
        <p:txBody>
          <a:bodyPr/>
          <a:lstStyle/>
          <a:p>
            <a:fld id="{8E422E4B-ADF8-4C87-A441-C8C8A198831F}" type="slidenum">
              <a:rPr lang="en-US" smtClean="0"/>
              <a:t>6</a:t>
            </a:fld>
            <a:endParaRPr lang="en-US"/>
          </a:p>
        </p:txBody>
      </p:sp>
    </p:spTree>
    <p:extLst>
      <p:ext uri="{BB962C8B-B14F-4D97-AF65-F5344CB8AC3E}">
        <p14:creationId xmlns:p14="http://schemas.microsoft.com/office/powerpoint/2010/main" val="326160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straw in DFU trajectory to limb loss is </a:t>
            </a:r>
            <a:r>
              <a:rPr lang="en-US" dirty="0" err="1"/>
              <a:t>infcetion</a:t>
            </a:r>
            <a:endParaRPr lang="en-US" dirty="0"/>
          </a:p>
        </p:txBody>
      </p:sp>
      <p:sp>
        <p:nvSpPr>
          <p:cNvPr id="4" name="Slide Number Placeholder 3"/>
          <p:cNvSpPr>
            <a:spLocks noGrp="1"/>
          </p:cNvSpPr>
          <p:nvPr>
            <p:ph type="sldNum" sz="quarter" idx="5"/>
          </p:nvPr>
        </p:nvSpPr>
        <p:spPr/>
        <p:txBody>
          <a:bodyPr/>
          <a:lstStyle/>
          <a:p>
            <a:fld id="{8E422E4B-ADF8-4C87-A441-C8C8A198831F}" type="slidenum">
              <a:rPr lang="en-US" smtClean="0"/>
              <a:t>7</a:t>
            </a:fld>
            <a:endParaRPr lang="en-US"/>
          </a:p>
        </p:txBody>
      </p:sp>
    </p:spTree>
    <p:extLst>
      <p:ext uri="{BB962C8B-B14F-4D97-AF65-F5344CB8AC3E}">
        <p14:creationId xmlns:p14="http://schemas.microsoft.com/office/powerpoint/2010/main" val="335856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PTB does not have a great PP; high risk-good PPV; low risk –good NPV; IDSA Bone Biopsy recommendations: </a:t>
            </a:r>
          </a:p>
          <a:p>
            <a:pPr lvl="1"/>
            <a:r>
              <a:rPr lang="en-US" dirty="0"/>
              <a:t>1. Uncertainty about diagnosis despite clinical and imaging evaluations</a:t>
            </a:r>
          </a:p>
          <a:p>
            <a:pPr lvl="1"/>
            <a:r>
              <a:rPr lang="en-US" dirty="0"/>
              <a:t>2. Absence or confusing mix of culture data from soft tissue </a:t>
            </a:r>
            <a:r>
              <a:rPr lang="en-US" dirty="0" err="1"/>
              <a:t>specimins</a:t>
            </a:r>
            <a:endParaRPr lang="en-US" dirty="0"/>
          </a:p>
          <a:p>
            <a:pPr lvl="1"/>
            <a:r>
              <a:rPr lang="en-US" dirty="0"/>
              <a:t>3. Failure to respond to empiric therapy</a:t>
            </a:r>
          </a:p>
          <a:p>
            <a:pPr lvl="1"/>
            <a:r>
              <a:rPr lang="en-US" dirty="0"/>
              <a:t>4. Desire to use </a:t>
            </a:r>
            <a:r>
              <a:rPr lang="en-US" dirty="0" err="1"/>
              <a:t>antibx</a:t>
            </a:r>
            <a:r>
              <a:rPr lang="en-US" dirty="0"/>
              <a:t> that may be especially effective for OM but have high potential for selecting resistant organisms. </a:t>
            </a:r>
          </a:p>
          <a:p>
            <a:r>
              <a:rPr lang="en-US" dirty="0"/>
              <a:t>Bone Path is Gold Standard but there is a lack of a standard pathological definition, especially with Charcot changes</a:t>
            </a:r>
          </a:p>
          <a:p>
            <a:r>
              <a:rPr lang="en-US" dirty="0"/>
              <a:t>Cultures: Surface swabbing &lt;50% concordance with bone culture.  Bone Culture data is also variable as to benefit in response to treatment.  Some studies show patients with biopsy/culture did better, others say no difference vs empiric treatment</a:t>
            </a:r>
          </a:p>
          <a:p>
            <a:r>
              <a:rPr lang="en-US" dirty="0"/>
              <a:t>Bone sampling is not performed on all patients in many centers.  Ischemia, bone size, pathology department, prior culture results from lab. </a:t>
            </a:r>
          </a:p>
          <a:p>
            <a:r>
              <a:rPr lang="en-US" dirty="0"/>
              <a:t>(</a:t>
            </a:r>
            <a:r>
              <a:rPr lang="en-US" dirty="0" err="1"/>
              <a:t>Sada</a:t>
            </a:r>
            <a:r>
              <a:rPr lang="en-US" dirty="0"/>
              <a:t>)</a:t>
            </a:r>
          </a:p>
          <a:p>
            <a:pPr lvl="1"/>
            <a:endParaRPr lang="en-US" dirty="0"/>
          </a:p>
          <a:p>
            <a:endParaRPr lang="en-US" dirty="0"/>
          </a:p>
        </p:txBody>
      </p:sp>
      <p:sp>
        <p:nvSpPr>
          <p:cNvPr id="4" name="Slide Number Placeholder 3"/>
          <p:cNvSpPr>
            <a:spLocks noGrp="1"/>
          </p:cNvSpPr>
          <p:nvPr>
            <p:ph type="sldNum" sz="quarter" idx="5"/>
          </p:nvPr>
        </p:nvSpPr>
        <p:spPr/>
        <p:txBody>
          <a:bodyPr/>
          <a:lstStyle/>
          <a:p>
            <a:fld id="{188C235A-E1F5-814A-8592-6046EBD3F6E0}" type="slidenum">
              <a:rPr lang="en-US" smtClean="0"/>
              <a:t>11</a:t>
            </a:fld>
            <a:endParaRPr lang="en-US"/>
          </a:p>
        </p:txBody>
      </p:sp>
    </p:spTree>
    <p:extLst>
      <p:ext uri="{BB962C8B-B14F-4D97-AF65-F5344CB8AC3E}">
        <p14:creationId xmlns:p14="http://schemas.microsoft.com/office/powerpoint/2010/main" val="420984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422E4B-ADF8-4C87-A441-C8C8A198831F}" type="slidenum">
              <a:rPr lang="en-US" smtClean="0"/>
              <a:t>22</a:t>
            </a:fld>
            <a:endParaRPr lang="en-US"/>
          </a:p>
        </p:txBody>
      </p:sp>
    </p:spTree>
    <p:extLst>
      <p:ext uri="{BB962C8B-B14F-4D97-AF65-F5344CB8AC3E}">
        <p14:creationId xmlns:p14="http://schemas.microsoft.com/office/powerpoint/2010/main" val="111086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with that final demo, we have concluded our tour of the three other physiologic factors that need to be addressed before we hone in on antibiotics and infection.  Maybe you’ll talk to an endocrinologist about SGLT2 inhibitors, or a vascular surgeon about BEST CLI. You might shock a podiatrist by mentioning the peroneus brevis.  But the most important thing is that we start talking to each other.  I hope I’ve given you just a few conversation starters.</a:t>
            </a:r>
          </a:p>
          <a:p>
            <a:endParaRPr lang="en-US" dirty="0"/>
          </a:p>
        </p:txBody>
      </p:sp>
      <p:sp>
        <p:nvSpPr>
          <p:cNvPr id="4" name="Slide Number Placeholder 3"/>
          <p:cNvSpPr>
            <a:spLocks noGrp="1"/>
          </p:cNvSpPr>
          <p:nvPr>
            <p:ph type="sldNum" sz="quarter" idx="10"/>
          </p:nvPr>
        </p:nvSpPr>
        <p:spPr/>
        <p:txBody>
          <a:bodyPr/>
          <a:lstStyle/>
          <a:p>
            <a:fld id="{8E422E4B-ADF8-4C87-A441-C8C8A198831F}" type="slidenum">
              <a:rPr lang="en-US" smtClean="0"/>
              <a:t>24</a:t>
            </a:fld>
            <a:endParaRPr lang="en-US"/>
          </a:p>
        </p:txBody>
      </p:sp>
    </p:spTree>
    <p:extLst>
      <p:ext uri="{BB962C8B-B14F-4D97-AF65-F5344CB8AC3E}">
        <p14:creationId xmlns:p14="http://schemas.microsoft.com/office/powerpoint/2010/main" val="3888142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5950"/>
            <a:ext cx="7772400" cy="110251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202781"/>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676400" y="4767263"/>
            <a:ext cx="1143000" cy="273844"/>
          </a:xfrm>
        </p:spPr>
        <p:txBody>
          <a:bodyPr/>
          <a:lstStyle/>
          <a:p>
            <a:fld id="{65849B76-D376-48EF-82BD-0A57A1B4FAB5}" type="datetimeFigureOut">
              <a:rPr lang="en-US" smtClean="0"/>
              <a:t>4/21/23</a:t>
            </a:fld>
            <a:endParaRPr lang="en-US"/>
          </a:p>
        </p:txBody>
      </p:sp>
      <p:sp>
        <p:nvSpPr>
          <p:cNvPr id="5" name="Footer Placeholder 4"/>
          <p:cNvSpPr>
            <a:spLocks noGrp="1"/>
          </p:cNvSpPr>
          <p:nvPr>
            <p:ph type="ftr" sz="quarter" idx="11"/>
          </p:nvPr>
        </p:nvSpPr>
        <p:spPr>
          <a:xfrm>
            <a:off x="3124200" y="4781550"/>
            <a:ext cx="2895600" cy="273844"/>
          </a:xfrm>
        </p:spPr>
        <p:txBody>
          <a:bodyPr/>
          <a:lstStyle/>
          <a:p>
            <a:endParaRPr lang="en-US"/>
          </a:p>
        </p:txBody>
      </p:sp>
      <p:sp>
        <p:nvSpPr>
          <p:cNvPr id="6" name="Slide Number Placeholder 5"/>
          <p:cNvSpPr>
            <a:spLocks noGrp="1"/>
          </p:cNvSpPr>
          <p:nvPr>
            <p:ph type="sldNum" sz="quarter" idx="12"/>
          </p:nvPr>
        </p:nvSpPr>
        <p:spPr>
          <a:xfrm>
            <a:off x="6324600" y="4781550"/>
            <a:ext cx="1066800" cy="273844"/>
          </a:xfrm>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197555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49B76-D376-48EF-82BD-0A57A1B4FAB5}"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412481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1945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49B76-D376-48EF-82BD-0A57A1B4FAB5}"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3318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49B76-D376-48EF-82BD-0A57A1B4FAB5}"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367046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65849B76-D376-48EF-82BD-0A57A1B4FAB5}" type="datetimeFigureOut">
              <a:rPr lang="en-US" smtClean="0"/>
              <a:pPr/>
              <a:t>4/21/23</a:t>
            </a:fld>
            <a:endParaRPr lang="en-US"/>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79110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60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6078"/>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849B76-D376-48EF-82BD-0A57A1B4FAB5}"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344383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9715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51371"/>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715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51371"/>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849B76-D376-48EF-82BD-0A57A1B4FAB5}" type="datetimeFigureOut">
              <a:rPr lang="en-US" smtClean="0"/>
              <a:t>4/21/23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106011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849B76-D376-48EF-82BD-0A57A1B4FAB5}" type="datetimeFigureOut">
              <a:rPr lang="en-US" smtClean="0"/>
              <a:t>4/21/23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152507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65000"/>
                    <a:lumOff val="35000"/>
                  </a:schemeClr>
                </a:solidFill>
              </a:defRPr>
            </a:lvl1pPr>
          </a:lstStyle>
          <a:p>
            <a:fld id="{65849B76-D376-48EF-82BD-0A57A1B4FAB5}" type="datetimeFigureOut">
              <a:rPr lang="en-US" smtClean="0"/>
              <a:pPr/>
              <a:t>4/21/23</a:t>
            </a:fld>
            <a:endParaRPr lang="en-US"/>
          </a:p>
        </p:txBody>
      </p:sp>
      <p:sp>
        <p:nvSpPr>
          <p:cNvPr id="3" name="Footer Placeholder 2"/>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lumMod val="65000"/>
                    <a:lumOff val="35000"/>
                  </a:schemeClr>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98184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242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49B76-D376-48EF-82BD-0A57A1B4FAB5}"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310567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0419"/>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095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377547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49B76-D376-48EF-82BD-0A57A1B4FAB5}"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110428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47751"/>
            <a:ext cx="8229600" cy="335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1143000" cy="273844"/>
          </a:xfrm>
          <a:prstGeom prst="rect">
            <a:avLst/>
          </a:prstGeom>
        </p:spPr>
        <p:txBody>
          <a:bodyPr vert="horz" lIns="91440" tIns="45720" rIns="91440" bIns="45720" rtlCol="0" anchor="ctr"/>
          <a:lstStyle>
            <a:lvl1pPr algn="l">
              <a:defRPr sz="1200">
                <a:solidFill>
                  <a:schemeClr val="bg1"/>
                </a:solidFill>
              </a:defRPr>
            </a:lvl1pPr>
          </a:lstStyle>
          <a:p>
            <a:fld id="{65849B76-D376-48EF-82BD-0A57A1B4FAB5}" type="datetimeFigureOut">
              <a:rPr lang="en-US" smtClean="0"/>
              <a:pPr/>
              <a:t>4/21/23</a:t>
            </a:fld>
            <a:endParaRPr lang="en-US"/>
          </a:p>
        </p:txBody>
      </p:sp>
      <p:sp>
        <p:nvSpPr>
          <p:cNvPr id="5" name="Footer Placeholder 4"/>
          <p:cNvSpPr>
            <a:spLocks noGrp="1"/>
          </p:cNvSpPr>
          <p:nvPr>
            <p:ph type="ftr" sz="quarter" idx="3"/>
          </p:nvPr>
        </p:nvSpPr>
        <p:spPr>
          <a:xfrm>
            <a:off x="1905000" y="4781550"/>
            <a:ext cx="28956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5105400" y="4781550"/>
            <a:ext cx="1066800" cy="273844"/>
          </a:xfrm>
          <a:prstGeom prst="rect">
            <a:avLst/>
          </a:prstGeom>
        </p:spPr>
        <p:txBody>
          <a:bodyPr vert="horz" lIns="91440" tIns="45720" rIns="91440" bIns="45720" rtlCol="0" anchor="ctr"/>
          <a:lstStyle>
            <a:lvl1pPr algn="r">
              <a:defRPr sz="1200">
                <a:solidFill>
                  <a:schemeClr val="bg1"/>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2474708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3F72"/>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abeticfootonline.com/about/" TargetMode="External"/><Relationship Id="rId2" Type="http://schemas.openxmlformats.org/officeDocument/2006/relationships/hyperlink" Target="https://github.com/nealbarshes/nealbarshes.github.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albarshes.github.io/PAD/" TargetMode="External"/><Relationship Id="rId2" Type="http://schemas.openxmlformats.org/officeDocument/2006/relationships/hyperlink" Target="https://nealbarshes.github.io/FootInfection/" TargetMode="External"/><Relationship Id="rId1" Type="http://schemas.openxmlformats.org/officeDocument/2006/relationships/slideLayout" Target="../slideLayouts/slideLayout2.xml"/><Relationship Id="rId5" Type="http://schemas.openxmlformats.org/officeDocument/2006/relationships/hyperlink" Target="https://nealbarshes.github.io/LegAmputation/" TargetMode="External"/><Relationship Id="rId4" Type="http://schemas.openxmlformats.org/officeDocument/2006/relationships/hyperlink" Target="https://nealbarshes.github.io/FootHea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6FFE-B67C-781D-22F3-57726BDA88E7}"/>
              </a:ext>
            </a:extLst>
          </p:cNvPr>
          <p:cNvSpPr>
            <a:spLocks noGrp="1"/>
          </p:cNvSpPr>
          <p:nvPr>
            <p:ph type="ctrTitle"/>
          </p:nvPr>
        </p:nvSpPr>
        <p:spPr/>
        <p:txBody>
          <a:bodyPr/>
          <a:lstStyle/>
          <a:p>
            <a:r>
              <a:rPr lang="en-US" dirty="0">
                <a:latin typeface="+mj-lt"/>
              </a:rPr>
              <a:t>Diabetic Foot Infection</a:t>
            </a:r>
          </a:p>
        </p:txBody>
      </p:sp>
      <p:sp>
        <p:nvSpPr>
          <p:cNvPr id="3" name="Subtitle 2">
            <a:extLst>
              <a:ext uri="{FF2B5EF4-FFF2-40B4-BE49-F238E27FC236}">
                <a16:creationId xmlns:a16="http://schemas.microsoft.com/office/drawing/2014/main" id="{2166E147-5B49-5B2B-AA97-935D7093E603}"/>
              </a:ext>
            </a:extLst>
          </p:cNvPr>
          <p:cNvSpPr>
            <a:spLocks noGrp="1"/>
          </p:cNvSpPr>
          <p:nvPr>
            <p:ph type="subTitle" idx="1"/>
          </p:nvPr>
        </p:nvSpPr>
        <p:spPr>
          <a:xfrm>
            <a:off x="533400" y="3202781"/>
            <a:ext cx="7924800" cy="1314450"/>
          </a:xfrm>
        </p:spPr>
        <p:txBody>
          <a:bodyPr>
            <a:noAutofit/>
          </a:bodyPr>
          <a:lstStyle/>
          <a:p>
            <a:r>
              <a:rPr lang="en-US" sz="1800" dirty="0"/>
              <a:t>Cezarina Mindru, M.D.</a:t>
            </a:r>
          </a:p>
          <a:p>
            <a:r>
              <a:rPr lang="en-US" sz="1800" dirty="0"/>
              <a:t>Assistant Professor of Medicine, Baylor College of Medicine</a:t>
            </a:r>
          </a:p>
          <a:p>
            <a:r>
              <a:rPr lang="en-US" sz="1800" dirty="0"/>
              <a:t>Staff ID Attending VA Michael E Debakey</a:t>
            </a:r>
          </a:p>
          <a:p>
            <a:r>
              <a:rPr lang="en-US" sz="1800" dirty="0"/>
              <a:t>Houston, TX</a:t>
            </a:r>
          </a:p>
          <a:p>
            <a:endParaRPr lang="en-US" dirty="0"/>
          </a:p>
        </p:txBody>
      </p:sp>
      <p:pic>
        <p:nvPicPr>
          <p:cNvPr id="1026" name="Picture 2" descr="Baylor College of Medicine - Wikipedia">
            <a:extLst>
              <a:ext uri="{FF2B5EF4-FFF2-40B4-BE49-F238E27FC236}">
                <a16:creationId xmlns:a16="http://schemas.microsoft.com/office/drawing/2014/main" id="{0AB45F6A-ED1D-84E8-3D7A-9B27294D7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0"/>
            <a:ext cx="1885950" cy="188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13871D-9CDC-85F8-6EB8-75DA4CEC47E9}"/>
              </a:ext>
            </a:extLst>
          </p:cNvPr>
          <p:cNvSpPr txBox="1"/>
          <p:nvPr/>
        </p:nvSpPr>
        <p:spPr>
          <a:xfrm>
            <a:off x="3200400" y="438150"/>
            <a:ext cx="3657600" cy="1323439"/>
          </a:xfrm>
          <a:prstGeom prst="rect">
            <a:avLst/>
          </a:prstGeom>
          <a:noFill/>
        </p:spPr>
        <p:txBody>
          <a:bodyPr wrap="square" rtlCol="0">
            <a:spAutoFit/>
          </a:bodyPr>
          <a:lstStyle/>
          <a:p>
            <a:pPr algn="ctr"/>
            <a:r>
              <a:rPr lang="en-US" sz="2000" b="1" dirty="0">
                <a:solidFill>
                  <a:srgbClr val="FFFF00"/>
                </a:solidFill>
              </a:rPr>
              <a:t>Infectious Diseases Spring Symposium 2023 </a:t>
            </a:r>
          </a:p>
          <a:p>
            <a:pPr algn="ctr"/>
            <a:r>
              <a:rPr lang="en-US" sz="2000" b="1" dirty="0">
                <a:solidFill>
                  <a:srgbClr val="FFFF00"/>
                </a:solidFill>
              </a:rPr>
              <a:t>Creighton University</a:t>
            </a:r>
          </a:p>
          <a:p>
            <a:pPr algn="ctr"/>
            <a:r>
              <a:rPr lang="en-US" sz="2000" b="1" dirty="0">
                <a:solidFill>
                  <a:srgbClr val="FFFF00"/>
                </a:solidFill>
              </a:rPr>
              <a:t>4/22/2023</a:t>
            </a:r>
          </a:p>
        </p:txBody>
      </p:sp>
    </p:spTree>
    <p:extLst>
      <p:ext uri="{BB962C8B-B14F-4D97-AF65-F5344CB8AC3E}">
        <p14:creationId xmlns:p14="http://schemas.microsoft.com/office/powerpoint/2010/main" val="222077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3DE7-4BC2-B4F4-6FB2-BFC90FDCA9CB}"/>
              </a:ext>
            </a:extLst>
          </p:cNvPr>
          <p:cNvSpPr>
            <a:spLocks noGrp="1"/>
          </p:cNvSpPr>
          <p:nvPr>
            <p:ph type="title"/>
          </p:nvPr>
        </p:nvSpPr>
        <p:spPr>
          <a:xfrm>
            <a:off x="457200" y="133350"/>
            <a:ext cx="7772400" cy="609600"/>
          </a:xfrm>
        </p:spPr>
        <p:txBody>
          <a:bodyPr>
            <a:normAutofit fontScale="90000"/>
          </a:bodyPr>
          <a:lstStyle/>
          <a:p>
            <a:r>
              <a:rPr lang="en-US" sz="4000" dirty="0">
                <a:latin typeface="+mj-lt"/>
              </a:rPr>
              <a:t>Case 1</a:t>
            </a:r>
          </a:p>
        </p:txBody>
      </p:sp>
      <p:pic>
        <p:nvPicPr>
          <p:cNvPr id="6" name="Content Placeholder 5" descr="A picture containing indoor, person&#10;&#10;Description automatically generated">
            <a:extLst>
              <a:ext uri="{FF2B5EF4-FFF2-40B4-BE49-F238E27FC236}">
                <a16:creationId xmlns:a16="http://schemas.microsoft.com/office/drawing/2014/main" id="{E2E715DD-B64B-4637-3A3D-54CBC69D0878}"/>
              </a:ext>
            </a:extLst>
          </p:cNvPr>
          <p:cNvPicPr>
            <a:picLocks noGrp="1" noChangeAspect="1"/>
          </p:cNvPicPr>
          <p:nvPr>
            <p:ph idx="1"/>
          </p:nvPr>
        </p:nvPicPr>
        <p:blipFill>
          <a:blip r:embed="rId2"/>
          <a:stretch>
            <a:fillRect/>
          </a:stretch>
        </p:blipFill>
        <p:spPr bwMode="auto">
          <a:xfrm>
            <a:off x="5151638" y="726020"/>
            <a:ext cx="2696961" cy="35959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D8C65C-67F5-A935-F313-6E0E23E2472F}"/>
              </a:ext>
            </a:extLst>
          </p:cNvPr>
          <p:cNvSpPr txBox="1"/>
          <p:nvPr/>
        </p:nvSpPr>
        <p:spPr>
          <a:xfrm>
            <a:off x="228600" y="726021"/>
            <a:ext cx="4267200" cy="3693319"/>
          </a:xfrm>
          <a:prstGeom prst="rect">
            <a:avLst/>
          </a:prstGeom>
          <a:noFill/>
        </p:spPr>
        <p:txBody>
          <a:bodyPr wrap="square" rtlCol="0">
            <a:spAutoFit/>
          </a:bodyPr>
          <a:lstStyle/>
          <a:p>
            <a:r>
              <a:rPr lang="en-US" dirty="0"/>
              <a:t>56 </a:t>
            </a:r>
            <a:r>
              <a:rPr lang="en-US" dirty="0" err="1"/>
              <a:t>y.o</a:t>
            </a:r>
            <a:r>
              <a:rPr lang="en-US" dirty="0"/>
              <a:t>. man with h/o DM presents with one month  history of foot ulcer at the site of the amputation (outside procedure).</a:t>
            </a:r>
          </a:p>
          <a:p>
            <a:r>
              <a:rPr lang="en-US" dirty="0"/>
              <a:t>No systemic symptoms.</a:t>
            </a:r>
          </a:p>
          <a:p>
            <a:r>
              <a:rPr lang="en-US" dirty="0"/>
              <a:t>Smoker</a:t>
            </a:r>
          </a:p>
          <a:p>
            <a:r>
              <a:rPr lang="en-US" dirty="0"/>
              <a:t>Looking well, VS normal</a:t>
            </a:r>
          </a:p>
          <a:p>
            <a:r>
              <a:rPr lang="en-US" dirty="0"/>
              <a:t>1x1.5 cm ulcer, clean base, no exudate; no cellulitis, minimal discharge</a:t>
            </a:r>
          </a:p>
          <a:p>
            <a:r>
              <a:rPr lang="en-US" dirty="0"/>
              <a:t>Somewhat decreased pulses</a:t>
            </a:r>
          </a:p>
          <a:p>
            <a:r>
              <a:rPr lang="en-US" dirty="0"/>
              <a:t>H/o neuropathy, on gabapentin</a:t>
            </a:r>
          </a:p>
          <a:p>
            <a:r>
              <a:rPr lang="en-US" dirty="0"/>
              <a:t>Monofilament + impaired sensation</a:t>
            </a:r>
          </a:p>
          <a:p>
            <a:endParaRPr lang="en-US" dirty="0"/>
          </a:p>
          <a:p>
            <a:r>
              <a:rPr lang="en-US" dirty="0"/>
              <a:t>What do you do next?</a:t>
            </a:r>
          </a:p>
        </p:txBody>
      </p:sp>
    </p:spTree>
    <p:extLst>
      <p:ext uri="{BB962C8B-B14F-4D97-AF65-F5344CB8AC3E}">
        <p14:creationId xmlns:p14="http://schemas.microsoft.com/office/powerpoint/2010/main" val="202235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EDD7-E08E-3CCB-3BB1-BA33A0845602}"/>
              </a:ext>
            </a:extLst>
          </p:cNvPr>
          <p:cNvSpPr>
            <a:spLocks noGrp="1"/>
          </p:cNvSpPr>
          <p:nvPr>
            <p:ph type="title"/>
          </p:nvPr>
        </p:nvSpPr>
        <p:spPr>
          <a:xfrm>
            <a:off x="457200" y="133350"/>
            <a:ext cx="8229600" cy="609599"/>
          </a:xfrm>
        </p:spPr>
        <p:txBody>
          <a:bodyPr>
            <a:normAutofit/>
          </a:bodyPr>
          <a:lstStyle/>
          <a:p>
            <a:r>
              <a:rPr lang="en-US" sz="3200" dirty="0">
                <a:latin typeface="+mj-lt"/>
              </a:rPr>
              <a:t>Assessment DFI</a:t>
            </a:r>
          </a:p>
        </p:txBody>
      </p:sp>
      <p:sp>
        <p:nvSpPr>
          <p:cNvPr id="3" name="Content Placeholder 2">
            <a:extLst>
              <a:ext uri="{FF2B5EF4-FFF2-40B4-BE49-F238E27FC236}">
                <a16:creationId xmlns:a16="http://schemas.microsoft.com/office/drawing/2014/main" id="{9AFE4CF1-8864-CECB-CBE7-C4148EB29832}"/>
              </a:ext>
            </a:extLst>
          </p:cNvPr>
          <p:cNvSpPr>
            <a:spLocks noGrp="1"/>
          </p:cNvSpPr>
          <p:nvPr>
            <p:ph idx="1"/>
          </p:nvPr>
        </p:nvSpPr>
        <p:spPr>
          <a:xfrm>
            <a:off x="457200" y="742949"/>
            <a:ext cx="3810000" cy="3409951"/>
          </a:xfrm>
        </p:spPr>
        <p:txBody>
          <a:bodyPr>
            <a:noAutofit/>
          </a:bodyPr>
          <a:lstStyle/>
          <a:p>
            <a:pPr marL="0" indent="0">
              <a:spcBef>
                <a:spcPts val="0"/>
              </a:spcBef>
              <a:buNone/>
            </a:pPr>
            <a:r>
              <a:rPr lang="en-US" sz="1800" b="1" dirty="0"/>
              <a:t>Signs /symptoms of sepsis</a:t>
            </a:r>
          </a:p>
          <a:p>
            <a:pPr marL="0" indent="0">
              <a:spcBef>
                <a:spcPts val="0"/>
              </a:spcBef>
              <a:buNone/>
            </a:pPr>
            <a:r>
              <a:rPr lang="en-US" sz="1800" b="1" dirty="0"/>
              <a:t>Foot exam- WOUND, INFECTION</a:t>
            </a:r>
          </a:p>
          <a:p>
            <a:pPr>
              <a:spcBef>
                <a:spcPts val="0"/>
              </a:spcBef>
            </a:pPr>
            <a:r>
              <a:rPr lang="en-US" sz="1800" dirty="0"/>
              <a:t>active disease- </a:t>
            </a:r>
            <a:r>
              <a:rPr lang="en-US" sz="1800" b="1" dirty="0"/>
              <a:t>ulcer</a:t>
            </a:r>
            <a:r>
              <a:rPr lang="en-US" sz="1800" dirty="0"/>
              <a:t>, cellulitis, gangrene</a:t>
            </a:r>
          </a:p>
          <a:p>
            <a:pPr>
              <a:spcBef>
                <a:spcPts val="0"/>
              </a:spcBef>
            </a:pPr>
            <a:r>
              <a:rPr lang="en-US" sz="1800" dirty="0"/>
              <a:t>probe to bone</a:t>
            </a:r>
          </a:p>
          <a:p>
            <a:pPr>
              <a:spcBef>
                <a:spcPts val="0"/>
              </a:spcBef>
            </a:pPr>
            <a:r>
              <a:rPr lang="en-US" sz="1800" dirty="0"/>
              <a:t>temp and color changes</a:t>
            </a:r>
          </a:p>
          <a:p>
            <a:pPr marL="0" indent="0">
              <a:spcBef>
                <a:spcPts val="0"/>
              </a:spcBef>
              <a:buNone/>
            </a:pPr>
            <a:r>
              <a:rPr lang="en-US" sz="1800" b="1" dirty="0"/>
              <a:t>Screen for PAD-ISCHEMIA</a:t>
            </a:r>
          </a:p>
          <a:p>
            <a:pPr>
              <a:spcBef>
                <a:spcPts val="0"/>
              </a:spcBef>
            </a:pPr>
            <a:r>
              <a:rPr lang="en-US" sz="1800" dirty="0"/>
              <a:t>rest pain/claudication</a:t>
            </a:r>
          </a:p>
          <a:p>
            <a:pPr>
              <a:spcBef>
                <a:spcPts val="0"/>
              </a:spcBef>
            </a:pPr>
            <a:r>
              <a:rPr lang="en-US" sz="1800" dirty="0"/>
              <a:t>palpate DP/TP</a:t>
            </a:r>
          </a:p>
          <a:p>
            <a:pPr>
              <a:spcBef>
                <a:spcPts val="0"/>
              </a:spcBef>
            </a:pPr>
            <a:r>
              <a:rPr lang="en-US" sz="1800" dirty="0"/>
              <a:t>check prior ABI results</a:t>
            </a:r>
          </a:p>
          <a:p>
            <a:pPr marL="0" indent="0">
              <a:spcBef>
                <a:spcPts val="0"/>
              </a:spcBef>
              <a:buNone/>
            </a:pPr>
            <a:r>
              <a:rPr lang="en-US" sz="1800" b="1" dirty="0"/>
              <a:t>Screen for loss of protection</a:t>
            </a:r>
          </a:p>
          <a:p>
            <a:pPr>
              <a:spcBef>
                <a:spcPts val="0"/>
              </a:spcBef>
            </a:pPr>
            <a:r>
              <a:rPr lang="en-US" sz="1800" dirty="0"/>
              <a:t>neuropathic pain</a:t>
            </a:r>
          </a:p>
          <a:p>
            <a:pPr>
              <a:spcBef>
                <a:spcPts val="0"/>
              </a:spcBef>
            </a:pPr>
            <a:r>
              <a:rPr lang="en-US" sz="1800" dirty="0"/>
              <a:t>monofilament</a:t>
            </a:r>
          </a:p>
        </p:txBody>
      </p:sp>
      <p:sp>
        <p:nvSpPr>
          <p:cNvPr id="4" name="TextBox 3">
            <a:extLst>
              <a:ext uri="{FF2B5EF4-FFF2-40B4-BE49-F238E27FC236}">
                <a16:creationId xmlns:a16="http://schemas.microsoft.com/office/drawing/2014/main" id="{B087B3C4-5CCD-1E5F-43B6-A4BC3F011759}"/>
              </a:ext>
            </a:extLst>
          </p:cNvPr>
          <p:cNvSpPr txBox="1"/>
          <p:nvPr/>
        </p:nvSpPr>
        <p:spPr>
          <a:xfrm>
            <a:off x="3886200" y="855007"/>
            <a:ext cx="4800599" cy="3531993"/>
          </a:xfrm>
          <a:prstGeom prst="rect">
            <a:avLst/>
          </a:prstGeom>
          <a:noFill/>
        </p:spPr>
        <p:txBody>
          <a:bodyPr wrap="square" rtlCol="0">
            <a:spAutoFit/>
          </a:bodyPr>
          <a:lstStyle/>
          <a:p>
            <a:pPr>
              <a:lnSpc>
                <a:spcPct val="107000"/>
              </a:lnSpc>
              <a:spcAft>
                <a:spcPts val="600"/>
              </a:spcAft>
            </a:pPr>
            <a:r>
              <a:rPr lang="en-US" b="1" dirty="0">
                <a:ea typeface="Calibri" panose="020F0502020204030204" pitchFamily="34" charset="0"/>
                <a:cs typeface="Times New Roman" panose="02020603050405020304" pitchFamily="18" charset="0"/>
              </a:rPr>
              <a:t>Imaging </a:t>
            </a:r>
            <a:r>
              <a:rPr lang="en-US" dirty="0">
                <a:ea typeface="Calibri" panose="020F0502020204030204" pitchFamily="34" charset="0"/>
                <a:cs typeface="Times New Roman" panose="02020603050405020304" pitchFamily="18" charset="0"/>
              </a:rPr>
              <a:t>(PLAIN Xray, maybe MRI) </a:t>
            </a:r>
            <a:r>
              <a:rPr lang="en-US" b="1" dirty="0">
                <a:ea typeface="Calibri" panose="020F0502020204030204" pitchFamily="34" charset="0"/>
                <a:cs typeface="Times New Roman" panose="02020603050405020304" pitchFamily="18" charset="0"/>
              </a:rPr>
              <a:t>Labs</a:t>
            </a:r>
            <a:r>
              <a:rPr lang="en-US" dirty="0">
                <a:ea typeface="Calibri" panose="020F0502020204030204" pitchFamily="34" charset="0"/>
                <a:cs typeface="Times New Roman" panose="02020603050405020304" pitchFamily="18" charset="0"/>
              </a:rPr>
              <a:t>(CMP/</a:t>
            </a:r>
            <a:r>
              <a:rPr lang="en-US" dirty="0" err="1">
                <a:ea typeface="Calibri" panose="020F0502020204030204" pitchFamily="34" charset="0"/>
                <a:cs typeface="Times New Roman" panose="02020603050405020304" pitchFamily="18" charset="0"/>
              </a:rPr>
              <a:t>CBC+diff</a:t>
            </a:r>
            <a:r>
              <a:rPr lang="en-US" dirty="0">
                <a:ea typeface="Calibri" panose="020F0502020204030204" pitchFamily="34" charset="0"/>
                <a:cs typeface="Times New Roman" panose="02020603050405020304" pitchFamily="18" charset="0"/>
              </a:rPr>
              <a:t>/ESR/CRP/Prealbumin/HbA1c)</a:t>
            </a:r>
          </a:p>
          <a:p>
            <a:r>
              <a:rPr lang="en-US" b="1" dirty="0"/>
              <a:t>Wound culture:</a:t>
            </a:r>
          </a:p>
          <a:p>
            <a:pPr lvl="1"/>
            <a:r>
              <a:rPr lang="en-US" b="1" u="sng" dirty="0"/>
              <a:t>Do Not</a:t>
            </a:r>
            <a:r>
              <a:rPr lang="en-US" u="sng" dirty="0"/>
              <a:t>: </a:t>
            </a:r>
          </a:p>
          <a:p>
            <a:pPr marL="742950" lvl="1" indent="-285750">
              <a:buFont typeface="Arial" panose="020B0604020202020204" pitchFamily="34" charset="0"/>
              <a:buChar char="•"/>
            </a:pPr>
            <a:r>
              <a:rPr lang="en-US" dirty="0"/>
              <a:t>Culture a wound that appears uninfected </a:t>
            </a:r>
          </a:p>
          <a:p>
            <a:pPr marL="742950" lvl="1" indent="-285750">
              <a:buFont typeface="Arial" panose="020B0604020202020204" pitchFamily="34" charset="0"/>
              <a:buChar char="•"/>
            </a:pPr>
            <a:r>
              <a:rPr lang="en-US" dirty="0"/>
              <a:t>Swab the wound for culture</a:t>
            </a:r>
          </a:p>
          <a:p>
            <a:pPr marL="742950" lvl="1" indent="-285750">
              <a:buFont typeface="Arial" panose="020B0604020202020204" pitchFamily="34" charset="0"/>
              <a:buChar char="•"/>
            </a:pPr>
            <a:r>
              <a:rPr lang="en-US" dirty="0"/>
              <a:t>Culture without first cleaning and debriding a wound </a:t>
            </a:r>
          </a:p>
          <a:p>
            <a:pPr marL="285750" indent="-285750">
              <a:buFont typeface="Arial" panose="020B0604020202020204" pitchFamily="34" charset="0"/>
              <a:buChar char="•"/>
            </a:pPr>
            <a:r>
              <a:rPr lang="en-US" b="1" dirty="0"/>
              <a:t>Bone biopsy (IR around 68% yield)</a:t>
            </a:r>
          </a:p>
          <a:p>
            <a:pPr marL="285750" indent="-285750">
              <a:buFont typeface="Arial" panose="020B0604020202020204" pitchFamily="34" charset="0"/>
              <a:buChar char="•"/>
            </a:pPr>
            <a:r>
              <a:rPr lang="en-US" b="1" dirty="0"/>
              <a:t>Consult: ortho/vascular/ID/wound care/diabetes specialist/prosthetics/others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29E944B-4438-AFE3-58A6-3547991AAFED}"/>
              </a:ext>
            </a:extLst>
          </p:cNvPr>
          <p:cNvSpPr txBox="1"/>
          <p:nvPr/>
        </p:nvSpPr>
        <p:spPr>
          <a:xfrm>
            <a:off x="762000" y="4499058"/>
            <a:ext cx="3810000" cy="276999"/>
          </a:xfrm>
          <a:prstGeom prst="rect">
            <a:avLst/>
          </a:prstGeom>
          <a:noFill/>
        </p:spPr>
        <p:txBody>
          <a:bodyPr wrap="square" rtlCol="0">
            <a:spAutoFit/>
          </a:bodyPr>
          <a:lstStyle/>
          <a:p>
            <a:r>
              <a:rPr lang="en-US" sz="1200" b="0" u="none" strike="noStrike" dirty="0">
                <a:solidFill>
                  <a:srgbClr val="FFFF00"/>
                </a:solidFill>
                <a:effectLst/>
              </a:rPr>
              <a:t>Mills JL (</a:t>
            </a:r>
            <a:r>
              <a:rPr lang="en-US" sz="1200" b="0" u="none" strike="noStrike" dirty="0" err="1">
                <a:solidFill>
                  <a:srgbClr val="FFFF00"/>
                </a:solidFill>
                <a:effectLst/>
              </a:rPr>
              <a:t>WIfI</a:t>
            </a:r>
            <a:r>
              <a:rPr lang="en-US" sz="1200" b="0" u="none" strike="noStrike" dirty="0">
                <a:solidFill>
                  <a:srgbClr val="FFFF00"/>
                </a:solidFill>
                <a:effectLst/>
              </a:rPr>
              <a:t>). J </a:t>
            </a:r>
            <a:r>
              <a:rPr lang="en-US" sz="1200" b="0" u="none" strike="noStrike" dirty="0" err="1">
                <a:solidFill>
                  <a:srgbClr val="FFFF00"/>
                </a:solidFill>
                <a:effectLst/>
              </a:rPr>
              <a:t>Vasc</a:t>
            </a:r>
            <a:r>
              <a:rPr lang="en-US" sz="1200" b="0" u="none" strike="noStrike" dirty="0">
                <a:solidFill>
                  <a:srgbClr val="FFFF00"/>
                </a:solidFill>
                <a:effectLst/>
              </a:rPr>
              <a:t> Surg 2014</a:t>
            </a:r>
            <a:endParaRPr lang="en-US" b="0" i="1" u="none" strike="noStrike" dirty="0">
              <a:solidFill>
                <a:srgbClr val="FFFF00"/>
              </a:solidFill>
              <a:effectLst/>
              <a:latin typeface="Noto Sans" panose="020B0502040504020204" pitchFamily="34" charset="0"/>
            </a:endParaRPr>
          </a:p>
        </p:txBody>
      </p:sp>
    </p:spTree>
    <p:extLst>
      <p:ext uri="{BB962C8B-B14F-4D97-AF65-F5344CB8AC3E}">
        <p14:creationId xmlns:p14="http://schemas.microsoft.com/office/powerpoint/2010/main" val="70867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BE71-BF2E-E245-93CD-C2D5C52DE75D}"/>
              </a:ext>
            </a:extLst>
          </p:cNvPr>
          <p:cNvSpPr>
            <a:spLocks noGrp="1"/>
          </p:cNvSpPr>
          <p:nvPr>
            <p:ph type="title"/>
          </p:nvPr>
        </p:nvSpPr>
        <p:spPr/>
        <p:txBody>
          <a:bodyPr>
            <a:normAutofit/>
          </a:bodyPr>
          <a:lstStyle/>
          <a:p>
            <a:r>
              <a:rPr lang="en-US" sz="4000" dirty="0">
                <a:latin typeface="+mj-lt"/>
              </a:rPr>
              <a:t>Case 1 (</a:t>
            </a:r>
            <a:r>
              <a:rPr lang="en-US" sz="4000" dirty="0" err="1">
                <a:latin typeface="+mj-lt"/>
              </a:rPr>
              <a:t>con’t</a:t>
            </a:r>
            <a:r>
              <a:rPr lang="en-US" sz="4000" dirty="0">
                <a:latin typeface="+mj-lt"/>
              </a:rPr>
              <a:t>)</a:t>
            </a:r>
            <a:endParaRPr lang="en-US" sz="4000" dirty="0"/>
          </a:p>
        </p:txBody>
      </p:sp>
      <p:sp>
        <p:nvSpPr>
          <p:cNvPr id="3" name="Content Placeholder 2">
            <a:extLst>
              <a:ext uri="{FF2B5EF4-FFF2-40B4-BE49-F238E27FC236}">
                <a16:creationId xmlns:a16="http://schemas.microsoft.com/office/drawing/2014/main" id="{CF72863D-61B3-6245-213C-F2C94BCC60FE}"/>
              </a:ext>
            </a:extLst>
          </p:cNvPr>
          <p:cNvSpPr>
            <a:spLocks noGrp="1"/>
          </p:cNvSpPr>
          <p:nvPr>
            <p:ph idx="1"/>
          </p:nvPr>
        </p:nvSpPr>
        <p:spPr>
          <a:xfrm>
            <a:off x="228600" y="1047751"/>
            <a:ext cx="8458200" cy="3352800"/>
          </a:xfrm>
        </p:spPr>
        <p:txBody>
          <a:bodyPr>
            <a:normAutofit/>
          </a:bodyPr>
          <a:lstStyle/>
          <a:p>
            <a:pPr>
              <a:spcBef>
                <a:spcPts val="0"/>
              </a:spcBef>
            </a:pPr>
            <a:r>
              <a:rPr lang="en-US" sz="3000" dirty="0">
                <a:ea typeface="Calibri" panose="020F0502020204030204" pitchFamily="34" charset="0"/>
                <a:cs typeface="Times New Roman" panose="02020603050405020304" pitchFamily="18" charset="0"/>
              </a:rPr>
              <a:t>Chronic Foot Ulcer  – with positive SIRS criteria </a:t>
            </a:r>
            <a:r>
              <a:rPr lang="en-US" sz="3000" dirty="0">
                <a:ea typeface="Calibri" panose="020F0502020204030204" pitchFamily="34" charset="0"/>
                <a:cs typeface="Times New Roman" panose="02020603050405020304" pitchFamily="18" charset="0"/>
                <a:sym typeface="Wingdings" pitchFamily="2" charset="2"/>
              </a:rPr>
              <a:t></a:t>
            </a:r>
            <a:r>
              <a:rPr lang="en-US" sz="3000" dirty="0">
                <a:ea typeface="Calibri" panose="020F0502020204030204" pitchFamily="34" charset="0"/>
                <a:cs typeface="Times New Roman" panose="02020603050405020304" pitchFamily="18" charset="0"/>
              </a:rPr>
              <a:t> send to ED/admit; surgical consult/ID for iv antibiotic</a:t>
            </a:r>
          </a:p>
          <a:p>
            <a:pPr>
              <a:spcBef>
                <a:spcPts val="0"/>
              </a:spcBef>
            </a:pPr>
            <a:r>
              <a:rPr lang="en-US" sz="3000" dirty="0">
                <a:ea typeface="Calibri" panose="020F0502020204030204" pitchFamily="34" charset="0"/>
                <a:cs typeface="Times New Roman" panose="02020603050405020304" pitchFamily="18" charset="0"/>
              </a:rPr>
              <a:t>Chronic Foot Ulcer – with cellulitis </a:t>
            </a:r>
            <a:r>
              <a:rPr lang="en-US" sz="3000" dirty="0">
                <a:ea typeface="Calibri" panose="020F0502020204030204" pitchFamily="34" charset="0"/>
                <a:cs typeface="Times New Roman" panose="02020603050405020304" pitchFamily="18" charset="0"/>
                <a:sym typeface="Wingdings" pitchFamily="2" charset="2"/>
              </a:rPr>
              <a:t></a:t>
            </a:r>
            <a:r>
              <a:rPr lang="en-US" sz="3000" dirty="0">
                <a:ea typeface="Calibri" panose="020F0502020204030204" pitchFamily="34" charset="0"/>
                <a:cs typeface="Times New Roman" panose="02020603050405020304" pitchFamily="18" charset="0"/>
              </a:rPr>
              <a:t> outpatient antibiotics x 7-14 days; ID, further work-up</a:t>
            </a:r>
          </a:p>
          <a:p>
            <a:pPr>
              <a:spcBef>
                <a:spcPts val="0"/>
              </a:spcBef>
            </a:pPr>
            <a:r>
              <a:rPr lang="en-US" sz="3000" dirty="0">
                <a:ea typeface="Calibri" panose="020F0502020204030204" pitchFamily="34" charset="0"/>
                <a:cs typeface="Times New Roman" panose="02020603050405020304" pitchFamily="18" charset="0"/>
              </a:rPr>
              <a:t>Chronic Foot Ulcer – without cellulitis </a:t>
            </a:r>
            <a:r>
              <a:rPr lang="en-US" sz="3000" dirty="0">
                <a:ea typeface="Calibri" panose="020F0502020204030204" pitchFamily="34" charset="0"/>
                <a:cs typeface="Times New Roman" panose="02020603050405020304" pitchFamily="18" charset="0"/>
                <a:sym typeface="Wingdings" pitchFamily="2" charset="2"/>
              </a:rPr>
              <a:t> </a:t>
            </a:r>
            <a:r>
              <a:rPr lang="en-US" sz="3000" dirty="0">
                <a:ea typeface="Calibri" panose="020F0502020204030204" pitchFamily="34" charset="0"/>
                <a:cs typeface="Times New Roman" panose="02020603050405020304" pitchFamily="18" charset="0"/>
              </a:rPr>
              <a:t>wound care consult </a:t>
            </a:r>
          </a:p>
          <a:p>
            <a:pPr marL="0" indent="0">
              <a:lnSpc>
                <a:spcPct val="107000"/>
              </a:lnSpc>
              <a:spcAft>
                <a:spcPts val="600"/>
              </a:spcAft>
              <a:buNone/>
            </a:pPr>
            <a:endParaRPr lang="en-US" dirty="0"/>
          </a:p>
        </p:txBody>
      </p:sp>
    </p:spTree>
    <p:extLst>
      <p:ext uri="{BB962C8B-B14F-4D97-AF65-F5344CB8AC3E}">
        <p14:creationId xmlns:p14="http://schemas.microsoft.com/office/powerpoint/2010/main" val="126304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1BDE-72F3-B4C0-38EC-1E7F1C43EB08}"/>
              </a:ext>
            </a:extLst>
          </p:cNvPr>
          <p:cNvSpPr>
            <a:spLocks noGrp="1"/>
          </p:cNvSpPr>
          <p:nvPr>
            <p:ph type="title"/>
          </p:nvPr>
        </p:nvSpPr>
        <p:spPr/>
        <p:txBody>
          <a:bodyPr>
            <a:normAutofit/>
          </a:bodyPr>
          <a:lstStyle/>
          <a:p>
            <a:r>
              <a:rPr lang="en-US" sz="4000" dirty="0">
                <a:latin typeface="+mj-lt"/>
              </a:rPr>
              <a:t>Case 1 (</a:t>
            </a:r>
            <a:r>
              <a:rPr lang="en-US" sz="4000" dirty="0" err="1">
                <a:latin typeface="+mj-lt"/>
              </a:rPr>
              <a:t>con’t</a:t>
            </a:r>
            <a:r>
              <a:rPr lang="en-US" sz="4000" dirty="0">
                <a:latin typeface="+mj-lt"/>
              </a:rPr>
              <a:t>)</a:t>
            </a:r>
          </a:p>
        </p:txBody>
      </p:sp>
      <p:sp>
        <p:nvSpPr>
          <p:cNvPr id="3" name="Content Placeholder 2">
            <a:extLst>
              <a:ext uri="{FF2B5EF4-FFF2-40B4-BE49-F238E27FC236}">
                <a16:creationId xmlns:a16="http://schemas.microsoft.com/office/drawing/2014/main" id="{79F6DD0A-2554-92A8-B516-6FA933C17380}"/>
              </a:ext>
            </a:extLst>
          </p:cNvPr>
          <p:cNvSpPr>
            <a:spLocks noGrp="1"/>
          </p:cNvSpPr>
          <p:nvPr>
            <p:ph idx="1"/>
          </p:nvPr>
        </p:nvSpPr>
        <p:spPr/>
        <p:txBody>
          <a:bodyPr>
            <a:noAutofit/>
          </a:bodyPr>
          <a:lstStyle/>
          <a:p>
            <a:r>
              <a:rPr lang="en-US" sz="2000" dirty="0"/>
              <a:t>No emergency</a:t>
            </a:r>
          </a:p>
          <a:p>
            <a:r>
              <a:rPr lang="en-US" sz="2000" dirty="0"/>
              <a:t>Basic wound care</a:t>
            </a:r>
          </a:p>
          <a:p>
            <a:r>
              <a:rPr lang="en-US" sz="2000" dirty="0"/>
              <a:t>Offloading</a:t>
            </a:r>
          </a:p>
          <a:p>
            <a:r>
              <a:rPr lang="en-US" sz="2000" dirty="0"/>
              <a:t>Xray (don’t jump to MRI)</a:t>
            </a:r>
          </a:p>
          <a:p>
            <a:r>
              <a:rPr lang="en-US" sz="2000" dirty="0"/>
              <a:t>Labs</a:t>
            </a:r>
          </a:p>
          <a:p>
            <a:r>
              <a:rPr lang="en-US" sz="2000" dirty="0"/>
              <a:t>ABI order</a:t>
            </a:r>
          </a:p>
          <a:p>
            <a:r>
              <a:rPr lang="en-US" sz="2000" dirty="0"/>
              <a:t>+/- antibiotics empirically</a:t>
            </a:r>
          </a:p>
          <a:p>
            <a:r>
              <a:rPr lang="en-US" sz="2000" dirty="0"/>
              <a:t>Smoking cessation</a:t>
            </a:r>
          </a:p>
          <a:p>
            <a:endParaRPr lang="en-US" dirty="0"/>
          </a:p>
        </p:txBody>
      </p:sp>
    </p:spTree>
    <p:extLst>
      <p:ext uri="{BB962C8B-B14F-4D97-AF65-F5344CB8AC3E}">
        <p14:creationId xmlns:p14="http://schemas.microsoft.com/office/powerpoint/2010/main" val="184345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7243-0FE0-0CE2-8841-010D98A0C9AA}"/>
              </a:ext>
            </a:extLst>
          </p:cNvPr>
          <p:cNvSpPr>
            <a:spLocks noGrp="1"/>
          </p:cNvSpPr>
          <p:nvPr>
            <p:ph type="title"/>
          </p:nvPr>
        </p:nvSpPr>
        <p:spPr/>
        <p:txBody>
          <a:bodyPr>
            <a:normAutofit/>
          </a:bodyPr>
          <a:lstStyle/>
          <a:p>
            <a:r>
              <a:rPr lang="en-US" sz="4000" dirty="0">
                <a:latin typeface="+mj-lt"/>
                <a:ea typeface="Calibri" panose="020F0502020204030204" pitchFamily="34" charset="0"/>
                <a:cs typeface="Times New Roman" panose="02020603050405020304" pitchFamily="18" charset="0"/>
              </a:rPr>
              <a:t>Basic Wound Care Orders </a:t>
            </a:r>
            <a:endParaRPr lang="en-US" sz="4000" dirty="0">
              <a:latin typeface="+mj-lt"/>
            </a:endParaRPr>
          </a:p>
        </p:txBody>
      </p:sp>
      <p:sp>
        <p:nvSpPr>
          <p:cNvPr id="3" name="Content Placeholder 2">
            <a:extLst>
              <a:ext uri="{FF2B5EF4-FFF2-40B4-BE49-F238E27FC236}">
                <a16:creationId xmlns:a16="http://schemas.microsoft.com/office/drawing/2014/main" id="{4A77D32A-50AB-2448-FEE7-A7196C59960A}"/>
              </a:ext>
            </a:extLst>
          </p:cNvPr>
          <p:cNvSpPr>
            <a:spLocks noGrp="1"/>
          </p:cNvSpPr>
          <p:nvPr>
            <p:ph idx="1"/>
          </p:nvPr>
        </p:nvSpPr>
        <p:spPr>
          <a:xfrm>
            <a:off x="328809" y="883085"/>
            <a:ext cx="8186542" cy="3365065"/>
          </a:xfrm>
        </p:spPr>
        <p:txBody>
          <a:bodyPr>
            <a:normAutofit fontScale="25000" lnSpcReduction="20000"/>
          </a:bodyPr>
          <a:lstStyle/>
          <a:p>
            <a:pPr marL="0" indent="0">
              <a:lnSpc>
                <a:spcPct val="107000"/>
              </a:lnSpc>
              <a:spcBef>
                <a:spcPts val="0"/>
              </a:spcBef>
              <a:spcAft>
                <a:spcPts val="600"/>
              </a:spcAft>
              <a:buNone/>
            </a:pPr>
            <a:endParaRPr lang="en-US" sz="6400" dirty="0">
              <a:ea typeface="Calibri" panose="020F0502020204030204" pitchFamily="34" charset="0"/>
              <a:cs typeface="Times New Roman" panose="02020603050405020304" pitchFamily="18" charset="0"/>
            </a:endParaRPr>
          </a:p>
          <a:p>
            <a:pPr>
              <a:lnSpc>
                <a:spcPct val="120000"/>
              </a:lnSpc>
              <a:spcBef>
                <a:spcPts val="0"/>
              </a:spcBef>
              <a:spcAft>
                <a:spcPts val="600"/>
              </a:spcAft>
              <a:buFont typeface="+mj-lt"/>
              <a:buAutoNum type="arabicPeriod"/>
            </a:pPr>
            <a:r>
              <a:rPr lang="en-US" sz="8000" b="1" dirty="0">
                <a:ea typeface="Calibri" panose="020F0502020204030204" pitchFamily="34" charset="0"/>
                <a:cs typeface="Times New Roman" panose="02020603050405020304" pitchFamily="18" charset="0"/>
              </a:rPr>
              <a:t>Cleanse Wound; pat dry: </a:t>
            </a:r>
            <a:r>
              <a:rPr lang="en-US" sz="8000" dirty="0" err="1">
                <a:ea typeface="Calibri" panose="020F0502020204030204" pitchFamily="34" charset="0"/>
                <a:cs typeface="Times New Roman" panose="02020603050405020304" pitchFamily="18" charset="0"/>
              </a:rPr>
              <a:t>Skintegrity</a:t>
            </a:r>
            <a:r>
              <a:rPr lang="en-US" sz="8000" dirty="0">
                <a:ea typeface="Calibri" panose="020F0502020204030204" pitchFamily="34" charset="0"/>
                <a:cs typeface="Times New Roman" panose="02020603050405020304" pitchFamily="18" charset="0"/>
              </a:rPr>
              <a:t> /</a:t>
            </a:r>
            <a:r>
              <a:rPr lang="en-US" sz="8000" dirty="0" err="1">
                <a:ea typeface="Calibri" panose="020F0502020204030204" pitchFamily="34" charset="0"/>
                <a:cs typeface="Times New Roman" panose="02020603050405020304" pitchFamily="18" charset="0"/>
              </a:rPr>
              <a:t>Vashe</a:t>
            </a:r>
            <a:r>
              <a:rPr lang="en-US" sz="8000" dirty="0">
                <a:ea typeface="Calibri" panose="020F0502020204030204" pitchFamily="34" charset="0"/>
                <a:cs typeface="Times New Roman" panose="02020603050405020304" pitchFamily="18" charset="0"/>
              </a:rPr>
              <a:t>/Skin cleaning solution</a:t>
            </a:r>
          </a:p>
          <a:p>
            <a:pPr>
              <a:lnSpc>
                <a:spcPct val="120000"/>
              </a:lnSpc>
              <a:spcBef>
                <a:spcPts val="0"/>
              </a:spcBef>
              <a:spcAft>
                <a:spcPts val="600"/>
              </a:spcAft>
              <a:buFont typeface="+mj-lt"/>
              <a:buAutoNum type="arabicPeriod"/>
            </a:pPr>
            <a:r>
              <a:rPr lang="en-US" sz="8000" b="1" dirty="0">
                <a:ea typeface="Calibri" panose="020F0502020204030204" pitchFamily="34" charset="0"/>
                <a:cs typeface="Times New Roman" panose="02020603050405020304" pitchFamily="18" charset="0"/>
              </a:rPr>
              <a:t>Apply Peri-Wound Care: Zinc oxide paste 16%</a:t>
            </a:r>
            <a:endParaRPr lang="en-US" sz="8000" dirty="0">
              <a:ea typeface="Calibri" panose="020F0502020204030204" pitchFamily="34" charset="0"/>
              <a:cs typeface="Times New Roman" panose="02020603050405020304" pitchFamily="18" charset="0"/>
            </a:endParaRPr>
          </a:p>
          <a:p>
            <a:pPr>
              <a:lnSpc>
                <a:spcPct val="120000"/>
              </a:lnSpc>
              <a:spcBef>
                <a:spcPts val="0"/>
              </a:spcBef>
              <a:spcAft>
                <a:spcPts val="600"/>
              </a:spcAft>
              <a:buFont typeface="+mj-lt"/>
              <a:buAutoNum type="arabicPeriod"/>
            </a:pPr>
            <a:r>
              <a:rPr lang="en-US" sz="8000" b="1" dirty="0">
                <a:ea typeface="Calibri" panose="020F0502020204030204" pitchFamily="34" charset="0"/>
                <a:cs typeface="Times New Roman" panose="02020603050405020304" pitchFamily="18" charset="0"/>
              </a:rPr>
              <a:t>Apply wound care products</a:t>
            </a:r>
            <a:endParaRPr lang="en-US" sz="8000" dirty="0">
              <a:ea typeface="Calibri" panose="020F0502020204030204" pitchFamily="34" charset="0"/>
              <a:cs typeface="Times New Roman" panose="02020603050405020304" pitchFamily="18" charset="0"/>
            </a:endParaRPr>
          </a:p>
          <a:p>
            <a:pPr lvl="1">
              <a:lnSpc>
                <a:spcPct val="120000"/>
              </a:lnSpc>
              <a:spcBef>
                <a:spcPts val="0"/>
              </a:spcBef>
              <a:buFont typeface="Arial" panose="020B0604020202020204" pitchFamily="34" charset="0"/>
              <a:buChar char="•"/>
            </a:pPr>
            <a:r>
              <a:rPr lang="en-US" sz="8000" b="1" i="1" dirty="0">
                <a:ea typeface="Calibri" panose="020F0502020204030204" pitchFamily="34" charset="0"/>
                <a:cs typeface="Times New Roman" panose="02020603050405020304" pitchFamily="18" charset="0"/>
              </a:rPr>
              <a:t>Exudative:</a:t>
            </a:r>
            <a:r>
              <a:rPr lang="en-US" sz="8000" dirty="0">
                <a:ea typeface="Calibri" panose="020F0502020204030204" pitchFamily="34" charset="0"/>
                <a:cs typeface="Times New Roman" panose="02020603050405020304" pitchFamily="18" charset="0"/>
              </a:rPr>
              <a:t> </a:t>
            </a:r>
            <a:r>
              <a:rPr lang="en-US" sz="8000" b="1" dirty="0">
                <a:ea typeface="Calibri" panose="020F0502020204030204" pitchFamily="34" charset="0"/>
                <a:cs typeface="Times New Roman" panose="02020603050405020304" pitchFamily="18" charset="0"/>
              </a:rPr>
              <a:t>silver alginate</a:t>
            </a:r>
          </a:p>
          <a:p>
            <a:pPr lvl="1">
              <a:lnSpc>
                <a:spcPct val="120000"/>
              </a:lnSpc>
              <a:spcBef>
                <a:spcPts val="0"/>
              </a:spcBef>
              <a:buFont typeface="Arial" panose="020B0604020202020204" pitchFamily="34" charset="0"/>
              <a:buChar char="•"/>
            </a:pPr>
            <a:r>
              <a:rPr lang="en-US" sz="8000" b="1" i="1" dirty="0">
                <a:ea typeface="Calibri" panose="020F0502020204030204" pitchFamily="34" charset="0"/>
                <a:cs typeface="Times New Roman" panose="02020603050405020304" pitchFamily="18" charset="0"/>
              </a:rPr>
              <a:t>Dry: Iodine based gel/paste; collagenase</a:t>
            </a:r>
            <a:r>
              <a:rPr lang="en-US" sz="8000" dirty="0">
                <a:ea typeface="Calibri" panose="020F0502020204030204" pitchFamily="34" charset="0"/>
                <a:cs typeface="Times New Roman" panose="02020603050405020304" pitchFamily="18" charset="0"/>
              </a:rPr>
              <a:t>(*Use ONLY with normal saline; NOT on heels</a:t>
            </a:r>
            <a:r>
              <a:rPr lang="en-US" sz="8000" dirty="0"/>
              <a:t> )</a:t>
            </a:r>
          </a:p>
          <a:p>
            <a:pPr>
              <a:lnSpc>
                <a:spcPct val="120000"/>
              </a:lnSpc>
              <a:spcBef>
                <a:spcPts val="0"/>
              </a:spcBef>
              <a:buFont typeface="+mj-lt"/>
              <a:buAutoNum type="arabicPeriod"/>
            </a:pPr>
            <a:r>
              <a:rPr lang="en-US" sz="8000" b="1" dirty="0">
                <a:ea typeface="Calibri" panose="020F0502020204030204" pitchFamily="34" charset="0"/>
                <a:cs typeface="Times New Roman" panose="02020603050405020304" pitchFamily="18" charset="0"/>
              </a:rPr>
              <a:t> Dressings and wrapping</a:t>
            </a:r>
            <a:endParaRPr lang="en-US" sz="8000" dirty="0">
              <a:ea typeface="Calibri" panose="020F0502020204030204" pitchFamily="34" charset="0"/>
              <a:cs typeface="Times New Roman" panose="02020603050405020304" pitchFamily="18" charset="0"/>
            </a:endParaRPr>
          </a:p>
          <a:p>
            <a:pPr lvl="1">
              <a:lnSpc>
                <a:spcPct val="120000"/>
              </a:lnSpc>
              <a:spcBef>
                <a:spcPts val="0"/>
              </a:spcBef>
              <a:buFont typeface="Arial" panose="020B0604020202020204" pitchFamily="34" charset="0"/>
              <a:buChar char="•"/>
            </a:pPr>
            <a:r>
              <a:rPr lang="en-US" sz="8000" dirty="0">
                <a:ea typeface="Calibri" panose="020F0502020204030204" pitchFamily="34" charset="0"/>
                <a:cs typeface="Times New Roman" panose="02020603050405020304" pitchFamily="18" charset="0"/>
              </a:rPr>
              <a:t>Gauze Pad /Abdominal pad/wrap/tape</a:t>
            </a:r>
          </a:p>
          <a:p>
            <a:endParaRPr lang="en-US" dirty="0"/>
          </a:p>
        </p:txBody>
      </p:sp>
    </p:spTree>
    <p:extLst>
      <p:ext uri="{BB962C8B-B14F-4D97-AF65-F5344CB8AC3E}">
        <p14:creationId xmlns:p14="http://schemas.microsoft.com/office/powerpoint/2010/main" val="123243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577E-083B-5161-C5AA-BDC453726F3B}"/>
              </a:ext>
            </a:extLst>
          </p:cNvPr>
          <p:cNvSpPr>
            <a:spLocks noGrp="1"/>
          </p:cNvSpPr>
          <p:nvPr>
            <p:ph type="title"/>
          </p:nvPr>
        </p:nvSpPr>
        <p:spPr>
          <a:xfrm>
            <a:off x="482600" y="241301"/>
            <a:ext cx="8178800" cy="654049"/>
          </a:xfrm>
        </p:spPr>
        <p:txBody>
          <a:bodyPr>
            <a:no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Prosthetics</a:t>
            </a:r>
            <a:endParaRPr lang="en-US" sz="4000" dirty="0"/>
          </a:p>
        </p:txBody>
      </p:sp>
      <p:sp>
        <p:nvSpPr>
          <p:cNvPr id="3" name="Content Placeholder 2">
            <a:extLst>
              <a:ext uri="{FF2B5EF4-FFF2-40B4-BE49-F238E27FC236}">
                <a16:creationId xmlns:a16="http://schemas.microsoft.com/office/drawing/2014/main" id="{D3EF0441-BD0C-4574-CE2E-461D1603E20B}"/>
              </a:ext>
            </a:extLst>
          </p:cNvPr>
          <p:cNvSpPr>
            <a:spLocks noGrp="1"/>
          </p:cNvSpPr>
          <p:nvPr>
            <p:ph idx="1"/>
          </p:nvPr>
        </p:nvSpPr>
        <p:spPr>
          <a:xfrm>
            <a:off x="228600" y="666751"/>
            <a:ext cx="4190999" cy="3810000"/>
          </a:xfrm>
        </p:spPr>
        <p:txBody>
          <a:bodyPr>
            <a:normAutofit fontScale="77500" lnSpcReduction="20000"/>
          </a:bodyPr>
          <a:lstStyle/>
          <a:p>
            <a:pPr marL="0" indent="0">
              <a:spcBef>
                <a:spcPts val="0"/>
              </a:spcBef>
              <a:spcAft>
                <a:spcPts val="60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spcAft>
                <a:spcPts val="600"/>
              </a:spcAft>
            </a:pPr>
            <a:r>
              <a:rPr lang="en-US" sz="2100" b="1" dirty="0">
                <a:ea typeface="Calibri" panose="020F0502020204030204" pitchFamily="34" charset="0"/>
                <a:cs typeface="Times New Roman" panose="02020603050405020304" pitchFamily="18" charset="0"/>
              </a:rPr>
              <a:t>Urgent Footwear Consult</a:t>
            </a:r>
            <a:r>
              <a:rPr lang="en-US" sz="2100" dirty="0">
                <a:ea typeface="Calibri" panose="020F0502020204030204" pitchFamily="34" charset="0"/>
                <a:cs typeface="Times New Roman" panose="02020603050405020304" pitchFamily="18" charset="0"/>
              </a:rPr>
              <a:t> for offloading devices (only for plantar wounds)</a:t>
            </a:r>
          </a:p>
          <a:p>
            <a:pPr marL="257175" indent="-257175">
              <a:lnSpc>
                <a:spcPct val="120000"/>
              </a:lnSpc>
              <a:spcBef>
                <a:spcPts val="0"/>
              </a:spcBef>
              <a:buFont typeface="+mj-lt"/>
              <a:buAutoNum type="arabicPeriod"/>
            </a:pPr>
            <a:r>
              <a:rPr lang="en-US" sz="2100" dirty="0">
                <a:ea typeface="Calibri" panose="020F0502020204030204" pitchFamily="34" charset="0"/>
                <a:cs typeface="Times New Roman" panose="02020603050405020304" pitchFamily="18" charset="0"/>
              </a:rPr>
              <a:t>Walking boot (partial foot amp, newly debrided, large plantar wound, or need to immobilize the ankle)-DH walker</a:t>
            </a:r>
          </a:p>
          <a:p>
            <a:pPr marL="257175" indent="-257175">
              <a:lnSpc>
                <a:spcPct val="120000"/>
              </a:lnSpc>
              <a:spcBef>
                <a:spcPts val="0"/>
              </a:spcBef>
              <a:spcAft>
                <a:spcPts val="600"/>
              </a:spcAft>
              <a:buFont typeface="+mj-lt"/>
              <a:buAutoNum type="arabicPeriod"/>
            </a:pPr>
            <a:r>
              <a:rPr lang="en-US" sz="2100" dirty="0">
                <a:ea typeface="Calibri" panose="020F0502020204030204" pitchFamily="34" charset="0"/>
                <a:cs typeface="Times New Roman" panose="02020603050405020304" pitchFamily="18" charset="0"/>
              </a:rPr>
              <a:t>Wound Care Sandal</a:t>
            </a:r>
          </a:p>
          <a:p>
            <a:pPr marL="0">
              <a:lnSpc>
                <a:spcPct val="120000"/>
              </a:lnSpc>
              <a:spcBef>
                <a:spcPts val="0"/>
              </a:spcBef>
              <a:spcAft>
                <a:spcPts val="600"/>
              </a:spcAft>
            </a:pPr>
            <a:r>
              <a:rPr lang="en-US" sz="2100" b="1" dirty="0">
                <a:ea typeface="Calibri" panose="020F0502020204030204" pitchFamily="34" charset="0"/>
                <a:cs typeface="Times New Roman" panose="02020603050405020304" pitchFamily="18" charset="0"/>
              </a:rPr>
              <a:t>Orthotic Consult/Braces</a:t>
            </a:r>
          </a:p>
          <a:p>
            <a:pPr marL="57150" lvl="1" indent="0">
              <a:lnSpc>
                <a:spcPct val="120000"/>
              </a:lnSpc>
              <a:spcBef>
                <a:spcPts val="0"/>
              </a:spcBef>
              <a:spcAft>
                <a:spcPts val="600"/>
              </a:spcAft>
              <a:buNone/>
            </a:pPr>
            <a:r>
              <a:rPr lang="en-US" sz="2100" dirty="0">
                <a:ea typeface="Calibri" panose="020F0502020204030204" pitchFamily="34" charset="0"/>
                <a:cs typeface="Times New Roman" panose="02020603050405020304" pitchFamily="18" charset="0"/>
              </a:rPr>
              <a:t>   ABP (All Purpose Shoe) </a:t>
            </a:r>
          </a:p>
          <a:p>
            <a:pPr indent="342900">
              <a:lnSpc>
                <a:spcPct val="120000"/>
              </a:lnSpc>
              <a:spcBef>
                <a:spcPts val="0"/>
              </a:spcBef>
              <a:spcAft>
                <a:spcPts val="600"/>
              </a:spcAft>
            </a:pPr>
            <a:r>
              <a:rPr lang="en-US" sz="2100" dirty="0">
                <a:ea typeface="Calibri" panose="020F0502020204030204" pitchFamily="34" charset="0"/>
                <a:cs typeface="Times New Roman" panose="02020603050405020304" pitchFamily="18" charset="0"/>
              </a:rPr>
              <a:t>foot wound not on plantar surface</a:t>
            </a:r>
          </a:p>
          <a:p>
            <a:pPr indent="342900">
              <a:lnSpc>
                <a:spcPct val="120000"/>
              </a:lnSpc>
              <a:spcBef>
                <a:spcPts val="0"/>
              </a:spcBef>
              <a:spcAft>
                <a:spcPts val="600"/>
              </a:spcAft>
            </a:pPr>
            <a:r>
              <a:rPr lang="en-US" sz="2100" dirty="0">
                <a:ea typeface="Calibri" panose="020F0502020204030204" pitchFamily="34" charset="0"/>
                <a:cs typeface="Times New Roman" panose="02020603050405020304" pitchFamily="18" charset="0"/>
              </a:rPr>
              <a:t>to provide general protection  and accommodate the bandages and swelling</a:t>
            </a:r>
            <a:r>
              <a:rPr lang="en-US" sz="2100" dirty="0"/>
              <a:t> </a:t>
            </a:r>
          </a:p>
        </p:txBody>
      </p:sp>
      <p:pic>
        <p:nvPicPr>
          <p:cNvPr id="4" name="Picture 3">
            <a:extLst>
              <a:ext uri="{FF2B5EF4-FFF2-40B4-BE49-F238E27FC236}">
                <a16:creationId xmlns:a16="http://schemas.microsoft.com/office/drawing/2014/main" id="{9F9E0A1D-B817-66E7-7C06-C1257AA75949}"/>
              </a:ext>
            </a:extLst>
          </p:cNvPr>
          <p:cNvPicPr>
            <a:picLocks noChangeAspect="1"/>
          </p:cNvPicPr>
          <p:nvPr/>
        </p:nvPicPr>
        <p:blipFill>
          <a:blip r:embed="rId2"/>
          <a:stretch>
            <a:fillRect/>
          </a:stretch>
        </p:blipFill>
        <p:spPr>
          <a:xfrm>
            <a:off x="4149290" y="1458619"/>
            <a:ext cx="4689909" cy="1242826"/>
          </a:xfrm>
          <a:prstGeom prst="rect">
            <a:avLst/>
          </a:prstGeom>
        </p:spPr>
      </p:pic>
    </p:spTree>
    <p:extLst>
      <p:ext uri="{BB962C8B-B14F-4D97-AF65-F5344CB8AC3E}">
        <p14:creationId xmlns:p14="http://schemas.microsoft.com/office/powerpoint/2010/main" val="198694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C55B-1D24-85DE-F99B-DF5249987A2C}"/>
              </a:ext>
            </a:extLst>
          </p:cNvPr>
          <p:cNvSpPr>
            <a:spLocks noGrp="1"/>
          </p:cNvSpPr>
          <p:nvPr>
            <p:ph type="title"/>
          </p:nvPr>
        </p:nvSpPr>
        <p:spPr/>
        <p:txBody>
          <a:bodyPr/>
          <a:lstStyle/>
          <a:p>
            <a:r>
              <a:rPr lang="en-US" dirty="0">
                <a:latin typeface="+mj-lt"/>
              </a:rPr>
              <a:t>Case 2</a:t>
            </a:r>
          </a:p>
        </p:txBody>
      </p:sp>
      <p:pic>
        <p:nvPicPr>
          <p:cNvPr id="5" name="Content Placeholder 4" descr="A picture containing person, indoor, floor, footwear&#10;&#10;Description automatically generated">
            <a:extLst>
              <a:ext uri="{FF2B5EF4-FFF2-40B4-BE49-F238E27FC236}">
                <a16:creationId xmlns:a16="http://schemas.microsoft.com/office/drawing/2014/main" id="{A96423FC-F30E-7B1F-C298-588CDDF2109A}"/>
              </a:ext>
            </a:extLst>
          </p:cNvPr>
          <p:cNvPicPr>
            <a:picLocks noGrp="1" noChangeAspect="1"/>
          </p:cNvPicPr>
          <p:nvPr>
            <p:ph idx="1"/>
          </p:nvPr>
        </p:nvPicPr>
        <p:blipFill>
          <a:blip r:embed="rId2"/>
          <a:stretch>
            <a:fillRect/>
          </a:stretch>
        </p:blipFill>
        <p:spPr>
          <a:xfrm>
            <a:off x="5029200" y="990600"/>
            <a:ext cx="2447627" cy="3263504"/>
          </a:xfrm>
        </p:spPr>
      </p:pic>
      <p:sp>
        <p:nvSpPr>
          <p:cNvPr id="6" name="TextBox 5">
            <a:extLst>
              <a:ext uri="{FF2B5EF4-FFF2-40B4-BE49-F238E27FC236}">
                <a16:creationId xmlns:a16="http://schemas.microsoft.com/office/drawing/2014/main" id="{D3CF4454-DCA5-099C-3C91-858507D6D5D0}"/>
              </a:ext>
            </a:extLst>
          </p:cNvPr>
          <p:cNvSpPr txBox="1"/>
          <p:nvPr/>
        </p:nvSpPr>
        <p:spPr>
          <a:xfrm>
            <a:off x="460672" y="1268016"/>
            <a:ext cx="3958928" cy="3139321"/>
          </a:xfrm>
          <a:prstGeom prst="rect">
            <a:avLst/>
          </a:prstGeom>
          <a:noFill/>
        </p:spPr>
        <p:txBody>
          <a:bodyPr wrap="square" rtlCol="0">
            <a:spAutoFit/>
          </a:bodyPr>
          <a:lstStyle/>
          <a:p>
            <a:r>
              <a:rPr lang="en-US" dirty="0"/>
              <a:t>60 </a:t>
            </a:r>
            <a:r>
              <a:rPr lang="en-US" dirty="0" err="1"/>
              <a:t>yo</a:t>
            </a:r>
            <a:r>
              <a:rPr lang="en-US" dirty="0"/>
              <a:t> man</a:t>
            </a:r>
          </a:p>
          <a:p>
            <a:r>
              <a:rPr lang="en-US" dirty="0"/>
              <a:t>Obesity h/o gastric bypass</a:t>
            </a:r>
          </a:p>
          <a:p>
            <a:r>
              <a:rPr lang="en-US" dirty="0"/>
              <a:t>Severe neuropathy</a:t>
            </a:r>
          </a:p>
          <a:p>
            <a:r>
              <a:rPr lang="en-US" dirty="0"/>
              <a:t>Multiple surgeries to “fix” the digits</a:t>
            </a:r>
          </a:p>
          <a:p>
            <a:r>
              <a:rPr lang="en-US" dirty="0"/>
              <a:t>Multiple course of iv and po antibiotic </a:t>
            </a:r>
          </a:p>
          <a:p>
            <a:r>
              <a:rPr lang="en-US" dirty="0"/>
              <a:t>MRI done by podiatry- “osteomyelitis”</a:t>
            </a:r>
          </a:p>
          <a:p>
            <a:r>
              <a:rPr lang="en-US" dirty="0"/>
              <a:t>Stable VS</a:t>
            </a:r>
          </a:p>
          <a:p>
            <a:r>
              <a:rPr lang="en-US" dirty="0"/>
              <a:t>Just small ulcerations between toes</a:t>
            </a:r>
          </a:p>
          <a:p>
            <a:r>
              <a:rPr lang="en-US" dirty="0"/>
              <a:t>No cellulitis/rest pain</a:t>
            </a:r>
          </a:p>
          <a:p>
            <a:r>
              <a:rPr lang="en-US" dirty="0"/>
              <a:t>Good pulses</a:t>
            </a:r>
          </a:p>
          <a:p>
            <a:r>
              <a:rPr lang="en-US" dirty="0"/>
              <a:t>What do you do next?</a:t>
            </a:r>
          </a:p>
        </p:txBody>
      </p:sp>
    </p:spTree>
    <p:extLst>
      <p:ext uri="{BB962C8B-B14F-4D97-AF65-F5344CB8AC3E}">
        <p14:creationId xmlns:p14="http://schemas.microsoft.com/office/powerpoint/2010/main" val="251660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DCA2-8D4D-D3FC-5CD0-10026C659BCE}"/>
              </a:ext>
            </a:extLst>
          </p:cNvPr>
          <p:cNvSpPr>
            <a:spLocks noGrp="1"/>
          </p:cNvSpPr>
          <p:nvPr>
            <p:ph type="title"/>
          </p:nvPr>
        </p:nvSpPr>
        <p:spPr/>
        <p:txBody>
          <a:bodyPr>
            <a:normAutofit/>
          </a:bodyPr>
          <a:lstStyle/>
          <a:p>
            <a:r>
              <a:rPr lang="en-US" sz="4000" dirty="0">
                <a:latin typeface="+mj-lt"/>
              </a:rPr>
              <a:t>Case 2 (</a:t>
            </a:r>
            <a:r>
              <a:rPr lang="en-US" sz="4000" dirty="0" err="1">
                <a:latin typeface="+mj-lt"/>
              </a:rPr>
              <a:t>con’t</a:t>
            </a:r>
            <a:r>
              <a:rPr lang="en-US" sz="4000" dirty="0">
                <a:latin typeface="+mj-lt"/>
              </a:rPr>
              <a:t>)</a:t>
            </a:r>
            <a:endParaRPr lang="en-US" sz="4000" dirty="0"/>
          </a:p>
        </p:txBody>
      </p:sp>
      <p:sp>
        <p:nvSpPr>
          <p:cNvPr id="3" name="Content Placeholder 2">
            <a:extLst>
              <a:ext uri="{FF2B5EF4-FFF2-40B4-BE49-F238E27FC236}">
                <a16:creationId xmlns:a16="http://schemas.microsoft.com/office/drawing/2014/main" id="{8094242C-2CAD-AB9E-32CB-DEC6C04D9E43}"/>
              </a:ext>
            </a:extLst>
          </p:cNvPr>
          <p:cNvSpPr>
            <a:spLocks noGrp="1"/>
          </p:cNvSpPr>
          <p:nvPr>
            <p:ph idx="1"/>
          </p:nvPr>
        </p:nvSpPr>
        <p:spPr/>
        <p:txBody>
          <a:bodyPr>
            <a:normAutofit/>
          </a:bodyPr>
          <a:lstStyle/>
          <a:p>
            <a:r>
              <a:rPr lang="en-US" sz="2800" dirty="0"/>
              <a:t>Foot deformities- podiatry</a:t>
            </a:r>
          </a:p>
          <a:p>
            <a:r>
              <a:rPr lang="en-US" sz="2800" dirty="0"/>
              <a:t>ABI –not urgent</a:t>
            </a:r>
          </a:p>
          <a:p>
            <a:r>
              <a:rPr lang="en-US" sz="2800" dirty="0"/>
              <a:t>Offloading- specific by podiatry</a:t>
            </a:r>
          </a:p>
          <a:p>
            <a:r>
              <a:rPr lang="en-US" sz="2800" dirty="0"/>
              <a:t>Wound care basic orders</a:t>
            </a:r>
          </a:p>
          <a:p>
            <a:r>
              <a:rPr lang="en-US" sz="2800" dirty="0"/>
              <a:t>MRI with OM is likely “overread”—but send to ID if antimicrobials planned!</a:t>
            </a:r>
          </a:p>
          <a:p>
            <a:pPr marL="0" indent="0">
              <a:buNone/>
            </a:pPr>
            <a:endParaRPr lang="en-US" dirty="0"/>
          </a:p>
        </p:txBody>
      </p:sp>
    </p:spTree>
    <p:extLst>
      <p:ext uri="{BB962C8B-B14F-4D97-AF65-F5344CB8AC3E}">
        <p14:creationId xmlns:p14="http://schemas.microsoft.com/office/powerpoint/2010/main" val="13480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616A-9812-765C-9116-1495DF0C4ABB}"/>
              </a:ext>
            </a:extLst>
          </p:cNvPr>
          <p:cNvSpPr>
            <a:spLocks noGrp="1"/>
          </p:cNvSpPr>
          <p:nvPr>
            <p:ph type="title"/>
          </p:nvPr>
        </p:nvSpPr>
        <p:spPr>
          <a:xfrm>
            <a:off x="457200" y="133350"/>
            <a:ext cx="8229600" cy="609600"/>
          </a:xfrm>
        </p:spPr>
        <p:txBody>
          <a:bodyPr>
            <a:noAutofit/>
          </a:bodyPr>
          <a:lstStyle/>
          <a:p>
            <a:r>
              <a:rPr lang="en-US" sz="4000" dirty="0">
                <a:latin typeface="+mj-lt"/>
              </a:rPr>
              <a:t>Case 3</a:t>
            </a:r>
          </a:p>
        </p:txBody>
      </p:sp>
      <p:pic>
        <p:nvPicPr>
          <p:cNvPr id="5" name="Content Placeholder 4" descr="A picture containing person, indoor, hand&#10;&#10;Description automatically generated">
            <a:extLst>
              <a:ext uri="{FF2B5EF4-FFF2-40B4-BE49-F238E27FC236}">
                <a16:creationId xmlns:a16="http://schemas.microsoft.com/office/drawing/2014/main" id="{E006651D-3FA8-ED9B-262C-B08290C11EE7}"/>
              </a:ext>
            </a:extLst>
          </p:cNvPr>
          <p:cNvPicPr>
            <a:picLocks noGrp="1" noChangeAspect="1"/>
          </p:cNvPicPr>
          <p:nvPr>
            <p:ph idx="1"/>
          </p:nvPr>
        </p:nvPicPr>
        <p:blipFill>
          <a:blip r:embed="rId2"/>
          <a:stretch>
            <a:fillRect/>
          </a:stretch>
        </p:blipFill>
        <p:spPr>
          <a:xfrm>
            <a:off x="4415631" y="1268016"/>
            <a:ext cx="4351338" cy="3263504"/>
          </a:xfrm>
        </p:spPr>
      </p:pic>
      <p:sp>
        <p:nvSpPr>
          <p:cNvPr id="6" name="TextBox 5">
            <a:extLst>
              <a:ext uri="{FF2B5EF4-FFF2-40B4-BE49-F238E27FC236}">
                <a16:creationId xmlns:a16="http://schemas.microsoft.com/office/drawing/2014/main" id="{615196BA-A699-B580-D86B-81590DEDA000}"/>
              </a:ext>
            </a:extLst>
          </p:cNvPr>
          <p:cNvSpPr txBox="1"/>
          <p:nvPr/>
        </p:nvSpPr>
        <p:spPr>
          <a:xfrm>
            <a:off x="228600" y="609239"/>
            <a:ext cx="3810000" cy="3947234"/>
          </a:xfrm>
          <a:prstGeom prst="rect">
            <a:avLst/>
          </a:prstGeom>
          <a:noFill/>
        </p:spPr>
        <p:txBody>
          <a:bodyPr wrap="square" rtlCol="0">
            <a:spAutoFit/>
          </a:bodyPr>
          <a:lstStyle/>
          <a:p>
            <a:r>
              <a:rPr lang="en-US" dirty="0"/>
              <a:t>69 </a:t>
            </a:r>
            <a:r>
              <a:rPr lang="en-US" dirty="0" err="1"/>
              <a:t>yo</a:t>
            </a:r>
            <a:r>
              <a:rPr lang="en-US" dirty="0"/>
              <a:t> man , DM (HbA1c 12.5)</a:t>
            </a:r>
          </a:p>
          <a:p>
            <a:r>
              <a:rPr lang="en-US" dirty="0"/>
              <a:t>Chronic ulcer x3 </a:t>
            </a:r>
            <a:r>
              <a:rPr lang="en-US" dirty="0" err="1"/>
              <a:t>mo</a:t>
            </a:r>
            <a:endParaRPr lang="en-US" dirty="0"/>
          </a:p>
          <a:p>
            <a:r>
              <a:rPr lang="en-US" dirty="0"/>
              <a:t>Foul smelling ulcer</a:t>
            </a:r>
          </a:p>
          <a:p>
            <a:r>
              <a:rPr lang="en-US" dirty="0"/>
              <a:t>Former 5</a:t>
            </a:r>
            <a:r>
              <a:rPr lang="en-US" baseline="30000" dirty="0"/>
              <a:t>th</a:t>
            </a:r>
            <a:r>
              <a:rPr lang="en-US" dirty="0"/>
              <a:t> MTP head resection</a:t>
            </a:r>
          </a:p>
          <a:p>
            <a:r>
              <a:rPr lang="en-US" dirty="0"/>
              <a:t>Pain 5/10</a:t>
            </a:r>
          </a:p>
          <a:p>
            <a:r>
              <a:rPr lang="en-US" dirty="0"/>
              <a:t>Exam- wound with moderate discharge, 5x3x 0.5 cm; tender</a:t>
            </a:r>
          </a:p>
          <a:p>
            <a:r>
              <a:rPr lang="en-US" dirty="0"/>
              <a:t>Cellulitis</a:t>
            </a:r>
          </a:p>
          <a:p>
            <a:r>
              <a:rPr lang="en-US" dirty="0"/>
              <a:t>Pulses ok</a:t>
            </a:r>
          </a:p>
          <a:p>
            <a:endParaRPr lang="en-US" dirty="0"/>
          </a:p>
          <a:p>
            <a:r>
              <a:rPr lang="en-US" dirty="0"/>
              <a:t>What do you do?</a:t>
            </a:r>
          </a:p>
          <a:p>
            <a:endParaRPr lang="en-US" dirty="0"/>
          </a:p>
          <a:p>
            <a:endParaRPr lang="en-US" dirty="0"/>
          </a:p>
          <a:p>
            <a:endParaRPr lang="en-US" sz="1650" dirty="0"/>
          </a:p>
        </p:txBody>
      </p:sp>
    </p:spTree>
    <p:extLst>
      <p:ext uri="{BB962C8B-B14F-4D97-AF65-F5344CB8AC3E}">
        <p14:creationId xmlns:p14="http://schemas.microsoft.com/office/powerpoint/2010/main" val="234693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315200" cy="865573"/>
          </a:xfrm>
        </p:spPr>
        <p:txBody>
          <a:bodyPr>
            <a:normAutofit/>
          </a:bodyPr>
          <a:lstStyle/>
          <a:p>
            <a:r>
              <a:rPr lang="en-US" sz="4000" dirty="0">
                <a:latin typeface="+mn-lt"/>
              </a:rPr>
              <a:t>Pulses: PAD</a:t>
            </a:r>
          </a:p>
        </p:txBody>
      </p:sp>
      <p:sp>
        <p:nvSpPr>
          <p:cNvPr id="3" name="Content Placeholder 2"/>
          <p:cNvSpPr>
            <a:spLocks noGrp="1"/>
          </p:cNvSpPr>
          <p:nvPr>
            <p:ph idx="1"/>
          </p:nvPr>
        </p:nvSpPr>
        <p:spPr>
          <a:xfrm>
            <a:off x="228600" y="895350"/>
            <a:ext cx="8610600" cy="3130897"/>
          </a:xfrm>
        </p:spPr>
        <p:txBody>
          <a:bodyPr>
            <a:noAutofit/>
          </a:bodyPr>
          <a:lstStyle/>
          <a:p>
            <a:pPr>
              <a:spcBef>
                <a:spcPts val="0"/>
              </a:spcBef>
            </a:pPr>
            <a:r>
              <a:rPr lang="en-US" sz="1800" dirty="0"/>
              <a:t>Incidence of PAD 20-30%  (general DM); 50% (when ulcer present)</a:t>
            </a:r>
          </a:p>
          <a:p>
            <a:pPr>
              <a:spcBef>
                <a:spcPts val="0"/>
              </a:spcBef>
            </a:pPr>
            <a:r>
              <a:rPr lang="en-US" sz="1800" dirty="0"/>
              <a:t>Palpation of pulses - limited sensitivity (even with vascular surgeons)</a:t>
            </a:r>
          </a:p>
          <a:p>
            <a:pPr>
              <a:spcBef>
                <a:spcPts val="0"/>
              </a:spcBef>
            </a:pPr>
            <a:r>
              <a:rPr lang="en-US" sz="1800" dirty="0"/>
              <a:t>ABI (false negative rates in up to 35%)</a:t>
            </a:r>
            <a:r>
              <a:rPr lang="en-US" sz="1800" baseline="30000" dirty="0"/>
              <a:t> still -</a:t>
            </a:r>
            <a:r>
              <a:rPr lang="en-US" sz="1800" dirty="0"/>
              <a:t>primary evaluation tool</a:t>
            </a:r>
          </a:p>
          <a:p>
            <a:pPr>
              <a:spcBef>
                <a:spcPts val="0"/>
              </a:spcBef>
            </a:pPr>
            <a:r>
              <a:rPr lang="en-US" sz="1800" dirty="0"/>
              <a:t>Angiography is gold standard limited by cost, risk, invasiveness </a:t>
            </a:r>
          </a:p>
          <a:p>
            <a:pPr>
              <a:spcBef>
                <a:spcPts val="0"/>
              </a:spcBef>
            </a:pPr>
            <a:r>
              <a:rPr lang="en-US" sz="1800" b="1" dirty="0"/>
              <a:t>There is no “Small Vessel Disease” in DFU</a:t>
            </a:r>
          </a:p>
          <a:p>
            <a:pPr>
              <a:spcBef>
                <a:spcPts val="0"/>
              </a:spcBef>
            </a:pPr>
            <a:r>
              <a:rPr lang="en-US" sz="1800" dirty="0"/>
              <a:t>assessed best strategy to identify PAD in diabetic patients</a:t>
            </a:r>
          </a:p>
          <a:p>
            <a:pPr lvl="1">
              <a:spcBef>
                <a:spcPts val="0"/>
              </a:spcBef>
            </a:pPr>
            <a:r>
              <a:rPr lang="en-US" sz="1800" dirty="0"/>
              <a:t>If Normal Pulses: TBI (toe brachial index) 93% sensitive or SPP (skin perfusion pressure) 92% sensitive are best assessments</a:t>
            </a:r>
          </a:p>
          <a:p>
            <a:pPr lvl="1">
              <a:spcBef>
                <a:spcPts val="0"/>
              </a:spcBef>
            </a:pPr>
            <a:r>
              <a:rPr lang="en-US" sz="1800" dirty="0"/>
              <a:t>If Abnormal Pulses: Angiography</a:t>
            </a:r>
          </a:p>
          <a:p>
            <a:pPr>
              <a:spcBef>
                <a:spcPts val="0"/>
              </a:spcBef>
            </a:pPr>
            <a:r>
              <a:rPr lang="en-US" sz="1800" b="1" dirty="0"/>
              <a:t>REC: ABI for all patients with DFU.  It includes TBI.  If  ABI or TBI abnormal needs </a:t>
            </a:r>
            <a:r>
              <a:rPr lang="en-US" sz="1800" b="1" dirty="0" err="1"/>
              <a:t>Vasc</a:t>
            </a:r>
            <a:r>
              <a:rPr lang="en-US" sz="1800" b="1" dirty="0"/>
              <a:t> Surgery eval and/or CT Angio.</a:t>
            </a:r>
          </a:p>
          <a:p>
            <a:endParaRPr lang="en-US" sz="1800" b="1" dirty="0"/>
          </a:p>
        </p:txBody>
      </p:sp>
      <p:sp>
        <p:nvSpPr>
          <p:cNvPr id="4" name="TextBox 3">
            <a:extLst>
              <a:ext uri="{FF2B5EF4-FFF2-40B4-BE49-F238E27FC236}">
                <a16:creationId xmlns:a16="http://schemas.microsoft.com/office/drawing/2014/main" id="{72A49475-2BA6-CAC8-707C-6C9440187FA8}"/>
              </a:ext>
            </a:extLst>
          </p:cNvPr>
          <p:cNvSpPr txBox="1"/>
          <p:nvPr/>
        </p:nvSpPr>
        <p:spPr>
          <a:xfrm>
            <a:off x="381000" y="4602718"/>
            <a:ext cx="4953000" cy="369332"/>
          </a:xfrm>
          <a:prstGeom prst="rect">
            <a:avLst/>
          </a:prstGeom>
          <a:noFill/>
        </p:spPr>
        <p:txBody>
          <a:bodyPr wrap="square" rtlCol="0">
            <a:spAutoFit/>
          </a:bodyPr>
          <a:lstStyle/>
          <a:p>
            <a:r>
              <a:rPr lang="en-US" sz="1800" dirty="0">
                <a:solidFill>
                  <a:srgbClr val="FFFF00"/>
                </a:solidFill>
              </a:rPr>
              <a:t>Barshes et al 2016 J </a:t>
            </a:r>
            <a:r>
              <a:rPr lang="en-US" sz="1800" dirty="0" err="1">
                <a:solidFill>
                  <a:srgbClr val="FFFF00"/>
                </a:solidFill>
              </a:rPr>
              <a:t>Vasc</a:t>
            </a:r>
            <a:r>
              <a:rPr lang="en-US" sz="1800" dirty="0">
                <a:solidFill>
                  <a:srgbClr val="FFFF00"/>
                </a:solidFill>
              </a:rPr>
              <a:t> Surgery:</a:t>
            </a:r>
            <a:endParaRPr lang="en-US" dirty="0">
              <a:solidFill>
                <a:srgbClr val="FFFF00"/>
              </a:solidFill>
            </a:endParaRPr>
          </a:p>
        </p:txBody>
      </p:sp>
    </p:spTree>
    <p:extLst>
      <p:ext uri="{BB962C8B-B14F-4D97-AF65-F5344CB8AC3E}">
        <p14:creationId xmlns:p14="http://schemas.microsoft.com/office/powerpoint/2010/main" val="67248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8850-5A7F-03A0-BF0D-067BBB319958}"/>
              </a:ext>
            </a:extLst>
          </p:cNvPr>
          <p:cNvSpPr>
            <a:spLocks noGrp="1"/>
          </p:cNvSpPr>
          <p:nvPr>
            <p:ph type="title"/>
          </p:nvPr>
        </p:nvSpPr>
        <p:spPr/>
        <p:txBody>
          <a:bodyPr>
            <a:normAutofit/>
          </a:bodyPr>
          <a:lstStyle/>
          <a:p>
            <a:r>
              <a:rPr lang="en-US" sz="4000" dirty="0">
                <a:latin typeface="+mj-lt"/>
              </a:rPr>
              <a:t>Objectives</a:t>
            </a:r>
          </a:p>
        </p:txBody>
      </p:sp>
      <p:sp>
        <p:nvSpPr>
          <p:cNvPr id="3" name="Content Placeholder 2">
            <a:extLst>
              <a:ext uri="{FF2B5EF4-FFF2-40B4-BE49-F238E27FC236}">
                <a16:creationId xmlns:a16="http://schemas.microsoft.com/office/drawing/2014/main" id="{877F5DD6-327B-2C4D-35C9-988CD4907C75}"/>
              </a:ext>
            </a:extLst>
          </p:cNvPr>
          <p:cNvSpPr>
            <a:spLocks noGrp="1"/>
          </p:cNvSpPr>
          <p:nvPr>
            <p:ph idx="1"/>
          </p:nvPr>
        </p:nvSpPr>
        <p:spPr>
          <a:xfrm>
            <a:off x="228600" y="990600"/>
            <a:ext cx="8763000" cy="3409951"/>
          </a:xfrm>
        </p:spPr>
        <p:txBody>
          <a:bodyPr>
            <a:normAutofit/>
          </a:bodyPr>
          <a:lstStyle/>
          <a:p>
            <a:r>
              <a:rPr lang="en-US" sz="2800" b="0" i="0" u="none" strike="noStrike" dirty="0">
                <a:solidFill>
                  <a:srgbClr val="000000"/>
                </a:solidFill>
                <a:effectLst/>
              </a:rPr>
              <a:t>Emphasize the role of ID physician in improving care coordination and outcome in patients with diabetic foot infections (DFI).</a:t>
            </a:r>
          </a:p>
          <a:p>
            <a:r>
              <a:rPr lang="en-US" sz="2800" b="0" i="0" u="none" strike="noStrike" dirty="0">
                <a:solidFill>
                  <a:srgbClr val="000000"/>
                </a:solidFill>
                <a:effectLst/>
              </a:rPr>
              <a:t>Briefly discuss the pathophysiology, microbiology and presentation of DFI</a:t>
            </a:r>
          </a:p>
          <a:p>
            <a:r>
              <a:rPr lang="en-US" sz="2800" b="0" i="0" u="none" strike="noStrike" dirty="0">
                <a:solidFill>
                  <a:srgbClr val="000000"/>
                </a:solidFill>
                <a:effectLst/>
              </a:rPr>
              <a:t>List the treatment and management options available.</a:t>
            </a:r>
            <a:endParaRPr lang="en-US" sz="2800" dirty="0"/>
          </a:p>
        </p:txBody>
      </p:sp>
      <p:sp>
        <p:nvSpPr>
          <p:cNvPr id="4" name="TextBox 3">
            <a:extLst>
              <a:ext uri="{FF2B5EF4-FFF2-40B4-BE49-F238E27FC236}">
                <a16:creationId xmlns:a16="http://schemas.microsoft.com/office/drawing/2014/main" id="{E03D2FB0-8557-F0EA-5A4F-027EB0F157E3}"/>
              </a:ext>
            </a:extLst>
          </p:cNvPr>
          <p:cNvSpPr txBox="1"/>
          <p:nvPr/>
        </p:nvSpPr>
        <p:spPr>
          <a:xfrm>
            <a:off x="457200" y="4552950"/>
            <a:ext cx="4648200" cy="369332"/>
          </a:xfrm>
          <a:prstGeom prst="rect">
            <a:avLst/>
          </a:prstGeom>
          <a:noFill/>
        </p:spPr>
        <p:txBody>
          <a:bodyPr wrap="square" rtlCol="0">
            <a:spAutoFit/>
          </a:bodyPr>
          <a:lstStyle/>
          <a:p>
            <a:r>
              <a:rPr lang="en-US" dirty="0">
                <a:solidFill>
                  <a:srgbClr val="FFFF00"/>
                </a:solidFill>
              </a:rPr>
              <a:t>No financial conflict of interest</a:t>
            </a:r>
          </a:p>
        </p:txBody>
      </p:sp>
    </p:spTree>
    <p:extLst>
      <p:ext uri="{BB962C8B-B14F-4D97-AF65-F5344CB8AC3E}">
        <p14:creationId xmlns:p14="http://schemas.microsoft.com/office/powerpoint/2010/main" val="525939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C118-9C31-00A2-58D3-BCBABD594AB2}"/>
              </a:ext>
            </a:extLst>
          </p:cNvPr>
          <p:cNvSpPr>
            <a:spLocks noGrp="1"/>
          </p:cNvSpPr>
          <p:nvPr>
            <p:ph type="title"/>
          </p:nvPr>
        </p:nvSpPr>
        <p:spPr/>
        <p:txBody>
          <a:bodyPr>
            <a:normAutofit/>
          </a:bodyPr>
          <a:lstStyle/>
          <a:p>
            <a:r>
              <a:rPr lang="en-US" sz="3600" dirty="0">
                <a:latin typeface="+mj-lt"/>
              </a:rPr>
              <a:t>Case 3 (</a:t>
            </a:r>
            <a:r>
              <a:rPr lang="en-US" sz="3600" dirty="0" err="1">
                <a:latin typeface="+mj-lt"/>
              </a:rPr>
              <a:t>Con’t</a:t>
            </a:r>
            <a:r>
              <a:rPr lang="en-US" sz="3600" dirty="0">
                <a:latin typeface="+mj-lt"/>
              </a:rPr>
              <a:t>)</a:t>
            </a:r>
          </a:p>
        </p:txBody>
      </p:sp>
      <p:sp>
        <p:nvSpPr>
          <p:cNvPr id="3" name="Content Placeholder 2">
            <a:extLst>
              <a:ext uri="{FF2B5EF4-FFF2-40B4-BE49-F238E27FC236}">
                <a16:creationId xmlns:a16="http://schemas.microsoft.com/office/drawing/2014/main" id="{0E414705-CD04-F1E9-01BA-CF35958030F1}"/>
              </a:ext>
            </a:extLst>
          </p:cNvPr>
          <p:cNvSpPr>
            <a:spLocks noGrp="1"/>
          </p:cNvSpPr>
          <p:nvPr>
            <p:ph idx="1"/>
          </p:nvPr>
        </p:nvSpPr>
        <p:spPr/>
        <p:txBody>
          <a:bodyPr>
            <a:normAutofit fontScale="92500" lnSpcReduction="20000"/>
          </a:bodyPr>
          <a:lstStyle/>
          <a:p>
            <a:r>
              <a:rPr lang="en-US" dirty="0"/>
              <a:t>X-ray</a:t>
            </a:r>
          </a:p>
          <a:p>
            <a:r>
              <a:rPr lang="en-US" dirty="0"/>
              <a:t>Labs</a:t>
            </a:r>
          </a:p>
          <a:p>
            <a:r>
              <a:rPr lang="en-US" dirty="0"/>
              <a:t>Wound care consult</a:t>
            </a:r>
          </a:p>
          <a:p>
            <a:r>
              <a:rPr lang="en-US" dirty="0"/>
              <a:t>Offloading</a:t>
            </a:r>
          </a:p>
          <a:p>
            <a:r>
              <a:rPr lang="en-US" dirty="0"/>
              <a:t>Po antibiotics until gets to ID</a:t>
            </a:r>
          </a:p>
          <a:p>
            <a:r>
              <a:rPr lang="en-US" dirty="0"/>
              <a:t>Limb salvage consult</a:t>
            </a:r>
          </a:p>
          <a:p>
            <a:r>
              <a:rPr lang="en-US" dirty="0"/>
              <a:t>ID consult</a:t>
            </a:r>
          </a:p>
          <a:p>
            <a:endParaRPr lang="en-US" dirty="0"/>
          </a:p>
        </p:txBody>
      </p:sp>
    </p:spTree>
    <p:extLst>
      <p:ext uri="{BB962C8B-B14F-4D97-AF65-F5344CB8AC3E}">
        <p14:creationId xmlns:p14="http://schemas.microsoft.com/office/powerpoint/2010/main" val="393980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707A-EE46-AD54-DDC7-48C358C5142E}"/>
              </a:ext>
            </a:extLst>
          </p:cNvPr>
          <p:cNvSpPr>
            <a:spLocks noGrp="1"/>
          </p:cNvSpPr>
          <p:nvPr>
            <p:ph type="title"/>
          </p:nvPr>
        </p:nvSpPr>
        <p:spPr/>
        <p:txBody>
          <a:bodyPr>
            <a:normAutofit/>
          </a:bodyPr>
          <a:lstStyle/>
          <a:p>
            <a:r>
              <a:rPr lang="en-US" sz="4000" dirty="0">
                <a:latin typeface="+mj-lt"/>
              </a:rPr>
              <a:t>Microbiology DFO</a:t>
            </a:r>
          </a:p>
        </p:txBody>
      </p:sp>
      <p:sp>
        <p:nvSpPr>
          <p:cNvPr id="3" name="Content Placeholder 2">
            <a:extLst>
              <a:ext uri="{FF2B5EF4-FFF2-40B4-BE49-F238E27FC236}">
                <a16:creationId xmlns:a16="http://schemas.microsoft.com/office/drawing/2014/main" id="{95FE5FBB-8ED2-1DA8-ACDB-9CBF70DFA6F0}"/>
              </a:ext>
            </a:extLst>
          </p:cNvPr>
          <p:cNvSpPr>
            <a:spLocks noGrp="1"/>
          </p:cNvSpPr>
          <p:nvPr>
            <p:ph idx="1"/>
          </p:nvPr>
        </p:nvSpPr>
        <p:spPr>
          <a:xfrm>
            <a:off x="304800" y="819150"/>
            <a:ext cx="8382000" cy="3581401"/>
          </a:xfrm>
        </p:spPr>
        <p:txBody>
          <a:bodyPr>
            <a:normAutofit fontScale="70000" lnSpcReduction="20000"/>
          </a:bodyPr>
          <a:lstStyle/>
          <a:p>
            <a:r>
              <a:rPr lang="en-US" dirty="0"/>
              <a:t>Staphylococcus; S aureus</a:t>
            </a:r>
          </a:p>
          <a:p>
            <a:pPr lvl="1">
              <a:buFont typeface="Courier New" panose="02070309020205020404" pitchFamily="49" charset="0"/>
              <a:buChar char="o"/>
            </a:pPr>
            <a:r>
              <a:rPr lang="en-US" dirty="0"/>
              <a:t>MSSA</a:t>
            </a:r>
            <a:r>
              <a:rPr lang="en-US" dirty="0">
                <a:sym typeface="Wingdings" pitchFamily="2" charset="2"/>
              </a:rPr>
              <a:t> amoxicillin-clavulanate, cephalexin, tetracycline(2</a:t>
            </a:r>
            <a:r>
              <a:rPr lang="en-US" baseline="30000" dirty="0">
                <a:sym typeface="Wingdings" pitchFamily="2" charset="2"/>
              </a:rPr>
              <a:t>nd</a:t>
            </a:r>
            <a:r>
              <a:rPr lang="en-US" dirty="0">
                <a:sym typeface="Wingdings" pitchFamily="2" charset="2"/>
              </a:rPr>
              <a:t> ), TMP-SMX (2</a:t>
            </a:r>
            <a:r>
              <a:rPr lang="en-US" baseline="30000" dirty="0">
                <a:sym typeface="Wingdings" pitchFamily="2" charset="2"/>
              </a:rPr>
              <a:t>nd</a:t>
            </a:r>
            <a:r>
              <a:rPr lang="en-US" dirty="0">
                <a:sym typeface="Wingdings" pitchFamily="2" charset="2"/>
              </a:rPr>
              <a:t>); levofloxacin</a:t>
            </a:r>
            <a:endParaRPr lang="en-US" dirty="0"/>
          </a:p>
          <a:p>
            <a:pPr lvl="1">
              <a:buFont typeface="Courier New" panose="02070309020205020404" pitchFamily="49" charset="0"/>
              <a:buChar char="o"/>
            </a:pPr>
            <a:r>
              <a:rPr lang="en-US" dirty="0"/>
              <a:t>MRSA</a:t>
            </a:r>
            <a:r>
              <a:rPr lang="en-US" dirty="0">
                <a:sym typeface="Wingdings" pitchFamily="2" charset="2"/>
              </a:rPr>
              <a:t> tetracycline, TMP-SMX</a:t>
            </a:r>
            <a:endParaRPr lang="en-US" dirty="0"/>
          </a:p>
          <a:p>
            <a:r>
              <a:rPr lang="en-US" dirty="0"/>
              <a:t>Strep- beta hemolytic </a:t>
            </a:r>
            <a:r>
              <a:rPr lang="en-US" dirty="0">
                <a:sym typeface="Wingdings" pitchFamily="2" charset="2"/>
              </a:rPr>
              <a:t> beta-lactam</a:t>
            </a:r>
            <a:endParaRPr lang="en-US" dirty="0"/>
          </a:p>
          <a:p>
            <a:r>
              <a:rPr lang="en-US" dirty="0"/>
              <a:t>Enterococcus </a:t>
            </a:r>
            <a:r>
              <a:rPr lang="en-US" dirty="0">
                <a:sym typeface="Wingdings" pitchFamily="2" charset="2"/>
              </a:rPr>
              <a:t> amoxicillin</a:t>
            </a:r>
          </a:p>
          <a:p>
            <a:r>
              <a:rPr lang="en-US" dirty="0">
                <a:sym typeface="Wingdings" pitchFamily="2" charset="2"/>
              </a:rPr>
              <a:t>Gram Negative- Proteus, E. coli </a:t>
            </a:r>
            <a:r>
              <a:rPr lang="en-US" b="1" dirty="0">
                <a:sym typeface="Wingdings" pitchFamily="2" charset="2"/>
              </a:rPr>
              <a:t>(associated with treatment failure)</a:t>
            </a:r>
          </a:p>
          <a:p>
            <a:r>
              <a:rPr lang="en-US" dirty="0">
                <a:sym typeface="Wingdings" pitchFamily="2" charset="2"/>
              </a:rPr>
              <a:t>Pseudomonas 3%</a:t>
            </a:r>
          </a:p>
          <a:p>
            <a:r>
              <a:rPr lang="en-US" b="1" dirty="0">
                <a:sym typeface="Wingdings" pitchFamily="2" charset="2"/>
              </a:rPr>
              <a:t>Know your local antibiogram!</a:t>
            </a:r>
          </a:p>
          <a:p>
            <a:r>
              <a:rPr lang="en-US" dirty="0" err="1">
                <a:sym typeface="Wingdings" pitchFamily="2" charset="2"/>
              </a:rPr>
              <a:t>Clinda</a:t>
            </a:r>
            <a:r>
              <a:rPr lang="en-US" dirty="0">
                <a:sym typeface="Wingdings" pitchFamily="2" charset="2"/>
              </a:rPr>
              <a:t> has increasing resistance in Strep; 50% luck with MRSA; C diff</a:t>
            </a:r>
          </a:p>
          <a:p>
            <a:r>
              <a:rPr lang="en-US" dirty="0">
                <a:sym typeface="Wingdings" pitchFamily="2" charset="2"/>
              </a:rPr>
              <a:t>Cipro- not good for MSSA/Strep </a:t>
            </a:r>
            <a:r>
              <a:rPr lang="en-US" dirty="0" err="1">
                <a:sym typeface="Wingdings" pitchFamily="2" charset="2"/>
              </a:rPr>
              <a:t>Levo</a:t>
            </a:r>
            <a:r>
              <a:rPr lang="en-US" dirty="0">
                <a:sym typeface="Wingdings" pitchFamily="2" charset="2"/>
              </a:rPr>
              <a:t> is superior</a:t>
            </a:r>
            <a:endParaRPr lang="en-US" dirty="0"/>
          </a:p>
        </p:txBody>
      </p:sp>
      <p:sp>
        <p:nvSpPr>
          <p:cNvPr id="4" name="TextBox 3">
            <a:extLst>
              <a:ext uri="{FF2B5EF4-FFF2-40B4-BE49-F238E27FC236}">
                <a16:creationId xmlns:a16="http://schemas.microsoft.com/office/drawing/2014/main" id="{26704460-2DA6-38D4-C62B-55BFBF3366A8}"/>
              </a:ext>
            </a:extLst>
          </p:cNvPr>
          <p:cNvSpPr txBox="1"/>
          <p:nvPr/>
        </p:nvSpPr>
        <p:spPr>
          <a:xfrm>
            <a:off x="152400" y="4548485"/>
            <a:ext cx="5334000" cy="276999"/>
          </a:xfrm>
          <a:prstGeom prst="rect">
            <a:avLst/>
          </a:prstGeom>
          <a:noFill/>
        </p:spPr>
        <p:txBody>
          <a:bodyPr wrap="square" rtlCol="0">
            <a:spAutoFit/>
          </a:bodyPr>
          <a:lstStyle/>
          <a:p>
            <a:r>
              <a:rPr lang="en-US" sz="1200" b="0" i="0" u="none" strike="noStrike" dirty="0">
                <a:solidFill>
                  <a:srgbClr val="FFFF00"/>
                </a:solidFill>
                <a:effectLst/>
              </a:rPr>
              <a:t>Barshes NR et al,  </a:t>
            </a:r>
            <a:r>
              <a:rPr lang="en-US" sz="1200" b="0" i="1" u="none" strike="noStrike" dirty="0">
                <a:solidFill>
                  <a:srgbClr val="FFFF00"/>
                </a:solidFill>
                <a:effectLst/>
              </a:rPr>
              <a:t>The International Journal of Lower Extremity Wounds</a:t>
            </a:r>
            <a:r>
              <a:rPr lang="en-US" sz="1200" b="0" i="0" u="none" strike="noStrike" dirty="0">
                <a:solidFill>
                  <a:srgbClr val="FFFF00"/>
                </a:solidFill>
                <a:effectLst/>
              </a:rPr>
              <a:t>. 2016</a:t>
            </a:r>
          </a:p>
        </p:txBody>
      </p:sp>
    </p:spTree>
    <p:extLst>
      <p:ext uri="{BB962C8B-B14F-4D97-AF65-F5344CB8AC3E}">
        <p14:creationId xmlns:p14="http://schemas.microsoft.com/office/powerpoint/2010/main" val="230860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93FB-12B4-E50E-FE79-3203C4DD37EE}"/>
              </a:ext>
            </a:extLst>
          </p:cNvPr>
          <p:cNvSpPr>
            <a:spLocks noGrp="1"/>
          </p:cNvSpPr>
          <p:nvPr>
            <p:ph type="title"/>
          </p:nvPr>
        </p:nvSpPr>
        <p:spPr>
          <a:xfrm>
            <a:off x="457200" y="133350"/>
            <a:ext cx="8229600" cy="762000"/>
          </a:xfrm>
        </p:spPr>
        <p:txBody>
          <a:bodyPr>
            <a:normAutofit/>
          </a:bodyPr>
          <a:lstStyle/>
          <a:p>
            <a:r>
              <a:rPr lang="en-US" sz="4000" dirty="0">
                <a:latin typeface="+mn-lt"/>
              </a:rPr>
              <a:t>Questions commonly asked:</a:t>
            </a:r>
          </a:p>
        </p:txBody>
      </p:sp>
      <p:sp>
        <p:nvSpPr>
          <p:cNvPr id="3" name="Content Placeholder 2">
            <a:extLst>
              <a:ext uri="{FF2B5EF4-FFF2-40B4-BE49-F238E27FC236}">
                <a16:creationId xmlns:a16="http://schemas.microsoft.com/office/drawing/2014/main" id="{6A8AD7E3-2E1F-B38D-237C-651B9A43EBA0}"/>
              </a:ext>
            </a:extLst>
          </p:cNvPr>
          <p:cNvSpPr>
            <a:spLocks noGrp="1"/>
          </p:cNvSpPr>
          <p:nvPr>
            <p:ph idx="1"/>
          </p:nvPr>
        </p:nvSpPr>
        <p:spPr>
          <a:xfrm>
            <a:off x="228600" y="895350"/>
            <a:ext cx="8229600" cy="3352800"/>
          </a:xfrm>
        </p:spPr>
        <p:txBody>
          <a:bodyPr>
            <a:noAutofit/>
          </a:bodyPr>
          <a:lstStyle/>
          <a:p>
            <a:pPr>
              <a:spcBef>
                <a:spcPts val="0"/>
              </a:spcBef>
            </a:pPr>
            <a:r>
              <a:rPr lang="en-US" sz="1800" dirty="0"/>
              <a:t>Is po as good as iv for antimicrobials?</a:t>
            </a:r>
          </a:p>
          <a:p>
            <a:pPr lvl="1">
              <a:spcBef>
                <a:spcPts val="0"/>
              </a:spcBef>
              <a:buFont typeface="Arial" panose="020B0604020202020204" pitchFamily="34" charset="0"/>
              <a:buChar char="•"/>
            </a:pPr>
            <a:r>
              <a:rPr lang="en-US" sz="1800" dirty="0"/>
              <a:t>IF </a:t>
            </a:r>
            <a:r>
              <a:rPr lang="en-US" sz="1800" dirty="0">
                <a:effectLst/>
              </a:rPr>
              <a:t> oral regimens are appropriately selected, they can be as effective, more convenient, and less costly (OVIVA trail)</a:t>
            </a:r>
            <a:endParaRPr lang="en-US" sz="1800" dirty="0"/>
          </a:p>
          <a:p>
            <a:pPr>
              <a:spcBef>
                <a:spcPts val="0"/>
              </a:spcBef>
            </a:pPr>
            <a:r>
              <a:rPr lang="en-US" sz="1800" dirty="0"/>
              <a:t>Do we need empirical Pseudomonas coverage?</a:t>
            </a:r>
          </a:p>
          <a:p>
            <a:pPr lvl="1">
              <a:spcBef>
                <a:spcPts val="0"/>
              </a:spcBef>
              <a:buFont typeface="Arial" panose="020B0604020202020204" pitchFamily="34" charset="0"/>
              <a:buChar char="•"/>
            </a:pPr>
            <a:r>
              <a:rPr lang="en-US" sz="1800" dirty="0"/>
              <a:t>No! 3-4 % </a:t>
            </a:r>
          </a:p>
          <a:p>
            <a:pPr>
              <a:spcBef>
                <a:spcPts val="0"/>
              </a:spcBef>
            </a:pPr>
            <a:r>
              <a:rPr lang="en-US" sz="1800" dirty="0"/>
              <a:t>Is the presence of MRSA leading to worse outcome</a:t>
            </a:r>
          </a:p>
          <a:p>
            <a:pPr lvl="1">
              <a:spcBef>
                <a:spcPts val="0"/>
              </a:spcBef>
              <a:buFont typeface="Arial" panose="020B0604020202020204" pitchFamily="34" charset="0"/>
              <a:buChar char="•"/>
            </a:pPr>
            <a:r>
              <a:rPr lang="en-US" sz="1800" b="0" i="0" u="none" strike="noStrike" dirty="0">
                <a:solidFill>
                  <a:srgbClr val="212121"/>
                </a:solidFill>
                <a:effectLst/>
              </a:rPr>
              <a:t>The presence of MRSA in bone culture and whether antibiotic use had anti-MRSA activity was not associated with increased treatment failure of diabetic foot osteomyelitis</a:t>
            </a:r>
          </a:p>
          <a:p>
            <a:pPr>
              <a:spcBef>
                <a:spcPts val="0"/>
              </a:spcBef>
            </a:pPr>
            <a:r>
              <a:rPr lang="en-US" sz="1800" b="0" i="0" u="none" strike="noStrike" dirty="0">
                <a:solidFill>
                  <a:srgbClr val="212121"/>
                </a:solidFill>
                <a:effectLst/>
              </a:rPr>
              <a:t>Is surgery better than antibiotics in forefoot DFI?</a:t>
            </a:r>
          </a:p>
          <a:p>
            <a:pPr lvl="1">
              <a:spcBef>
                <a:spcPts val="0"/>
              </a:spcBef>
              <a:buFont typeface="Arial" panose="020B0604020202020204" pitchFamily="34" charset="0"/>
              <a:buChar char="•"/>
            </a:pPr>
            <a:r>
              <a:rPr lang="en-US" sz="1800" dirty="0">
                <a:solidFill>
                  <a:srgbClr val="212121"/>
                </a:solidFill>
              </a:rPr>
              <a:t>Similar outcomes in selected population</a:t>
            </a:r>
            <a:endParaRPr lang="en-US" sz="1800" b="0" i="0" u="none" strike="noStrike" dirty="0">
              <a:solidFill>
                <a:srgbClr val="212121"/>
              </a:solidFill>
              <a:effectLst/>
            </a:endParaRPr>
          </a:p>
          <a:p>
            <a:pPr marL="457200" lvl="1" indent="0">
              <a:spcBef>
                <a:spcPts val="0"/>
              </a:spcBef>
              <a:buNone/>
            </a:pPr>
            <a:br>
              <a:rPr lang="en-US" sz="1800" dirty="0"/>
            </a:br>
            <a:endParaRPr lang="en-US" sz="1800" dirty="0"/>
          </a:p>
        </p:txBody>
      </p:sp>
      <p:sp>
        <p:nvSpPr>
          <p:cNvPr id="5" name="TextBox 4">
            <a:extLst>
              <a:ext uri="{FF2B5EF4-FFF2-40B4-BE49-F238E27FC236}">
                <a16:creationId xmlns:a16="http://schemas.microsoft.com/office/drawing/2014/main" id="{48AA5604-A234-6399-0FA7-3B31BA25AB8E}"/>
              </a:ext>
            </a:extLst>
          </p:cNvPr>
          <p:cNvSpPr txBox="1"/>
          <p:nvPr/>
        </p:nvSpPr>
        <p:spPr>
          <a:xfrm>
            <a:off x="457200" y="4498689"/>
            <a:ext cx="6096000" cy="1200329"/>
          </a:xfrm>
          <a:prstGeom prst="rect">
            <a:avLst/>
          </a:prstGeom>
          <a:noFill/>
        </p:spPr>
        <p:txBody>
          <a:bodyPr wrap="square">
            <a:spAutoFit/>
          </a:bodyPr>
          <a:lstStyle/>
          <a:p>
            <a:r>
              <a:rPr lang="en-US" sz="1200" dirty="0">
                <a:solidFill>
                  <a:srgbClr val="FFFF00"/>
                </a:solidFill>
                <a:effectLst/>
              </a:rPr>
              <a:t>Li HK et al,  OVIVA , N </a:t>
            </a:r>
            <a:r>
              <a:rPr lang="en-US" sz="1200" dirty="0" err="1">
                <a:solidFill>
                  <a:srgbClr val="FFFF00"/>
                </a:solidFill>
                <a:effectLst/>
              </a:rPr>
              <a:t>Engl</a:t>
            </a:r>
            <a:r>
              <a:rPr lang="en-US" sz="1200" dirty="0">
                <a:solidFill>
                  <a:srgbClr val="FFFF00"/>
                </a:solidFill>
                <a:effectLst/>
              </a:rPr>
              <a:t> J Med 2019;380:425–436</a:t>
            </a:r>
          </a:p>
          <a:p>
            <a:r>
              <a:rPr lang="en-US" sz="1200" b="0" i="0" u="none" strike="noStrike" dirty="0">
                <a:solidFill>
                  <a:srgbClr val="FFFF00"/>
                </a:solidFill>
                <a:effectLst/>
              </a:rPr>
              <a:t>Barshes NR et al,  </a:t>
            </a:r>
            <a:r>
              <a:rPr lang="en-US" sz="1200" b="0" i="1" u="none" strike="noStrike" dirty="0">
                <a:solidFill>
                  <a:srgbClr val="FFFF00"/>
                </a:solidFill>
                <a:effectLst/>
              </a:rPr>
              <a:t>The International Journal of Lower Extremity Wounds</a:t>
            </a:r>
            <a:r>
              <a:rPr lang="en-US" sz="1200" b="0" i="0" u="none" strike="noStrike" dirty="0">
                <a:solidFill>
                  <a:srgbClr val="FFFF00"/>
                </a:solidFill>
                <a:effectLst/>
              </a:rPr>
              <a:t>. 2016</a:t>
            </a:r>
          </a:p>
          <a:p>
            <a:r>
              <a:rPr lang="en-US" sz="1200" dirty="0" err="1">
                <a:solidFill>
                  <a:srgbClr val="FFFF00"/>
                </a:solidFill>
              </a:rPr>
              <a:t>Ashong</a:t>
            </a:r>
            <a:r>
              <a:rPr lang="en-US" sz="1200" dirty="0">
                <a:solidFill>
                  <a:srgbClr val="FFFF00"/>
                </a:solidFill>
              </a:rPr>
              <a:t> CN et al., </a:t>
            </a:r>
            <a:r>
              <a:rPr lang="en-US" sz="1200" b="0" i="0" u="none" strike="noStrike" dirty="0">
                <a:solidFill>
                  <a:srgbClr val="FFFF00"/>
                </a:solidFill>
                <a:effectLst/>
              </a:rPr>
              <a:t> (</a:t>
            </a:r>
            <a:r>
              <a:rPr lang="en-US" sz="1200" b="0" i="0" u="none" strike="noStrike" dirty="0" err="1">
                <a:solidFill>
                  <a:srgbClr val="FFFF00"/>
                </a:solidFill>
                <a:effectLst/>
              </a:rPr>
              <a:t>Larchmt</a:t>
            </a:r>
            <a:r>
              <a:rPr lang="en-US" sz="1200" b="0" i="0" u="none" strike="noStrike" dirty="0">
                <a:solidFill>
                  <a:srgbClr val="FFFF00"/>
                </a:solidFill>
                <a:effectLst/>
              </a:rPr>
              <a:t>) 2017</a:t>
            </a:r>
          </a:p>
          <a:p>
            <a:endParaRPr lang="en-US" sz="1200" dirty="0">
              <a:solidFill>
                <a:srgbClr val="FFFF00"/>
              </a:solidFill>
            </a:endParaRPr>
          </a:p>
          <a:p>
            <a:endParaRPr lang="en-US" sz="1200" dirty="0">
              <a:solidFill>
                <a:srgbClr val="FFFF00"/>
              </a:solidFill>
              <a:effectLst/>
            </a:endParaRPr>
          </a:p>
          <a:p>
            <a:r>
              <a:rPr lang="en-US" sz="1200" dirty="0">
                <a:solidFill>
                  <a:srgbClr val="FFFF00"/>
                </a:solidFill>
                <a:effectLst/>
              </a:rPr>
              <a:t> </a:t>
            </a:r>
            <a:endParaRPr lang="en-US" sz="1200" dirty="0">
              <a:solidFill>
                <a:srgbClr val="FFFF00"/>
              </a:solidFill>
            </a:endParaRPr>
          </a:p>
        </p:txBody>
      </p:sp>
    </p:spTree>
    <p:extLst>
      <p:ext uri="{BB962C8B-B14F-4D97-AF65-F5344CB8AC3E}">
        <p14:creationId xmlns:p14="http://schemas.microsoft.com/office/powerpoint/2010/main" val="5321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54CA-F58F-1FB8-6567-7E143C12A6CF}"/>
              </a:ext>
            </a:extLst>
          </p:cNvPr>
          <p:cNvSpPr>
            <a:spLocks noGrp="1"/>
          </p:cNvSpPr>
          <p:nvPr>
            <p:ph type="title"/>
          </p:nvPr>
        </p:nvSpPr>
        <p:spPr/>
        <p:txBody>
          <a:bodyPr>
            <a:normAutofit/>
          </a:bodyPr>
          <a:lstStyle/>
          <a:p>
            <a:r>
              <a:rPr lang="en-US" sz="4000" dirty="0">
                <a:latin typeface="+mj-lt"/>
              </a:rPr>
              <a:t>OPTIMIZE</a:t>
            </a:r>
          </a:p>
        </p:txBody>
      </p:sp>
      <p:sp>
        <p:nvSpPr>
          <p:cNvPr id="3" name="Content Placeholder 2">
            <a:extLst>
              <a:ext uri="{FF2B5EF4-FFF2-40B4-BE49-F238E27FC236}">
                <a16:creationId xmlns:a16="http://schemas.microsoft.com/office/drawing/2014/main" id="{20A4AECA-94A1-097D-D57A-41A7D9768379}"/>
              </a:ext>
            </a:extLst>
          </p:cNvPr>
          <p:cNvSpPr>
            <a:spLocks noGrp="1"/>
          </p:cNvSpPr>
          <p:nvPr>
            <p:ph idx="1"/>
          </p:nvPr>
        </p:nvSpPr>
        <p:spPr>
          <a:xfrm>
            <a:off x="457200" y="1047751"/>
            <a:ext cx="8229600" cy="2971799"/>
          </a:xfrm>
        </p:spPr>
        <p:txBody>
          <a:bodyPr>
            <a:normAutofit lnSpcReduction="10000"/>
          </a:bodyPr>
          <a:lstStyle/>
          <a:p>
            <a:pPr marL="0" indent="0">
              <a:lnSpc>
                <a:spcPct val="107000"/>
              </a:lnSpc>
              <a:spcBef>
                <a:spcPts val="0"/>
              </a:spcBef>
              <a:spcAft>
                <a:spcPts val="600"/>
              </a:spcAft>
              <a:buNone/>
            </a:pPr>
            <a:r>
              <a:rPr lang="en-US" sz="1800" b="1" dirty="0">
                <a:latin typeface="Calibri" panose="020F0502020204030204" pitchFamily="34" charset="0"/>
                <a:ea typeface="Calibri" panose="020F0502020204030204" pitchFamily="34" charset="0"/>
                <a:cs typeface="Times New Roman" panose="02020603050405020304" pitchFamily="18" charset="0"/>
              </a:rPr>
              <a:t>Medications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Hyperglycemia –SGL 2 inhibitors; Goal is 7.5% Hb1c</a:t>
            </a:r>
          </a:p>
          <a:p>
            <a:pPr marL="257175" indent="-257175">
              <a:lnSpc>
                <a:spcPct val="107000"/>
              </a:lnSpc>
              <a:spcBef>
                <a:spcPts val="0"/>
              </a:spcBef>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Risk for CAD-Aspirin 81mg ; Statin therapy</a:t>
            </a:r>
          </a:p>
          <a:p>
            <a:pPr marL="257175" indent="-257175">
              <a:lnSpc>
                <a:spcPct val="107000"/>
              </a:lnSpc>
              <a:spcBef>
                <a:spcPts val="0"/>
              </a:spcBef>
              <a:spcAft>
                <a:spcPts val="600"/>
              </a:spcAft>
              <a:buFont typeface="+mj-lt"/>
              <a:buAutoNum type="arabicPeriod"/>
            </a:pPr>
            <a:r>
              <a:rPr lang="en-US" sz="1800" b="1" dirty="0">
                <a:latin typeface="Calibri" panose="020F0502020204030204" pitchFamily="34" charset="0"/>
                <a:ea typeface="Calibri" panose="020F0502020204030204" pitchFamily="34" charset="0"/>
                <a:cs typeface="Times New Roman" panose="02020603050405020304" pitchFamily="18" charset="0"/>
              </a:rPr>
              <a:t>Infection- antibiotics, if indicated PRESERVE THOSE! THE INFECTION CONTROL /ANTIBIOTIC STEWARDSHIP WILL BE GRATEFUL.</a:t>
            </a:r>
          </a:p>
          <a:p>
            <a:pPr marL="364331">
              <a:lnSpc>
                <a:spcPct val="107000"/>
              </a:lnSpc>
              <a:spcBef>
                <a:spcPts val="0"/>
              </a:spcBef>
              <a:spcAft>
                <a:spcPts val="600"/>
              </a:spcAft>
            </a:pPr>
            <a:r>
              <a:rPr lang="en-US" sz="1800" dirty="0">
                <a:ea typeface="Calibri" panose="020F0502020204030204" pitchFamily="34" charset="0"/>
                <a:cs typeface="Times New Roman" panose="02020603050405020304" pitchFamily="18" charset="0"/>
              </a:rPr>
              <a:t>Mild/moderate: Amoxicillin 500mg/clavulanic acid 125mg PO Q8H ** plus/minus Doxycycline 100mg PO Q12H-</a:t>
            </a:r>
            <a:r>
              <a:rPr lang="en-US" sz="1800" i="1" dirty="0">
                <a:ea typeface="Calibri" panose="020F0502020204030204" pitchFamily="34" charset="0"/>
                <a:cs typeface="Times New Roman" panose="02020603050405020304" pitchFamily="18" charset="0"/>
              </a:rPr>
              <a:t>renal adjustment)</a:t>
            </a:r>
          </a:p>
          <a:p>
            <a:pPr marL="478631" lvl="1" indent="0">
              <a:lnSpc>
                <a:spcPct val="107000"/>
              </a:lnSpc>
              <a:spcBef>
                <a:spcPts val="0"/>
              </a:spcBef>
              <a:spcAft>
                <a:spcPts val="600"/>
              </a:spcAft>
              <a:buNone/>
            </a:pPr>
            <a:r>
              <a:rPr lang="en-US" sz="1800" dirty="0">
                <a:ea typeface="Calibri" panose="020F0502020204030204" pitchFamily="34" charset="0"/>
                <a:cs typeface="Times New Roman" panose="02020603050405020304" pitchFamily="18" charset="0"/>
              </a:rPr>
              <a:t>Empirically target the most common pathogens retrieved in DFI</a:t>
            </a:r>
          </a:p>
          <a:p>
            <a:pPr marL="478631" lvl="1" indent="0">
              <a:lnSpc>
                <a:spcPct val="107000"/>
              </a:lnSpc>
              <a:spcBef>
                <a:spcPts val="0"/>
              </a:spcBef>
              <a:spcAft>
                <a:spcPts val="600"/>
              </a:spcAft>
              <a:buNone/>
            </a:pPr>
            <a:r>
              <a:rPr lang="en-US" sz="1800" dirty="0">
                <a:ea typeface="Calibri" panose="020F0502020204030204" pitchFamily="34" charset="0"/>
                <a:cs typeface="Times New Roman" panose="02020603050405020304" pitchFamily="18" charset="0"/>
              </a:rPr>
              <a:t>If bone cultures available, use culture targeted antibiotic</a:t>
            </a:r>
          </a:p>
          <a:p>
            <a:endParaRPr lang="en-US" dirty="0"/>
          </a:p>
        </p:txBody>
      </p:sp>
      <p:sp>
        <p:nvSpPr>
          <p:cNvPr id="4" name="TextBox 3">
            <a:extLst>
              <a:ext uri="{FF2B5EF4-FFF2-40B4-BE49-F238E27FC236}">
                <a16:creationId xmlns:a16="http://schemas.microsoft.com/office/drawing/2014/main" id="{07A3F950-8260-406D-0957-6F8E9DCAD800}"/>
              </a:ext>
            </a:extLst>
          </p:cNvPr>
          <p:cNvSpPr txBox="1"/>
          <p:nvPr/>
        </p:nvSpPr>
        <p:spPr>
          <a:xfrm>
            <a:off x="304800" y="4629150"/>
            <a:ext cx="5105400" cy="369332"/>
          </a:xfrm>
          <a:prstGeom prst="rect">
            <a:avLst/>
          </a:prstGeom>
          <a:noFill/>
        </p:spPr>
        <p:txBody>
          <a:bodyPr wrap="square" rtlCol="0">
            <a:spAutoFit/>
          </a:bodyPr>
          <a:lstStyle/>
          <a:p>
            <a:r>
              <a:rPr lang="en-US" b="0" i="0" u="none" strike="noStrike" dirty="0">
                <a:solidFill>
                  <a:srgbClr val="0071BC"/>
                </a:solidFill>
                <a:effectLst/>
                <a:latin typeface="BlinkMacSystemFont"/>
              </a:rPr>
              <a:t>.</a:t>
            </a:r>
            <a:endParaRPr lang="en-US" dirty="0"/>
          </a:p>
        </p:txBody>
      </p:sp>
    </p:spTree>
    <p:extLst>
      <p:ext uri="{BB962C8B-B14F-4D97-AF65-F5344CB8AC3E}">
        <p14:creationId xmlns:p14="http://schemas.microsoft.com/office/powerpoint/2010/main" val="39172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209551"/>
            <a:ext cx="8915400" cy="3915654"/>
            <a:chOff x="1482904" y="1199182"/>
            <a:chExt cx="9850050" cy="4201748"/>
          </a:xfrm>
        </p:grpSpPr>
        <p:sp>
          <p:nvSpPr>
            <p:cNvPr id="5" name="TextBox 4"/>
            <p:cNvSpPr txBox="1"/>
            <p:nvPr/>
          </p:nvSpPr>
          <p:spPr>
            <a:xfrm>
              <a:off x="4347451" y="1199182"/>
              <a:ext cx="3776755" cy="693555"/>
            </a:xfrm>
            <a:prstGeom prst="rect">
              <a:avLst/>
            </a:prstGeom>
            <a:noFill/>
          </p:spPr>
          <p:txBody>
            <a:bodyPr wrap="square" rtlCol="0">
              <a:spAutoFit/>
            </a:bodyPr>
            <a:lstStyle/>
            <a:p>
              <a:pPr algn="ctr"/>
              <a:r>
                <a:rPr lang="en-US" sz="3600" b="1" dirty="0">
                  <a:cs typeface="Helvetica" panose="020B0604020202020204" pitchFamily="34" charset="0"/>
                </a:rPr>
                <a:t>Hyperglycemia</a:t>
              </a:r>
            </a:p>
          </p:txBody>
        </p:sp>
        <p:sp>
          <p:nvSpPr>
            <p:cNvPr id="6" name="TextBox 5"/>
            <p:cNvSpPr txBox="1"/>
            <p:nvPr/>
          </p:nvSpPr>
          <p:spPr>
            <a:xfrm>
              <a:off x="8294201" y="2681656"/>
              <a:ext cx="3038753" cy="1288030"/>
            </a:xfrm>
            <a:prstGeom prst="rect">
              <a:avLst/>
            </a:prstGeom>
            <a:noFill/>
          </p:spPr>
          <p:txBody>
            <a:bodyPr wrap="square" rtlCol="0">
              <a:spAutoFit/>
            </a:bodyPr>
            <a:lstStyle/>
            <a:p>
              <a:pPr algn="ctr"/>
              <a:r>
                <a:rPr lang="en-US" sz="3600" b="1" dirty="0">
                  <a:cs typeface="Helvetica" panose="020B0604020202020204" pitchFamily="34" charset="0"/>
                </a:rPr>
                <a:t>Vascular Disease</a:t>
              </a:r>
            </a:p>
          </p:txBody>
        </p:sp>
        <p:sp>
          <p:nvSpPr>
            <p:cNvPr id="7" name="TextBox 6"/>
            <p:cNvSpPr txBox="1"/>
            <p:nvPr/>
          </p:nvSpPr>
          <p:spPr>
            <a:xfrm>
              <a:off x="4706311" y="4707375"/>
              <a:ext cx="3330574" cy="693555"/>
            </a:xfrm>
            <a:prstGeom prst="rect">
              <a:avLst/>
            </a:prstGeom>
            <a:noFill/>
          </p:spPr>
          <p:txBody>
            <a:bodyPr wrap="square" rtlCol="0">
              <a:spAutoFit/>
            </a:bodyPr>
            <a:lstStyle/>
            <a:p>
              <a:pPr algn="ctr"/>
              <a:r>
                <a:rPr lang="en-US" sz="3600" b="1" dirty="0">
                  <a:cs typeface="Helvetica" panose="020B0604020202020204" pitchFamily="34" charset="0"/>
                </a:rPr>
                <a:t>Biomechanics</a:t>
              </a:r>
            </a:p>
          </p:txBody>
        </p:sp>
        <p:sp>
          <p:nvSpPr>
            <p:cNvPr id="8" name="TextBox 7"/>
            <p:cNvSpPr txBox="1"/>
            <p:nvPr/>
          </p:nvSpPr>
          <p:spPr>
            <a:xfrm>
              <a:off x="1482904" y="2744956"/>
              <a:ext cx="2998786" cy="1288030"/>
            </a:xfrm>
            <a:prstGeom prst="rect">
              <a:avLst/>
            </a:prstGeom>
            <a:noFill/>
          </p:spPr>
          <p:txBody>
            <a:bodyPr wrap="square" rtlCol="0">
              <a:spAutoFit/>
            </a:bodyPr>
            <a:lstStyle/>
            <a:p>
              <a:pPr algn="ctr"/>
              <a:r>
                <a:rPr lang="en-US" sz="3600" b="1" dirty="0">
                  <a:cs typeface="Helvetica" panose="020B0604020202020204" pitchFamily="34" charset="0"/>
                </a:rPr>
                <a:t>Secondary Infection</a:t>
              </a:r>
            </a:p>
          </p:txBody>
        </p:sp>
        <p:pic>
          <p:nvPicPr>
            <p:cNvPr id="9" name="Picture 8"/>
            <p:cNvPicPr>
              <a:picLocks noChangeAspect="1"/>
            </p:cNvPicPr>
            <p:nvPr/>
          </p:nvPicPr>
          <p:blipFill>
            <a:blip r:embed="rId3"/>
            <a:stretch>
              <a:fillRect/>
            </a:stretch>
          </p:blipFill>
          <p:spPr>
            <a:xfrm>
              <a:off x="4229443" y="2092625"/>
              <a:ext cx="3989345" cy="2583264"/>
            </a:xfrm>
            <a:prstGeom prst="rect">
              <a:avLst/>
            </a:prstGeom>
          </p:spPr>
        </p:pic>
      </p:grpSp>
      <p:sp>
        <p:nvSpPr>
          <p:cNvPr id="2" name="TextBox 1">
            <a:extLst>
              <a:ext uri="{FF2B5EF4-FFF2-40B4-BE49-F238E27FC236}">
                <a16:creationId xmlns:a16="http://schemas.microsoft.com/office/drawing/2014/main" id="{D0D27D4B-1CBA-E8F8-A5EA-F5AB72D83987}"/>
              </a:ext>
            </a:extLst>
          </p:cNvPr>
          <p:cNvSpPr txBox="1"/>
          <p:nvPr/>
        </p:nvSpPr>
        <p:spPr>
          <a:xfrm>
            <a:off x="860145" y="4603293"/>
            <a:ext cx="4419600" cy="338554"/>
          </a:xfrm>
          <a:prstGeom prst="rect">
            <a:avLst/>
          </a:prstGeom>
          <a:noFill/>
        </p:spPr>
        <p:txBody>
          <a:bodyPr wrap="square" rtlCol="0">
            <a:spAutoFit/>
          </a:bodyPr>
          <a:lstStyle/>
          <a:p>
            <a:r>
              <a:rPr lang="en-US" sz="1600" dirty="0">
                <a:solidFill>
                  <a:srgbClr val="FFFF00"/>
                </a:solidFill>
              </a:rPr>
              <a:t>Courtesy of Dr Brennan, Madison VA</a:t>
            </a:r>
          </a:p>
        </p:txBody>
      </p:sp>
    </p:spTree>
    <p:extLst>
      <p:ext uri="{BB962C8B-B14F-4D97-AF65-F5344CB8AC3E}">
        <p14:creationId xmlns:p14="http://schemas.microsoft.com/office/powerpoint/2010/main" val="311180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756F-1CC6-BE8F-FC28-72EFCA7F04D6}"/>
              </a:ext>
            </a:extLst>
          </p:cNvPr>
          <p:cNvSpPr>
            <a:spLocks noGrp="1"/>
          </p:cNvSpPr>
          <p:nvPr>
            <p:ph type="title"/>
          </p:nvPr>
        </p:nvSpPr>
        <p:spPr/>
        <p:txBody>
          <a:bodyPr/>
          <a:lstStyle/>
          <a:p>
            <a:r>
              <a:rPr lang="en-US" dirty="0"/>
              <a:t>Educational </a:t>
            </a:r>
          </a:p>
        </p:txBody>
      </p:sp>
      <p:sp>
        <p:nvSpPr>
          <p:cNvPr id="3" name="Content Placeholder 2">
            <a:extLst>
              <a:ext uri="{FF2B5EF4-FFF2-40B4-BE49-F238E27FC236}">
                <a16:creationId xmlns:a16="http://schemas.microsoft.com/office/drawing/2014/main" id="{65D36283-89FF-ED34-AF93-A5593CF62088}"/>
              </a:ext>
            </a:extLst>
          </p:cNvPr>
          <p:cNvSpPr>
            <a:spLocks noGrp="1"/>
          </p:cNvSpPr>
          <p:nvPr>
            <p:ph idx="1"/>
          </p:nvPr>
        </p:nvSpPr>
        <p:spPr/>
        <p:txBody>
          <a:bodyPr/>
          <a:lstStyle/>
          <a:p>
            <a:r>
              <a:rPr lang="en-US" b="0" i="0" u="none" strike="noStrike" dirty="0">
                <a:solidFill>
                  <a:srgbClr val="1F2328"/>
                </a:solidFill>
                <a:effectLst/>
                <a:latin typeface="ui-monospace"/>
              </a:rPr>
              <a:t>https://</a:t>
            </a:r>
            <a:r>
              <a:rPr lang="en-US" b="0" i="0" u="none" strike="noStrike" dirty="0" err="1">
                <a:solidFill>
                  <a:srgbClr val="1F2328"/>
                </a:solidFill>
                <a:effectLst/>
                <a:latin typeface="ui-monospace"/>
              </a:rPr>
              <a:t>github.com</a:t>
            </a:r>
            <a:r>
              <a:rPr lang="en-US" b="0" i="0" u="none" strike="noStrike" dirty="0">
                <a:solidFill>
                  <a:srgbClr val="1F2328"/>
                </a:solidFill>
                <a:effectLst/>
                <a:latin typeface="ui-monospace"/>
              </a:rPr>
              <a:t>/</a:t>
            </a:r>
            <a:r>
              <a:rPr lang="en-US" b="0" i="0" u="none" strike="noStrike" dirty="0" err="1">
                <a:solidFill>
                  <a:srgbClr val="1F2328"/>
                </a:solidFill>
                <a:effectLst/>
                <a:latin typeface="ui-monospace"/>
              </a:rPr>
              <a:t>nealbarshes</a:t>
            </a:r>
            <a:r>
              <a:rPr lang="en-US" b="0" i="0" u="none" strike="noStrike" dirty="0">
                <a:solidFill>
                  <a:srgbClr val="1F2328"/>
                </a:solidFill>
                <a:effectLst/>
                <a:latin typeface="ui-monospace"/>
              </a:rPr>
              <a:t>/</a:t>
            </a:r>
            <a:r>
              <a:rPr lang="en-US" b="0" i="0" u="none" strike="noStrike" dirty="0" err="1">
                <a:solidFill>
                  <a:srgbClr val="1F2328"/>
                </a:solidFill>
                <a:effectLst/>
                <a:latin typeface="ui-monospace"/>
              </a:rPr>
              <a:t>nealbarshes.github.io</a:t>
            </a:r>
            <a:r>
              <a:rPr lang="en-US" b="0" i="0" u="none" strike="noStrike" dirty="0">
                <a:solidFill>
                  <a:srgbClr val="1F2328"/>
                </a:solidFill>
                <a:effectLst/>
                <a:latin typeface="ui-monospace"/>
              </a:rPr>
              <a:t>/blob/main/brochures/01%20Guard%20your%20Feet%20%5BENGLISH%5D.pdf</a:t>
            </a:r>
            <a:endParaRPr lang="en-US" dirty="0"/>
          </a:p>
        </p:txBody>
      </p:sp>
    </p:spTree>
    <p:extLst>
      <p:ext uri="{BB962C8B-B14F-4D97-AF65-F5344CB8AC3E}">
        <p14:creationId xmlns:p14="http://schemas.microsoft.com/office/powerpoint/2010/main" val="420942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941-C60E-2C32-3F55-4C1B79CE0876}"/>
              </a:ext>
            </a:extLst>
          </p:cNvPr>
          <p:cNvSpPr>
            <a:spLocks noGrp="1"/>
          </p:cNvSpPr>
          <p:nvPr>
            <p:ph type="title"/>
          </p:nvPr>
        </p:nvSpPr>
        <p:spPr/>
        <p:txBody>
          <a:bodyPr/>
          <a:lstStyle/>
          <a:p>
            <a:r>
              <a:rPr lang="en-US" dirty="0">
                <a:latin typeface="+mj-lt"/>
                <a:cs typeface="Arial" panose="020B0604020202020204" pitchFamily="34" charset="0"/>
              </a:rPr>
              <a:t>If further questions</a:t>
            </a:r>
          </a:p>
        </p:txBody>
      </p:sp>
      <p:sp>
        <p:nvSpPr>
          <p:cNvPr id="3" name="Content Placeholder 2">
            <a:extLst>
              <a:ext uri="{FF2B5EF4-FFF2-40B4-BE49-F238E27FC236}">
                <a16:creationId xmlns:a16="http://schemas.microsoft.com/office/drawing/2014/main" id="{AFCABD02-67A8-277F-D0AE-68515D0DED0E}"/>
              </a:ext>
            </a:extLst>
          </p:cNvPr>
          <p:cNvSpPr>
            <a:spLocks noGrp="1"/>
          </p:cNvSpPr>
          <p:nvPr>
            <p:ph idx="1"/>
          </p:nvPr>
        </p:nvSpPr>
        <p:spPr/>
        <p:txBody>
          <a:bodyPr/>
          <a:lstStyle/>
          <a:p>
            <a:r>
              <a:rPr lang="en-US" dirty="0"/>
              <a:t>mindru@bcm.edu</a:t>
            </a:r>
          </a:p>
          <a:p>
            <a:r>
              <a:rPr lang="en-US" dirty="0"/>
              <a:t>cezarina.mindru1@va.gov</a:t>
            </a:r>
          </a:p>
        </p:txBody>
      </p:sp>
    </p:spTree>
    <p:extLst>
      <p:ext uri="{BB962C8B-B14F-4D97-AF65-F5344CB8AC3E}">
        <p14:creationId xmlns:p14="http://schemas.microsoft.com/office/powerpoint/2010/main" val="94491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3C27-C835-4161-3C52-AB945BE636BD}"/>
              </a:ext>
            </a:extLst>
          </p:cNvPr>
          <p:cNvSpPr>
            <a:spLocks noGrp="1"/>
          </p:cNvSpPr>
          <p:nvPr>
            <p:ph type="title"/>
          </p:nvPr>
        </p:nvSpPr>
        <p:spPr>
          <a:xfrm>
            <a:off x="457200" y="133350"/>
            <a:ext cx="8229600" cy="609600"/>
          </a:xfrm>
        </p:spPr>
        <p:txBody>
          <a:bodyPr>
            <a:noAutofit/>
          </a:bodyPr>
          <a:lstStyle/>
          <a:p>
            <a:r>
              <a:rPr lang="en-US" sz="4000" dirty="0">
                <a:latin typeface="+mj-lt"/>
              </a:rPr>
              <a:t>VA DeBakey</a:t>
            </a:r>
          </a:p>
        </p:txBody>
      </p:sp>
      <p:sp>
        <p:nvSpPr>
          <p:cNvPr id="3" name="Content Placeholder 2">
            <a:extLst>
              <a:ext uri="{FF2B5EF4-FFF2-40B4-BE49-F238E27FC236}">
                <a16:creationId xmlns:a16="http://schemas.microsoft.com/office/drawing/2014/main" id="{B6505B11-24DF-FB7B-5780-4CE191756A5E}"/>
              </a:ext>
            </a:extLst>
          </p:cNvPr>
          <p:cNvSpPr>
            <a:spLocks noGrp="1"/>
          </p:cNvSpPr>
          <p:nvPr>
            <p:ph idx="1"/>
          </p:nvPr>
        </p:nvSpPr>
        <p:spPr>
          <a:xfrm>
            <a:off x="457200" y="1047751"/>
            <a:ext cx="8229600" cy="2514599"/>
          </a:xfrm>
        </p:spPr>
        <p:txBody>
          <a:bodyPr>
            <a:normAutofit fontScale="92500" lnSpcReduction="10000"/>
          </a:bodyPr>
          <a:lstStyle/>
          <a:p>
            <a:r>
              <a:rPr lang="en-US" sz="2400" dirty="0"/>
              <a:t>Limb Salvage team- Vascular surgery (Dr. N. Barshes+2); podiatry (3); wound care geriatric MD(3); ID (1); ortho (2); prosthetic specialist (1)</a:t>
            </a:r>
          </a:p>
          <a:p>
            <a:r>
              <a:rPr lang="en-US" sz="2400" dirty="0"/>
              <a:t>Texas Medical Center- Dr J Mills, Dr L. Poythress</a:t>
            </a:r>
          </a:p>
          <a:p>
            <a:r>
              <a:rPr lang="en-US" sz="2400" dirty="0"/>
              <a:t>VA study INTRERPRID (planned antibiotics+/- rifampin)</a:t>
            </a:r>
          </a:p>
          <a:p>
            <a:r>
              <a:rPr lang="en-US" sz="2400" dirty="0">
                <a:hlinkClick r:id="rId2"/>
              </a:rPr>
              <a:t>GitHub - </a:t>
            </a:r>
            <a:r>
              <a:rPr lang="en-US" sz="2400" dirty="0" err="1">
                <a:hlinkClick r:id="rId2"/>
              </a:rPr>
              <a:t>nealbarshes</a:t>
            </a:r>
            <a:r>
              <a:rPr lang="en-US" sz="2400" dirty="0">
                <a:hlinkClick r:id="rId2"/>
              </a:rPr>
              <a:t>/nealbarshes.github.io: GitHub page</a:t>
            </a:r>
            <a:endParaRPr lang="en-US" sz="2400" dirty="0"/>
          </a:p>
          <a:p>
            <a:r>
              <a:rPr lang="en-US" sz="2400" dirty="0">
                <a:hlinkClick r:id="rId3"/>
              </a:rPr>
              <a:t>Who we are – DF Blog (diabeticfootonline.com)</a:t>
            </a:r>
            <a:endParaRPr lang="en-US" sz="2400" dirty="0"/>
          </a:p>
        </p:txBody>
      </p:sp>
    </p:spTree>
    <p:extLst>
      <p:ext uri="{BB962C8B-B14F-4D97-AF65-F5344CB8AC3E}">
        <p14:creationId xmlns:p14="http://schemas.microsoft.com/office/powerpoint/2010/main" val="57794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3484-2938-12A9-9663-B6CB2DDC5E7B}"/>
              </a:ext>
            </a:extLst>
          </p:cNvPr>
          <p:cNvSpPr>
            <a:spLocks noGrp="1"/>
          </p:cNvSpPr>
          <p:nvPr>
            <p:ph type="title"/>
          </p:nvPr>
        </p:nvSpPr>
        <p:spPr>
          <a:xfrm>
            <a:off x="304800" y="133350"/>
            <a:ext cx="8382000" cy="685800"/>
          </a:xfrm>
        </p:spPr>
        <p:txBody>
          <a:bodyPr>
            <a:noAutofit/>
          </a:bodyPr>
          <a:lstStyle/>
          <a:p>
            <a:r>
              <a:rPr lang="en-US" sz="4000" dirty="0">
                <a:latin typeface="+mn-lt"/>
              </a:rPr>
              <a:t>The Basics</a:t>
            </a:r>
          </a:p>
        </p:txBody>
      </p:sp>
      <p:sp>
        <p:nvSpPr>
          <p:cNvPr id="3" name="Content Placeholder 2">
            <a:extLst>
              <a:ext uri="{FF2B5EF4-FFF2-40B4-BE49-F238E27FC236}">
                <a16:creationId xmlns:a16="http://schemas.microsoft.com/office/drawing/2014/main" id="{C0D1F6FB-68E5-DF2A-C424-8E785767B6E6}"/>
              </a:ext>
            </a:extLst>
          </p:cNvPr>
          <p:cNvSpPr>
            <a:spLocks noGrp="1"/>
          </p:cNvSpPr>
          <p:nvPr>
            <p:ph idx="1"/>
          </p:nvPr>
        </p:nvSpPr>
        <p:spPr>
          <a:xfrm>
            <a:off x="457200" y="819150"/>
            <a:ext cx="8229600" cy="3581401"/>
          </a:xfrm>
        </p:spPr>
        <p:txBody>
          <a:bodyPr>
            <a:normAutofit/>
          </a:bodyPr>
          <a:lstStyle/>
          <a:p>
            <a:pPr>
              <a:spcBef>
                <a:spcPts val="0"/>
              </a:spcBef>
            </a:pPr>
            <a:r>
              <a:rPr lang="en-US" sz="2200" dirty="0"/>
              <a:t>&gt;37 million Americans have diabetes</a:t>
            </a:r>
          </a:p>
          <a:p>
            <a:pPr>
              <a:spcBef>
                <a:spcPts val="0"/>
              </a:spcBef>
            </a:pPr>
            <a:r>
              <a:rPr lang="en-US" sz="2200" dirty="0"/>
              <a:t>25% will develop a diabetic foot ulcer</a:t>
            </a:r>
          </a:p>
          <a:p>
            <a:pPr lvl="1">
              <a:spcBef>
                <a:spcPts val="0"/>
              </a:spcBef>
              <a:buFont typeface="Courier New" panose="02070309020205020404" pitchFamily="49" charset="0"/>
              <a:buChar char="o"/>
            </a:pPr>
            <a:r>
              <a:rPr lang="en-US" sz="2200" dirty="0"/>
              <a:t>50% will get infected; Of those &gt;70% will die or undergo amputation</a:t>
            </a:r>
            <a:r>
              <a:rPr lang="en-US" sz="2200" dirty="0">
                <a:solidFill>
                  <a:srgbClr val="FFFF00"/>
                </a:solidFill>
              </a:rPr>
              <a:t>;</a:t>
            </a:r>
            <a:r>
              <a:rPr lang="en-US" sz="2200" b="0" i="0" u="none" strike="noStrike" dirty="0">
                <a:solidFill>
                  <a:srgbClr val="FFFF00"/>
                </a:solidFill>
                <a:effectLst/>
              </a:rPr>
              <a:t> </a:t>
            </a:r>
          </a:p>
          <a:p>
            <a:pPr lvl="1">
              <a:spcBef>
                <a:spcPts val="0"/>
              </a:spcBef>
              <a:buFont typeface="Courier New" panose="02070309020205020404" pitchFamily="49" charset="0"/>
              <a:buChar char="o"/>
            </a:pPr>
            <a:r>
              <a:rPr lang="en-US" sz="2200" dirty="0"/>
              <a:t>five </a:t>
            </a:r>
            <a:r>
              <a:rPr lang="en-US" sz="2200" b="0" i="0" u="none" strike="noStrike" dirty="0">
                <a:effectLst/>
              </a:rPr>
              <a:t>year mortality and direct costs of care for people with DF complications are comparable to cancer. </a:t>
            </a:r>
            <a:endParaRPr lang="en-US" sz="2200" dirty="0"/>
          </a:p>
          <a:p>
            <a:pPr marL="514350" indent="-457200">
              <a:spcBef>
                <a:spcPts val="0"/>
              </a:spcBef>
            </a:pPr>
            <a:r>
              <a:rPr lang="en-US" sz="2200" dirty="0"/>
              <a:t>Limb loss negative impact on quality of life &gt; any other complication including ESRD or blindness</a:t>
            </a:r>
            <a:endParaRPr lang="en-US" sz="2200" baseline="30000" dirty="0"/>
          </a:p>
          <a:p>
            <a:pPr marL="57150" indent="0">
              <a:buNone/>
            </a:pPr>
            <a:endParaRPr lang="en-US" sz="2600"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CA48B789-D0DB-6A54-49E8-27EB089D9CC1}"/>
              </a:ext>
            </a:extLst>
          </p:cNvPr>
          <p:cNvSpPr txBox="1"/>
          <p:nvPr/>
        </p:nvSpPr>
        <p:spPr>
          <a:xfrm>
            <a:off x="76200" y="4601965"/>
            <a:ext cx="7168019" cy="723275"/>
          </a:xfrm>
          <a:prstGeom prst="rect">
            <a:avLst/>
          </a:prstGeom>
          <a:noFill/>
        </p:spPr>
        <p:txBody>
          <a:bodyPr wrap="square" rtlCol="0">
            <a:spAutoFit/>
          </a:bodyPr>
          <a:lstStyle/>
          <a:p>
            <a:r>
              <a:rPr lang="en-US" sz="1350" dirty="0">
                <a:solidFill>
                  <a:srgbClr val="FFFF00"/>
                </a:solidFill>
              </a:rPr>
              <a:t>Brennan MB et al. J Diabetes Complications. 2017;31(3):556-61</a:t>
            </a:r>
          </a:p>
          <a:p>
            <a:r>
              <a:rPr lang="en-US" sz="1400" b="0" i="0" u="none" strike="noStrike" dirty="0">
                <a:solidFill>
                  <a:srgbClr val="FFFF00"/>
                </a:solidFill>
                <a:effectLst/>
              </a:rPr>
              <a:t>Armstrong DG et al. J Foot Ankle Res. 2020;13:16</a:t>
            </a:r>
            <a:r>
              <a:rPr lang="en-US" sz="1400" b="0" i="0" u="none" strike="noStrike" dirty="0">
                <a:solidFill>
                  <a:srgbClr val="4D4D4F"/>
                </a:solidFill>
                <a:effectLst/>
                <a:latin typeface="Roboto" panose="02000000000000000000" pitchFamily="2" charset="0"/>
              </a:rPr>
              <a:t>.</a:t>
            </a:r>
            <a:endParaRPr lang="en-US" sz="1350" dirty="0">
              <a:solidFill>
                <a:srgbClr val="FFFF00"/>
              </a:solidFill>
            </a:endParaRPr>
          </a:p>
          <a:p>
            <a:endParaRPr lang="en-US" sz="1350" dirty="0"/>
          </a:p>
        </p:txBody>
      </p:sp>
    </p:spTree>
    <p:extLst>
      <p:ext uri="{BB962C8B-B14F-4D97-AF65-F5344CB8AC3E}">
        <p14:creationId xmlns:p14="http://schemas.microsoft.com/office/powerpoint/2010/main" val="406555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3048000" cy="2743200"/>
          </a:xfrm>
        </p:spPr>
        <p:txBody>
          <a:bodyPr>
            <a:noAutofit/>
          </a:bodyPr>
          <a:lstStyle/>
          <a:p>
            <a:r>
              <a:rPr lang="en-US" sz="3200" b="1" dirty="0">
                <a:latin typeface="+mj-lt"/>
              </a:rPr>
              <a:t>Multidisciplinary Teams Are Associated with a Reduced Risk of Amputation</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204855" y="738331"/>
            <a:ext cx="4125735" cy="3666838"/>
          </a:xfrm>
          <a:prstGeom prst="rect">
            <a:avLst/>
          </a:prstGeom>
        </p:spPr>
      </p:pic>
      <p:sp>
        <p:nvSpPr>
          <p:cNvPr id="6" name="Oval 5"/>
          <p:cNvSpPr/>
          <p:nvPr/>
        </p:nvSpPr>
        <p:spPr>
          <a:xfrm>
            <a:off x="4724400" y="4100370"/>
            <a:ext cx="1295400" cy="30479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876226"/>
            <a:ext cx="3707262" cy="261610"/>
          </a:xfrm>
          <a:prstGeom prst="rect">
            <a:avLst/>
          </a:prstGeom>
          <a:noFill/>
        </p:spPr>
        <p:txBody>
          <a:bodyPr wrap="square" rtlCol="0">
            <a:spAutoFit/>
          </a:bodyPr>
          <a:lstStyle/>
          <a:p>
            <a:r>
              <a:rPr lang="en-US" sz="1100" dirty="0" err="1">
                <a:solidFill>
                  <a:srgbClr val="FFFF00"/>
                </a:solidFill>
                <a:cs typeface="Helvetica" panose="020B0604020202020204" pitchFamily="34" charset="0"/>
              </a:rPr>
              <a:t>Musuuza</a:t>
            </a:r>
            <a:r>
              <a:rPr lang="en-US" sz="1100" dirty="0">
                <a:solidFill>
                  <a:srgbClr val="FFFF00"/>
                </a:solidFill>
                <a:cs typeface="Helvetica" panose="020B0604020202020204" pitchFamily="34" charset="0"/>
              </a:rPr>
              <a:t> J et al. </a:t>
            </a:r>
            <a:r>
              <a:rPr lang="en-US" sz="1100" i="1" dirty="0">
                <a:solidFill>
                  <a:srgbClr val="FFFF00"/>
                </a:solidFill>
                <a:cs typeface="Helvetica" panose="020B0604020202020204" pitchFamily="34" charset="0"/>
              </a:rPr>
              <a:t>J </a:t>
            </a:r>
            <a:r>
              <a:rPr lang="en-US" sz="1100" i="1" dirty="0" err="1">
                <a:solidFill>
                  <a:srgbClr val="FFFF00"/>
                </a:solidFill>
                <a:cs typeface="Helvetica" panose="020B0604020202020204" pitchFamily="34" charset="0"/>
              </a:rPr>
              <a:t>Vasc</a:t>
            </a:r>
            <a:r>
              <a:rPr lang="en-US" sz="1100" i="1" dirty="0">
                <a:solidFill>
                  <a:srgbClr val="FFFF00"/>
                </a:solidFill>
                <a:cs typeface="Helvetica" panose="020B0604020202020204" pitchFamily="34" charset="0"/>
              </a:rPr>
              <a:t> Surg</a:t>
            </a:r>
            <a:r>
              <a:rPr lang="en-US" sz="1100" dirty="0">
                <a:solidFill>
                  <a:srgbClr val="FFFF00"/>
                </a:solidFill>
                <a:cs typeface="Helvetica" panose="020B0604020202020204" pitchFamily="34" charset="0"/>
              </a:rPr>
              <a:t>. 2020;71(4):1433-46</a:t>
            </a:r>
          </a:p>
        </p:txBody>
      </p:sp>
      <p:sp>
        <p:nvSpPr>
          <p:cNvPr id="3" name="TextBox 2">
            <a:extLst>
              <a:ext uri="{FF2B5EF4-FFF2-40B4-BE49-F238E27FC236}">
                <a16:creationId xmlns:a16="http://schemas.microsoft.com/office/drawing/2014/main" id="{995DB32C-A275-CBF6-E214-4178CF3E1045}"/>
              </a:ext>
            </a:extLst>
          </p:cNvPr>
          <p:cNvSpPr txBox="1"/>
          <p:nvPr/>
        </p:nvSpPr>
        <p:spPr>
          <a:xfrm>
            <a:off x="609600" y="3105150"/>
            <a:ext cx="3276600" cy="923330"/>
          </a:xfrm>
          <a:prstGeom prst="rect">
            <a:avLst/>
          </a:prstGeom>
          <a:noFill/>
        </p:spPr>
        <p:txBody>
          <a:bodyPr wrap="square" rtlCol="0">
            <a:spAutoFit/>
          </a:bodyPr>
          <a:lstStyle/>
          <a:p>
            <a:r>
              <a:rPr lang="en-US" dirty="0"/>
              <a:t>ID sees 2.7%</a:t>
            </a:r>
          </a:p>
          <a:p>
            <a:r>
              <a:rPr lang="en-US" dirty="0"/>
              <a:t>Podiatry sees 60%</a:t>
            </a:r>
          </a:p>
          <a:p>
            <a:r>
              <a:rPr lang="en-US" dirty="0">
                <a:sym typeface="Wingdings" panose="05000000000000000000" pitchFamily="2" charset="2"/>
              </a:rPr>
              <a:t>Infection is usually the last straw.</a:t>
            </a:r>
            <a:endParaRPr lang="en-US" dirty="0"/>
          </a:p>
        </p:txBody>
      </p:sp>
    </p:spTree>
    <p:extLst>
      <p:ext uri="{BB962C8B-B14F-4D97-AF65-F5344CB8AC3E}">
        <p14:creationId xmlns:p14="http://schemas.microsoft.com/office/powerpoint/2010/main" val="321337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B4A3-808E-7114-0D93-A331C7EA28C9}"/>
              </a:ext>
            </a:extLst>
          </p:cNvPr>
          <p:cNvSpPr>
            <a:spLocks noGrp="1"/>
          </p:cNvSpPr>
          <p:nvPr>
            <p:ph type="title"/>
          </p:nvPr>
        </p:nvSpPr>
        <p:spPr/>
        <p:txBody>
          <a:bodyPr>
            <a:normAutofit/>
          </a:bodyPr>
          <a:lstStyle/>
          <a:p>
            <a:r>
              <a:rPr lang="en-US" sz="4000" dirty="0">
                <a:latin typeface="+mn-lt"/>
              </a:rPr>
              <a:t>DF : ulcer</a:t>
            </a:r>
            <a:r>
              <a:rPr lang="en-US" sz="4000" dirty="0">
                <a:latin typeface="+mn-lt"/>
                <a:sym typeface="Wingdings" pitchFamily="2" charset="2"/>
              </a:rPr>
              <a:t> infection osteomyelitis</a:t>
            </a:r>
            <a:endParaRPr lang="en-US" sz="4000" dirty="0">
              <a:latin typeface="+mn-lt"/>
            </a:endParaRPr>
          </a:p>
        </p:txBody>
      </p:sp>
      <p:sp>
        <p:nvSpPr>
          <p:cNvPr id="3" name="Content Placeholder 2">
            <a:extLst>
              <a:ext uri="{FF2B5EF4-FFF2-40B4-BE49-F238E27FC236}">
                <a16:creationId xmlns:a16="http://schemas.microsoft.com/office/drawing/2014/main" id="{A7F9420D-D09D-8502-C4EA-5E171735EF92}"/>
              </a:ext>
            </a:extLst>
          </p:cNvPr>
          <p:cNvSpPr>
            <a:spLocks noGrp="1"/>
          </p:cNvSpPr>
          <p:nvPr>
            <p:ph idx="1"/>
          </p:nvPr>
        </p:nvSpPr>
        <p:spPr>
          <a:xfrm>
            <a:off x="285750" y="1123951"/>
            <a:ext cx="8477249" cy="3124200"/>
          </a:xfrm>
        </p:spPr>
        <p:txBody>
          <a:bodyPr>
            <a:normAutofit fontScale="92500" lnSpcReduction="20000"/>
          </a:bodyPr>
          <a:lstStyle/>
          <a:p>
            <a:r>
              <a:rPr lang="en-US" dirty="0"/>
              <a:t>DFU=necrosis, gangrene or skin defect distal to ankle in DM</a:t>
            </a:r>
          </a:p>
          <a:p>
            <a:r>
              <a:rPr lang="en-US" b="1" dirty="0"/>
              <a:t>Primary prevention is important</a:t>
            </a:r>
          </a:p>
          <a:p>
            <a:pPr lvl="2"/>
            <a:r>
              <a:rPr lang="en-US" b="0" i="0" u="none" strike="noStrike" dirty="0">
                <a:solidFill>
                  <a:srgbClr val="333333"/>
                </a:solidFill>
                <a:effectLst/>
                <a:latin typeface="Open Sans" panose="020B0606030504020204" pitchFamily="34" charset="0"/>
              </a:rPr>
              <a:t>education.</a:t>
            </a:r>
            <a:endParaRPr lang="en-US" dirty="0">
              <a:solidFill>
                <a:srgbClr val="333333"/>
              </a:solidFill>
              <a:latin typeface="Open Sans" panose="020B0606030504020204" pitchFamily="34" charset="0"/>
            </a:endParaRPr>
          </a:p>
          <a:p>
            <a:pPr lvl="2"/>
            <a:r>
              <a:rPr lang="en-US" b="0" i="0" u="none" strike="noStrike" dirty="0">
                <a:solidFill>
                  <a:srgbClr val="333333"/>
                </a:solidFill>
                <a:effectLst/>
                <a:latin typeface="Open Sans" panose="020B0606030504020204" pitchFamily="34" charset="0"/>
              </a:rPr>
              <a:t>close follow-up</a:t>
            </a:r>
          </a:p>
          <a:p>
            <a:pPr lvl="2"/>
            <a:r>
              <a:rPr lang="en-US" b="0" i="0" u="none" strike="noStrike" dirty="0">
                <a:solidFill>
                  <a:srgbClr val="333333"/>
                </a:solidFill>
                <a:effectLst/>
                <a:latin typeface="Open Sans" panose="020B0606030504020204" pitchFamily="34" charset="0"/>
              </a:rPr>
              <a:t>clear communication among members of a multidisciplinary team </a:t>
            </a:r>
            <a:r>
              <a:rPr lang="en-US" dirty="0">
                <a:solidFill>
                  <a:srgbClr val="333333"/>
                </a:solidFill>
                <a:latin typeface="Open Sans" panose="020B0606030504020204" pitchFamily="34" charset="0"/>
              </a:rPr>
              <a:t>(</a:t>
            </a:r>
            <a:r>
              <a:rPr lang="en-US" b="0" i="0" u="none" strike="noStrike" dirty="0">
                <a:solidFill>
                  <a:srgbClr val="333333"/>
                </a:solidFill>
                <a:effectLst/>
                <a:latin typeface="Open Sans" panose="020B0606030504020204" pitchFamily="34" charset="0"/>
              </a:rPr>
              <a:t>surgeons, hospitalists, endocrinologists, infectious disease specialists, and wound care experts), nursing staff</a:t>
            </a:r>
          </a:p>
        </p:txBody>
      </p:sp>
    </p:spTree>
    <p:extLst>
      <p:ext uri="{BB962C8B-B14F-4D97-AF65-F5344CB8AC3E}">
        <p14:creationId xmlns:p14="http://schemas.microsoft.com/office/powerpoint/2010/main" val="407710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5B13-E817-6292-0327-63D5E7FCB7F0}"/>
              </a:ext>
            </a:extLst>
          </p:cNvPr>
          <p:cNvSpPr>
            <a:spLocks noGrp="1"/>
          </p:cNvSpPr>
          <p:nvPr>
            <p:ph type="title"/>
          </p:nvPr>
        </p:nvSpPr>
        <p:spPr>
          <a:xfrm>
            <a:off x="304800" y="133350"/>
            <a:ext cx="2362200" cy="3810000"/>
          </a:xfrm>
        </p:spPr>
        <p:txBody>
          <a:bodyPr>
            <a:normAutofit/>
          </a:bodyPr>
          <a:lstStyle/>
          <a:p>
            <a:r>
              <a:rPr lang="en-US" sz="2800" b="0" i="0" u="none" strike="noStrike" dirty="0">
                <a:solidFill>
                  <a:schemeClr val="tx2"/>
                </a:solidFill>
                <a:effectLst/>
                <a:latin typeface="+mj-lt"/>
              </a:rPr>
              <a:t>The system of care for the diabetic foot: objectives, outcomes, and opportunities</a:t>
            </a:r>
            <a:endParaRPr lang="en-US" sz="2800" dirty="0">
              <a:solidFill>
                <a:schemeClr val="tx2"/>
              </a:solidFill>
              <a:latin typeface="+mj-lt"/>
            </a:endParaRPr>
          </a:p>
        </p:txBody>
      </p:sp>
      <p:pic>
        <p:nvPicPr>
          <p:cNvPr id="1030" name="Picture 6">
            <a:extLst>
              <a:ext uri="{FF2B5EF4-FFF2-40B4-BE49-F238E27FC236}">
                <a16:creationId xmlns:a16="http://schemas.microsoft.com/office/drawing/2014/main" id="{76661292-E86A-859F-3F2D-14A7D2070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147" y="666750"/>
            <a:ext cx="6348853"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1E38AE-7267-1E63-69CC-E59957CA244A}"/>
              </a:ext>
            </a:extLst>
          </p:cNvPr>
          <p:cNvSpPr txBox="1"/>
          <p:nvPr/>
        </p:nvSpPr>
        <p:spPr>
          <a:xfrm>
            <a:off x="457200" y="4705350"/>
            <a:ext cx="4419600" cy="369332"/>
          </a:xfrm>
          <a:prstGeom prst="rect">
            <a:avLst/>
          </a:prstGeom>
          <a:noFill/>
        </p:spPr>
        <p:txBody>
          <a:bodyPr wrap="square" rtlCol="0">
            <a:spAutoFit/>
          </a:bodyPr>
          <a:lstStyle/>
          <a:p>
            <a:r>
              <a:rPr lang="en-US" b="0" i="0" u="none" strike="noStrike" dirty="0">
                <a:solidFill>
                  <a:srgbClr val="FFFF00"/>
                </a:solidFill>
                <a:effectLst/>
              </a:rPr>
              <a:t>Barshes NR et al, Diabetic Foot &amp; Ankle 2013</a:t>
            </a:r>
            <a:endParaRPr lang="en-US" dirty="0">
              <a:solidFill>
                <a:srgbClr val="FFFF00"/>
              </a:solidFill>
            </a:endParaRPr>
          </a:p>
        </p:txBody>
      </p:sp>
    </p:spTree>
    <p:extLst>
      <p:ext uri="{BB962C8B-B14F-4D97-AF65-F5344CB8AC3E}">
        <p14:creationId xmlns:p14="http://schemas.microsoft.com/office/powerpoint/2010/main" val="80617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7826-4570-F405-74B0-93EEC6FEEF1B}"/>
              </a:ext>
            </a:extLst>
          </p:cNvPr>
          <p:cNvSpPr>
            <a:spLocks noGrp="1"/>
          </p:cNvSpPr>
          <p:nvPr>
            <p:ph type="title"/>
          </p:nvPr>
        </p:nvSpPr>
        <p:spPr/>
        <p:txBody>
          <a:bodyPr>
            <a:normAutofit/>
          </a:bodyPr>
          <a:lstStyle/>
          <a:p>
            <a:r>
              <a:rPr lang="en-US" sz="4000" dirty="0">
                <a:latin typeface="+mj-lt"/>
              </a:rPr>
              <a:t>Contributing factors</a:t>
            </a:r>
          </a:p>
        </p:txBody>
      </p:sp>
      <p:sp>
        <p:nvSpPr>
          <p:cNvPr id="3" name="Content Placeholder 2">
            <a:extLst>
              <a:ext uri="{FF2B5EF4-FFF2-40B4-BE49-F238E27FC236}">
                <a16:creationId xmlns:a16="http://schemas.microsoft.com/office/drawing/2014/main" id="{D722FA4F-30F8-0113-33C8-00A6656E21D8}"/>
              </a:ext>
            </a:extLst>
          </p:cNvPr>
          <p:cNvSpPr>
            <a:spLocks noGrp="1"/>
          </p:cNvSpPr>
          <p:nvPr>
            <p:ph idx="1"/>
          </p:nvPr>
        </p:nvSpPr>
        <p:spPr/>
        <p:txBody>
          <a:bodyPr>
            <a:normAutofit fontScale="77500" lnSpcReduction="20000"/>
          </a:bodyPr>
          <a:lstStyle/>
          <a:p>
            <a:r>
              <a:rPr lang="en-US" dirty="0"/>
              <a:t>Structural foot abnormalities </a:t>
            </a:r>
          </a:p>
          <a:p>
            <a:r>
              <a:rPr lang="en-US" dirty="0"/>
              <a:t>Sensory neuropathy (40-60%)</a:t>
            </a:r>
          </a:p>
          <a:p>
            <a:r>
              <a:rPr lang="en-US" dirty="0"/>
              <a:t>PAD (20-30% of patients)</a:t>
            </a:r>
          </a:p>
          <a:p>
            <a:r>
              <a:rPr lang="en-US" dirty="0"/>
              <a:t>Other</a:t>
            </a:r>
          </a:p>
          <a:p>
            <a:pPr lvl="1">
              <a:buFont typeface="Courier New" panose="02070309020205020404" pitchFamily="49" charset="0"/>
              <a:buChar char="o"/>
            </a:pPr>
            <a:r>
              <a:rPr lang="en-US" dirty="0"/>
              <a:t>ESRD</a:t>
            </a:r>
          </a:p>
          <a:p>
            <a:pPr lvl="1">
              <a:buFont typeface="Courier New" panose="02070309020205020404" pitchFamily="49" charset="0"/>
              <a:buChar char="o"/>
            </a:pPr>
            <a:r>
              <a:rPr lang="en-US" dirty="0"/>
              <a:t>Visual impairment</a:t>
            </a:r>
          </a:p>
          <a:p>
            <a:pPr lvl="1">
              <a:buFont typeface="Courier New" panose="02070309020205020404" pitchFamily="49" charset="0"/>
              <a:buChar char="o"/>
            </a:pPr>
            <a:r>
              <a:rPr lang="en-US" dirty="0"/>
              <a:t>Improper fitted shoes</a:t>
            </a:r>
          </a:p>
          <a:p>
            <a:pPr lvl="1">
              <a:buFont typeface="Courier New" panose="02070309020205020404" pitchFamily="49" charset="0"/>
              <a:buChar char="o"/>
            </a:pPr>
            <a:r>
              <a:rPr lang="en-US" dirty="0"/>
              <a:t>Autonomic neuropathy</a:t>
            </a:r>
          </a:p>
          <a:p>
            <a:pPr lvl="1">
              <a:buFont typeface="Courier New" panose="02070309020205020404" pitchFamily="49" charset="0"/>
              <a:buChar char="o"/>
            </a:pPr>
            <a:r>
              <a:rPr lang="en-US" dirty="0"/>
              <a:t>Depressive </a:t>
            </a:r>
            <a:r>
              <a:rPr lang="en-US" dirty="0" err="1"/>
              <a:t>sx</a:t>
            </a:r>
            <a:endParaRPr lang="en-US" dirty="0"/>
          </a:p>
        </p:txBody>
      </p:sp>
    </p:spTree>
    <p:extLst>
      <p:ext uri="{BB962C8B-B14F-4D97-AF65-F5344CB8AC3E}">
        <p14:creationId xmlns:p14="http://schemas.microsoft.com/office/powerpoint/2010/main" val="117334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8984-4A8C-7B8C-363A-7AD7D5543E20}"/>
              </a:ext>
            </a:extLst>
          </p:cNvPr>
          <p:cNvSpPr>
            <a:spLocks noGrp="1"/>
          </p:cNvSpPr>
          <p:nvPr>
            <p:ph type="title"/>
          </p:nvPr>
        </p:nvSpPr>
        <p:spPr/>
        <p:txBody>
          <a:bodyPr>
            <a:normAutofit/>
          </a:bodyPr>
          <a:lstStyle/>
          <a:p>
            <a:r>
              <a:rPr lang="en-US" sz="3600" dirty="0">
                <a:latin typeface="+mj-lt"/>
              </a:rPr>
              <a:t>Secondary prevention</a:t>
            </a:r>
          </a:p>
        </p:txBody>
      </p:sp>
      <p:sp>
        <p:nvSpPr>
          <p:cNvPr id="3" name="Content Placeholder 2">
            <a:extLst>
              <a:ext uri="{FF2B5EF4-FFF2-40B4-BE49-F238E27FC236}">
                <a16:creationId xmlns:a16="http://schemas.microsoft.com/office/drawing/2014/main" id="{1D169C8D-62DB-506D-9F3A-14701BB0C0D7}"/>
              </a:ext>
            </a:extLst>
          </p:cNvPr>
          <p:cNvSpPr>
            <a:spLocks noGrp="1"/>
          </p:cNvSpPr>
          <p:nvPr>
            <p:ph idx="1"/>
          </p:nvPr>
        </p:nvSpPr>
        <p:spPr/>
        <p:txBody>
          <a:bodyPr>
            <a:normAutofit fontScale="92500"/>
          </a:bodyPr>
          <a:lstStyle/>
          <a:p>
            <a:pPr algn="l">
              <a:buFont typeface="+mj-lt"/>
              <a:buAutoNum type="arabicPeriod"/>
            </a:pPr>
            <a:r>
              <a:rPr lang="en-US" sz="2800" b="0" i="0" strike="noStrike" dirty="0">
                <a:solidFill>
                  <a:schemeClr val="accent1"/>
                </a:solidFill>
                <a:effectLst/>
                <a:hlinkClick r:id="rId2">
                  <a:extLst>
                    <a:ext uri="{A12FA001-AC4F-418D-AE19-62706E023703}">
                      <ahyp:hlinkClr xmlns:ahyp="http://schemas.microsoft.com/office/drawing/2018/hyperlinkcolor" val="tx"/>
                    </a:ext>
                  </a:extLst>
                </a:hlinkClick>
              </a:rPr>
              <a:t>Deep infections get drained/incised.</a:t>
            </a:r>
            <a:r>
              <a:rPr lang="en-US" sz="2800" b="0" i="0" strike="noStrike" dirty="0">
                <a:solidFill>
                  <a:schemeClr val="accent1"/>
                </a:solidFill>
                <a:effectLst/>
              </a:rPr>
              <a:t> </a:t>
            </a:r>
            <a:r>
              <a:rPr lang="en-US" sz="2200" b="0" i="0" strike="noStrike" dirty="0">
                <a:solidFill>
                  <a:schemeClr val="accent1"/>
                </a:solidFill>
                <a:effectLst/>
              </a:rPr>
              <a:t>(https://</a:t>
            </a:r>
            <a:r>
              <a:rPr lang="en-US" sz="2200" b="0" i="0" strike="noStrike" dirty="0" err="1">
                <a:solidFill>
                  <a:schemeClr val="accent1"/>
                </a:solidFill>
                <a:effectLst/>
              </a:rPr>
              <a:t>nealbarshes.github.io</a:t>
            </a:r>
            <a:r>
              <a:rPr lang="en-US" sz="2200" b="0" i="0" strike="noStrike" dirty="0">
                <a:solidFill>
                  <a:schemeClr val="accent1"/>
                </a:solidFill>
                <a:effectLst/>
              </a:rPr>
              <a:t>/</a:t>
            </a:r>
            <a:r>
              <a:rPr lang="en-US" sz="2200" b="0" i="0" strike="noStrike" dirty="0" err="1">
                <a:solidFill>
                  <a:schemeClr val="accent1"/>
                </a:solidFill>
                <a:effectLst/>
              </a:rPr>
              <a:t>FootInfection</a:t>
            </a:r>
            <a:r>
              <a:rPr lang="en-US" sz="2200" b="0" i="0" strike="noStrike" dirty="0">
                <a:solidFill>
                  <a:schemeClr val="accent1"/>
                </a:solidFill>
                <a:effectLst/>
              </a:rPr>
              <a:t>/)</a:t>
            </a:r>
          </a:p>
          <a:p>
            <a:pPr algn="l">
              <a:buFont typeface="+mj-lt"/>
              <a:buAutoNum type="arabicPeriod"/>
            </a:pPr>
            <a:r>
              <a:rPr lang="en-US" sz="2800" b="0" i="0" strike="noStrike" dirty="0">
                <a:solidFill>
                  <a:schemeClr val="accent1"/>
                </a:solidFill>
                <a:effectLst/>
                <a:hlinkClick r:id="rId3">
                  <a:extLst>
                    <a:ext uri="{A12FA001-AC4F-418D-AE19-62706E023703}">
                      <ahyp:hlinkClr xmlns:ahyp="http://schemas.microsoft.com/office/drawing/2018/hyperlinkcolor" val="tx"/>
                    </a:ext>
                  </a:extLst>
                </a:hlinkClick>
              </a:rPr>
              <a:t>Ensure or establish adequate arterial inflow.</a:t>
            </a:r>
            <a:r>
              <a:rPr lang="en-US" sz="2800" b="0" i="0" strike="noStrike" dirty="0">
                <a:solidFill>
                  <a:schemeClr val="accent1"/>
                </a:solidFill>
                <a:effectLst/>
              </a:rPr>
              <a:t> </a:t>
            </a:r>
            <a:r>
              <a:rPr lang="en-US" sz="2200" b="0" i="0" strike="noStrike" dirty="0">
                <a:solidFill>
                  <a:schemeClr val="accent1"/>
                </a:solidFill>
                <a:effectLst/>
              </a:rPr>
              <a:t>(https://</a:t>
            </a:r>
            <a:r>
              <a:rPr lang="en-US" sz="2200" b="0" i="0" strike="noStrike" dirty="0" err="1">
                <a:solidFill>
                  <a:schemeClr val="accent1"/>
                </a:solidFill>
                <a:effectLst/>
              </a:rPr>
              <a:t>nealbarshes.github.io</a:t>
            </a:r>
            <a:r>
              <a:rPr lang="en-US" sz="2200" b="0" i="0" strike="noStrike" dirty="0">
                <a:solidFill>
                  <a:schemeClr val="accent1"/>
                </a:solidFill>
                <a:effectLst/>
              </a:rPr>
              <a:t>/PAD/)</a:t>
            </a:r>
          </a:p>
          <a:p>
            <a:pPr algn="l">
              <a:buFont typeface="+mj-lt"/>
              <a:buAutoNum type="arabicPeriod"/>
            </a:pPr>
            <a:r>
              <a:rPr lang="en-US" sz="2800" b="0" i="0" strike="noStrike" dirty="0">
                <a:solidFill>
                  <a:schemeClr val="accent1"/>
                </a:solidFill>
                <a:effectLst/>
                <a:hlinkClick r:id="rId4">
                  <a:extLst>
                    <a:ext uri="{A12FA001-AC4F-418D-AE19-62706E023703}">
                      <ahyp:hlinkClr xmlns:ahyp="http://schemas.microsoft.com/office/drawing/2018/hyperlinkcolor" val="tx"/>
                    </a:ext>
                  </a:extLst>
                </a:hlinkClick>
              </a:rPr>
              <a:t>Reconstruct, reestablishing intact epithelium over the entire extremity</a:t>
            </a:r>
            <a:r>
              <a:rPr lang="en-US" sz="2400" b="0" i="0" strike="noStrike" dirty="0">
                <a:solidFill>
                  <a:schemeClr val="accent1"/>
                </a:solidFill>
                <a:effectLst/>
                <a:hlinkClick r:id="rId4">
                  <a:extLst>
                    <a:ext uri="{A12FA001-AC4F-418D-AE19-62706E023703}">
                      <ahyp:hlinkClr xmlns:ahyp="http://schemas.microsoft.com/office/drawing/2018/hyperlinkcolor" val="tx"/>
                    </a:ext>
                  </a:extLst>
                </a:hlinkClick>
              </a:rPr>
              <a:t>.</a:t>
            </a:r>
            <a:r>
              <a:rPr lang="en-US" sz="2400" b="0" i="0" strike="noStrike" dirty="0">
                <a:solidFill>
                  <a:schemeClr val="accent1"/>
                </a:solidFill>
                <a:effectLst/>
              </a:rPr>
              <a:t>(https://</a:t>
            </a:r>
            <a:r>
              <a:rPr lang="en-US" sz="2400" b="0" i="0" strike="noStrike" dirty="0" err="1">
                <a:solidFill>
                  <a:schemeClr val="accent1"/>
                </a:solidFill>
                <a:effectLst/>
              </a:rPr>
              <a:t>nealbarshes.github.io</a:t>
            </a:r>
            <a:r>
              <a:rPr lang="en-US" sz="2400" b="0" i="0" strike="noStrike" dirty="0">
                <a:solidFill>
                  <a:schemeClr val="accent1"/>
                </a:solidFill>
                <a:effectLst/>
              </a:rPr>
              <a:t>/</a:t>
            </a:r>
            <a:r>
              <a:rPr lang="en-US" sz="2400" b="0" i="0" strike="noStrike" dirty="0" err="1">
                <a:solidFill>
                  <a:schemeClr val="accent1"/>
                </a:solidFill>
                <a:effectLst/>
              </a:rPr>
              <a:t>FootHealing</a:t>
            </a:r>
            <a:r>
              <a:rPr lang="en-US" sz="2400" b="0" i="0" strike="noStrike" dirty="0">
                <a:solidFill>
                  <a:schemeClr val="accent1"/>
                </a:solidFill>
                <a:effectLst/>
              </a:rPr>
              <a:t>/)</a:t>
            </a:r>
          </a:p>
          <a:p>
            <a:pPr algn="l">
              <a:buFont typeface="+mj-lt"/>
              <a:buAutoNum type="arabicPeriod"/>
            </a:pPr>
            <a:r>
              <a:rPr lang="en-US" sz="2800" b="0" i="0" strike="noStrike" dirty="0">
                <a:solidFill>
                  <a:schemeClr val="accent1"/>
                </a:solidFill>
                <a:effectLst/>
              </a:rPr>
              <a:t>Maintain mobility – even if </a:t>
            </a:r>
            <a:r>
              <a:rPr lang="en-US" sz="2800" b="0" i="0" strike="noStrike" dirty="0">
                <a:solidFill>
                  <a:schemeClr val="accent1"/>
                </a:solidFill>
                <a:effectLst/>
                <a:hlinkClick r:id="rId5">
                  <a:extLst>
                    <a:ext uri="{A12FA001-AC4F-418D-AE19-62706E023703}">
                      <ahyp:hlinkClr xmlns:ahyp="http://schemas.microsoft.com/office/drawing/2018/hyperlinkcolor" val="tx"/>
                    </a:ext>
                  </a:extLst>
                </a:hlinkClick>
              </a:rPr>
              <a:t>amputation</a:t>
            </a:r>
            <a:r>
              <a:rPr lang="en-US" sz="2800" b="0" i="0" strike="noStrike" dirty="0">
                <a:solidFill>
                  <a:schemeClr val="accent1"/>
                </a:solidFill>
                <a:effectLst/>
              </a:rPr>
              <a:t> is performed. </a:t>
            </a:r>
            <a:r>
              <a:rPr lang="en-US" sz="2200" b="0" i="0" strike="noStrike" dirty="0">
                <a:solidFill>
                  <a:schemeClr val="accent1"/>
                </a:solidFill>
                <a:effectLst/>
              </a:rPr>
              <a:t>(https://</a:t>
            </a:r>
            <a:r>
              <a:rPr lang="en-US" sz="2200" b="0" i="0" strike="noStrike" dirty="0" err="1">
                <a:solidFill>
                  <a:schemeClr val="accent1"/>
                </a:solidFill>
                <a:effectLst/>
              </a:rPr>
              <a:t>nealbarshes.github.io</a:t>
            </a:r>
            <a:r>
              <a:rPr lang="en-US" sz="2200" b="0" i="0" strike="noStrike" dirty="0">
                <a:solidFill>
                  <a:schemeClr val="accent1"/>
                </a:solidFill>
                <a:effectLst/>
              </a:rPr>
              <a:t>/</a:t>
            </a:r>
            <a:r>
              <a:rPr lang="en-US" sz="2200" b="0" i="0" strike="noStrike" dirty="0" err="1">
                <a:solidFill>
                  <a:schemeClr val="accent1"/>
                </a:solidFill>
                <a:effectLst/>
              </a:rPr>
              <a:t>LegAmputation</a:t>
            </a:r>
            <a:r>
              <a:rPr lang="en-US" sz="2200" b="0" i="0" strike="noStrike" dirty="0">
                <a:solidFill>
                  <a:schemeClr val="accent1"/>
                </a:solidFill>
                <a:effectLst/>
              </a:rPr>
              <a:t>/)</a:t>
            </a:r>
          </a:p>
        </p:txBody>
      </p:sp>
    </p:spTree>
    <p:extLst>
      <p:ext uri="{BB962C8B-B14F-4D97-AF65-F5344CB8AC3E}">
        <p14:creationId xmlns:p14="http://schemas.microsoft.com/office/powerpoint/2010/main" val="194849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ennan_VAINTREPID_2023_FINAL" id="{78699F76-80FC-4747-AA6F-7E773F5FCB54}" vid="{E1E1AC1A-81CF-8A45-ACC8-42BF9DDEB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A366B493A9640AAD281FEF996588F" ma:contentTypeVersion="15" ma:contentTypeDescription="Create a new document." ma:contentTypeScope="" ma:versionID="4a3f5413826280bb78cca91e684c8d64">
  <xsd:schema xmlns:xsd="http://www.w3.org/2001/XMLSchema" xmlns:xs="http://www.w3.org/2001/XMLSchema" xmlns:p="http://schemas.microsoft.com/office/2006/metadata/properties" xmlns:ns2="feb94323-3701-4c7f-abf5-cda72904cf92" targetNamespace="http://schemas.microsoft.com/office/2006/metadata/properties" ma:root="true" ma:fieldsID="35cdca529bd2a7994fca24f9e1db81c1" ns2:_="">
    <xsd:import namespace="feb94323-3701-4c7f-abf5-cda72904cf9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94323-3701-4c7f-abf5-cda72904cf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AD262-A52B-4C07-BC82-6AC53E7BF49E}">
  <ds:schemaRefs>
    <ds:schemaRef ds:uri="feb94323-3701-4c7f-abf5-cda72904cf9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09E92397-309A-4285-AD9A-F57290529E0A}">
  <ds:schemaRefs>
    <ds:schemaRef ds:uri="http://schemas.microsoft.com/sharepoint/v3/contenttype/forms"/>
  </ds:schemaRefs>
</ds:datastoreItem>
</file>

<file path=customXml/itemProps3.xml><?xml version="1.0" encoding="utf-8"?>
<ds:datastoreItem xmlns:ds="http://schemas.openxmlformats.org/officeDocument/2006/customXml" ds:itemID="{C5A57FA1-A932-435D-BCA4-22C8C6FD6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94323-3701-4c7f-abf5-cda72904c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1722</TotalTime>
  <Words>2070</Words>
  <Application>Microsoft Macintosh PowerPoint</Application>
  <PresentationFormat>On-screen Show (16:9)</PresentationFormat>
  <Paragraphs>254</Paragraphs>
  <Slides>26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BlinkMacSystemFont</vt:lpstr>
      <vt:lpstr>Calibri</vt:lpstr>
      <vt:lpstr>Courier New</vt:lpstr>
      <vt:lpstr>Georgia</vt:lpstr>
      <vt:lpstr>Noto Sans</vt:lpstr>
      <vt:lpstr>Open Sans</vt:lpstr>
      <vt:lpstr>Roboto</vt:lpstr>
      <vt:lpstr>ui-monospace</vt:lpstr>
      <vt:lpstr>Wingdings</vt:lpstr>
      <vt:lpstr>Office Theme</vt:lpstr>
      <vt:lpstr>Diabetic Foot Infection</vt:lpstr>
      <vt:lpstr>Objectives</vt:lpstr>
      <vt:lpstr>VA DeBakey</vt:lpstr>
      <vt:lpstr>The Basics</vt:lpstr>
      <vt:lpstr>Multidisciplinary Teams Are Associated with a Reduced Risk of Amputation</vt:lpstr>
      <vt:lpstr>DF : ulcer infection osteomyelitis</vt:lpstr>
      <vt:lpstr>The system of care for the diabetic foot: objectives, outcomes, and opportunities</vt:lpstr>
      <vt:lpstr>Contributing factors</vt:lpstr>
      <vt:lpstr>Secondary prevention</vt:lpstr>
      <vt:lpstr>Case 1</vt:lpstr>
      <vt:lpstr>Assessment DFI</vt:lpstr>
      <vt:lpstr>Case 1 (con’t)</vt:lpstr>
      <vt:lpstr>Case 1 (con’t)</vt:lpstr>
      <vt:lpstr>Basic Wound Care Orders </vt:lpstr>
      <vt:lpstr>Prosthetics</vt:lpstr>
      <vt:lpstr>Case 2</vt:lpstr>
      <vt:lpstr>Case 2 (con’t)</vt:lpstr>
      <vt:lpstr>Case 3</vt:lpstr>
      <vt:lpstr>Pulses: PAD</vt:lpstr>
      <vt:lpstr>Case 3 (Con’t)</vt:lpstr>
      <vt:lpstr>Microbiology DFO</vt:lpstr>
      <vt:lpstr>Questions commonly asked:</vt:lpstr>
      <vt:lpstr>OPTIMIZE</vt:lpstr>
      <vt:lpstr>PowerPoint Presentation</vt:lpstr>
      <vt:lpstr>Educational </vt:lpstr>
      <vt:lpstr>If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Multidisciplinary Management of Osteomyelitis in the Diabetic Foot</dc:title>
  <dc:creator>Mindru, Cezarina</dc:creator>
  <cp:lastModifiedBy>Mindru, Cezarina</cp:lastModifiedBy>
  <cp:revision>17</cp:revision>
  <dcterms:created xsi:type="dcterms:W3CDTF">2023-04-11T01:28:40Z</dcterms:created>
  <dcterms:modified xsi:type="dcterms:W3CDTF">2023-04-21T14:33:23Z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0x010100489A366B493A9640AAD281FEF996588F</vt:lpwstr>
  </property>
  <property fmtid="{D5CDD505-2E9C-101B-9397-08002B2CF9AE}" pid="3" name="Order">
    <vt:r8>1500</vt:r8>
  </property>
  <property fmtid="{D5CDD505-2E9C-101B-9397-08002B2CF9AE}" pid="4" name="URL">
    <vt:lpwstr/>
  </property>
  <property fmtid="{D5CDD505-2E9C-101B-9397-08002B2CF9AE}" pid="5" name="Notes0">
    <vt:lpwstr/>
  </property>
</Properties>
</file>