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32"/>
  </p:notesMasterIdLst>
  <p:sldIdLst>
    <p:sldId id="256" r:id="rId2"/>
    <p:sldId id="283" r:id="rId3"/>
    <p:sldId id="262" r:id="rId4"/>
    <p:sldId id="257" r:id="rId5"/>
    <p:sldId id="306" r:id="rId6"/>
    <p:sldId id="261" r:id="rId7"/>
    <p:sldId id="296" r:id="rId8"/>
    <p:sldId id="297" r:id="rId9"/>
    <p:sldId id="303" r:id="rId10"/>
    <p:sldId id="289" r:id="rId11"/>
    <p:sldId id="269" r:id="rId12"/>
    <p:sldId id="270" r:id="rId13"/>
    <p:sldId id="290" r:id="rId14"/>
    <p:sldId id="274" r:id="rId15"/>
    <p:sldId id="279" r:id="rId16"/>
    <p:sldId id="258" r:id="rId17"/>
    <p:sldId id="286" r:id="rId18"/>
    <p:sldId id="284" r:id="rId19"/>
    <p:sldId id="291" r:id="rId20"/>
    <p:sldId id="280" r:id="rId21"/>
    <p:sldId id="276" r:id="rId22"/>
    <p:sldId id="281" r:id="rId23"/>
    <p:sldId id="304" r:id="rId24"/>
    <p:sldId id="305" r:id="rId25"/>
    <p:sldId id="282" r:id="rId26"/>
    <p:sldId id="260" r:id="rId27"/>
    <p:sldId id="293" r:id="rId28"/>
    <p:sldId id="295" r:id="rId29"/>
    <p:sldId id="300" r:id="rId30"/>
    <p:sldId id="278" r:id="rId3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4EC362-4747-A714-18AE-690B326A3AAB}" v="325" dt="2023-10-27T15:45:43.801"/>
    <p1510:client id="{4B78983C-3764-C01E-E4C5-3B9B18144ED7}" v="121" dt="2023-10-27T17:34:25.783"/>
    <p1510:client id="{5E972F69-27E5-C67E-45BA-4DB697298FAA}" v="326" dt="2023-10-27T17:09:45.081"/>
    <p1510:client id="{9EB3D743-5D01-0D9B-6E00-2E91D45DAF16}" v="193" dt="2023-10-27T13:34:27.204"/>
    <p1510:client id="{A9D10A98-DD41-98AD-6D1D-F67206AFFAD5}" v="304" dt="2023-10-27T04:14:59.1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20.xml" Id="rId21" /><Relationship Type="http://schemas.openxmlformats.org/officeDocument/2006/relationships/viewProps" Target="viewProps.xml" Id="rId34"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presProps" Target="presProps.xml" Id="rId33" /><Relationship Type="http://schemas.microsoft.com/office/2015/10/relationships/revisionInfo" Target="revisionInfo.xml" Id="rId38"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 Target="slides/slide28.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notesMaster" Target="notesMasters/notesMaster1.xml" Id="rId32"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tableStyles" Target="tableStyles.xml" Id="rId36"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theme" Target="theme/theme1.xml" Id="rId35" /><Relationship Type="http://schemas.openxmlformats.org/officeDocument/2006/relationships/slide" Target="slides/slide7.xml" Id="rId8" /><Relationship Type="http://schemas.openxmlformats.org/officeDocument/2006/relationships/slide" Target="slides/slide2.xml" Id="rId3" /></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Pooled Prevalence of Endoscopic Findings in Western Dyspepsia Studies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Pooled Prevalance of Endoscopic Findings in Western Dyspepsia Studies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634-445F-8D90-6A920B44DE3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634-445F-8D90-6A920B44DE3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634-445F-8D90-6A920B44DE3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634-445F-8D90-6A920B44DE3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634-445F-8D90-6A920B44DE37}"/>
              </c:ext>
            </c:extLst>
          </c:dPt>
          <c:dLbls>
            <c:dLbl>
              <c:idx val="0"/>
              <c:tx>
                <c:rich>
                  <a:bodyPr/>
                  <a:lstStyle/>
                  <a:p>
                    <a:fld id="{E4DFD646-8398-3B41-9596-1C17FDC80E52}" type="CATEGORYNAME">
                      <a:rPr lang="en-US" sz="1800" baseline="0"/>
                      <a:pPr/>
                      <a:t>[CATEGORY NAME]</a:t>
                    </a:fld>
                    <a:r>
                      <a:rPr lang="en-US" baseline="0"/>
                      <a:t>
</a:t>
                    </a:r>
                    <a:fld id="{18FFDAC7-5964-CB47-938D-CE73D411DBB7}" type="PERCENTAGE">
                      <a:rPr lang="en-US" sz="1800" baseline="0"/>
                      <a:pPr/>
                      <a:t>[PERCENTAGE]</a:t>
                    </a:fld>
                    <a:endParaRPr 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634-445F-8D90-6A920B44DE37}"/>
                </c:ext>
              </c:extLst>
            </c:dLbl>
            <c:dLbl>
              <c:idx val="1"/>
              <c:tx>
                <c:rich>
                  <a:bodyPr/>
                  <a:lstStyle/>
                  <a:p>
                    <a:fld id="{5D8B0CB5-197B-EE4E-9496-235114B51CE3}" type="CATEGORYNAME">
                      <a:rPr lang="en-US" sz="1800" baseline="0"/>
                      <a:pPr/>
                      <a:t>[CATEGORY NAME]</a:t>
                    </a:fld>
                    <a:r>
                      <a:rPr lang="en-US" baseline="0"/>
                      <a:t>
</a:t>
                    </a:r>
                    <a:r>
                      <a:rPr lang="en-US" sz="1800" baseline="0"/>
                      <a:t>1.5%</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634-445F-8D90-6A920B44DE37}"/>
                </c:ext>
              </c:extLst>
            </c:dLbl>
            <c:dLbl>
              <c:idx val="2"/>
              <c:layout>
                <c:manualLayout>
                  <c:x val="1.0476339914032499E-3"/>
                  <c:y val="6.7699404459503698E-3"/>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fld id="{8BD1FEB9-7E9D-3942-A2D9-EB6316150947}" type="CATEGORYNAME">
                      <a:rPr lang="en-US" sz="1800" baseline="0" smtClean="0"/>
                      <a:pPr>
                        <a:defRPr/>
                      </a:pPr>
                      <a:t>[CATEGORY NAME]</a:t>
                    </a:fld>
                    <a:r>
                      <a:rPr lang="en-US" baseline="0"/>
                      <a:t>
</a:t>
                    </a:r>
                    <a:r>
                      <a:rPr lang="en-US" sz="1800" baseline="0"/>
                      <a:t>0.03%</a:t>
                    </a:r>
                  </a:p>
                </c:rich>
              </c:tx>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634-445F-8D90-6A920B44DE37}"/>
                </c:ext>
              </c:extLst>
            </c:dLbl>
            <c:dLbl>
              <c:idx val="3"/>
              <c:tx>
                <c:rich>
                  <a:bodyPr/>
                  <a:lstStyle/>
                  <a:p>
                    <a:fld id="{B8AB3FE7-5E11-7542-AF9F-B1AA28991D22}" type="CATEGORYNAME">
                      <a:rPr lang="en-US" sz="1800" baseline="0"/>
                      <a:pPr/>
                      <a:t>[CATEGORY NAME]</a:t>
                    </a:fld>
                    <a:r>
                      <a:rPr lang="en-US" baseline="0"/>
                      <a:t>
</a:t>
                    </a:r>
                    <a:fld id="{F2A0DFC7-0306-0E46-8812-84315FBEC295}" type="PERCENTAGE">
                      <a:rPr lang="en-US" sz="1800" baseline="0"/>
                      <a:pPr/>
                      <a:t>[PERCENTAGE]</a:t>
                    </a:fld>
                    <a:endParaRPr 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634-445F-8D90-6A920B44DE37}"/>
                </c:ext>
              </c:extLst>
            </c:dLbl>
            <c:dLbl>
              <c:idx val="4"/>
              <c:tx>
                <c:rich>
                  <a:bodyPr/>
                  <a:lstStyle/>
                  <a:p>
                    <a:fld id="{EB71D052-1779-B94F-A30F-6EB92FB31819}" type="CATEGORYNAME">
                      <a:rPr lang="en-US" sz="1800" baseline="0"/>
                      <a:pPr/>
                      <a:t>[CATEGORY NAME]</a:t>
                    </a:fld>
                    <a:r>
                      <a:rPr lang="en-US" sz="1800" baseline="0"/>
                      <a:t>
</a:t>
                    </a:r>
                    <a:fld id="{B91A575A-D709-014B-94B9-604B2D6AEADC}" type="PERCENTAGE">
                      <a:rPr lang="en-US" sz="1800" baseline="0"/>
                      <a:pPr/>
                      <a:t>[PERCENTAGE]</a:t>
                    </a:fld>
                    <a:endParaRPr lang="en-US" sz="1800"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634-445F-8D90-6A920B44DE3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Erosive Esophagitis</c:v>
                </c:pt>
                <c:pt idx="1">
                  <c:v>Barrett's Esophagus</c:v>
                </c:pt>
                <c:pt idx="2">
                  <c:v>Gastro-esophageal Cancer</c:v>
                </c:pt>
                <c:pt idx="3">
                  <c:v>Peptic Ulcer</c:v>
                </c:pt>
                <c:pt idx="4">
                  <c:v>Normal</c:v>
                </c:pt>
              </c:strCache>
            </c:strRef>
          </c:cat>
          <c:val>
            <c:numRef>
              <c:f>Sheet1!$B$2:$B$6</c:f>
              <c:numCache>
                <c:formatCode>General</c:formatCode>
                <c:ptCount val="5"/>
                <c:pt idx="0">
                  <c:v>25</c:v>
                </c:pt>
                <c:pt idx="1">
                  <c:v>1.5</c:v>
                </c:pt>
                <c:pt idx="2">
                  <c:v>0.3</c:v>
                </c:pt>
                <c:pt idx="3">
                  <c:v>6</c:v>
                </c:pt>
                <c:pt idx="4">
                  <c:v>67.2</c:v>
                </c:pt>
              </c:numCache>
            </c:numRef>
          </c:val>
          <c:extLst>
            <c:ext xmlns:c16="http://schemas.microsoft.com/office/drawing/2014/chart" uri="{C3380CC4-5D6E-409C-BE32-E72D297353CC}">
              <c16:uniqueId val="{0000000A-9634-445F-8D90-6A920B44DE37}"/>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60D224-CD6F-4813-839C-5E97F85D7E50}" type="doc">
      <dgm:prSet loTypeId="urn:microsoft.com/office/officeart/2016/7/layout/BasicLinearProcessNumbered" loCatId="process" qsTypeId="urn:microsoft.com/office/officeart/2005/8/quickstyle/simple4" qsCatId="simple" csTypeId="urn:microsoft.com/office/officeart/2005/8/colors/accent1_2" csCatId="accent1"/>
      <dgm:spPr/>
      <dgm:t>
        <a:bodyPr/>
        <a:lstStyle/>
        <a:p>
          <a:endParaRPr lang="en-US"/>
        </a:p>
      </dgm:t>
    </dgm:pt>
    <dgm:pt modelId="{93AB6862-4C88-4B9F-A192-7241507E54B2}">
      <dgm:prSet/>
      <dgm:spPr/>
      <dgm:t>
        <a:bodyPr/>
        <a:lstStyle/>
        <a:p>
          <a:pPr rtl="0"/>
          <a:r>
            <a:rPr lang="en-US" dirty="0"/>
            <a:t>Predominant epigastric pain</a:t>
          </a:r>
          <a:r>
            <a:rPr lang="en-US" dirty="0">
              <a:latin typeface="Arial" panose="020B0604020202020204"/>
            </a:rPr>
            <a:t> o </a:t>
          </a:r>
          <a:r>
            <a:rPr lang="en-US" dirty="0"/>
            <a:t>lasting more than a month</a:t>
          </a:r>
        </a:p>
      </dgm:t>
    </dgm:pt>
    <dgm:pt modelId="{D25FD4C0-B9BB-4F55-8EA8-087E7E17B1FF}" type="parTrans" cxnId="{FD7E020A-E3CC-4E7A-9DE7-6E21DFF7E0FD}">
      <dgm:prSet/>
      <dgm:spPr/>
      <dgm:t>
        <a:bodyPr/>
        <a:lstStyle/>
        <a:p>
          <a:endParaRPr lang="en-US"/>
        </a:p>
      </dgm:t>
    </dgm:pt>
    <dgm:pt modelId="{33019E02-D164-4976-940F-205D3636EDB2}" type="sibTrans" cxnId="{FD7E020A-E3CC-4E7A-9DE7-6E21DFF7E0FD}">
      <dgm:prSet phldrT="1" phldr="0"/>
      <dgm:spPr/>
      <dgm:t>
        <a:bodyPr/>
        <a:lstStyle/>
        <a:p>
          <a:r>
            <a:rPr lang="en-US"/>
            <a:t>1</a:t>
          </a:r>
        </a:p>
      </dgm:t>
    </dgm:pt>
    <dgm:pt modelId="{12D2C776-D2C6-4CDB-9C2D-0971C9D06A3D}">
      <dgm:prSet/>
      <dgm:spPr/>
      <dgm:t>
        <a:bodyPr/>
        <a:lstStyle/>
        <a:p>
          <a:r>
            <a:rPr lang="en-US" dirty="0"/>
            <a:t>Symptoms referable to the upper gastrointestinal tract</a:t>
          </a:r>
        </a:p>
      </dgm:t>
    </dgm:pt>
    <dgm:pt modelId="{C0529EEF-31A3-4C8E-B8FF-F98B0CC000E3}" type="parTrans" cxnId="{33DC2C0E-DBBE-4F81-9226-7FC5B7F51845}">
      <dgm:prSet/>
      <dgm:spPr/>
      <dgm:t>
        <a:bodyPr/>
        <a:lstStyle/>
        <a:p>
          <a:endParaRPr lang="en-US"/>
        </a:p>
      </dgm:t>
    </dgm:pt>
    <dgm:pt modelId="{21D4B5B8-93FC-4C18-8C76-9CE5840A2493}" type="sibTrans" cxnId="{33DC2C0E-DBBE-4F81-9226-7FC5B7F51845}">
      <dgm:prSet phldrT="2" phldr="0"/>
      <dgm:spPr/>
      <dgm:t>
        <a:bodyPr/>
        <a:lstStyle/>
        <a:p>
          <a:r>
            <a:rPr lang="en-US"/>
            <a:t>2</a:t>
          </a:r>
        </a:p>
      </dgm:t>
    </dgm:pt>
    <dgm:pt modelId="{5EEA5297-214C-4E1D-87DA-B5C1F7B71B77}">
      <dgm:prSet/>
      <dgm:spPr/>
      <dgm:t>
        <a:bodyPr/>
        <a:lstStyle/>
        <a:p>
          <a:pPr rtl="0"/>
          <a:r>
            <a:rPr lang="en-US" dirty="0"/>
            <a:t>Symptoms at least weekly x &gt; 1 month</a:t>
          </a:r>
          <a:r>
            <a:rPr lang="en-US" dirty="0">
              <a:latin typeface="Arial" panose="020B0604020202020204"/>
            </a:rPr>
            <a:t> </a:t>
          </a:r>
          <a:endParaRPr lang="en-US" dirty="0"/>
        </a:p>
      </dgm:t>
    </dgm:pt>
    <dgm:pt modelId="{4F2DD813-FE21-4055-990E-D09103922CBB}" type="parTrans" cxnId="{272E2B06-122D-45E7-95A2-0D7A02C196E9}">
      <dgm:prSet/>
      <dgm:spPr/>
      <dgm:t>
        <a:bodyPr/>
        <a:lstStyle/>
        <a:p>
          <a:endParaRPr lang="en-US"/>
        </a:p>
      </dgm:t>
    </dgm:pt>
    <dgm:pt modelId="{16E905B2-FE6F-4F39-A9B0-7D4BE091E036}" type="sibTrans" cxnId="{272E2B06-122D-45E7-95A2-0D7A02C196E9}">
      <dgm:prSet phldrT="3" phldr="0"/>
      <dgm:spPr/>
      <dgm:t>
        <a:bodyPr/>
        <a:lstStyle/>
        <a:p>
          <a:r>
            <a:rPr lang="en-US"/>
            <a:t>3</a:t>
          </a:r>
        </a:p>
      </dgm:t>
    </dgm:pt>
    <dgm:pt modelId="{0784712C-0409-4E5B-919A-6B690ADC36AA}" type="pres">
      <dgm:prSet presAssocID="{D260D224-CD6F-4813-839C-5E97F85D7E50}" presName="Name0" presStyleCnt="0">
        <dgm:presLayoutVars>
          <dgm:animLvl val="lvl"/>
          <dgm:resizeHandles val="exact"/>
        </dgm:presLayoutVars>
      </dgm:prSet>
      <dgm:spPr/>
    </dgm:pt>
    <dgm:pt modelId="{97C2B41D-78DE-46E8-9780-0F00EE51C8C9}" type="pres">
      <dgm:prSet presAssocID="{93AB6862-4C88-4B9F-A192-7241507E54B2}" presName="compositeNode" presStyleCnt="0">
        <dgm:presLayoutVars>
          <dgm:bulletEnabled val="1"/>
        </dgm:presLayoutVars>
      </dgm:prSet>
      <dgm:spPr/>
    </dgm:pt>
    <dgm:pt modelId="{A0B7CF3C-7415-450A-875E-E77E1BF1AD1D}" type="pres">
      <dgm:prSet presAssocID="{93AB6862-4C88-4B9F-A192-7241507E54B2}" presName="bgRect" presStyleLbl="bgAccFollowNode1" presStyleIdx="0" presStyleCnt="3"/>
      <dgm:spPr/>
    </dgm:pt>
    <dgm:pt modelId="{0CEC776B-C438-493F-B86E-6CEAEF0802F0}" type="pres">
      <dgm:prSet presAssocID="{33019E02-D164-4976-940F-205D3636EDB2}" presName="sibTransNodeCircle" presStyleLbl="alignNode1" presStyleIdx="0" presStyleCnt="6">
        <dgm:presLayoutVars>
          <dgm:chMax val="0"/>
          <dgm:bulletEnabled/>
        </dgm:presLayoutVars>
      </dgm:prSet>
      <dgm:spPr/>
    </dgm:pt>
    <dgm:pt modelId="{40431D4D-754B-457C-B0F1-29E71039D2B5}" type="pres">
      <dgm:prSet presAssocID="{93AB6862-4C88-4B9F-A192-7241507E54B2}" presName="bottomLine" presStyleLbl="alignNode1" presStyleIdx="1" presStyleCnt="6">
        <dgm:presLayoutVars/>
      </dgm:prSet>
      <dgm:spPr/>
    </dgm:pt>
    <dgm:pt modelId="{41612E8F-7BF6-47AA-91F0-CEF277A8E51A}" type="pres">
      <dgm:prSet presAssocID="{93AB6862-4C88-4B9F-A192-7241507E54B2}" presName="nodeText" presStyleLbl="bgAccFollowNode1" presStyleIdx="0" presStyleCnt="3">
        <dgm:presLayoutVars>
          <dgm:bulletEnabled val="1"/>
        </dgm:presLayoutVars>
      </dgm:prSet>
      <dgm:spPr/>
    </dgm:pt>
    <dgm:pt modelId="{7955F176-4D0C-4050-8DAC-EF0F8BC1DA98}" type="pres">
      <dgm:prSet presAssocID="{33019E02-D164-4976-940F-205D3636EDB2}" presName="sibTrans" presStyleCnt="0"/>
      <dgm:spPr/>
    </dgm:pt>
    <dgm:pt modelId="{0A610276-73C4-4B42-897C-76B3CB7562CC}" type="pres">
      <dgm:prSet presAssocID="{12D2C776-D2C6-4CDB-9C2D-0971C9D06A3D}" presName="compositeNode" presStyleCnt="0">
        <dgm:presLayoutVars>
          <dgm:bulletEnabled val="1"/>
        </dgm:presLayoutVars>
      </dgm:prSet>
      <dgm:spPr/>
    </dgm:pt>
    <dgm:pt modelId="{ABF36BE4-63D1-42FF-980E-314304165315}" type="pres">
      <dgm:prSet presAssocID="{12D2C776-D2C6-4CDB-9C2D-0971C9D06A3D}" presName="bgRect" presStyleLbl="bgAccFollowNode1" presStyleIdx="1" presStyleCnt="3"/>
      <dgm:spPr/>
    </dgm:pt>
    <dgm:pt modelId="{D2DE4B49-FBBA-49D7-9063-9C13DBEABFE1}" type="pres">
      <dgm:prSet presAssocID="{21D4B5B8-93FC-4C18-8C76-9CE5840A2493}" presName="sibTransNodeCircle" presStyleLbl="alignNode1" presStyleIdx="2" presStyleCnt="6">
        <dgm:presLayoutVars>
          <dgm:chMax val="0"/>
          <dgm:bulletEnabled/>
        </dgm:presLayoutVars>
      </dgm:prSet>
      <dgm:spPr/>
    </dgm:pt>
    <dgm:pt modelId="{E100613D-D301-43F8-807B-26C0896A0759}" type="pres">
      <dgm:prSet presAssocID="{12D2C776-D2C6-4CDB-9C2D-0971C9D06A3D}" presName="bottomLine" presStyleLbl="alignNode1" presStyleIdx="3" presStyleCnt="6">
        <dgm:presLayoutVars/>
      </dgm:prSet>
      <dgm:spPr/>
    </dgm:pt>
    <dgm:pt modelId="{79ACB303-2F8F-4397-9795-6C2612B16B49}" type="pres">
      <dgm:prSet presAssocID="{12D2C776-D2C6-4CDB-9C2D-0971C9D06A3D}" presName="nodeText" presStyleLbl="bgAccFollowNode1" presStyleIdx="1" presStyleCnt="3">
        <dgm:presLayoutVars>
          <dgm:bulletEnabled val="1"/>
        </dgm:presLayoutVars>
      </dgm:prSet>
      <dgm:spPr/>
    </dgm:pt>
    <dgm:pt modelId="{31986D40-DD1C-41C8-B809-BDDAF66EE06A}" type="pres">
      <dgm:prSet presAssocID="{21D4B5B8-93FC-4C18-8C76-9CE5840A2493}" presName="sibTrans" presStyleCnt="0"/>
      <dgm:spPr/>
    </dgm:pt>
    <dgm:pt modelId="{354654CA-F7A7-4836-B344-29E34C9CF007}" type="pres">
      <dgm:prSet presAssocID="{5EEA5297-214C-4E1D-87DA-B5C1F7B71B77}" presName="compositeNode" presStyleCnt="0">
        <dgm:presLayoutVars>
          <dgm:bulletEnabled val="1"/>
        </dgm:presLayoutVars>
      </dgm:prSet>
      <dgm:spPr/>
    </dgm:pt>
    <dgm:pt modelId="{5D2B3413-6B63-49A0-83D1-214CD8F9BF8D}" type="pres">
      <dgm:prSet presAssocID="{5EEA5297-214C-4E1D-87DA-B5C1F7B71B77}" presName="bgRect" presStyleLbl="bgAccFollowNode1" presStyleIdx="2" presStyleCnt="3"/>
      <dgm:spPr/>
    </dgm:pt>
    <dgm:pt modelId="{00B4FD28-88E9-403F-8F85-C15B84A5D178}" type="pres">
      <dgm:prSet presAssocID="{16E905B2-FE6F-4F39-A9B0-7D4BE091E036}" presName="sibTransNodeCircle" presStyleLbl="alignNode1" presStyleIdx="4" presStyleCnt="6">
        <dgm:presLayoutVars>
          <dgm:chMax val="0"/>
          <dgm:bulletEnabled/>
        </dgm:presLayoutVars>
      </dgm:prSet>
      <dgm:spPr/>
    </dgm:pt>
    <dgm:pt modelId="{1380B67F-00F9-45FC-94CC-759A1F0E405D}" type="pres">
      <dgm:prSet presAssocID="{5EEA5297-214C-4E1D-87DA-B5C1F7B71B77}" presName="bottomLine" presStyleLbl="alignNode1" presStyleIdx="5" presStyleCnt="6">
        <dgm:presLayoutVars/>
      </dgm:prSet>
      <dgm:spPr/>
    </dgm:pt>
    <dgm:pt modelId="{2E2C937A-7BD6-4B1D-BF66-F9FF86AA3D97}" type="pres">
      <dgm:prSet presAssocID="{5EEA5297-214C-4E1D-87DA-B5C1F7B71B77}" presName="nodeText" presStyleLbl="bgAccFollowNode1" presStyleIdx="2" presStyleCnt="3">
        <dgm:presLayoutVars>
          <dgm:bulletEnabled val="1"/>
        </dgm:presLayoutVars>
      </dgm:prSet>
      <dgm:spPr/>
    </dgm:pt>
  </dgm:ptLst>
  <dgm:cxnLst>
    <dgm:cxn modelId="{E67B1A00-A99C-4693-A489-38D9C7636073}" type="presOf" srcId="{12D2C776-D2C6-4CDB-9C2D-0971C9D06A3D}" destId="{79ACB303-2F8F-4397-9795-6C2612B16B49}" srcOrd="1" destOrd="0" presId="urn:microsoft.com/office/officeart/2016/7/layout/BasicLinearProcessNumbered"/>
    <dgm:cxn modelId="{272E2B06-122D-45E7-95A2-0D7A02C196E9}" srcId="{D260D224-CD6F-4813-839C-5E97F85D7E50}" destId="{5EEA5297-214C-4E1D-87DA-B5C1F7B71B77}" srcOrd="2" destOrd="0" parTransId="{4F2DD813-FE21-4055-990E-D09103922CBB}" sibTransId="{16E905B2-FE6F-4F39-A9B0-7D4BE091E036}"/>
    <dgm:cxn modelId="{FD7E020A-E3CC-4E7A-9DE7-6E21DFF7E0FD}" srcId="{D260D224-CD6F-4813-839C-5E97F85D7E50}" destId="{93AB6862-4C88-4B9F-A192-7241507E54B2}" srcOrd="0" destOrd="0" parTransId="{D25FD4C0-B9BB-4F55-8EA8-087E7E17B1FF}" sibTransId="{33019E02-D164-4976-940F-205D3636EDB2}"/>
    <dgm:cxn modelId="{33DC2C0E-DBBE-4F81-9226-7FC5B7F51845}" srcId="{D260D224-CD6F-4813-839C-5E97F85D7E50}" destId="{12D2C776-D2C6-4CDB-9C2D-0971C9D06A3D}" srcOrd="1" destOrd="0" parTransId="{C0529EEF-31A3-4C8E-B8FF-F98B0CC000E3}" sibTransId="{21D4B5B8-93FC-4C18-8C76-9CE5840A2493}"/>
    <dgm:cxn modelId="{3FB70D11-636D-457A-8249-ADEBA4A85475}" type="presOf" srcId="{21D4B5B8-93FC-4C18-8C76-9CE5840A2493}" destId="{D2DE4B49-FBBA-49D7-9063-9C13DBEABFE1}" srcOrd="0" destOrd="0" presId="urn:microsoft.com/office/officeart/2016/7/layout/BasicLinearProcessNumbered"/>
    <dgm:cxn modelId="{B6318E40-BED9-4093-8088-0E7AC2FDC6EF}" type="presOf" srcId="{D260D224-CD6F-4813-839C-5E97F85D7E50}" destId="{0784712C-0409-4E5B-919A-6B690ADC36AA}" srcOrd="0" destOrd="0" presId="urn:microsoft.com/office/officeart/2016/7/layout/BasicLinearProcessNumbered"/>
    <dgm:cxn modelId="{262F535C-64B5-4492-BF6A-09E346AE33B7}" type="presOf" srcId="{33019E02-D164-4976-940F-205D3636EDB2}" destId="{0CEC776B-C438-493F-B86E-6CEAEF0802F0}" srcOrd="0" destOrd="0" presId="urn:microsoft.com/office/officeart/2016/7/layout/BasicLinearProcessNumbered"/>
    <dgm:cxn modelId="{F5F9BD6A-032E-4179-BBE0-450496358213}" type="presOf" srcId="{12D2C776-D2C6-4CDB-9C2D-0971C9D06A3D}" destId="{ABF36BE4-63D1-42FF-980E-314304165315}" srcOrd="0" destOrd="0" presId="urn:microsoft.com/office/officeart/2016/7/layout/BasicLinearProcessNumbered"/>
    <dgm:cxn modelId="{CF7DAF70-0529-4F93-BEE0-766B85ED1FAE}" type="presOf" srcId="{93AB6862-4C88-4B9F-A192-7241507E54B2}" destId="{A0B7CF3C-7415-450A-875E-E77E1BF1AD1D}" srcOrd="0" destOrd="0" presId="urn:microsoft.com/office/officeart/2016/7/layout/BasicLinearProcessNumbered"/>
    <dgm:cxn modelId="{452BA194-37B6-4575-B304-2FEA57029918}" type="presOf" srcId="{93AB6862-4C88-4B9F-A192-7241507E54B2}" destId="{41612E8F-7BF6-47AA-91F0-CEF277A8E51A}" srcOrd="1" destOrd="0" presId="urn:microsoft.com/office/officeart/2016/7/layout/BasicLinearProcessNumbered"/>
    <dgm:cxn modelId="{C41446A1-A040-4B9B-9B9E-5B7001C7AD62}" type="presOf" srcId="{5EEA5297-214C-4E1D-87DA-B5C1F7B71B77}" destId="{5D2B3413-6B63-49A0-83D1-214CD8F9BF8D}" srcOrd="0" destOrd="0" presId="urn:microsoft.com/office/officeart/2016/7/layout/BasicLinearProcessNumbered"/>
    <dgm:cxn modelId="{210B30A2-6036-4647-8E42-9E16BCEC17B7}" type="presOf" srcId="{5EEA5297-214C-4E1D-87DA-B5C1F7B71B77}" destId="{2E2C937A-7BD6-4B1D-BF66-F9FF86AA3D97}" srcOrd="1" destOrd="0" presId="urn:microsoft.com/office/officeart/2016/7/layout/BasicLinearProcessNumbered"/>
    <dgm:cxn modelId="{05E0EDAF-427F-4CE9-A535-153BEA2FA608}" type="presOf" srcId="{16E905B2-FE6F-4F39-A9B0-7D4BE091E036}" destId="{00B4FD28-88E9-403F-8F85-C15B84A5D178}" srcOrd="0" destOrd="0" presId="urn:microsoft.com/office/officeart/2016/7/layout/BasicLinearProcessNumbered"/>
    <dgm:cxn modelId="{12D643C1-EA75-45F0-97C2-3E2445280B6F}" type="presParOf" srcId="{0784712C-0409-4E5B-919A-6B690ADC36AA}" destId="{97C2B41D-78DE-46E8-9780-0F00EE51C8C9}" srcOrd="0" destOrd="0" presId="urn:microsoft.com/office/officeart/2016/7/layout/BasicLinearProcessNumbered"/>
    <dgm:cxn modelId="{794FFDCA-2C94-4901-A7DD-D36072BDA062}" type="presParOf" srcId="{97C2B41D-78DE-46E8-9780-0F00EE51C8C9}" destId="{A0B7CF3C-7415-450A-875E-E77E1BF1AD1D}" srcOrd="0" destOrd="0" presId="urn:microsoft.com/office/officeart/2016/7/layout/BasicLinearProcessNumbered"/>
    <dgm:cxn modelId="{5372A2EB-8AF8-4914-9E29-28232B7439F4}" type="presParOf" srcId="{97C2B41D-78DE-46E8-9780-0F00EE51C8C9}" destId="{0CEC776B-C438-493F-B86E-6CEAEF0802F0}" srcOrd="1" destOrd="0" presId="urn:microsoft.com/office/officeart/2016/7/layout/BasicLinearProcessNumbered"/>
    <dgm:cxn modelId="{87403ECC-4AC0-4512-B15A-6DA73E316D80}" type="presParOf" srcId="{97C2B41D-78DE-46E8-9780-0F00EE51C8C9}" destId="{40431D4D-754B-457C-B0F1-29E71039D2B5}" srcOrd="2" destOrd="0" presId="urn:microsoft.com/office/officeart/2016/7/layout/BasicLinearProcessNumbered"/>
    <dgm:cxn modelId="{4CD35C73-F7DF-4605-AB41-488AAA1254D6}" type="presParOf" srcId="{97C2B41D-78DE-46E8-9780-0F00EE51C8C9}" destId="{41612E8F-7BF6-47AA-91F0-CEF277A8E51A}" srcOrd="3" destOrd="0" presId="urn:microsoft.com/office/officeart/2016/7/layout/BasicLinearProcessNumbered"/>
    <dgm:cxn modelId="{99AC3FBD-F1F3-499F-8818-9DC9F89703B9}" type="presParOf" srcId="{0784712C-0409-4E5B-919A-6B690ADC36AA}" destId="{7955F176-4D0C-4050-8DAC-EF0F8BC1DA98}" srcOrd="1" destOrd="0" presId="urn:microsoft.com/office/officeart/2016/7/layout/BasicLinearProcessNumbered"/>
    <dgm:cxn modelId="{F78AA168-3A15-4BA5-BCCC-159C055C3452}" type="presParOf" srcId="{0784712C-0409-4E5B-919A-6B690ADC36AA}" destId="{0A610276-73C4-4B42-897C-76B3CB7562CC}" srcOrd="2" destOrd="0" presId="urn:microsoft.com/office/officeart/2016/7/layout/BasicLinearProcessNumbered"/>
    <dgm:cxn modelId="{C79A9D0E-36FB-44B3-ABE0-8712FE4064E4}" type="presParOf" srcId="{0A610276-73C4-4B42-897C-76B3CB7562CC}" destId="{ABF36BE4-63D1-42FF-980E-314304165315}" srcOrd="0" destOrd="0" presId="urn:microsoft.com/office/officeart/2016/7/layout/BasicLinearProcessNumbered"/>
    <dgm:cxn modelId="{257C349A-B745-4EAE-83EA-9E4A47AAA887}" type="presParOf" srcId="{0A610276-73C4-4B42-897C-76B3CB7562CC}" destId="{D2DE4B49-FBBA-49D7-9063-9C13DBEABFE1}" srcOrd="1" destOrd="0" presId="urn:microsoft.com/office/officeart/2016/7/layout/BasicLinearProcessNumbered"/>
    <dgm:cxn modelId="{F53C0E01-C03B-43D2-B76E-AED393CB29F6}" type="presParOf" srcId="{0A610276-73C4-4B42-897C-76B3CB7562CC}" destId="{E100613D-D301-43F8-807B-26C0896A0759}" srcOrd="2" destOrd="0" presId="urn:microsoft.com/office/officeart/2016/7/layout/BasicLinearProcessNumbered"/>
    <dgm:cxn modelId="{68E51430-E72E-4636-B360-351BFED3AA7C}" type="presParOf" srcId="{0A610276-73C4-4B42-897C-76B3CB7562CC}" destId="{79ACB303-2F8F-4397-9795-6C2612B16B49}" srcOrd="3" destOrd="0" presId="urn:microsoft.com/office/officeart/2016/7/layout/BasicLinearProcessNumbered"/>
    <dgm:cxn modelId="{4D829DB6-33B4-4BF2-981F-AAAFC6F7165D}" type="presParOf" srcId="{0784712C-0409-4E5B-919A-6B690ADC36AA}" destId="{31986D40-DD1C-41C8-B809-BDDAF66EE06A}" srcOrd="3" destOrd="0" presId="urn:microsoft.com/office/officeart/2016/7/layout/BasicLinearProcessNumbered"/>
    <dgm:cxn modelId="{CE08998C-6477-4099-8BBC-86EAAD48670E}" type="presParOf" srcId="{0784712C-0409-4E5B-919A-6B690ADC36AA}" destId="{354654CA-F7A7-4836-B344-29E34C9CF007}" srcOrd="4" destOrd="0" presId="urn:microsoft.com/office/officeart/2016/7/layout/BasicLinearProcessNumbered"/>
    <dgm:cxn modelId="{A5D5C8A9-4631-4D49-B070-93F703376FDC}" type="presParOf" srcId="{354654CA-F7A7-4836-B344-29E34C9CF007}" destId="{5D2B3413-6B63-49A0-83D1-214CD8F9BF8D}" srcOrd="0" destOrd="0" presId="urn:microsoft.com/office/officeart/2016/7/layout/BasicLinearProcessNumbered"/>
    <dgm:cxn modelId="{3DC0BB1D-D335-404C-9686-38E8CFBBF661}" type="presParOf" srcId="{354654CA-F7A7-4836-B344-29E34C9CF007}" destId="{00B4FD28-88E9-403F-8F85-C15B84A5D178}" srcOrd="1" destOrd="0" presId="urn:microsoft.com/office/officeart/2016/7/layout/BasicLinearProcessNumbered"/>
    <dgm:cxn modelId="{685A86F1-3D43-4731-A475-476E81EC3B7C}" type="presParOf" srcId="{354654CA-F7A7-4836-B344-29E34C9CF007}" destId="{1380B67F-00F9-45FC-94CC-759A1F0E405D}" srcOrd="2" destOrd="0" presId="urn:microsoft.com/office/officeart/2016/7/layout/BasicLinearProcessNumbered"/>
    <dgm:cxn modelId="{7AE160DA-0218-45B5-875E-082ACE8BF6F5}" type="presParOf" srcId="{354654CA-F7A7-4836-B344-29E34C9CF007}" destId="{2E2C937A-7BD6-4B1D-BF66-F9FF86AA3D97}"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4C837F-9FE1-4911-BC59-C3AF2BAFD5CC}" type="doc">
      <dgm:prSet loTypeId="urn:microsoft.com/office/officeart/2005/8/layout/matrix3" loCatId="matrix" qsTypeId="urn:microsoft.com/office/officeart/2005/8/quickstyle/simple1" qsCatId="simple" csTypeId="urn:microsoft.com/office/officeart/2005/8/colors/accent5_2" csCatId="accent5"/>
      <dgm:spPr/>
      <dgm:t>
        <a:bodyPr/>
        <a:lstStyle/>
        <a:p>
          <a:endParaRPr lang="en-US"/>
        </a:p>
      </dgm:t>
    </dgm:pt>
    <dgm:pt modelId="{96E29E43-84B1-473A-AC6A-BA6B0E2498AB}">
      <dgm:prSet/>
      <dgm:spPr/>
      <dgm:t>
        <a:bodyPr/>
        <a:lstStyle/>
        <a:p>
          <a:r>
            <a:rPr lang="en-US" dirty="0"/>
            <a:t>Post – prandial fullness</a:t>
          </a:r>
        </a:p>
      </dgm:t>
    </dgm:pt>
    <dgm:pt modelId="{D2F3E71C-B966-4BAC-B31B-FB3269989EF5}" type="parTrans" cxnId="{564700AC-8583-4976-B5A1-A1EA0127301C}">
      <dgm:prSet/>
      <dgm:spPr/>
      <dgm:t>
        <a:bodyPr/>
        <a:lstStyle/>
        <a:p>
          <a:endParaRPr lang="en-US"/>
        </a:p>
      </dgm:t>
    </dgm:pt>
    <dgm:pt modelId="{9DD032A8-979E-47E9-B919-77218AD5C942}" type="sibTrans" cxnId="{564700AC-8583-4976-B5A1-A1EA0127301C}">
      <dgm:prSet/>
      <dgm:spPr/>
      <dgm:t>
        <a:bodyPr/>
        <a:lstStyle/>
        <a:p>
          <a:endParaRPr lang="en-US"/>
        </a:p>
      </dgm:t>
    </dgm:pt>
    <dgm:pt modelId="{BCD816A3-101B-48B6-AB67-D858D7DE913A}">
      <dgm:prSet/>
      <dgm:spPr/>
      <dgm:t>
        <a:bodyPr/>
        <a:lstStyle/>
        <a:p>
          <a:pPr rtl="0"/>
          <a:r>
            <a:rPr lang="en-US" dirty="0">
              <a:latin typeface="Arial" panose="020B0604020202020204"/>
            </a:rPr>
            <a:t>Epigastric pain </a:t>
          </a:r>
          <a:endParaRPr lang="en-US" dirty="0"/>
        </a:p>
      </dgm:t>
    </dgm:pt>
    <dgm:pt modelId="{96A9C85D-BDC2-45C9-BE6E-C9C025B67109}" type="parTrans" cxnId="{0118D3E5-D570-47B9-BA24-7574F6028180}">
      <dgm:prSet/>
      <dgm:spPr/>
      <dgm:t>
        <a:bodyPr/>
        <a:lstStyle/>
        <a:p>
          <a:endParaRPr lang="en-US"/>
        </a:p>
      </dgm:t>
    </dgm:pt>
    <dgm:pt modelId="{7AF2A10D-0C10-41E9-B36D-917D6426F827}" type="sibTrans" cxnId="{0118D3E5-D570-47B9-BA24-7574F6028180}">
      <dgm:prSet/>
      <dgm:spPr/>
      <dgm:t>
        <a:bodyPr/>
        <a:lstStyle/>
        <a:p>
          <a:endParaRPr lang="en-US"/>
        </a:p>
      </dgm:t>
    </dgm:pt>
    <dgm:pt modelId="{064C6B58-37CB-4355-B4C6-A150FE65F06A}">
      <dgm:prSet/>
      <dgm:spPr/>
      <dgm:t>
        <a:bodyPr/>
        <a:lstStyle/>
        <a:p>
          <a:pPr rtl="0"/>
          <a:r>
            <a:rPr lang="en-US">
              <a:latin typeface="Arial" panose="020B0604020202020204"/>
            </a:rPr>
            <a:t>Early Satiation</a:t>
          </a:r>
          <a:endParaRPr lang="en-US"/>
        </a:p>
      </dgm:t>
    </dgm:pt>
    <dgm:pt modelId="{F695FFDD-6FD9-496A-8F45-6602410FAC8B}" type="parTrans" cxnId="{499E94A3-ADBA-44CB-B009-02C230A366A1}">
      <dgm:prSet/>
      <dgm:spPr/>
      <dgm:t>
        <a:bodyPr/>
        <a:lstStyle/>
        <a:p>
          <a:endParaRPr lang="en-US"/>
        </a:p>
      </dgm:t>
    </dgm:pt>
    <dgm:pt modelId="{226C6F37-DE94-4933-BBB4-EDDE76801595}" type="sibTrans" cxnId="{499E94A3-ADBA-44CB-B009-02C230A366A1}">
      <dgm:prSet/>
      <dgm:spPr/>
      <dgm:t>
        <a:bodyPr/>
        <a:lstStyle/>
        <a:p>
          <a:endParaRPr lang="en-US"/>
        </a:p>
      </dgm:t>
    </dgm:pt>
    <dgm:pt modelId="{AAE873C7-294E-4E74-AD4E-80FA387A89A3}">
      <dgm:prSet/>
      <dgm:spPr/>
      <dgm:t>
        <a:bodyPr/>
        <a:lstStyle/>
        <a:p>
          <a:r>
            <a:rPr lang="en-US" dirty="0"/>
            <a:t>Epigastric burning </a:t>
          </a:r>
        </a:p>
      </dgm:t>
    </dgm:pt>
    <dgm:pt modelId="{DD2D2D7A-B865-4BBC-AEA3-5FD446FF8BF2}" type="parTrans" cxnId="{CEB54F55-F20E-426E-81F1-F94CDE6A74E0}">
      <dgm:prSet/>
      <dgm:spPr/>
      <dgm:t>
        <a:bodyPr/>
        <a:lstStyle/>
        <a:p>
          <a:endParaRPr lang="en-US"/>
        </a:p>
      </dgm:t>
    </dgm:pt>
    <dgm:pt modelId="{D9C588D9-540B-4578-AD41-28B2F58E7250}" type="sibTrans" cxnId="{CEB54F55-F20E-426E-81F1-F94CDE6A74E0}">
      <dgm:prSet/>
      <dgm:spPr/>
      <dgm:t>
        <a:bodyPr/>
        <a:lstStyle/>
        <a:p>
          <a:endParaRPr lang="en-US"/>
        </a:p>
      </dgm:t>
    </dgm:pt>
    <dgm:pt modelId="{B67E99DB-B398-4835-A39F-E20E62126927}" type="pres">
      <dgm:prSet presAssocID="{074C837F-9FE1-4911-BC59-C3AF2BAFD5CC}" presName="matrix" presStyleCnt="0">
        <dgm:presLayoutVars>
          <dgm:chMax val="1"/>
          <dgm:dir/>
          <dgm:resizeHandles val="exact"/>
        </dgm:presLayoutVars>
      </dgm:prSet>
      <dgm:spPr/>
    </dgm:pt>
    <dgm:pt modelId="{94BB8588-53A2-4C36-8C29-3614C73E08D7}" type="pres">
      <dgm:prSet presAssocID="{074C837F-9FE1-4911-BC59-C3AF2BAFD5CC}" presName="diamond" presStyleLbl="bgShp" presStyleIdx="0" presStyleCnt="1"/>
      <dgm:spPr/>
    </dgm:pt>
    <dgm:pt modelId="{7BDC9202-539C-4535-8F1B-72E2A9003022}" type="pres">
      <dgm:prSet presAssocID="{074C837F-9FE1-4911-BC59-C3AF2BAFD5CC}" presName="quad1" presStyleLbl="node1" presStyleIdx="0" presStyleCnt="4">
        <dgm:presLayoutVars>
          <dgm:chMax val="0"/>
          <dgm:chPref val="0"/>
          <dgm:bulletEnabled val="1"/>
        </dgm:presLayoutVars>
      </dgm:prSet>
      <dgm:spPr/>
    </dgm:pt>
    <dgm:pt modelId="{B139BB53-60AC-4E97-81A4-855B15B879B0}" type="pres">
      <dgm:prSet presAssocID="{074C837F-9FE1-4911-BC59-C3AF2BAFD5CC}" presName="quad2" presStyleLbl="node1" presStyleIdx="1" presStyleCnt="4">
        <dgm:presLayoutVars>
          <dgm:chMax val="0"/>
          <dgm:chPref val="0"/>
          <dgm:bulletEnabled val="1"/>
        </dgm:presLayoutVars>
      </dgm:prSet>
      <dgm:spPr/>
    </dgm:pt>
    <dgm:pt modelId="{EA0D5D3C-88C7-4F3E-A8B8-4C92B613C71D}" type="pres">
      <dgm:prSet presAssocID="{074C837F-9FE1-4911-BC59-C3AF2BAFD5CC}" presName="quad3" presStyleLbl="node1" presStyleIdx="2" presStyleCnt="4">
        <dgm:presLayoutVars>
          <dgm:chMax val="0"/>
          <dgm:chPref val="0"/>
          <dgm:bulletEnabled val="1"/>
        </dgm:presLayoutVars>
      </dgm:prSet>
      <dgm:spPr/>
    </dgm:pt>
    <dgm:pt modelId="{2B28D1EC-8836-47F9-A2D3-6462932AEA2C}" type="pres">
      <dgm:prSet presAssocID="{074C837F-9FE1-4911-BC59-C3AF2BAFD5CC}" presName="quad4" presStyleLbl="node1" presStyleIdx="3" presStyleCnt="4">
        <dgm:presLayoutVars>
          <dgm:chMax val="0"/>
          <dgm:chPref val="0"/>
          <dgm:bulletEnabled val="1"/>
        </dgm:presLayoutVars>
      </dgm:prSet>
      <dgm:spPr/>
    </dgm:pt>
  </dgm:ptLst>
  <dgm:cxnLst>
    <dgm:cxn modelId="{CEB54F55-F20E-426E-81F1-F94CDE6A74E0}" srcId="{074C837F-9FE1-4911-BC59-C3AF2BAFD5CC}" destId="{AAE873C7-294E-4E74-AD4E-80FA387A89A3}" srcOrd="3" destOrd="0" parTransId="{DD2D2D7A-B865-4BBC-AEA3-5FD446FF8BF2}" sibTransId="{D9C588D9-540B-4578-AD41-28B2F58E7250}"/>
    <dgm:cxn modelId="{9847EB83-9139-49AF-A1A5-02DB316BCE12}" type="presOf" srcId="{074C837F-9FE1-4911-BC59-C3AF2BAFD5CC}" destId="{B67E99DB-B398-4835-A39F-E20E62126927}" srcOrd="0" destOrd="0" presId="urn:microsoft.com/office/officeart/2005/8/layout/matrix3"/>
    <dgm:cxn modelId="{E1B6EC88-EE49-4A41-929D-46C9E5E5DB44}" type="presOf" srcId="{96E29E43-84B1-473A-AC6A-BA6B0E2498AB}" destId="{7BDC9202-539C-4535-8F1B-72E2A9003022}" srcOrd="0" destOrd="0" presId="urn:microsoft.com/office/officeart/2005/8/layout/matrix3"/>
    <dgm:cxn modelId="{499E94A3-ADBA-44CB-B009-02C230A366A1}" srcId="{074C837F-9FE1-4911-BC59-C3AF2BAFD5CC}" destId="{064C6B58-37CB-4355-B4C6-A150FE65F06A}" srcOrd="2" destOrd="0" parTransId="{F695FFDD-6FD9-496A-8F45-6602410FAC8B}" sibTransId="{226C6F37-DE94-4933-BBB4-EDDE76801595}"/>
    <dgm:cxn modelId="{B14F1BA6-4FF6-4040-9E47-8D014AD58777}" type="presOf" srcId="{AAE873C7-294E-4E74-AD4E-80FA387A89A3}" destId="{2B28D1EC-8836-47F9-A2D3-6462932AEA2C}" srcOrd="0" destOrd="0" presId="urn:microsoft.com/office/officeart/2005/8/layout/matrix3"/>
    <dgm:cxn modelId="{564700AC-8583-4976-B5A1-A1EA0127301C}" srcId="{074C837F-9FE1-4911-BC59-C3AF2BAFD5CC}" destId="{96E29E43-84B1-473A-AC6A-BA6B0E2498AB}" srcOrd="0" destOrd="0" parTransId="{D2F3E71C-B966-4BAC-B31B-FB3269989EF5}" sibTransId="{9DD032A8-979E-47E9-B919-77218AD5C942}"/>
    <dgm:cxn modelId="{5EADA8D3-38D0-4AD3-9A6A-D4D1C3C658BB}" type="presOf" srcId="{BCD816A3-101B-48B6-AB67-D858D7DE913A}" destId="{B139BB53-60AC-4E97-81A4-855B15B879B0}" srcOrd="0" destOrd="0" presId="urn:microsoft.com/office/officeart/2005/8/layout/matrix3"/>
    <dgm:cxn modelId="{0118D3E5-D570-47B9-BA24-7574F6028180}" srcId="{074C837F-9FE1-4911-BC59-C3AF2BAFD5CC}" destId="{BCD816A3-101B-48B6-AB67-D858D7DE913A}" srcOrd="1" destOrd="0" parTransId="{96A9C85D-BDC2-45C9-BE6E-C9C025B67109}" sibTransId="{7AF2A10D-0C10-41E9-B36D-917D6426F827}"/>
    <dgm:cxn modelId="{D59FE6ED-93B1-49E6-A6B9-F7BA8B449EBF}" type="presOf" srcId="{064C6B58-37CB-4355-B4C6-A150FE65F06A}" destId="{EA0D5D3C-88C7-4F3E-A8B8-4C92B613C71D}" srcOrd="0" destOrd="0" presId="urn:microsoft.com/office/officeart/2005/8/layout/matrix3"/>
    <dgm:cxn modelId="{924A0395-6AEB-4F0B-8B3A-8057A2D9CC86}" type="presParOf" srcId="{B67E99DB-B398-4835-A39F-E20E62126927}" destId="{94BB8588-53A2-4C36-8C29-3614C73E08D7}" srcOrd="0" destOrd="0" presId="urn:microsoft.com/office/officeart/2005/8/layout/matrix3"/>
    <dgm:cxn modelId="{816E68F4-AE04-46EA-B47D-58CB3228B6FB}" type="presParOf" srcId="{B67E99DB-B398-4835-A39F-E20E62126927}" destId="{7BDC9202-539C-4535-8F1B-72E2A9003022}" srcOrd="1" destOrd="0" presId="urn:microsoft.com/office/officeart/2005/8/layout/matrix3"/>
    <dgm:cxn modelId="{DD76F144-8DE2-4B3E-B828-43E5ED51A208}" type="presParOf" srcId="{B67E99DB-B398-4835-A39F-E20E62126927}" destId="{B139BB53-60AC-4E97-81A4-855B15B879B0}" srcOrd="2" destOrd="0" presId="urn:microsoft.com/office/officeart/2005/8/layout/matrix3"/>
    <dgm:cxn modelId="{81DE8915-4518-4CB6-BD60-3B26B23EEADB}" type="presParOf" srcId="{B67E99DB-B398-4835-A39F-E20E62126927}" destId="{EA0D5D3C-88C7-4F3E-A8B8-4C92B613C71D}" srcOrd="3" destOrd="0" presId="urn:microsoft.com/office/officeart/2005/8/layout/matrix3"/>
    <dgm:cxn modelId="{5ABDCF21-FBD0-455D-8BC2-C7D389C348EF}" type="presParOf" srcId="{B67E99DB-B398-4835-A39F-E20E62126927}" destId="{2B28D1EC-8836-47F9-A2D3-6462932AEA2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509BDF-22ED-4A8A-AFD3-96C71336668E}" type="doc">
      <dgm:prSet loTypeId="urn:microsoft.com/office/officeart/2005/8/layout/vList5" loCatId="list" qsTypeId="urn:microsoft.com/office/officeart/2005/8/quickstyle/simple1" qsCatId="simple" csTypeId="urn:microsoft.com/office/officeart/2005/8/colors/accent1_3" csCatId="accent1"/>
      <dgm:spPr/>
      <dgm:t>
        <a:bodyPr/>
        <a:lstStyle/>
        <a:p>
          <a:endParaRPr lang="en-US"/>
        </a:p>
      </dgm:t>
    </dgm:pt>
    <dgm:pt modelId="{F9226E3F-E2EB-4438-9D22-B61BFAB05EA2}">
      <dgm:prSet/>
      <dgm:spPr/>
      <dgm:t>
        <a:bodyPr/>
        <a:lstStyle/>
        <a:p>
          <a:r>
            <a:rPr lang="en-US"/>
            <a:t>Upper abdominal bloating</a:t>
          </a:r>
        </a:p>
      </dgm:t>
    </dgm:pt>
    <dgm:pt modelId="{B55B8926-6AFB-4C11-ADD3-1F611AC3EF43}" type="parTrans" cxnId="{6DFB395D-EE4D-46BD-9CCB-4160282D5E1E}">
      <dgm:prSet/>
      <dgm:spPr/>
      <dgm:t>
        <a:bodyPr/>
        <a:lstStyle/>
        <a:p>
          <a:endParaRPr lang="en-US"/>
        </a:p>
      </dgm:t>
    </dgm:pt>
    <dgm:pt modelId="{DA001349-629C-4369-82EE-9776FA5D11F7}" type="sibTrans" cxnId="{6DFB395D-EE4D-46BD-9CCB-4160282D5E1E}">
      <dgm:prSet/>
      <dgm:spPr/>
      <dgm:t>
        <a:bodyPr/>
        <a:lstStyle/>
        <a:p>
          <a:endParaRPr lang="en-US"/>
        </a:p>
      </dgm:t>
    </dgm:pt>
    <dgm:pt modelId="{65F22A09-20ED-4379-8AE3-854A6EBDB928}">
      <dgm:prSet/>
      <dgm:spPr/>
      <dgm:t>
        <a:bodyPr/>
        <a:lstStyle/>
        <a:p>
          <a:r>
            <a:rPr lang="en-US"/>
            <a:t>Heartburn </a:t>
          </a:r>
        </a:p>
      </dgm:t>
    </dgm:pt>
    <dgm:pt modelId="{EEF896AD-B41B-42DB-ADE1-17BAC3423A8E}" type="parTrans" cxnId="{67FB1795-1973-48FB-87AB-2853941AB070}">
      <dgm:prSet/>
      <dgm:spPr/>
      <dgm:t>
        <a:bodyPr/>
        <a:lstStyle/>
        <a:p>
          <a:endParaRPr lang="en-US"/>
        </a:p>
      </dgm:t>
    </dgm:pt>
    <dgm:pt modelId="{3C501E04-570C-40F2-B148-BD0970D62A1B}" type="sibTrans" cxnId="{67FB1795-1973-48FB-87AB-2853941AB070}">
      <dgm:prSet/>
      <dgm:spPr/>
      <dgm:t>
        <a:bodyPr/>
        <a:lstStyle/>
        <a:p>
          <a:endParaRPr lang="en-US"/>
        </a:p>
      </dgm:t>
    </dgm:pt>
    <dgm:pt modelId="{8EDC340C-74E0-43B0-B3AB-ADBF56B0F124}">
      <dgm:prSet/>
      <dgm:spPr/>
      <dgm:t>
        <a:bodyPr/>
        <a:lstStyle/>
        <a:p>
          <a:r>
            <a:rPr lang="en-US"/>
            <a:t>Nausea</a:t>
          </a:r>
        </a:p>
      </dgm:t>
    </dgm:pt>
    <dgm:pt modelId="{18F7CF82-4186-448F-BE15-4C61DC875161}" type="parTrans" cxnId="{462D0374-43CC-4659-9F0C-67CD817432D2}">
      <dgm:prSet/>
      <dgm:spPr/>
      <dgm:t>
        <a:bodyPr/>
        <a:lstStyle/>
        <a:p>
          <a:endParaRPr lang="en-US"/>
        </a:p>
      </dgm:t>
    </dgm:pt>
    <dgm:pt modelId="{B763C99F-0DBD-43D4-A5B7-AA5913C8F936}" type="sibTrans" cxnId="{462D0374-43CC-4659-9F0C-67CD817432D2}">
      <dgm:prSet/>
      <dgm:spPr/>
      <dgm:t>
        <a:bodyPr/>
        <a:lstStyle/>
        <a:p>
          <a:endParaRPr lang="en-US"/>
        </a:p>
      </dgm:t>
    </dgm:pt>
    <dgm:pt modelId="{16FB71F1-0679-453F-A147-19B3EB83C0FB}">
      <dgm:prSet/>
      <dgm:spPr/>
      <dgm:t>
        <a:bodyPr/>
        <a:lstStyle/>
        <a:p>
          <a:r>
            <a:rPr lang="en-US"/>
            <a:t>Belching</a:t>
          </a:r>
        </a:p>
      </dgm:t>
    </dgm:pt>
    <dgm:pt modelId="{736BE943-8501-4DDC-9A42-8B0E61C0AC0A}" type="parTrans" cxnId="{A193A266-7A5F-4BD5-8D45-760C5892B709}">
      <dgm:prSet/>
      <dgm:spPr/>
      <dgm:t>
        <a:bodyPr/>
        <a:lstStyle/>
        <a:p>
          <a:endParaRPr lang="en-US"/>
        </a:p>
      </dgm:t>
    </dgm:pt>
    <dgm:pt modelId="{63C88682-B456-48F4-B605-99889A429D6F}" type="sibTrans" cxnId="{A193A266-7A5F-4BD5-8D45-760C5892B709}">
      <dgm:prSet/>
      <dgm:spPr/>
      <dgm:t>
        <a:bodyPr/>
        <a:lstStyle/>
        <a:p>
          <a:endParaRPr lang="en-US"/>
        </a:p>
      </dgm:t>
    </dgm:pt>
    <dgm:pt modelId="{355526F0-D3E2-4BFD-BECD-C5438CBC7C23}" type="pres">
      <dgm:prSet presAssocID="{12509BDF-22ED-4A8A-AFD3-96C71336668E}" presName="Name0" presStyleCnt="0">
        <dgm:presLayoutVars>
          <dgm:dir/>
          <dgm:animLvl val="lvl"/>
          <dgm:resizeHandles val="exact"/>
        </dgm:presLayoutVars>
      </dgm:prSet>
      <dgm:spPr/>
    </dgm:pt>
    <dgm:pt modelId="{65556B95-AD75-44DA-88AA-C7C388F47195}" type="pres">
      <dgm:prSet presAssocID="{F9226E3F-E2EB-4438-9D22-B61BFAB05EA2}" presName="linNode" presStyleCnt="0"/>
      <dgm:spPr/>
    </dgm:pt>
    <dgm:pt modelId="{35573105-83C4-4429-A856-4D2865D543FF}" type="pres">
      <dgm:prSet presAssocID="{F9226E3F-E2EB-4438-9D22-B61BFAB05EA2}" presName="parentText" presStyleLbl="node1" presStyleIdx="0" presStyleCnt="4">
        <dgm:presLayoutVars>
          <dgm:chMax val="1"/>
          <dgm:bulletEnabled val="1"/>
        </dgm:presLayoutVars>
      </dgm:prSet>
      <dgm:spPr/>
    </dgm:pt>
    <dgm:pt modelId="{79EAF6DB-EB6D-49A4-BD3A-8E8BB8F65AC6}" type="pres">
      <dgm:prSet presAssocID="{DA001349-629C-4369-82EE-9776FA5D11F7}" presName="sp" presStyleCnt="0"/>
      <dgm:spPr/>
    </dgm:pt>
    <dgm:pt modelId="{C587145F-8934-4826-BFB0-886150057777}" type="pres">
      <dgm:prSet presAssocID="{65F22A09-20ED-4379-8AE3-854A6EBDB928}" presName="linNode" presStyleCnt="0"/>
      <dgm:spPr/>
    </dgm:pt>
    <dgm:pt modelId="{B19E6276-5E2B-4462-B191-80F563748765}" type="pres">
      <dgm:prSet presAssocID="{65F22A09-20ED-4379-8AE3-854A6EBDB928}" presName="parentText" presStyleLbl="node1" presStyleIdx="1" presStyleCnt="4">
        <dgm:presLayoutVars>
          <dgm:chMax val="1"/>
          <dgm:bulletEnabled val="1"/>
        </dgm:presLayoutVars>
      </dgm:prSet>
      <dgm:spPr/>
    </dgm:pt>
    <dgm:pt modelId="{6542898E-4D02-4E16-98E6-F014370A41F4}" type="pres">
      <dgm:prSet presAssocID="{3C501E04-570C-40F2-B148-BD0970D62A1B}" presName="sp" presStyleCnt="0"/>
      <dgm:spPr/>
    </dgm:pt>
    <dgm:pt modelId="{5A99F478-F228-4902-98B2-B90E2825304F}" type="pres">
      <dgm:prSet presAssocID="{8EDC340C-74E0-43B0-B3AB-ADBF56B0F124}" presName="linNode" presStyleCnt="0"/>
      <dgm:spPr/>
    </dgm:pt>
    <dgm:pt modelId="{EE629008-C23B-40FF-9E59-7B486FC75AF7}" type="pres">
      <dgm:prSet presAssocID="{8EDC340C-74E0-43B0-B3AB-ADBF56B0F124}" presName="parentText" presStyleLbl="node1" presStyleIdx="2" presStyleCnt="4">
        <dgm:presLayoutVars>
          <dgm:chMax val="1"/>
          <dgm:bulletEnabled val="1"/>
        </dgm:presLayoutVars>
      </dgm:prSet>
      <dgm:spPr/>
    </dgm:pt>
    <dgm:pt modelId="{A54F81E0-37BA-46FC-AAED-F8585C67ACEC}" type="pres">
      <dgm:prSet presAssocID="{B763C99F-0DBD-43D4-A5B7-AA5913C8F936}" presName="sp" presStyleCnt="0"/>
      <dgm:spPr/>
    </dgm:pt>
    <dgm:pt modelId="{96518BA8-C0E0-460B-B102-BC2C2A89B2F0}" type="pres">
      <dgm:prSet presAssocID="{16FB71F1-0679-453F-A147-19B3EB83C0FB}" presName="linNode" presStyleCnt="0"/>
      <dgm:spPr/>
    </dgm:pt>
    <dgm:pt modelId="{F3D6DA47-1A66-484E-8E84-BC6E9BB06721}" type="pres">
      <dgm:prSet presAssocID="{16FB71F1-0679-453F-A147-19B3EB83C0FB}" presName="parentText" presStyleLbl="node1" presStyleIdx="3" presStyleCnt="4">
        <dgm:presLayoutVars>
          <dgm:chMax val="1"/>
          <dgm:bulletEnabled val="1"/>
        </dgm:presLayoutVars>
      </dgm:prSet>
      <dgm:spPr/>
    </dgm:pt>
  </dgm:ptLst>
  <dgm:cxnLst>
    <dgm:cxn modelId="{08B2B11B-D5C1-4245-9941-B35B435E5B58}" type="presOf" srcId="{F9226E3F-E2EB-4438-9D22-B61BFAB05EA2}" destId="{35573105-83C4-4429-A856-4D2865D543FF}" srcOrd="0" destOrd="0" presId="urn:microsoft.com/office/officeart/2005/8/layout/vList5"/>
    <dgm:cxn modelId="{6DFB395D-EE4D-46BD-9CCB-4160282D5E1E}" srcId="{12509BDF-22ED-4A8A-AFD3-96C71336668E}" destId="{F9226E3F-E2EB-4438-9D22-B61BFAB05EA2}" srcOrd="0" destOrd="0" parTransId="{B55B8926-6AFB-4C11-ADD3-1F611AC3EF43}" sibTransId="{DA001349-629C-4369-82EE-9776FA5D11F7}"/>
    <dgm:cxn modelId="{116CDC5E-FA3A-4937-BD24-AEAF3830BDA0}" type="presOf" srcId="{8EDC340C-74E0-43B0-B3AB-ADBF56B0F124}" destId="{EE629008-C23B-40FF-9E59-7B486FC75AF7}" srcOrd="0" destOrd="0" presId="urn:microsoft.com/office/officeart/2005/8/layout/vList5"/>
    <dgm:cxn modelId="{A193A266-7A5F-4BD5-8D45-760C5892B709}" srcId="{12509BDF-22ED-4A8A-AFD3-96C71336668E}" destId="{16FB71F1-0679-453F-A147-19B3EB83C0FB}" srcOrd="3" destOrd="0" parTransId="{736BE943-8501-4DDC-9A42-8B0E61C0AC0A}" sibTransId="{63C88682-B456-48F4-B605-99889A429D6F}"/>
    <dgm:cxn modelId="{2959616F-5958-445C-9429-71604F7C10E3}" type="presOf" srcId="{65F22A09-20ED-4379-8AE3-854A6EBDB928}" destId="{B19E6276-5E2B-4462-B191-80F563748765}" srcOrd="0" destOrd="0" presId="urn:microsoft.com/office/officeart/2005/8/layout/vList5"/>
    <dgm:cxn modelId="{462D0374-43CC-4659-9F0C-67CD817432D2}" srcId="{12509BDF-22ED-4A8A-AFD3-96C71336668E}" destId="{8EDC340C-74E0-43B0-B3AB-ADBF56B0F124}" srcOrd="2" destOrd="0" parTransId="{18F7CF82-4186-448F-BE15-4C61DC875161}" sibTransId="{B763C99F-0DBD-43D4-A5B7-AA5913C8F936}"/>
    <dgm:cxn modelId="{67FB1795-1973-48FB-87AB-2853941AB070}" srcId="{12509BDF-22ED-4A8A-AFD3-96C71336668E}" destId="{65F22A09-20ED-4379-8AE3-854A6EBDB928}" srcOrd="1" destOrd="0" parTransId="{EEF896AD-B41B-42DB-ADE1-17BAC3423A8E}" sibTransId="{3C501E04-570C-40F2-B148-BD0970D62A1B}"/>
    <dgm:cxn modelId="{0A60D19F-7BB2-41D7-8D68-1731B620783B}" type="presOf" srcId="{12509BDF-22ED-4A8A-AFD3-96C71336668E}" destId="{355526F0-D3E2-4BFD-BECD-C5438CBC7C23}" srcOrd="0" destOrd="0" presId="urn:microsoft.com/office/officeart/2005/8/layout/vList5"/>
    <dgm:cxn modelId="{E20EDEF8-0C3D-48B9-B57B-EF5804D75FAF}" type="presOf" srcId="{16FB71F1-0679-453F-A147-19B3EB83C0FB}" destId="{F3D6DA47-1A66-484E-8E84-BC6E9BB06721}" srcOrd="0" destOrd="0" presId="urn:microsoft.com/office/officeart/2005/8/layout/vList5"/>
    <dgm:cxn modelId="{C8867910-D3D9-4104-8824-66D68A3D1DD8}" type="presParOf" srcId="{355526F0-D3E2-4BFD-BECD-C5438CBC7C23}" destId="{65556B95-AD75-44DA-88AA-C7C388F47195}" srcOrd="0" destOrd="0" presId="urn:microsoft.com/office/officeart/2005/8/layout/vList5"/>
    <dgm:cxn modelId="{9DE23294-96A9-4843-8E0F-5E90FD79108B}" type="presParOf" srcId="{65556B95-AD75-44DA-88AA-C7C388F47195}" destId="{35573105-83C4-4429-A856-4D2865D543FF}" srcOrd="0" destOrd="0" presId="urn:microsoft.com/office/officeart/2005/8/layout/vList5"/>
    <dgm:cxn modelId="{25C58DC8-1A54-4763-A7FD-B2D9FFC597D9}" type="presParOf" srcId="{355526F0-D3E2-4BFD-BECD-C5438CBC7C23}" destId="{79EAF6DB-EB6D-49A4-BD3A-8E8BB8F65AC6}" srcOrd="1" destOrd="0" presId="urn:microsoft.com/office/officeart/2005/8/layout/vList5"/>
    <dgm:cxn modelId="{9B93F46B-A16B-49DD-8AF4-74ABFEF4EC99}" type="presParOf" srcId="{355526F0-D3E2-4BFD-BECD-C5438CBC7C23}" destId="{C587145F-8934-4826-BFB0-886150057777}" srcOrd="2" destOrd="0" presId="urn:microsoft.com/office/officeart/2005/8/layout/vList5"/>
    <dgm:cxn modelId="{72D88B07-700B-451B-BEE7-0A853C70B564}" type="presParOf" srcId="{C587145F-8934-4826-BFB0-886150057777}" destId="{B19E6276-5E2B-4462-B191-80F563748765}" srcOrd="0" destOrd="0" presId="urn:microsoft.com/office/officeart/2005/8/layout/vList5"/>
    <dgm:cxn modelId="{CE972214-15A7-42B6-88D5-96742BE613A6}" type="presParOf" srcId="{355526F0-D3E2-4BFD-BECD-C5438CBC7C23}" destId="{6542898E-4D02-4E16-98E6-F014370A41F4}" srcOrd="3" destOrd="0" presId="urn:microsoft.com/office/officeart/2005/8/layout/vList5"/>
    <dgm:cxn modelId="{CCFFFA4D-3929-4F1E-9850-03EDD9DCC12E}" type="presParOf" srcId="{355526F0-D3E2-4BFD-BECD-C5438CBC7C23}" destId="{5A99F478-F228-4902-98B2-B90E2825304F}" srcOrd="4" destOrd="0" presId="urn:microsoft.com/office/officeart/2005/8/layout/vList5"/>
    <dgm:cxn modelId="{6F22D6ED-14D4-40ED-9CD9-849B7F657DB9}" type="presParOf" srcId="{5A99F478-F228-4902-98B2-B90E2825304F}" destId="{EE629008-C23B-40FF-9E59-7B486FC75AF7}" srcOrd="0" destOrd="0" presId="urn:microsoft.com/office/officeart/2005/8/layout/vList5"/>
    <dgm:cxn modelId="{366B1E93-0B8C-43E9-9190-095D484A6D8F}" type="presParOf" srcId="{355526F0-D3E2-4BFD-BECD-C5438CBC7C23}" destId="{A54F81E0-37BA-46FC-AAED-F8585C67ACEC}" srcOrd="5" destOrd="0" presId="urn:microsoft.com/office/officeart/2005/8/layout/vList5"/>
    <dgm:cxn modelId="{5531A97E-C9B2-4EC8-8F39-AB64748E5933}" type="presParOf" srcId="{355526F0-D3E2-4BFD-BECD-C5438CBC7C23}" destId="{96518BA8-C0E0-460B-B102-BC2C2A89B2F0}" srcOrd="6" destOrd="0" presId="urn:microsoft.com/office/officeart/2005/8/layout/vList5"/>
    <dgm:cxn modelId="{902F9AFF-0626-47DC-809D-FBC0CA8126A1}" type="presParOf" srcId="{96518BA8-C0E0-460B-B102-BC2C2A89B2F0}" destId="{F3D6DA47-1A66-484E-8E84-BC6E9BB0672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7F1814-F6D3-1C43-B740-F3DE75193C44}"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9190093B-7C43-1345-9BFB-1DBFAAB46291}">
      <dgm:prSet phldrT="[Text]"/>
      <dgm:spPr/>
      <dgm:t>
        <a:bodyPr/>
        <a:lstStyle/>
        <a:p>
          <a:r>
            <a:rPr lang="en-US"/>
            <a:t>Uninvestigated Dyspepsia</a:t>
          </a:r>
        </a:p>
      </dgm:t>
    </dgm:pt>
    <dgm:pt modelId="{5FAE4FCB-AAB6-1945-A847-D86C07C3C763}" type="parTrans" cxnId="{D0B2CAD2-8E59-5F46-8401-C0E40AA68B3D}">
      <dgm:prSet/>
      <dgm:spPr/>
      <dgm:t>
        <a:bodyPr/>
        <a:lstStyle/>
        <a:p>
          <a:endParaRPr lang="en-US"/>
        </a:p>
      </dgm:t>
    </dgm:pt>
    <dgm:pt modelId="{A87800C0-5567-0149-B867-E0DA7A2263BC}" type="sibTrans" cxnId="{D0B2CAD2-8E59-5F46-8401-C0E40AA68B3D}">
      <dgm:prSet/>
      <dgm:spPr/>
      <dgm:t>
        <a:bodyPr/>
        <a:lstStyle/>
        <a:p>
          <a:endParaRPr lang="en-US"/>
        </a:p>
      </dgm:t>
    </dgm:pt>
    <dgm:pt modelId="{7E5AE52D-234E-274C-9544-3B348961E87E}">
      <dgm:prSet phldrT="[Text]"/>
      <dgm:spPr/>
      <dgm:t>
        <a:bodyPr/>
        <a:lstStyle/>
        <a:p>
          <a:r>
            <a:rPr lang="en-US"/>
            <a:t>Functional</a:t>
          </a:r>
          <a:r>
            <a:rPr lang="en-US" baseline="0"/>
            <a:t> Dyspepsia</a:t>
          </a:r>
        </a:p>
        <a:p>
          <a:r>
            <a:rPr lang="en-US" baseline="0"/>
            <a:t>70%</a:t>
          </a:r>
          <a:endParaRPr lang="en-US"/>
        </a:p>
      </dgm:t>
    </dgm:pt>
    <dgm:pt modelId="{23AD9F46-1553-114D-9438-0B68B855E5BE}" type="parTrans" cxnId="{14A03BD0-355E-7B48-AFF7-834351CDA856}">
      <dgm:prSet/>
      <dgm:spPr/>
      <dgm:t>
        <a:bodyPr/>
        <a:lstStyle/>
        <a:p>
          <a:endParaRPr lang="en-US"/>
        </a:p>
      </dgm:t>
    </dgm:pt>
    <dgm:pt modelId="{03C4F389-55C7-4947-8F2A-F356E7C08571}" type="sibTrans" cxnId="{14A03BD0-355E-7B48-AFF7-834351CDA856}">
      <dgm:prSet/>
      <dgm:spPr/>
      <dgm:t>
        <a:bodyPr/>
        <a:lstStyle/>
        <a:p>
          <a:endParaRPr lang="en-US"/>
        </a:p>
      </dgm:t>
    </dgm:pt>
    <dgm:pt modelId="{169D7AA0-8A7A-B340-A161-DA73F812284D}">
      <dgm:prSet phldrT="[Text]"/>
      <dgm:spPr/>
      <dgm:t>
        <a:bodyPr/>
        <a:lstStyle/>
        <a:p>
          <a:r>
            <a:rPr lang="en-US"/>
            <a:t>Organic Dyspepsia</a:t>
          </a:r>
        </a:p>
        <a:p>
          <a:r>
            <a:rPr lang="en-US"/>
            <a:t>30%</a:t>
          </a:r>
        </a:p>
      </dgm:t>
    </dgm:pt>
    <dgm:pt modelId="{3ACE2B56-FCD9-8541-AC59-F7D3A2690C86}" type="parTrans" cxnId="{1641CC0F-D684-4E46-B9DE-665E14E668FD}">
      <dgm:prSet/>
      <dgm:spPr/>
      <dgm:t>
        <a:bodyPr/>
        <a:lstStyle/>
        <a:p>
          <a:endParaRPr lang="en-US"/>
        </a:p>
      </dgm:t>
    </dgm:pt>
    <dgm:pt modelId="{A40E5D1D-644E-1F41-A875-1E29AAC275DC}" type="sibTrans" cxnId="{1641CC0F-D684-4E46-B9DE-665E14E668FD}">
      <dgm:prSet/>
      <dgm:spPr/>
      <dgm:t>
        <a:bodyPr/>
        <a:lstStyle/>
        <a:p>
          <a:endParaRPr lang="en-US"/>
        </a:p>
      </dgm:t>
    </dgm:pt>
    <dgm:pt modelId="{A3F171A8-038B-E84A-B44E-6E57F53FFC93}">
      <dgm:prSet phldrT="[Text]"/>
      <dgm:spPr/>
      <dgm:t>
        <a:bodyPr/>
        <a:lstStyle/>
        <a:p>
          <a:r>
            <a:rPr lang="en-US"/>
            <a:t>-Esophagitis</a:t>
          </a:r>
        </a:p>
        <a:p>
          <a:r>
            <a:rPr lang="en-US"/>
            <a:t>-Peptic</a:t>
          </a:r>
          <a:r>
            <a:rPr lang="en-US" baseline="0"/>
            <a:t> ulcer disease</a:t>
          </a:r>
          <a:endParaRPr lang="en-US"/>
        </a:p>
      </dgm:t>
    </dgm:pt>
    <dgm:pt modelId="{BCFA7E17-38B0-EB46-B860-37F24C11F2D1}" type="parTrans" cxnId="{24E6CB3F-05E3-5A40-AF79-EDB43694E79B}">
      <dgm:prSet/>
      <dgm:spPr/>
      <dgm:t>
        <a:bodyPr/>
        <a:lstStyle/>
        <a:p>
          <a:endParaRPr lang="en-US"/>
        </a:p>
      </dgm:t>
    </dgm:pt>
    <dgm:pt modelId="{72D18477-8802-3549-8044-FE6E3EB8DBDF}" type="sibTrans" cxnId="{24E6CB3F-05E3-5A40-AF79-EDB43694E79B}">
      <dgm:prSet/>
      <dgm:spPr/>
      <dgm:t>
        <a:bodyPr/>
        <a:lstStyle/>
        <a:p>
          <a:endParaRPr lang="en-US"/>
        </a:p>
      </dgm:t>
    </dgm:pt>
    <dgm:pt modelId="{C6EDB227-194F-BA4C-85AA-C1C999FD59D7}" type="pres">
      <dgm:prSet presAssocID="{B27F1814-F6D3-1C43-B740-F3DE75193C44}" presName="hierChild1" presStyleCnt="0">
        <dgm:presLayoutVars>
          <dgm:chPref val="1"/>
          <dgm:dir/>
          <dgm:animOne val="branch"/>
          <dgm:animLvl val="lvl"/>
          <dgm:resizeHandles/>
        </dgm:presLayoutVars>
      </dgm:prSet>
      <dgm:spPr/>
    </dgm:pt>
    <dgm:pt modelId="{A274F12B-DD79-6342-A30C-91C1B14A0BBB}" type="pres">
      <dgm:prSet presAssocID="{9190093B-7C43-1345-9BFB-1DBFAAB46291}" presName="hierRoot1" presStyleCnt="0"/>
      <dgm:spPr/>
    </dgm:pt>
    <dgm:pt modelId="{C65ACA77-2FF1-044E-A879-37B16FB13C00}" type="pres">
      <dgm:prSet presAssocID="{9190093B-7C43-1345-9BFB-1DBFAAB46291}" presName="composite" presStyleCnt="0"/>
      <dgm:spPr/>
    </dgm:pt>
    <dgm:pt modelId="{4BE714F1-BFE1-6641-ABB1-621509A55407}" type="pres">
      <dgm:prSet presAssocID="{9190093B-7C43-1345-9BFB-1DBFAAB46291}" presName="background" presStyleLbl="node0" presStyleIdx="0" presStyleCnt="1"/>
      <dgm:spPr/>
    </dgm:pt>
    <dgm:pt modelId="{B0B01503-2CF6-E247-A367-0E27F4EF8DD9}" type="pres">
      <dgm:prSet presAssocID="{9190093B-7C43-1345-9BFB-1DBFAAB46291}" presName="text" presStyleLbl="fgAcc0" presStyleIdx="0" presStyleCnt="1">
        <dgm:presLayoutVars>
          <dgm:chPref val="3"/>
        </dgm:presLayoutVars>
      </dgm:prSet>
      <dgm:spPr/>
    </dgm:pt>
    <dgm:pt modelId="{F0E7AEB3-F394-1C4D-95E9-3892F2C8C0EF}" type="pres">
      <dgm:prSet presAssocID="{9190093B-7C43-1345-9BFB-1DBFAAB46291}" presName="hierChild2" presStyleCnt="0"/>
      <dgm:spPr/>
    </dgm:pt>
    <dgm:pt modelId="{882B9E80-F1A3-B94C-9A8E-EBB3F5C2390F}" type="pres">
      <dgm:prSet presAssocID="{23AD9F46-1553-114D-9438-0B68B855E5BE}" presName="Name10" presStyleLbl="parChTrans1D2" presStyleIdx="0" presStyleCnt="2"/>
      <dgm:spPr/>
    </dgm:pt>
    <dgm:pt modelId="{B20DE447-B18D-524B-B03F-67325FBEB71C}" type="pres">
      <dgm:prSet presAssocID="{7E5AE52D-234E-274C-9544-3B348961E87E}" presName="hierRoot2" presStyleCnt="0"/>
      <dgm:spPr/>
    </dgm:pt>
    <dgm:pt modelId="{0A0AF239-3784-3149-B25A-A25D91BA936A}" type="pres">
      <dgm:prSet presAssocID="{7E5AE52D-234E-274C-9544-3B348961E87E}" presName="composite2" presStyleCnt="0"/>
      <dgm:spPr/>
    </dgm:pt>
    <dgm:pt modelId="{F77D702D-CD8B-5B4F-8297-F89537DB3B05}" type="pres">
      <dgm:prSet presAssocID="{7E5AE52D-234E-274C-9544-3B348961E87E}" presName="background2" presStyleLbl="node2" presStyleIdx="0" presStyleCnt="2"/>
      <dgm:spPr/>
    </dgm:pt>
    <dgm:pt modelId="{01C4D2D0-F643-7840-AD54-6093AE77F3F3}" type="pres">
      <dgm:prSet presAssocID="{7E5AE52D-234E-274C-9544-3B348961E87E}" presName="text2" presStyleLbl="fgAcc2" presStyleIdx="0" presStyleCnt="2">
        <dgm:presLayoutVars>
          <dgm:chPref val="3"/>
        </dgm:presLayoutVars>
      </dgm:prSet>
      <dgm:spPr/>
    </dgm:pt>
    <dgm:pt modelId="{39617C0C-B703-B74D-922C-FB44F374CCF9}" type="pres">
      <dgm:prSet presAssocID="{7E5AE52D-234E-274C-9544-3B348961E87E}" presName="hierChild3" presStyleCnt="0"/>
      <dgm:spPr/>
    </dgm:pt>
    <dgm:pt modelId="{EEAF3467-C170-0D48-90CD-EE9F84FCB9E0}" type="pres">
      <dgm:prSet presAssocID="{3ACE2B56-FCD9-8541-AC59-F7D3A2690C86}" presName="Name10" presStyleLbl="parChTrans1D2" presStyleIdx="1" presStyleCnt="2"/>
      <dgm:spPr/>
    </dgm:pt>
    <dgm:pt modelId="{A2BB193F-54AB-3E44-B34A-3A8DA30DFC57}" type="pres">
      <dgm:prSet presAssocID="{169D7AA0-8A7A-B340-A161-DA73F812284D}" presName="hierRoot2" presStyleCnt="0"/>
      <dgm:spPr/>
    </dgm:pt>
    <dgm:pt modelId="{95E6920A-A388-9B4B-BC5E-FCFECBE1C201}" type="pres">
      <dgm:prSet presAssocID="{169D7AA0-8A7A-B340-A161-DA73F812284D}" presName="composite2" presStyleCnt="0"/>
      <dgm:spPr/>
    </dgm:pt>
    <dgm:pt modelId="{32868F16-630B-FE4E-B427-8A61CE56D029}" type="pres">
      <dgm:prSet presAssocID="{169D7AA0-8A7A-B340-A161-DA73F812284D}" presName="background2" presStyleLbl="node2" presStyleIdx="1" presStyleCnt="2"/>
      <dgm:spPr/>
    </dgm:pt>
    <dgm:pt modelId="{E388D0EC-586F-644E-BE5E-6251D7303B3C}" type="pres">
      <dgm:prSet presAssocID="{169D7AA0-8A7A-B340-A161-DA73F812284D}" presName="text2" presStyleLbl="fgAcc2" presStyleIdx="1" presStyleCnt="2">
        <dgm:presLayoutVars>
          <dgm:chPref val="3"/>
        </dgm:presLayoutVars>
      </dgm:prSet>
      <dgm:spPr/>
    </dgm:pt>
    <dgm:pt modelId="{57F1ED55-FB7E-644D-8EB4-A4368B96504B}" type="pres">
      <dgm:prSet presAssocID="{169D7AA0-8A7A-B340-A161-DA73F812284D}" presName="hierChild3" presStyleCnt="0"/>
      <dgm:spPr/>
    </dgm:pt>
    <dgm:pt modelId="{F1786236-AB78-7846-9148-8C20CBCF1AFC}" type="pres">
      <dgm:prSet presAssocID="{BCFA7E17-38B0-EB46-B860-37F24C11F2D1}" presName="Name17" presStyleLbl="parChTrans1D3" presStyleIdx="0" presStyleCnt="1"/>
      <dgm:spPr/>
    </dgm:pt>
    <dgm:pt modelId="{6AA3CE31-6C3D-8E4B-8C0B-1C3F3C074FC8}" type="pres">
      <dgm:prSet presAssocID="{A3F171A8-038B-E84A-B44E-6E57F53FFC93}" presName="hierRoot3" presStyleCnt="0"/>
      <dgm:spPr/>
    </dgm:pt>
    <dgm:pt modelId="{9F8B4CED-E26C-E443-B032-CC0CBFA1DACE}" type="pres">
      <dgm:prSet presAssocID="{A3F171A8-038B-E84A-B44E-6E57F53FFC93}" presName="composite3" presStyleCnt="0"/>
      <dgm:spPr/>
    </dgm:pt>
    <dgm:pt modelId="{6104ED9D-7A3F-B84F-BA57-F13ACAD4E895}" type="pres">
      <dgm:prSet presAssocID="{A3F171A8-038B-E84A-B44E-6E57F53FFC93}" presName="background3" presStyleLbl="node3" presStyleIdx="0" presStyleCnt="1"/>
      <dgm:spPr/>
    </dgm:pt>
    <dgm:pt modelId="{C6EDAC36-3838-1B43-B244-CE2FD436FFF7}" type="pres">
      <dgm:prSet presAssocID="{A3F171A8-038B-E84A-B44E-6E57F53FFC93}" presName="text3" presStyleLbl="fgAcc3" presStyleIdx="0" presStyleCnt="1">
        <dgm:presLayoutVars>
          <dgm:chPref val="3"/>
        </dgm:presLayoutVars>
      </dgm:prSet>
      <dgm:spPr/>
    </dgm:pt>
    <dgm:pt modelId="{A7B43BFE-9A6B-4B44-A218-13F8EBDC6A6B}" type="pres">
      <dgm:prSet presAssocID="{A3F171A8-038B-E84A-B44E-6E57F53FFC93}" presName="hierChild4" presStyleCnt="0"/>
      <dgm:spPr/>
    </dgm:pt>
  </dgm:ptLst>
  <dgm:cxnLst>
    <dgm:cxn modelId="{1641CC0F-D684-4E46-B9DE-665E14E668FD}" srcId="{9190093B-7C43-1345-9BFB-1DBFAAB46291}" destId="{169D7AA0-8A7A-B340-A161-DA73F812284D}" srcOrd="1" destOrd="0" parTransId="{3ACE2B56-FCD9-8541-AC59-F7D3A2690C86}" sibTransId="{A40E5D1D-644E-1F41-A875-1E29AAC275DC}"/>
    <dgm:cxn modelId="{24E6CB3F-05E3-5A40-AF79-EDB43694E79B}" srcId="{169D7AA0-8A7A-B340-A161-DA73F812284D}" destId="{A3F171A8-038B-E84A-B44E-6E57F53FFC93}" srcOrd="0" destOrd="0" parTransId="{BCFA7E17-38B0-EB46-B860-37F24C11F2D1}" sibTransId="{72D18477-8802-3549-8044-FE6E3EB8DBDF}"/>
    <dgm:cxn modelId="{53A9EF4F-2E00-1949-AD4C-47889F990E03}" type="presOf" srcId="{BCFA7E17-38B0-EB46-B860-37F24C11F2D1}" destId="{F1786236-AB78-7846-9148-8C20CBCF1AFC}" srcOrd="0" destOrd="0" presId="urn:microsoft.com/office/officeart/2005/8/layout/hierarchy1"/>
    <dgm:cxn modelId="{78F11E7C-A977-494F-9FCC-C44CB2A59130}" type="presOf" srcId="{169D7AA0-8A7A-B340-A161-DA73F812284D}" destId="{E388D0EC-586F-644E-BE5E-6251D7303B3C}" srcOrd="0" destOrd="0" presId="urn:microsoft.com/office/officeart/2005/8/layout/hierarchy1"/>
    <dgm:cxn modelId="{DC0AA58C-9672-A84E-87A2-B7C10D47C0E2}" type="presOf" srcId="{B27F1814-F6D3-1C43-B740-F3DE75193C44}" destId="{C6EDB227-194F-BA4C-85AA-C1C999FD59D7}" srcOrd="0" destOrd="0" presId="urn:microsoft.com/office/officeart/2005/8/layout/hierarchy1"/>
    <dgm:cxn modelId="{2CDFEE94-F6CF-3448-952A-0A0A2660C2E1}" type="presOf" srcId="{9190093B-7C43-1345-9BFB-1DBFAAB46291}" destId="{B0B01503-2CF6-E247-A367-0E27F4EF8DD9}" srcOrd="0" destOrd="0" presId="urn:microsoft.com/office/officeart/2005/8/layout/hierarchy1"/>
    <dgm:cxn modelId="{2ACF9D9F-6B86-0C41-BE1E-949EDA424408}" type="presOf" srcId="{3ACE2B56-FCD9-8541-AC59-F7D3A2690C86}" destId="{EEAF3467-C170-0D48-90CD-EE9F84FCB9E0}" srcOrd="0" destOrd="0" presId="urn:microsoft.com/office/officeart/2005/8/layout/hierarchy1"/>
    <dgm:cxn modelId="{4F47F9A7-AA5C-0B41-9619-9BE925E2740C}" type="presOf" srcId="{7E5AE52D-234E-274C-9544-3B348961E87E}" destId="{01C4D2D0-F643-7840-AD54-6093AE77F3F3}" srcOrd="0" destOrd="0" presId="urn:microsoft.com/office/officeart/2005/8/layout/hierarchy1"/>
    <dgm:cxn modelId="{FB409ECF-CD1C-AE44-87A6-E71474C0FB55}" type="presOf" srcId="{23AD9F46-1553-114D-9438-0B68B855E5BE}" destId="{882B9E80-F1A3-B94C-9A8E-EBB3F5C2390F}" srcOrd="0" destOrd="0" presId="urn:microsoft.com/office/officeart/2005/8/layout/hierarchy1"/>
    <dgm:cxn modelId="{14A03BD0-355E-7B48-AFF7-834351CDA856}" srcId="{9190093B-7C43-1345-9BFB-1DBFAAB46291}" destId="{7E5AE52D-234E-274C-9544-3B348961E87E}" srcOrd="0" destOrd="0" parTransId="{23AD9F46-1553-114D-9438-0B68B855E5BE}" sibTransId="{03C4F389-55C7-4947-8F2A-F356E7C08571}"/>
    <dgm:cxn modelId="{D0B2CAD2-8E59-5F46-8401-C0E40AA68B3D}" srcId="{B27F1814-F6D3-1C43-B740-F3DE75193C44}" destId="{9190093B-7C43-1345-9BFB-1DBFAAB46291}" srcOrd="0" destOrd="0" parTransId="{5FAE4FCB-AAB6-1945-A847-D86C07C3C763}" sibTransId="{A87800C0-5567-0149-B867-E0DA7A2263BC}"/>
    <dgm:cxn modelId="{326112E6-8674-5E47-8277-C9F87B7D52EE}" type="presOf" srcId="{A3F171A8-038B-E84A-B44E-6E57F53FFC93}" destId="{C6EDAC36-3838-1B43-B244-CE2FD436FFF7}" srcOrd="0" destOrd="0" presId="urn:microsoft.com/office/officeart/2005/8/layout/hierarchy1"/>
    <dgm:cxn modelId="{8AE171C5-DEB8-0649-9675-6288383A2193}" type="presParOf" srcId="{C6EDB227-194F-BA4C-85AA-C1C999FD59D7}" destId="{A274F12B-DD79-6342-A30C-91C1B14A0BBB}" srcOrd="0" destOrd="0" presId="urn:microsoft.com/office/officeart/2005/8/layout/hierarchy1"/>
    <dgm:cxn modelId="{F7420685-56C8-7F42-8FEB-487DF9775600}" type="presParOf" srcId="{A274F12B-DD79-6342-A30C-91C1B14A0BBB}" destId="{C65ACA77-2FF1-044E-A879-37B16FB13C00}" srcOrd="0" destOrd="0" presId="urn:microsoft.com/office/officeart/2005/8/layout/hierarchy1"/>
    <dgm:cxn modelId="{75CE1D96-C53A-F444-859B-6607221A489E}" type="presParOf" srcId="{C65ACA77-2FF1-044E-A879-37B16FB13C00}" destId="{4BE714F1-BFE1-6641-ABB1-621509A55407}" srcOrd="0" destOrd="0" presId="urn:microsoft.com/office/officeart/2005/8/layout/hierarchy1"/>
    <dgm:cxn modelId="{27343CB1-3538-6D4D-A99F-38C255956473}" type="presParOf" srcId="{C65ACA77-2FF1-044E-A879-37B16FB13C00}" destId="{B0B01503-2CF6-E247-A367-0E27F4EF8DD9}" srcOrd="1" destOrd="0" presId="urn:microsoft.com/office/officeart/2005/8/layout/hierarchy1"/>
    <dgm:cxn modelId="{F160466D-CB23-B24B-B2EA-6E97A1D27355}" type="presParOf" srcId="{A274F12B-DD79-6342-A30C-91C1B14A0BBB}" destId="{F0E7AEB3-F394-1C4D-95E9-3892F2C8C0EF}" srcOrd="1" destOrd="0" presId="urn:microsoft.com/office/officeart/2005/8/layout/hierarchy1"/>
    <dgm:cxn modelId="{2DC86366-F89C-4844-8C13-1E6EA969F22F}" type="presParOf" srcId="{F0E7AEB3-F394-1C4D-95E9-3892F2C8C0EF}" destId="{882B9E80-F1A3-B94C-9A8E-EBB3F5C2390F}" srcOrd="0" destOrd="0" presId="urn:microsoft.com/office/officeart/2005/8/layout/hierarchy1"/>
    <dgm:cxn modelId="{A3B8187D-77F2-AD41-9971-0201F66EEB4D}" type="presParOf" srcId="{F0E7AEB3-F394-1C4D-95E9-3892F2C8C0EF}" destId="{B20DE447-B18D-524B-B03F-67325FBEB71C}" srcOrd="1" destOrd="0" presId="urn:microsoft.com/office/officeart/2005/8/layout/hierarchy1"/>
    <dgm:cxn modelId="{5A2E8939-0579-7E4D-96C0-ACD475FC4A27}" type="presParOf" srcId="{B20DE447-B18D-524B-B03F-67325FBEB71C}" destId="{0A0AF239-3784-3149-B25A-A25D91BA936A}" srcOrd="0" destOrd="0" presId="urn:microsoft.com/office/officeart/2005/8/layout/hierarchy1"/>
    <dgm:cxn modelId="{A5E28EB2-4691-0946-ABA6-6CCFA47C7C9C}" type="presParOf" srcId="{0A0AF239-3784-3149-B25A-A25D91BA936A}" destId="{F77D702D-CD8B-5B4F-8297-F89537DB3B05}" srcOrd="0" destOrd="0" presId="urn:microsoft.com/office/officeart/2005/8/layout/hierarchy1"/>
    <dgm:cxn modelId="{BC534D54-32C2-8A4E-85A8-0386EECCCF5F}" type="presParOf" srcId="{0A0AF239-3784-3149-B25A-A25D91BA936A}" destId="{01C4D2D0-F643-7840-AD54-6093AE77F3F3}" srcOrd="1" destOrd="0" presId="urn:microsoft.com/office/officeart/2005/8/layout/hierarchy1"/>
    <dgm:cxn modelId="{A757E786-FC74-D544-8C8A-4E760EAE0727}" type="presParOf" srcId="{B20DE447-B18D-524B-B03F-67325FBEB71C}" destId="{39617C0C-B703-B74D-922C-FB44F374CCF9}" srcOrd="1" destOrd="0" presId="urn:microsoft.com/office/officeart/2005/8/layout/hierarchy1"/>
    <dgm:cxn modelId="{0A86CEB6-A528-8846-BB8A-58355A08BE83}" type="presParOf" srcId="{F0E7AEB3-F394-1C4D-95E9-3892F2C8C0EF}" destId="{EEAF3467-C170-0D48-90CD-EE9F84FCB9E0}" srcOrd="2" destOrd="0" presId="urn:microsoft.com/office/officeart/2005/8/layout/hierarchy1"/>
    <dgm:cxn modelId="{2EF1195B-DF17-D744-9D41-B6C3CB19DFDF}" type="presParOf" srcId="{F0E7AEB3-F394-1C4D-95E9-3892F2C8C0EF}" destId="{A2BB193F-54AB-3E44-B34A-3A8DA30DFC57}" srcOrd="3" destOrd="0" presId="urn:microsoft.com/office/officeart/2005/8/layout/hierarchy1"/>
    <dgm:cxn modelId="{3B719DDB-5B59-244D-9AD3-F0E35872B160}" type="presParOf" srcId="{A2BB193F-54AB-3E44-B34A-3A8DA30DFC57}" destId="{95E6920A-A388-9B4B-BC5E-FCFECBE1C201}" srcOrd="0" destOrd="0" presId="urn:microsoft.com/office/officeart/2005/8/layout/hierarchy1"/>
    <dgm:cxn modelId="{6DE9E60F-DB43-8347-B76D-9A1B6997545D}" type="presParOf" srcId="{95E6920A-A388-9B4B-BC5E-FCFECBE1C201}" destId="{32868F16-630B-FE4E-B427-8A61CE56D029}" srcOrd="0" destOrd="0" presId="urn:microsoft.com/office/officeart/2005/8/layout/hierarchy1"/>
    <dgm:cxn modelId="{03926507-5503-944E-855F-FF3B6B29FE4E}" type="presParOf" srcId="{95E6920A-A388-9B4B-BC5E-FCFECBE1C201}" destId="{E388D0EC-586F-644E-BE5E-6251D7303B3C}" srcOrd="1" destOrd="0" presId="urn:microsoft.com/office/officeart/2005/8/layout/hierarchy1"/>
    <dgm:cxn modelId="{69B0B148-84BA-654E-87BD-20F241317FB3}" type="presParOf" srcId="{A2BB193F-54AB-3E44-B34A-3A8DA30DFC57}" destId="{57F1ED55-FB7E-644D-8EB4-A4368B96504B}" srcOrd="1" destOrd="0" presId="urn:microsoft.com/office/officeart/2005/8/layout/hierarchy1"/>
    <dgm:cxn modelId="{24DDFC88-DE7B-CC4E-8393-B4AC7F479E39}" type="presParOf" srcId="{57F1ED55-FB7E-644D-8EB4-A4368B96504B}" destId="{F1786236-AB78-7846-9148-8C20CBCF1AFC}" srcOrd="0" destOrd="0" presId="urn:microsoft.com/office/officeart/2005/8/layout/hierarchy1"/>
    <dgm:cxn modelId="{5301EF97-79E9-9444-B757-B605FD3C5F33}" type="presParOf" srcId="{57F1ED55-FB7E-644D-8EB4-A4368B96504B}" destId="{6AA3CE31-6C3D-8E4B-8C0B-1C3F3C074FC8}" srcOrd="1" destOrd="0" presId="urn:microsoft.com/office/officeart/2005/8/layout/hierarchy1"/>
    <dgm:cxn modelId="{4D6C71F8-119E-FA4E-8590-6694C3484C59}" type="presParOf" srcId="{6AA3CE31-6C3D-8E4B-8C0B-1C3F3C074FC8}" destId="{9F8B4CED-E26C-E443-B032-CC0CBFA1DACE}" srcOrd="0" destOrd="0" presId="urn:microsoft.com/office/officeart/2005/8/layout/hierarchy1"/>
    <dgm:cxn modelId="{D4FF6089-8D9C-8A43-A83A-58732BA32B76}" type="presParOf" srcId="{9F8B4CED-E26C-E443-B032-CC0CBFA1DACE}" destId="{6104ED9D-7A3F-B84F-BA57-F13ACAD4E895}" srcOrd="0" destOrd="0" presId="urn:microsoft.com/office/officeart/2005/8/layout/hierarchy1"/>
    <dgm:cxn modelId="{05B384D1-76CD-D84C-8CA1-38D7219B9774}" type="presParOf" srcId="{9F8B4CED-E26C-E443-B032-CC0CBFA1DACE}" destId="{C6EDAC36-3838-1B43-B244-CE2FD436FFF7}" srcOrd="1" destOrd="0" presId="urn:microsoft.com/office/officeart/2005/8/layout/hierarchy1"/>
    <dgm:cxn modelId="{B1EF4F32-09A7-1140-A349-F39BD301460D}" type="presParOf" srcId="{6AA3CE31-6C3D-8E4B-8C0B-1C3F3C074FC8}" destId="{A7B43BFE-9A6B-4B44-A218-13F8EBDC6A6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A172AC-EB68-446C-BEA6-4E35A688A054}"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CD59278E-6B46-4258-8C2B-D13E28141E9D}">
      <dgm:prSet/>
      <dgm:spPr/>
      <dgm:t>
        <a:bodyPr/>
        <a:lstStyle/>
        <a:p>
          <a:r>
            <a:rPr lang="en-US"/>
            <a:t>Start empiric PPI in H. pylori negative individuals</a:t>
          </a:r>
        </a:p>
      </dgm:t>
    </dgm:pt>
    <dgm:pt modelId="{7BB6A65C-884E-4A64-ABA5-07F665AAEF8C}" type="parTrans" cxnId="{D3BBD136-C9FE-46F7-BA11-051A35A83B51}">
      <dgm:prSet/>
      <dgm:spPr/>
      <dgm:t>
        <a:bodyPr/>
        <a:lstStyle/>
        <a:p>
          <a:endParaRPr lang="en-US"/>
        </a:p>
      </dgm:t>
    </dgm:pt>
    <dgm:pt modelId="{5EBD5513-91A0-4D6F-8501-36A6B27F62C3}" type="sibTrans" cxnId="{D3BBD136-C9FE-46F7-BA11-051A35A83B51}">
      <dgm:prSet/>
      <dgm:spPr/>
      <dgm:t>
        <a:bodyPr/>
        <a:lstStyle/>
        <a:p>
          <a:endParaRPr lang="en-US"/>
        </a:p>
      </dgm:t>
    </dgm:pt>
    <dgm:pt modelId="{61235A77-1790-45F9-A084-B89F09623F1F}">
      <dgm:prSet/>
      <dgm:spPr/>
      <dgm:t>
        <a:bodyPr/>
        <a:lstStyle/>
        <a:p>
          <a:r>
            <a:rPr lang="en-US"/>
            <a:t>Strong Recommendation/ High quality of evidence</a:t>
          </a:r>
        </a:p>
      </dgm:t>
    </dgm:pt>
    <dgm:pt modelId="{2C9E0F95-DF9B-45D5-9EF9-A6A14DE6E6A7}" type="parTrans" cxnId="{3966ED48-3B0B-46D8-B008-B8F4FE3591A3}">
      <dgm:prSet/>
      <dgm:spPr/>
      <dgm:t>
        <a:bodyPr/>
        <a:lstStyle/>
        <a:p>
          <a:endParaRPr lang="en-US"/>
        </a:p>
      </dgm:t>
    </dgm:pt>
    <dgm:pt modelId="{1F700CC7-916B-46F0-B4F9-578213418431}" type="sibTrans" cxnId="{3966ED48-3B0B-46D8-B008-B8F4FE3591A3}">
      <dgm:prSet/>
      <dgm:spPr/>
      <dgm:t>
        <a:bodyPr/>
        <a:lstStyle/>
        <a:p>
          <a:endParaRPr lang="en-US"/>
        </a:p>
      </dgm:t>
    </dgm:pt>
    <dgm:pt modelId="{1E1077F0-2555-4B8D-A0FC-6E69A5DF0059}">
      <dgm:prSet/>
      <dgm:spPr/>
      <dgm:t>
        <a:bodyPr/>
        <a:lstStyle/>
        <a:p>
          <a:r>
            <a:rPr lang="en-US"/>
            <a:t>NNT = 6</a:t>
          </a:r>
        </a:p>
      </dgm:t>
    </dgm:pt>
    <dgm:pt modelId="{B2D7E88D-683E-49C0-85E6-F57C61D6F6D9}" type="parTrans" cxnId="{179E84E3-5402-4422-AAF2-704C89285DB0}">
      <dgm:prSet/>
      <dgm:spPr/>
      <dgm:t>
        <a:bodyPr/>
        <a:lstStyle/>
        <a:p>
          <a:endParaRPr lang="en-US"/>
        </a:p>
      </dgm:t>
    </dgm:pt>
    <dgm:pt modelId="{4ADFAD9B-70E1-4E5B-8281-D17A216CDF7A}" type="sibTrans" cxnId="{179E84E3-5402-4422-AAF2-704C89285DB0}">
      <dgm:prSet/>
      <dgm:spPr/>
      <dgm:t>
        <a:bodyPr/>
        <a:lstStyle/>
        <a:p>
          <a:endParaRPr lang="en-US"/>
        </a:p>
      </dgm:t>
    </dgm:pt>
    <dgm:pt modelId="{0E5C1594-AD9E-4757-B80F-AF420B557ED9}">
      <dgm:prSet/>
      <dgm:spPr/>
      <dgm:t>
        <a:bodyPr/>
        <a:lstStyle/>
        <a:p>
          <a:r>
            <a:rPr lang="en-US"/>
            <a:t>Once daily dosing</a:t>
          </a:r>
        </a:p>
      </dgm:t>
    </dgm:pt>
    <dgm:pt modelId="{62D73EB1-D005-40EF-B4DC-E85631B10199}" type="parTrans" cxnId="{45A4449A-2060-4103-AD6C-B005C8C5BAC4}">
      <dgm:prSet/>
      <dgm:spPr/>
      <dgm:t>
        <a:bodyPr/>
        <a:lstStyle/>
        <a:p>
          <a:endParaRPr lang="en-US"/>
        </a:p>
      </dgm:t>
    </dgm:pt>
    <dgm:pt modelId="{AB6752D5-43F3-4D31-BE7C-D28EA9A3B8EE}" type="sibTrans" cxnId="{45A4449A-2060-4103-AD6C-B005C8C5BAC4}">
      <dgm:prSet/>
      <dgm:spPr/>
      <dgm:t>
        <a:bodyPr/>
        <a:lstStyle/>
        <a:p>
          <a:endParaRPr lang="en-US"/>
        </a:p>
      </dgm:t>
    </dgm:pt>
    <dgm:pt modelId="{CD11FD87-B6D2-4E2C-B921-25A035F0A5F7}">
      <dgm:prSet/>
      <dgm:spPr/>
      <dgm:t>
        <a:bodyPr/>
        <a:lstStyle/>
        <a:p>
          <a:r>
            <a:rPr lang="en-US"/>
            <a:t>Withdrawal trials every 6-12 months</a:t>
          </a:r>
        </a:p>
      </dgm:t>
    </dgm:pt>
    <dgm:pt modelId="{5B3C7459-768C-4C62-AB73-80CAA4DE8DDB}" type="parTrans" cxnId="{FE556427-FA46-4B0D-89B2-FD6327D306A7}">
      <dgm:prSet/>
      <dgm:spPr/>
      <dgm:t>
        <a:bodyPr/>
        <a:lstStyle/>
        <a:p>
          <a:endParaRPr lang="en-US"/>
        </a:p>
      </dgm:t>
    </dgm:pt>
    <dgm:pt modelId="{44F2D291-3CA0-4F1F-B366-F8D99D384B61}" type="sibTrans" cxnId="{FE556427-FA46-4B0D-89B2-FD6327D306A7}">
      <dgm:prSet/>
      <dgm:spPr/>
      <dgm:t>
        <a:bodyPr/>
        <a:lstStyle/>
        <a:p>
          <a:endParaRPr lang="en-US"/>
        </a:p>
      </dgm:t>
    </dgm:pt>
    <dgm:pt modelId="{DD566211-7951-4B9C-8F74-AD08971067E4}">
      <dgm:prSet/>
      <dgm:spPr/>
      <dgm:t>
        <a:bodyPr/>
        <a:lstStyle/>
        <a:p>
          <a:r>
            <a:rPr lang="en-US"/>
            <a:t>Concern about long term PPI safety? </a:t>
          </a:r>
        </a:p>
      </dgm:t>
    </dgm:pt>
    <dgm:pt modelId="{2ADB3707-D25E-41AB-8321-0C6C6E99F5F8}" type="parTrans" cxnId="{2503B1C4-BFA3-4F16-9D14-1DF0456E8390}">
      <dgm:prSet/>
      <dgm:spPr/>
      <dgm:t>
        <a:bodyPr/>
        <a:lstStyle/>
        <a:p>
          <a:endParaRPr lang="en-US"/>
        </a:p>
      </dgm:t>
    </dgm:pt>
    <dgm:pt modelId="{6E854C4A-D7F2-4631-AAFD-BEB958557CB8}" type="sibTrans" cxnId="{2503B1C4-BFA3-4F16-9D14-1DF0456E8390}">
      <dgm:prSet/>
      <dgm:spPr/>
      <dgm:t>
        <a:bodyPr/>
        <a:lstStyle/>
        <a:p>
          <a:endParaRPr lang="en-US"/>
        </a:p>
      </dgm:t>
    </dgm:pt>
    <dgm:pt modelId="{D17FAE5F-9D52-4748-9465-BA14C772253D}">
      <dgm:prSet/>
      <dgm:spPr/>
      <dgm:t>
        <a:bodyPr/>
        <a:lstStyle/>
        <a:p>
          <a:r>
            <a:rPr lang="en-US"/>
            <a:t>Recent prospective safety trials reassuring </a:t>
          </a:r>
        </a:p>
      </dgm:t>
    </dgm:pt>
    <dgm:pt modelId="{75DA3129-C92E-4EDA-B9A8-2FE5BC6C1F10}" type="parTrans" cxnId="{802E7501-3DCF-4364-97E3-231CB1922433}">
      <dgm:prSet/>
      <dgm:spPr/>
      <dgm:t>
        <a:bodyPr/>
        <a:lstStyle/>
        <a:p>
          <a:endParaRPr lang="en-US"/>
        </a:p>
      </dgm:t>
    </dgm:pt>
    <dgm:pt modelId="{1C46C4AB-2205-4AAA-8C13-9BCD706E6A98}" type="sibTrans" cxnId="{802E7501-3DCF-4364-97E3-231CB1922433}">
      <dgm:prSet/>
      <dgm:spPr/>
      <dgm:t>
        <a:bodyPr/>
        <a:lstStyle/>
        <a:p>
          <a:endParaRPr lang="en-US"/>
        </a:p>
      </dgm:t>
    </dgm:pt>
    <dgm:pt modelId="{4E49C29A-086C-432D-A95B-B480824E166C}" type="pres">
      <dgm:prSet presAssocID="{D0A172AC-EB68-446C-BEA6-4E35A688A054}" presName="Name0" presStyleCnt="0">
        <dgm:presLayoutVars>
          <dgm:dir/>
          <dgm:animLvl val="lvl"/>
          <dgm:resizeHandles val="exact"/>
        </dgm:presLayoutVars>
      </dgm:prSet>
      <dgm:spPr/>
    </dgm:pt>
    <dgm:pt modelId="{98BC6B1A-FA3A-4F5D-AFA3-4FD38983A569}" type="pres">
      <dgm:prSet presAssocID="{61235A77-1790-45F9-A084-B89F09623F1F}" presName="boxAndChildren" presStyleCnt="0"/>
      <dgm:spPr/>
    </dgm:pt>
    <dgm:pt modelId="{5F2A1EAC-38A3-45F9-B894-D022C76A6994}" type="pres">
      <dgm:prSet presAssocID="{61235A77-1790-45F9-A084-B89F09623F1F}" presName="parentTextBox" presStyleLbl="node1" presStyleIdx="0" presStyleCnt="2"/>
      <dgm:spPr/>
    </dgm:pt>
    <dgm:pt modelId="{8DAB8054-B814-45FF-8DA6-C6CF3C906095}" type="pres">
      <dgm:prSet presAssocID="{61235A77-1790-45F9-A084-B89F09623F1F}" presName="entireBox" presStyleLbl="node1" presStyleIdx="0" presStyleCnt="2"/>
      <dgm:spPr/>
    </dgm:pt>
    <dgm:pt modelId="{3B8E598E-ABE6-467C-BCF2-57567DF391D4}" type="pres">
      <dgm:prSet presAssocID="{61235A77-1790-45F9-A084-B89F09623F1F}" presName="descendantBox" presStyleCnt="0"/>
      <dgm:spPr/>
    </dgm:pt>
    <dgm:pt modelId="{7E45021D-B74B-4165-B2D3-FE016001F728}" type="pres">
      <dgm:prSet presAssocID="{1E1077F0-2555-4B8D-A0FC-6E69A5DF0059}" presName="childTextBox" presStyleLbl="fgAccFollowNode1" presStyleIdx="0" presStyleCnt="4">
        <dgm:presLayoutVars>
          <dgm:bulletEnabled val="1"/>
        </dgm:presLayoutVars>
      </dgm:prSet>
      <dgm:spPr/>
    </dgm:pt>
    <dgm:pt modelId="{3D652EB6-EEE7-404B-B8B4-E012AE11A262}" type="pres">
      <dgm:prSet presAssocID="{0E5C1594-AD9E-4757-B80F-AF420B557ED9}" presName="childTextBox" presStyleLbl="fgAccFollowNode1" presStyleIdx="1" presStyleCnt="4">
        <dgm:presLayoutVars>
          <dgm:bulletEnabled val="1"/>
        </dgm:presLayoutVars>
      </dgm:prSet>
      <dgm:spPr/>
    </dgm:pt>
    <dgm:pt modelId="{40A0C47C-8332-4F89-9706-00F6CA90668C}" type="pres">
      <dgm:prSet presAssocID="{CD11FD87-B6D2-4E2C-B921-25A035F0A5F7}" presName="childTextBox" presStyleLbl="fgAccFollowNode1" presStyleIdx="2" presStyleCnt="4">
        <dgm:presLayoutVars>
          <dgm:bulletEnabled val="1"/>
        </dgm:presLayoutVars>
      </dgm:prSet>
      <dgm:spPr/>
    </dgm:pt>
    <dgm:pt modelId="{B7EDA9BF-3848-48CC-9518-04F7CB07F572}" type="pres">
      <dgm:prSet presAssocID="{DD566211-7951-4B9C-8F74-AD08971067E4}" presName="childTextBox" presStyleLbl="fgAccFollowNode1" presStyleIdx="3" presStyleCnt="4">
        <dgm:presLayoutVars>
          <dgm:bulletEnabled val="1"/>
        </dgm:presLayoutVars>
      </dgm:prSet>
      <dgm:spPr/>
    </dgm:pt>
    <dgm:pt modelId="{CDC3DC69-07EE-47E8-A710-21E39EB8E885}" type="pres">
      <dgm:prSet presAssocID="{5EBD5513-91A0-4D6F-8501-36A6B27F62C3}" presName="sp" presStyleCnt="0"/>
      <dgm:spPr/>
    </dgm:pt>
    <dgm:pt modelId="{0EAB56CC-51C7-4CCC-91C7-41F8FC8F884C}" type="pres">
      <dgm:prSet presAssocID="{CD59278E-6B46-4258-8C2B-D13E28141E9D}" presName="arrowAndChildren" presStyleCnt="0"/>
      <dgm:spPr/>
    </dgm:pt>
    <dgm:pt modelId="{2B2F4873-961A-4CE8-861F-C147223185D7}" type="pres">
      <dgm:prSet presAssocID="{CD59278E-6B46-4258-8C2B-D13E28141E9D}" presName="parentTextArrow" presStyleLbl="node1" presStyleIdx="1" presStyleCnt="2"/>
      <dgm:spPr/>
    </dgm:pt>
  </dgm:ptLst>
  <dgm:cxnLst>
    <dgm:cxn modelId="{802E7501-3DCF-4364-97E3-231CB1922433}" srcId="{DD566211-7951-4B9C-8F74-AD08971067E4}" destId="{D17FAE5F-9D52-4748-9465-BA14C772253D}" srcOrd="0" destOrd="0" parTransId="{75DA3129-C92E-4EDA-B9A8-2FE5BC6C1F10}" sibTransId="{1C46C4AB-2205-4AAA-8C13-9BCD706E6A98}"/>
    <dgm:cxn modelId="{FE556427-FA46-4B0D-89B2-FD6327D306A7}" srcId="{61235A77-1790-45F9-A084-B89F09623F1F}" destId="{CD11FD87-B6D2-4E2C-B921-25A035F0A5F7}" srcOrd="2" destOrd="0" parTransId="{5B3C7459-768C-4C62-AB73-80CAA4DE8DDB}" sibTransId="{44F2D291-3CA0-4F1F-B366-F8D99D384B61}"/>
    <dgm:cxn modelId="{6066DB2E-D761-4710-ADE8-AC005CAC2E97}" type="presOf" srcId="{CD11FD87-B6D2-4E2C-B921-25A035F0A5F7}" destId="{40A0C47C-8332-4F89-9706-00F6CA90668C}" srcOrd="0" destOrd="0" presId="urn:microsoft.com/office/officeart/2005/8/layout/process4"/>
    <dgm:cxn modelId="{4BBC6036-1D9A-4CFD-8960-DB35A4FD413F}" type="presOf" srcId="{0E5C1594-AD9E-4757-B80F-AF420B557ED9}" destId="{3D652EB6-EEE7-404B-B8B4-E012AE11A262}" srcOrd="0" destOrd="0" presId="urn:microsoft.com/office/officeart/2005/8/layout/process4"/>
    <dgm:cxn modelId="{D3BBD136-C9FE-46F7-BA11-051A35A83B51}" srcId="{D0A172AC-EB68-446C-BEA6-4E35A688A054}" destId="{CD59278E-6B46-4258-8C2B-D13E28141E9D}" srcOrd="0" destOrd="0" parTransId="{7BB6A65C-884E-4A64-ABA5-07F665AAEF8C}" sibTransId="{5EBD5513-91A0-4D6F-8501-36A6B27F62C3}"/>
    <dgm:cxn modelId="{D217443C-CD08-44A5-9FA0-BF0FFBF54579}" type="presOf" srcId="{D17FAE5F-9D52-4748-9465-BA14C772253D}" destId="{B7EDA9BF-3848-48CC-9518-04F7CB07F572}" srcOrd="0" destOrd="1" presId="urn:microsoft.com/office/officeart/2005/8/layout/process4"/>
    <dgm:cxn modelId="{5F332646-9924-4A1D-BEAB-CFF6FC7E236F}" type="presOf" srcId="{1E1077F0-2555-4B8D-A0FC-6E69A5DF0059}" destId="{7E45021D-B74B-4165-B2D3-FE016001F728}" srcOrd="0" destOrd="0" presId="urn:microsoft.com/office/officeart/2005/8/layout/process4"/>
    <dgm:cxn modelId="{3966ED48-3B0B-46D8-B008-B8F4FE3591A3}" srcId="{D0A172AC-EB68-446C-BEA6-4E35A688A054}" destId="{61235A77-1790-45F9-A084-B89F09623F1F}" srcOrd="1" destOrd="0" parTransId="{2C9E0F95-DF9B-45D5-9EF9-A6A14DE6E6A7}" sibTransId="{1F700CC7-916B-46F0-B4F9-578213418431}"/>
    <dgm:cxn modelId="{41E31C58-79B1-43D4-ADF0-EC6B277D8DCE}" type="presOf" srcId="{61235A77-1790-45F9-A084-B89F09623F1F}" destId="{8DAB8054-B814-45FF-8DA6-C6CF3C906095}" srcOrd="1" destOrd="0" presId="urn:microsoft.com/office/officeart/2005/8/layout/process4"/>
    <dgm:cxn modelId="{B6FE4184-7E23-4AB0-9750-9949E134D1EC}" type="presOf" srcId="{DD566211-7951-4B9C-8F74-AD08971067E4}" destId="{B7EDA9BF-3848-48CC-9518-04F7CB07F572}" srcOrd="0" destOrd="0" presId="urn:microsoft.com/office/officeart/2005/8/layout/process4"/>
    <dgm:cxn modelId="{45A4449A-2060-4103-AD6C-B005C8C5BAC4}" srcId="{61235A77-1790-45F9-A084-B89F09623F1F}" destId="{0E5C1594-AD9E-4757-B80F-AF420B557ED9}" srcOrd="1" destOrd="0" parTransId="{62D73EB1-D005-40EF-B4DC-E85631B10199}" sibTransId="{AB6752D5-43F3-4D31-BE7C-D28EA9A3B8EE}"/>
    <dgm:cxn modelId="{09AFCC9E-9741-41DD-ABF9-41B8163EF3F0}" type="presOf" srcId="{D0A172AC-EB68-446C-BEA6-4E35A688A054}" destId="{4E49C29A-086C-432D-A95B-B480824E166C}" srcOrd="0" destOrd="0" presId="urn:microsoft.com/office/officeart/2005/8/layout/process4"/>
    <dgm:cxn modelId="{2503B1C4-BFA3-4F16-9D14-1DF0456E8390}" srcId="{61235A77-1790-45F9-A084-B89F09623F1F}" destId="{DD566211-7951-4B9C-8F74-AD08971067E4}" srcOrd="3" destOrd="0" parTransId="{2ADB3707-D25E-41AB-8321-0C6C6E99F5F8}" sibTransId="{6E854C4A-D7F2-4631-AAFD-BEB958557CB8}"/>
    <dgm:cxn modelId="{FBCF58CE-FC45-47B7-B09E-C522D14D7AAC}" type="presOf" srcId="{CD59278E-6B46-4258-8C2B-D13E28141E9D}" destId="{2B2F4873-961A-4CE8-861F-C147223185D7}" srcOrd="0" destOrd="0" presId="urn:microsoft.com/office/officeart/2005/8/layout/process4"/>
    <dgm:cxn modelId="{8CDB6CE3-1CD7-4F6B-853B-A9330AF90877}" type="presOf" srcId="{61235A77-1790-45F9-A084-B89F09623F1F}" destId="{5F2A1EAC-38A3-45F9-B894-D022C76A6994}" srcOrd="0" destOrd="0" presId="urn:microsoft.com/office/officeart/2005/8/layout/process4"/>
    <dgm:cxn modelId="{179E84E3-5402-4422-AAF2-704C89285DB0}" srcId="{61235A77-1790-45F9-A084-B89F09623F1F}" destId="{1E1077F0-2555-4B8D-A0FC-6E69A5DF0059}" srcOrd="0" destOrd="0" parTransId="{B2D7E88D-683E-49C0-85E6-F57C61D6F6D9}" sibTransId="{4ADFAD9B-70E1-4E5B-8281-D17A216CDF7A}"/>
    <dgm:cxn modelId="{AC9055E1-6BFE-4617-AB56-84C42B201EAA}" type="presParOf" srcId="{4E49C29A-086C-432D-A95B-B480824E166C}" destId="{98BC6B1A-FA3A-4F5D-AFA3-4FD38983A569}" srcOrd="0" destOrd="0" presId="urn:microsoft.com/office/officeart/2005/8/layout/process4"/>
    <dgm:cxn modelId="{C5A2195C-601A-4A4A-81D0-9E95178D8F29}" type="presParOf" srcId="{98BC6B1A-FA3A-4F5D-AFA3-4FD38983A569}" destId="{5F2A1EAC-38A3-45F9-B894-D022C76A6994}" srcOrd="0" destOrd="0" presId="urn:microsoft.com/office/officeart/2005/8/layout/process4"/>
    <dgm:cxn modelId="{EDAFE8A1-2F20-42A4-86D0-89D908033A98}" type="presParOf" srcId="{98BC6B1A-FA3A-4F5D-AFA3-4FD38983A569}" destId="{8DAB8054-B814-45FF-8DA6-C6CF3C906095}" srcOrd="1" destOrd="0" presId="urn:microsoft.com/office/officeart/2005/8/layout/process4"/>
    <dgm:cxn modelId="{E4281C51-4600-447C-A705-E43AEA3BC35E}" type="presParOf" srcId="{98BC6B1A-FA3A-4F5D-AFA3-4FD38983A569}" destId="{3B8E598E-ABE6-467C-BCF2-57567DF391D4}" srcOrd="2" destOrd="0" presId="urn:microsoft.com/office/officeart/2005/8/layout/process4"/>
    <dgm:cxn modelId="{137615E5-FC5E-4E50-8B2B-C766539A6FE3}" type="presParOf" srcId="{3B8E598E-ABE6-467C-BCF2-57567DF391D4}" destId="{7E45021D-B74B-4165-B2D3-FE016001F728}" srcOrd="0" destOrd="0" presId="urn:microsoft.com/office/officeart/2005/8/layout/process4"/>
    <dgm:cxn modelId="{07A2B25A-69BD-43E7-82C9-41FE5915A015}" type="presParOf" srcId="{3B8E598E-ABE6-467C-BCF2-57567DF391D4}" destId="{3D652EB6-EEE7-404B-B8B4-E012AE11A262}" srcOrd="1" destOrd="0" presId="urn:microsoft.com/office/officeart/2005/8/layout/process4"/>
    <dgm:cxn modelId="{8E6967CE-0393-43AA-A3D4-52CFD33324B4}" type="presParOf" srcId="{3B8E598E-ABE6-467C-BCF2-57567DF391D4}" destId="{40A0C47C-8332-4F89-9706-00F6CA90668C}" srcOrd="2" destOrd="0" presId="urn:microsoft.com/office/officeart/2005/8/layout/process4"/>
    <dgm:cxn modelId="{D59E4850-2F0B-455F-85D7-6C2AD3981817}" type="presParOf" srcId="{3B8E598E-ABE6-467C-BCF2-57567DF391D4}" destId="{B7EDA9BF-3848-48CC-9518-04F7CB07F572}" srcOrd="3" destOrd="0" presId="urn:microsoft.com/office/officeart/2005/8/layout/process4"/>
    <dgm:cxn modelId="{5F4D7811-686B-4A2C-8C27-A084BC3EA7DB}" type="presParOf" srcId="{4E49C29A-086C-432D-A95B-B480824E166C}" destId="{CDC3DC69-07EE-47E8-A710-21E39EB8E885}" srcOrd="1" destOrd="0" presId="urn:microsoft.com/office/officeart/2005/8/layout/process4"/>
    <dgm:cxn modelId="{77A66E9B-51B8-467D-9F67-7695ACD9D4BB}" type="presParOf" srcId="{4E49C29A-086C-432D-A95B-B480824E166C}" destId="{0EAB56CC-51C7-4CCC-91C7-41F8FC8F884C}" srcOrd="2" destOrd="0" presId="urn:microsoft.com/office/officeart/2005/8/layout/process4"/>
    <dgm:cxn modelId="{3D685006-1A8A-4188-8496-E1315D04A545}" type="presParOf" srcId="{0EAB56CC-51C7-4CCC-91C7-41F8FC8F884C}" destId="{2B2F4873-961A-4CE8-861F-C147223185D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CB49D1-7CD6-4C7A-9CB0-376C13C03F72}" type="doc">
      <dgm:prSet loTypeId="urn:microsoft.com/office/officeart/2005/8/layout/default" loCatId="list" qsTypeId="urn:microsoft.com/office/officeart/2005/8/quickstyle/simple1" qsCatId="simple" csTypeId="urn:microsoft.com/office/officeart/2005/8/colors/accent1_4" csCatId="accent1"/>
      <dgm:spPr/>
      <dgm:t>
        <a:bodyPr/>
        <a:lstStyle/>
        <a:p>
          <a:endParaRPr lang="en-US"/>
        </a:p>
      </dgm:t>
    </dgm:pt>
    <dgm:pt modelId="{F695D5E6-D183-4279-A5B0-5EACC287495F}">
      <dgm:prSet/>
      <dgm:spPr/>
      <dgm:t>
        <a:bodyPr/>
        <a:lstStyle/>
        <a:p>
          <a:r>
            <a:rPr lang="en-US"/>
            <a:t>Buspirone – increases gastric accommodation </a:t>
          </a:r>
        </a:p>
      </dgm:t>
    </dgm:pt>
    <dgm:pt modelId="{23052418-6F5A-4946-A402-BDF7AD721DE6}" type="parTrans" cxnId="{5EEF2BB9-480D-4025-A6CD-93B275744A31}">
      <dgm:prSet/>
      <dgm:spPr/>
      <dgm:t>
        <a:bodyPr/>
        <a:lstStyle/>
        <a:p>
          <a:endParaRPr lang="en-US"/>
        </a:p>
      </dgm:t>
    </dgm:pt>
    <dgm:pt modelId="{BC26D249-504C-43B1-A612-BF62F08C3F73}" type="sibTrans" cxnId="{5EEF2BB9-480D-4025-A6CD-93B275744A31}">
      <dgm:prSet/>
      <dgm:spPr/>
      <dgm:t>
        <a:bodyPr/>
        <a:lstStyle/>
        <a:p>
          <a:endParaRPr lang="en-US"/>
        </a:p>
      </dgm:t>
    </dgm:pt>
    <dgm:pt modelId="{8809AB8A-2D9B-46C6-A8E9-1ECB0DD27C5A}">
      <dgm:prSet/>
      <dgm:spPr/>
      <dgm:t>
        <a:bodyPr/>
        <a:lstStyle/>
        <a:p>
          <a:r>
            <a:rPr lang="en-US"/>
            <a:t>Mirtazapine – decreased pain and weight gain  - 15 mg nightly </a:t>
          </a:r>
        </a:p>
      </dgm:t>
    </dgm:pt>
    <dgm:pt modelId="{E881CCA0-7308-4AAA-A1A1-472BB7E65B0E}" type="parTrans" cxnId="{0DC10AFB-10D4-43DB-AF39-25DF9A2BFC98}">
      <dgm:prSet/>
      <dgm:spPr/>
      <dgm:t>
        <a:bodyPr/>
        <a:lstStyle/>
        <a:p>
          <a:endParaRPr lang="en-US"/>
        </a:p>
      </dgm:t>
    </dgm:pt>
    <dgm:pt modelId="{731E871D-1A95-4CD3-A3A8-3634243F8810}" type="sibTrans" cxnId="{0DC10AFB-10D4-43DB-AF39-25DF9A2BFC98}">
      <dgm:prSet/>
      <dgm:spPr/>
      <dgm:t>
        <a:bodyPr/>
        <a:lstStyle/>
        <a:p>
          <a:endParaRPr lang="en-US"/>
        </a:p>
      </dgm:t>
    </dgm:pt>
    <dgm:pt modelId="{1F291BFE-2918-40B3-9C4B-9D9EA2D7B472}">
      <dgm:prSet/>
      <dgm:spPr/>
      <dgm:t>
        <a:bodyPr/>
        <a:lstStyle/>
        <a:p>
          <a:r>
            <a:rPr lang="en-US"/>
            <a:t>SSRI – NO benefit above placebo </a:t>
          </a:r>
        </a:p>
      </dgm:t>
    </dgm:pt>
    <dgm:pt modelId="{9CB19F38-A23F-4878-B49F-87C4EA480740}" type="parTrans" cxnId="{3F568E8F-A608-42E1-B9BB-5FDC2B964D52}">
      <dgm:prSet/>
      <dgm:spPr/>
      <dgm:t>
        <a:bodyPr/>
        <a:lstStyle/>
        <a:p>
          <a:endParaRPr lang="en-US"/>
        </a:p>
      </dgm:t>
    </dgm:pt>
    <dgm:pt modelId="{71FD45BD-C2A8-4F21-93CB-8A19073D3E97}" type="sibTrans" cxnId="{3F568E8F-A608-42E1-B9BB-5FDC2B964D52}">
      <dgm:prSet/>
      <dgm:spPr/>
      <dgm:t>
        <a:bodyPr/>
        <a:lstStyle/>
        <a:p>
          <a:endParaRPr lang="en-US"/>
        </a:p>
      </dgm:t>
    </dgm:pt>
    <dgm:pt modelId="{440B673F-2B67-4B19-A0D3-26773283358E}">
      <dgm:prSet/>
      <dgm:spPr/>
      <dgm:t>
        <a:bodyPr/>
        <a:lstStyle/>
        <a:p>
          <a:r>
            <a:rPr lang="en-US"/>
            <a:t>Baclofen – may help with belching </a:t>
          </a:r>
        </a:p>
      </dgm:t>
    </dgm:pt>
    <dgm:pt modelId="{5F5FE7BF-8E12-4951-BE84-888813191A02}" type="parTrans" cxnId="{01D5BBCA-D537-4060-8EFC-DF893ACBFBD1}">
      <dgm:prSet/>
      <dgm:spPr/>
      <dgm:t>
        <a:bodyPr/>
        <a:lstStyle/>
        <a:p>
          <a:endParaRPr lang="en-US"/>
        </a:p>
      </dgm:t>
    </dgm:pt>
    <dgm:pt modelId="{C3444A30-AAFF-4658-B327-0AE16D16C173}" type="sibTrans" cxnId="{01D5BBCA-D537-4060-8EFC-DF893ACBFBD1}">
      <dgm:prSet/>
      <dgm:spPr/>
      <dgm:t>
        <a:bodyPr/>
        <a:lstStyle/>
        <a:p>
          <a:endParaRPr lang="en-US"/>
        </a:p>
      </dgm:t>
    </dgm:pt>
    <dgm:pt modelId="{6AC31939-2020-4B5D-A2B2-23A6A71D1691}">
      <dgm:prSet/>
      <dgm:spPr/>
      <dgm:t>
        <a:bodyPr/>
        <a:lstStyle/>
        <a:p>
          <a:r>
            <a:rPr lang="en-US"/>
            <a:t>Pregabalin75 mg once daily </a:t>
          </a:r>
        </a:p>
      </dgm:t>
    </dgm:pt>
    <dgm:pt modelId="{627ACABF-F940-40CF-9110-7D5402B8D5B0}" type="parTrans" cxnId="{93D49F49-77D8-4A75-83F2-335A80B5A7FD}">
      <dgm:prSet/>
      <dgm:spPr/>
      <dgm:t>
        <a:bodyPr/>
        <a:lstStyle/>
        <a:p>
          <a:endParaRPr lang="en-US"/>
        </a:p>
      </dgm:t>
    </dgm:pt>
    <dgm:pt modelId="{D1AF5154-0932-4C1F-AB51-4982873206D2}" type="sibTrans" cxnId="{93D49F49-77D8-4A75-83F2-335A80B5A7FD}">
      <dgm:prSet/>
      <dgm:spPr/>
      <dgm:t>
        <a:bodyPr/>
        <a:lstStyle/>
        <a:p>
          <a:endParaRPr lang="en-US"/>
        </a:p>
      </dgm:t>
    </dgm:pt>
    <dgm:pt modelId="{03769573-7605-447D-B4C1-3F29BEE5FB8F}" type="pres">
      <dgm:prSet presAssocID="{EDCB49D1-7CD6-4C7A-9CB0-376C13C03F72}" presName="diagram" presStyleCnt="0">
        <dgm:presLayoutVars>
          <dgm:dir/>
          <dgm:resizeHandles val="exact"/>
        </dgm:presLayoutVars>
      </dgm:prSet>
      <dgm:spPr/>
    </dgm:pt>
    <dgm:pt modelId="{32B2271D-C713-49D4-B653-A8E9F5B17B8D}" type="pres">
      <dgm:prSet presAssocID="{F695D5E6-D183-4279-A5B0-5EACC287495F}" presName="node" presStyleLbl="node1" presStyleIdx="0" presStyleCnt="5">
        <dgm:presLayoutVars>
          <dgm:bulletEnabled val="1"/>
        </dgm:presLayoutVars>
      </dgm:prSet>
      <dgm:spPr/>
    </dgm:pt>
    <dgm:pt modelId="{E56D85B4-55B6-4578-AAAB-7A992F97A96A}" type="pres">
      <dgm:prSet presAssocID="{BC26D249-504C-43B1-A612-BF62F08C3F73}" presName="sibTrans" presStyleCnt="0"/>
      <dgm:spPr/>
    </dgm:pt>
    <dgm:pt modelId="{C70DE435-57B5-4B26-9D11-F8BD71D22B15}" type="pres">
      <dgm:prSet presAssocID="{8809AB8A-2D9B-46C6-A8E9-1ECB0DD27C5A}" presName="node" presStyleLbl="node1" presStyleIdx="1" presStyleCnt="5">
        <dgm:presLayoutVars>
          <dgm:bulletEnabled val="1"/>
        </dgm:presLayoutVars>
      </dgm:prSet>
      <dgm:spPr/>
    </dgm:pt>
    <dgm:pt modelId="{76208EE3-D95B-45EE-BE6C-4596B8857F09}" type="pres">
      <dgm:prSet presAssocID="{731E871D-1A95-4CD3-A3A8-3634243F8810}" presName="sibTrans" presStyleCnt="0"/>
      <dgm:spPr/>
    </dgm:pt>
    <dgm:pt modelId="{4774F811-D862-46EE-8D67-CD542EF618C0}" type="pres">
      <dgm:prSet presAssocID="{1F291BFE-2918-40B3-9C4B-9D9EA2D7B472}" presName="node" presStyleLbl="node1" presStyleIdx="2" presStyleCnt="5">
        <dgm:presLayoutVars>
          <dgm:bulletEnabled val="1"/>
        </dgm:presLayoutVars>
      </dgm:prSet>
      <dgm:spPr/>
    </dgm:pt>
    <dgm:pt modelId="{B16C49DB-FE85-42FF-8077-6411CE28B67D}" type="pres">
      <dgm:prSet presAssocID="{71FD45BD-C2A8-4F21-93CB-8A19073D3E97}" presName="sibTrans" presStyleCnt="0"/>
      <dgm:spPr/>
    </dgm:pt>
    <dgm:pt modelId="{06367264-65CC-4204-ABA9-8558F251654F}" type="pres">
      <dgm:prSet presAssocID="{440B673F-2B67-4B19-A0D3-26773283358E}" presName="node" presStyleLbl="node1" presStyleIdx="3" presStyleCnt="5">
        <dgm:presLayoutVars>
          <dgm:bulletEnabled val="1"/>
        </dgm:presLayoutVars>
      </dgm:prSet>
      <dgm:spPr/>
    </dgm:pt>
    <dgm:pt modelId="{20658D6B-4F03-4C85-8A03-ECDF50822E96}" type="pres">
      <dgm:prSet presAssocID="{C3444A30-AAFF-4658-B327-0AE16D16C173}" presName="sibTrans" presStyleCnt="0"/>
      <dgm:spPr/>
    </dgm:pt>
    <dgm:pt modelId="{67B8EDDF-1931-4F09-A9DB-E8D6CA7C7365}" type="pres">
      <dgm:prSet presAssocID="{6AC31939-2020-4B5D-A2B2-23A6A71D1691}" presName="node" presStyleLbl="node1" presStyleIdx="4" presStyleCnt="5">
        <dgm:presLayoutVars>
          <dgm:bulletEnabled val="1"/>
        </dgm:presLayoutVars>
      </dgm:prSet>
      <dgm:spPr/>
    </dgm:pt>
  </dgm:ptLst>
  <dgm:cxnLst>
    <dgm:cxn modelId="{2EA5E62B-9CE4-4044-9389-20B1E8566E1F}" type="presOf" srcId="{440B673F-2B67-4B19-A0D3-26773283358E}" destId="{06367264-65CC-4204-ABA9-8558F251654F}" srcOrd="0" destOrd="0" presId="urn:microsoft.com/office/officeart/2005/8/layout/default"/>
    <dgm:cxn modelId="{6F500031-FC84-4AEE-A948-BF1E2400B972}" type="presOf" srcId="{1F291BFE-2918-40B3-9C4B-9D9EA2D7B472}" destId="{4774F811-D862-46EE-8D67-CD542EF618C0}" srcOrd="0" destOrd="0" presId="urn:microsoft.com/office/officeart/2005/8/layout/default"/>
    <dgm:cxn modelId="{671D9537-D5F7-4C33-8BFC-74834D8A4858}" type="presOf" srcId="{EDCB49D1-7CD6-4C7A-9CB0-376C13C03F72}" destId="{03769573-7605-447D-B4C1-3F29BEE5FB8F}" srcOrd="0" destOrd="0" presId="urn:microsoft.com/office/officeart/2005/8/layout/default"/>
    <dgm:cxn modelId="{93D49F49-77D8-4A75-83F2-335A80B5A7FD}" srcId="{EDCB49D1-7CD6-4C7A-9CB0-376C13C03F72}" destId="{6AC31939-2020-4B5D-A2B2-23A6A71D1691}" srcOrd="4" destOrd="0" parTransId="{627ACABF-F940-40CF-9110-7D5402B8D5B0}" sibTransId="{D1AF5154-0932-4C1F-AB51-4982873206D2}"/>
    <dgm:cxn modelId="{E0AB5955-8155-4373-B73E-9781B6627847}" type="presOf" srcId="{8809AB8A-2D9B-46C6-A8E9-1ECB0DD27C5A}" destId="{C70DE435-57B5-4B26-9D11-F8BD71D22B15}" srcOrd="0" destOrd="0" presId="urn:microsoft.com/office/officeart/2005/8/layout/default"/>
    <dgm:cxn modelId="{3F568E8F-A608-42E1-B9BB-5FDC2B964D52}" srcId="{EDCB49D1-7CD6-4C7A-9CB0-376C13C03F72}" destId="{1F291BFE-2918-40B3-9C4B-9D9EA2D7B472}" srcOrd="2" destOrd="0" parTransId="{9CB19F38-A23F-4878-B49F-87C4EA480740}" sibTransId="{71FD45BD-C2A8-4F21-93CB-8A19073D3E97}"/>
    <dgm:cxn modelId="{5EEF2BB9-480D-4025-A6CD-93B275744A31}" srcId="{EDCB49D1-7CD6-4C7A-9CB0-376C13C03F72}" destId="{F695D5E6-D183-4279-A5B0-5EACC287495F}" srcOrd="0" destOrd="0" parTransId="{23052418-6F5A-4946-A402-BDF7AD721DE6}" sibTransId="{BC26D249-504C-43B1-A612-BF62F08C3F73}"/>
    <dgm:cxn modelId="{01D5BBCA-D537-4060-8EFC-DF893ACBFBD1}" srcId="{EDCB49D1-7CD6-4C7A-9CB0-376C13C03F72}" destId="{440B673F-2B67-4B19-A0D3-26773283358E}" srcOrd="3" destOrd="0" parTransId="{5F5FE7BF-8E12-4951-BE84-888813191A02}" sibTransId="{C3444A30-AAFF-4658-B327-0AE16D16C173}"/>
    <dgm:cxn modelId="{80405AD1-A9C7-4200-8DA2-6D2CEBA9290F}" type="presOf" srcId="{F695D5E6-D183-4279-A5B0-5EACC287495F}" destId="{32B2271D-C713-49D4-B653-A8E9F5B17B8D}" srcOrd="0" destOrd="0" presId="urn:microsoft.com/office/officeart/2005/8/layout/default"/>
    <dgm:cxn modelId="{2E8388F9-DF15-49A0-9A7C-EC35B16AC3DD}" type="presOf" srcId="{6AC31939-2020-4B5D-A2B2-23A6A71D1691}" destId="{67B8EDDF-1931-4F09-A9DB-E8D6CA7C7365}" srcOrd="0" destOrd="0" presId="urn:microsoft.com/office/officeart/2005/8/layout/default"/>
    <dgm:cxn modelId="{0DC10AFB-10D4-43DB-AF39-25DF9A2BFC98}" srcId="{EDCB49D1-7CD6-4C7A-9CB0-376C13C03F72}" destId="{8809AB8A-2D9B-46C6-A8E9-1ECB0DD27C5A}" srcOrd="1" destOrd="0" parTransId="{E881CCA0-7308-4AAA-A1A1-472BB7E65B0E}" sibTransId="{731E871D-1A95-4CD3-A3A8-3634243F8810}"/>
    <dgm:cxn modelId="{4A09B818-F741-4BDB-90DE-790BE4ED9AE3}" type="presParOf" srcId="{03769573-7605-447D-B4C1-3F29BEE5FB8F}" destId="{32B2271D-C713-49D4-B653-A8E9F5B17B8D}" srcOrd="0" destOrd="0" presId="urn:microsoft.com/office/officeart/2005/8/layout/default"/>
    <dgm:cxn modelId="{756DD67C-05CE-41E3-A892-4D0C65E56DB9}" type="presParOf" srcId="{03769573-7605-447D-B4C1-3F29BEE5FB8F}" destId="{E56D85B4-55B6-4578-AAAB-7A992F97A96A}" srcOrd="1" destOrd="0" presId="urn:microsoft.com/office/officeart/2005/8/layout/default"/>
    <dgm:cxn modelId="{46704E40-986B-4B37-A388-B93A13589650}" type="presParOf" srcId="{03769573-7605-447D-B4C1-3F29BEE5FB8F}" destId="{C70DE435-57B5-4B26-9D11-F8BD71D22B15}" srcOrd="2" destOrd="0" presId="urn:microsoft.com/office/officeart/2005/8/layout/default"/>
    <dgm:cxn modelId="{2FB965FB-7416-4179-9698-E135BB26E03E}" type="presParOf" srcId="{03769573-7605-447D-B4C1-3F29BEE5FB8F}" destId="{76208EE3-D95B-45EE-BE6C-4596B8857F09}" srcOrd="3" destOrd="0" presId="urn:microsoft.com/office/officeart/2005/8/layout/default"/>
    <dgm:cxn modelId="{411E4942-A2E5-4E5F-8349-54D217E7F41E}" type="presParOf" srcId="{03769573-7605-447D-B4C1-3F29BEE5FB8F}" destId="{4774F811-D862-46EE-8D67-CD542EF618C0}" srcOrd="4" destOrd="0" presId="urn:microsoft.com/office/officeart/2005/8/layout/default"/>
    <dgm:cxn modelId="{A76C16D6-F41C-41A0-AAB7-6A545A2798C5}" type="presParOf" srcId="{03769573-7605-447D-B4C1-3F29BEE5FB8F}" destId="{B16C49DB-FE85-42FF-8077-6411CE28B67D}" srcOrd="5" destOrd="0" presId="urn:microsoft.com/office/officeart/2005/8/layout/default"/>
    <dgm:cxn modelId="{B334B106-860B-47CB-97C6-DE6879AFAA42}" type="presParOf" srcId="{03769573-7605-447D-B4C1-3F29BEE5FB8F}" destId="{06367264-65CC-4204-ABA9-8558F251654F}" srcOrd="6" destOrd="0" presId="urn:microsoft.com/office/officeart/2005/8/layout/default"/>
    <dgm:cxn modelId="{76D2289A-D8E4-4BBC-BCEA-DA0A18F76723}" type="presParOf" srcId="{03769573-7605-447D-B4C1-3F29BEE5FB8F}" destId="{20658D6B-4F03-4C85-8A03-ECDF50822E96}" srcOrd="7" destOrd="0" presId="urn:microsoft.com/office/officeart/2005/8/layout/default"/>
    <dgm:cxn modelId="{6F085A78-2DAC-4C30-AD46-BB491FCED9A4}" type="presParOf" srcId="{03769573-7605-447D-B4C1-3F29BEE5FB8F}" destId="{67B8EDDF-1931-4F09-A9DB-E8D6CA7C7365}"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7CF3C-7415-450A-875E-E77E1BF1AD1D}">
      <dsp:nvSpPr>
        <dsp:cNvPr id="0" name=""/>
        <dsp:cNvSpPr/>
      </dsp:nvSpPr>
      <dsp:spPr>
        <a:xfrm>
          <a:off x="0" y="0"/>
          <a:ext cx="2464593" cy="326350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844550" rtl="0">
            <a:lnSpc>
              <a:spcPct val="90000"/>
            </a:lnSpc>
            <a:spcBef>
              <a:spcPct val="0"/>
            </a:spcBef>
            <a:spcAft>
              <a:spcPct val="35000"/>
            </a:spcAft>
            <a:buNone/>
          </a:pPr>
          <a:r>
            <a:rPr lang="en-US" sz="1900" kern="1200" dirty="0"/>
            <a:t>Predominant epigastric pain</a:t>
          </a:r>
          <a:r>
            <a:rPr lang="en-US" sz="1900" kern="1200" dirty="0">
              <a:latin typeface="Arial" panose="020B0604020202020204"/>
            </a:rPr>
            <a:t> o </a:t>
          </a:r>
          <a:r>
            <a:rPr lang="en-US" sz="1900" kern="1200" dirty="0"/>
            <a:t>lasting more than a month</a:t>
          </a:r>
        </a:p>
      </dsp:txBody>
      <dsp:txXfrm>
        <a:off x="0" y="1240131"/>
        <a:ext cx="2464593" cy="1958102"/>
      </dsp:txXfrm>
    </dsp:sp>
    <dsp:sp modelId="{0CEC776B-C438-493F-B86E-6CEAEF0802F0}">
      <dsp:nvSpPr>
        <dsp:cNvPr id="0" name=""/>
        <dsp:cNvSpPr/>
      </dsp:nvSpPr>
      <dsp:spPr>
        <a:xfrm>
          <a:off x="742771" y="326350"/>
          <a:ext cx="979051" cy="97905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6331" tIns="12700" rIns="76331"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86150" y="469729"/>
        <a:ext cx="692293" cy="692293"/>
      </dsp:txXfrm>
    </dsp:sp>
    <dsp:sp modelId="{40431D4D-754B-457C-B0F1-29E71039D2B5}">
      <dsp:nvSpPr>
        <dsp:cNvPr id="0" name=""/>
        <dsp:cNvSpPr/>
      </dsp:nvSpPr>
      <dsp:spPr>
        <a:xfrm>
          <a:off x="0" y="3263432"/>
          <a:ext cx="2464593"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BF36BE4-63D1-42FF-980E-314304165315}">
      <dsp:nvSpPr>
        <dsp:cNvPr id="0" name=""/>
        <dsp:cNvSpPr/>
      </dsp:nvSpPr>
      <dsp:spPr>
        <a:xfrm>
          <a:off x="2711053" y="0"/>
          <a:ext cx="2464593" cy="326350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844550">
            <a:lnSpc>
              <a:spcPct val="90000"/>
            </a:lnSpc>
            <a:spcBef>
              <a:spcPct val="0"/>
            </a:spcBef>
            <a:spcAft>
              <a:spcPct val="35000"/>
            </a:spcAft>
            <a:buNone/>
          </a:pPr>
          <a:r>
            <a:rPr lang="en-US" sz="1900" kern="1200" dirty="0"/>
            <a:t>Symptoms referable to the upper gastrointestinal tract</a:t>
          </a:r>
        </a:p>
      </dsp:txBody>
      <dsp:txXfrm>
        <a:off x="2711053" y="1240131"/>
        <a:ext cx="2464593" cy="1958102"/>
      </dsp:txXfrm>
    </dsp:sp>
    <dsp:sp modelId="{D2DE4B49-FBBA-49D7-9063-9C13DBEABFE1}">
      <dsp:nvSpPr>
        <dsp:cNvPr id="0" name=""/>
        <dsp:cNvSpPr/>
      </dsp:nvSpPr>
      <dsp:spPr>
        <a:xfrm>
          <a:off x="3453824" y="326350"/>
          <a:ext cx="979051" cy="97905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6331" tIns="12700" rIns="76331"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97203" y="469729"/>
        <a:ext cx="692293" cy="692293"/>
      </dsp:txXfrm>
    </dsp:sp>
    <dsp:sp modelId="{E100613D-D301-43F8-807B-26C0896A0759}">
      <dsp:nvSpPr>
        <dsp:cNvPr id="0" name=""/>
        <dsp:cNvSpPr/>
      </dsp:nvSpPr>
      <dsp:spPr>
        <a:xfrm>
          <a:off x="2711053" y="3263432"/>
          <a:ext cx="2464593"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D2B3413-6B63-49A0-83D1-214CD8F9BF8D}">
      <dsp:nvSpPr>
        <dsp:cNvPr id="0" name=""/>
        <dsp:cNvSpPr/>
      </dsp:nvSpPr>
      <dsp:spPr>
        <a:xfrm>
          <a:off x="5422106" y="0"/>
          <a:ext cx="2464593" cy="326350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844550" rtl="0">
            <a:lnSpc>
              <a:spcPct val="90000"/>
            </a:lnSpc>
            <a:spcBef>
              <a:spcPct val="0"/>
            </a:spcBef>
            <a:spcAft>
              <a:spcPct val="35000"/>
            </a:spcAft>
            <a:buNone/>
          </a:pPr>
          <a:r>
            <a:rPr lang="en-US" sz="1900" kern="1200" dirty="0"/>
            <a:t>Symptoms at least weekly x &gt; 1 month</a:t>
          </a:r>
          <a:r>
            <a:rPr lang="en-US" sz="1900" kern="1200" dirty="0">
              <a:latin typeface="Arial" panose="020B0604020202020204"/>
            </a:rPr>
            <a:t> </a:t>
          </a:r>
          <a:endParaRPr lang="en-US" sz="1900" kern="1200" dirty="0"/>
        </a:p>
      </dsp:txBody>
      <dsp:txXfrm>
        <a:off x="5422106" y="1240131"/>
        <a:ext cx="2464593" cy="1958102"/>
      </dsp:txXfrm>
    </dsp:sp>
    <dsp:sp modelId="{00B4FD28-88E9-403F-8F85-C15B84A5D178}">
      <dsp:nvSpPr>
        <dsp:cNvPr id="0" name=""/>
        <dsp:cNvSpPr/>
      </dsp:nvSpPr>
      <dsp:spPr>
        <a:xfrm>
          <a:off x="6164877" y="326350"/>
          <a:ext cx="979051" cy="97905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6331" tIns="12700" rIns="76331"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308256" y="469729"/>
        <a:ext cx="692293" cy="692293"/>
      </dsp:txXfrm>
    </dsp:sp>
    <dsp:sp modelId="{1380B67F-00F9-45FC-94CC-759A1F0E405D}">
      <dsp:nvSpPr>
        <dsp:cNvPr id="0" name=""/>
        <dsp:cNvSpPr/>
      </dsp:nvSpPr>
      <dsp:spPr>
        <a:xfrm>
          <a:off x="5422106" y="3263432"/>
          <a:ext cx="2464593"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B8588-53A2-4C36-8C29-3614C73E08D7}">
      <dsp:nvSpPr>
        <dsp:cNvPr id="0" name=""/>
        <dsp:cNvSpPr/>
      </dsp:nvSpPr>
      <dsp:spPr>
        <a:xfrm>
          <a:off x="2311146" y="0"/>
          <a:ext cx="3264408" cy="3264408"/>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DC9202-539C-4535-8F1B-72E2A9003022}">
      <dsp:nvSpPr>
        <dsp:cNvPr id="0" name=""/>
        <dsp:cNvSpPr/>
      </dsp:nvSpPr>
      <dsp:spPr>
        <a:xfrm>
          <a:off x="2621264" y="310118"/>
          <a:ext cx="1273119" cy="12731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Post – prandial fullness</a:t>
          </a:r>
        </a:p>
      </dsp:txBody>
      <dsp:txXfrm>
        <a:off x="2683413" y="372267"/>
        <a:ext cx="1148821" cy="1148821"/>
      </dsp:txXfrm>
    </dsp:sp>
    <dsp:sp modelId="{B139BB53-60AC-4E97-81A4-855B15B879B0}">
      <dsp:nvSpPr>
        <dsp:cNvPr id="0" name=""/>
        <dsp:cNvSpPr/>
      </dsp:nvSpPr>
      <dsp:spPr>
        <a:xfrm>
          <a:off x="3992316" y="310118"/>
          <a:ext cx="1273119" cy="12731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panose="020B0604020202020204"/>
            </a:rPr>
            <a:t>Epigastric pain </a:t>
          </a:r>
          <a:endParaRPr lang="en-US" sz="1800" kern="1200" dirty="0"/>
        </a:p>
      </dsp:txBody>
      <dsp:txXfrm>
        <a:off x="4054465" y="372267"/>
        <a:ext cx="1148821" cy="1148821"/>
      </dsp:txXfrm>
    </dsp:sp>
    <dsp:sp modelId="{EA0D5D3C-88C7-4F3E-A8B8-4C92B613C71D}">
      <dsp:nvSpPr>
        <dsp:cNvPr id="0" name=""/>
        <dsp:cNvSpPr/>
      </dsp:nvSpPr>
      <dsp:spPr>
        <a:xfrm>
          <a:off x="2621264" y="1681170"/>
          <a:ext cx="1273119" cy="12731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Arial" panose="020B0604020202020204"/>
            </a:rPr>
            <a:t>Early Satiation</a:t>
          </a:r>
          <a:endParaRPr lang="en-US" sz="1800" kern="1200"/>
        </a:p>
      </dsp:txBody>
      <dsp:txXfrm>
        <a:off x="2683413" y="1743319"/>
        <a:ext cx="1148821" cy="1148821"/>
      </dsp:txXfrm>
    </dsp:sp>
    <dsp:sp modelId="{2B28D1EC-8836-47F9-A2D3-6462932AEA2C}">
      <dsp:nvSpPr>
        <dsp:cNvPr id="0" name=""/>
        <dsp:cNvSpPr/>
      </dsp:nvSpPr>
      <dsp:spPr>
        <a:xfrm>
          <a:off x="3992316" y="1681170"/>
          <a:ext cx="1273119" cy="12731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Epigastric burning </a:t>
          </a:r>
        </a:p>
      </dsp:txBody>
      <dsp:txXfrm>
        <a:off x="4054465" y="1743319"/>
        <a:ext cx="1148821" cy="1148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73105-83C4-4429-A856-4D2865D543FF}">
      <dsp:nvSpPr>
        <dsp:cNvPr id="0" name=""/>
        <dsp:cNvSpPr/>
      </dsp:nvSpPr>
      <dsp:spPr>
        <a:xfrm>
          <a:off x="2523743" y="1633"/>
          <a:ext cx="2839212" cy="785816"/>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Upper abdominal bloating</a:t>
          </a:r>
        </a:p>
      </dsp:txBody>
      <dsp:txXfrm>
        <a:off x="2562103" y="39993"/>
        <a:ext cx="2762492" cy="709096"/>
      </dsp:txXfrm>
    </dsp:sp>
    <dsp:sp modelId="{B19E6276-5E2B-4462-B191-80F563748765}">
      <dsp:nvSpPr>
        <dsp:cNvPr id="0" name=""/>
        <dsp:cNvSpPr/>
      </dsp:nvSpPr>
      <dsp:spPr>
        <a:xfrm>
          <a:off x="2523743" y="826741"/>
          <a:ext cx="2839212" cy="785816"/>
        </a:xfrm>
        <a:prstGeom prst="roundRect">
          <a:avLst/>
        </a:prstGeom>
        <a:solidFill>
          <a:schemeClr val="accent1">
            <a:shade val="80000"/>
            <a:hueOff val="90421"/>
            <a:satOff val="1725"/>
            <a:lumOff val="76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Heartburn </a:t>
          </a:r>
        </a:p>
      </dsp:txBody>
      <dsp:txXfrm>
        <a:off x="2562103" y="865101"/>
        <a:ext cx="2762492" cy="709096"/>
      </dsp:txXfrm>
    </dsp:sp>
    <dsp:sp modelId="{EE629008-C23B-40FF-9E59-7B486FC75AF7}">
      <dsp:nvSpPr>
        <dsp:cNvPr id="0" name=""/>
        <dsp:cNvSpPr/>
      </dsp:nvSpPr>
      <dsp:spPr>
        <a:xfrm>
          <a:off x="2523743" y="1651849"/>
          <a:ext cx="2839212" cy="785816"/>
        </a:xfrm>
        <a:prstGeom prst="roundRect">
          <a:avLst/>
        </a:prstGeom>
        <a:solidFill>
          <a:schemeClr val="accent1">
            <a:shade val="80000"/>
            <a:hueOff val="180842"/>
            <a:satOff val="3450"/>
            <a:lumOff val="152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Nausea</a:t>
          </a:r>
        </a:p>
      </dsp:txBody>
      <dsp:txXfrm>
        <a:off x="2562103" y="1690209"/>
        <a:ext cx="2762492" cy="709096"/>
      </dsp:txXfrm>
    </dsp:sp>
    <dsp:sp modelId="{F3D6DA47-1A66-484E-8E84-BC6E9BB06721}">
      <dsp:nvSpPr>
        <dsp:cNvPr id="0" name=""/>
        <dsp:cNvSpPr/>
      </dsp:nvSpPr>
      <dsp:spPr>
        <a:xfrm>
          <a:off x="2523743" y="2476957"/>
          <a:ext cx="2839212" cy="785816"/>
        </a:xfrm>
        <a:prstGeom prst="roundRect">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Belching</a:t>
          </a:r>
        </a:p>
      </dsp:txBody>
      <dsp:txXfrm>
        <a:off x="2562103" y="2515317"/>
        <a:ext cx="2762492" cy="7090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86236-AB78-7846-9148-8C20CBCF1AFC}">
      <dsp:nvSpPr>
        <dsp:cNvPr id="0" name=""/>
        <dsp:cNvSpPr/>
      </dsp:nvSpPr>
      <dsp:spPr>
        <a:xfrm>
          <a:off x="4992635" y="2987374"/>
          <a:ext cx="91440" cy="555975"/>
        </a:xfrm>
        <a:custGeom>
          <a:avLst/>
          <a:gdLst/>
          <a:ahLst/>
          <a:cxnLst/>
          <a:rect l="0" t="0" r="0" b="0"/>
          <a:pathLst>
            <a:path>
              <a:moveTo>
                <a:pt x="45720" y="0"/>
              </a:moveTo>
              <a:lnTo>
                <a:pt x="45720" y="55597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EAF3467-C170-0D48-90CD-EE9F84FCB9E0}">
      <dsp:nvSpPr>
        <dsp:cNvPr id="0" name=""/>
        <dsp:cNvSpPr/>
      </dsp:nvSpPr>
      <dsp:spPr>
        <a:xfrm>
          <a:off x="3870117" y="1217493"/>
          <a:ext cx="1168238" cy="555975"/>
        </a:xfrm>
        <a:custGeom>
          <a:avLst/>
          <a:gdLst/>
          <a:ahLst/>
          <a:cxnLst/>
          <a:rect l="0" t="0" r="0" b="0"/>
          <a:pathLst>
            <a:path>
              <a:moveTo>
                <a:pt x="0" y="0"/>
              </a:moveTo>
              <a:lnTo>
                <a:pt x="0" y="378880"/>
              </a:lnTo>
              <a:lnTo>
                <a:pt x="1168238" y="378880"/>
              </a:lnTo>
              <a:lnTo>
                <a:pt x="1168238" y="55597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82B9E80-F1A3-B94C-9A8E-EBB3F5C2390F}">
      <dsp:nvSpPr>
        <dsp:cNvPr id="0" name=""/>
        <dsp:cNvSpPr/>
      </dsp:nvSpPr>
      <dsp:spPr>
        <a:xfrm>
          <a:off x="2701879" y="1217493"/>
          <a:ext cx="1168238" cy="555975"/>
        </a:xfrm>
        <a:custGeom>
          <a:avLst/>
          <a:gdLst/>
          <a:ahLst/>
          <a:cxnLst/>
          <a:rect l="0" t="0" r="0" b="0"/>
          <a:pathLst>
            <a:path>
              <a:moveTo>
                <a:pt x="1168238" y="0"/>
              </a:moveTo>
              <a:lnTo>
                <a:pt x="1168238" y="378880"/>
              </a:lnTo>
              <a:lnTo>
                <a:pt x="0" y="378880"/>
              </a:lnTo>
              <a:lnTo>
                <a:pt x="0" y="55597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BE714F1-BFE1-6641-ABB1-621509A55407}">
      <dsp:nvSpPr>
        <dsp:cNvPr id="0" name=""/>
        <dsp:cNvSpPr/>
      </dsp:nvSpPr>
      <dsp:spPr>
        <a:xfrm>
          <a:off x="2914286" y="3587"/>
          <a:ext cx="1911662" cy="12139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0B01503-2CF6-E247-A367-0E27F4EF8DD9}">
      <dsp:nvSpPr>
        <dsp:cNvPr id="0" name=""/>
        <dsp:cNvSpPr/>
      </dsp:nvSpPr>
      <dsp:spPr>
        <a:xfrm>
          <a:off x="3126693" y="205374"/>
          <a:ext cx="1911662" cy="121390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Uninvestigated Dyspepsia</a:t>
          </a:r>
        </a:p>
      </dsp:txBody>
      <dsp:txXfrm>
        <a:off x="3162247" y="240928"/>
        <a:ext cx="1840554" cy="1142797"/>
      </dsp:txXfrm>
    </dsp:sp>
    <dsp:sp modelId="{F77D702D-CD8B-5B4F-8297-F89537DB3B05}">
      <dsp:nvSpPr>
        <dsp:cNvPr id="0" name=""/>
        <dsp:cNvSpPr/>
      </dsp:nvSpPr>
      <dsp:spPr>
        <a:xfrm>
          <a:off x="1746047" y="1773468"/>
          <a:ext cx="1911662" cy="12139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1C4D2D0-F643-7840-AD54-6093AE77F3F3}">
      <dsp:nvSpPr>
        <dsp:cNvPr id="0" name=""/>
        <dsp:cNvSpPr/>
      </dsp:nvSpPr>
      <dsp:spPr>
        <a:xfrm>
          <a:off x="1958454" y="1975255"/>
          <a:ext cx="1911662" cy="121390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Functional</a:t>
          </a:r>
          <a:r>
            <a:rPr lang="en-US" sz="2000" kern="1200" baseline="0"/>
            <a:t> Dyspepsia</a:t>
          </a:r>
        </a:p>
        <a:p>
          <a:pPr marL="0" lvl="0" indent="0" algn="ctr" defTabSz="889000">
            <a:lnSpc>
              <a:spcPct val="90000"/>
            </a:lnSpc>
            <a:spcBef>
              <a:spcPct val="0"/>
            </a:spcBef>
            <a:spcAft>
              <a:spcPct val="35000"/>
            </a:spcAft>
            <a:buNone/>
          </a:pPr>
          <a:r>
            <a:rPr lang="en-US" sz="2000" kern="1200" baseline="0"/>
            <a:t>70%</a:t>
          </a:r>
          <a:endParaRPr lang="en-US" sz="2000" kern="1200"/>
        </a:p>
      </dsp:txBody>
      <dsp:txXfrm>
        <a:off x="1994008" y="2010809"/>
        <a:ext cx="1840554" cy="1142797"/>
      </dsp:txXfrm>
    </dsp:sp>
    <dsp:sp modelId="{32868F16-630B-FE4E-B427-8A61CE56D029}">
      <dsp:nvSpPr>
        <dsp:cNvPr id="0" name=""/>
        <dsp:cNvSpPr/>
      </dsp:nvSpPr>
      <dsp:spPr>
        <a:xfrm>
          <a:off x="4082524" y="1773468"/>
          <a:ext cx="1911662" cy="12139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388D0EC-586F-644E-BE5E-6251D7303B3C}">
      <dsp:nvSpPr>
        <dsp:cNvPr id="0" name=""/>
        <dsp:cNvSpPr/>
      </dsp:nvSpPr>
      <dsp:spPr>
        <a:xfrm>
          <a:off x="4294931" y="1975255"/>
          <a:ext cx="1911662" cy="121390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Organic Dyspepsia</a:t>
          </a:r>
        </a:p>
        <a:p>
          <a:pPr marL="0" lvl="0" indent="0" algn="ctr" defTabSz="889000">
            <a:lnSpc>
              <a:spcPct val="90000"/>
            </a:lnSpc>
            <a:spcBef>
              <a:spcPct val="0"/>
            </a:spcBef>
            <a:spcAft>
              <a:spcPct val="35000"/>
            </a:spcAft>
            <a:buNone/>
          </a:pPr>
          <a:r>
            <a:rPr lang="en-US" sz="2000" kern="1200"/>
            <a:t>30%</a:t>
          </a:r>
        </a:p>
      </dsp:txBody>
      <dsp:txXfrm>
        <a:off x="4330485" y="2010809"/>
        <a:ext cx="1840554" cy="1142797"/>
      </dsp:txXfrm>
    </dsp:sp>
    <dsp:sp modelId="{6104ED9D-7A3F-B84F-BA57-F13ACAD4E895}">
      <dsp:nvSpPr>
        <dsp:cNvPr id="0" name=""/>
        <dsp:cNvSpPr/>
      </dsp:nvSpPr>
      <dsp:spPr>
        <a:xfrm>
          <a:off x="4082524" y="3543349"/>
          <a:ext cx="1911662" cy="12139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6EDAC36-3838-1B43-B244-CE2FD436FFF7}">
      <dsp:nvSpPr>
        <dsp:cNvPr id="0" name=""/>
        <dsp:cNvSpPr/>
      </dsp:nvSpPr>
      <dsp:spPr>
        <a:xfrm>
          <a:off x="4294931" y="3745136"/>
          <a:ext cx="1911662" cy="121390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-Esophagitis</a:t>
          </a:r>
        </a:p>
        <a:p>
          <a:pPr marL="0" lvl="0" indent="0" algn="ctr" defTabSz="889000">
            <a:lnSpc>
              <a:spcPct val="90000"/>
            </a:lnSpc>
            <a:spcBef>
              <a:spcPct val="0"/>
            </a:spcBef>
            <a:spcAft>
              <a:spcPct val="35000"/>
            </a:spcAft>
            <a:buNone/>
          </a:pPr>
          <a:r>
            <a:rPr lang="en-US" sz="2000" kern="1200"/>
            <a:t>-Peptic</a:t>
          </a:r>
          <a:r>
            <a:rPr lang="en-US" sz="2000" kern="1200" baseline="0"/>
            <a:t> ulcer disease</a:t>
          </a:r>
          <a:endParaRPr lang="en-US" sz="2000" kern="1200"/>
        </a:p>
      </dsp:txBody>
      <dsp:txXfrm>
        <a:off x="4330485" y="3780690"/>
        <a:ext cx="1840554" cy="11427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B8054-B814-45FF-8DA6-C6CF3C906095}">
      <dsp:nvSpPr>
        <dsp:cNvPr id="0" name=""/>
        <dsp:cNvSpPr/>
      </dsp:nvSpPr>
      <dsp:spPr>
        <a:xfrm>
          <a:off x="0" y="1969697"/>
          <a:ext cx="7886700" cy="12923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Strong Recommendation/ High quality of evidence</a:t>
          </a:r>
        </a:p>
      </dsp:txBody>
      <dsp:txXfrm>
        <a:off x="0" y="1969697"/>
        <a:ext cx="7886700" cy="697860"/>
      </dsp:txXfrm>
    </dsp:sp>
    <dsp:sp modelId="{7E45021D-B74B-4165-B2D3-FE016001F728}">
      <dsp:nvSpPr>
        <dsp:cNvPr id="0" name=""/>
        <dsp:cNvSpPr/>
      </dsp:nvSpPr>
      <dsp:spPr>
        <a:xfrm>
          <a:off x="0" y="2641711"/>
          <a:ext cx="1971674" cy="5944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NNT = 6</a:t>
          </a:r>
        </a:p>
      </dsp:txBody>
      <dsp:txXfrm>
        <a:off x="0" y="2641711"/>
        <a:ext cx="1971674" cy="594474"/>
      </dsp:txXfrm>
    </dsp:sp>
    <dsp:sp modelId="{3D652EB6-EEE7-404B-B8B4-E012AE11A262}">
      <dsp:nvSpPr>
        <dsp:cNvPr id="0" name=""/>
        <dsp:cNvSpPr/>
      </dsp:nvSpPr>
      <dsp:spPr>
        <a:xfrm>
          <a:off x="1971675" y="2641711"/>
          <a:ext cx="1971674" cy="5944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Once daily dosing</a:t>
          </a:r>
        </a:p>
      </dsp:txBody>
      <dsp:txXfrm>
        <a:off x="1971675" y="2641711"/>
        <a:ext cx="1971674" cy="594474"/>
      </dsp:txXfrm>
    </dsp:sp>
    <dsp:sp modelId="{40A0C47C-8332-4F89-9706-00F6CA90668C}">
      <dsp:nvSpPr>
        <dsp:cNvPr id="0" name=""/>
        <dsp:cNvSpPr/>
      </dsp:nvSpPr>
      <dsp:spPr>
        <a:xfrm>
          <a:off x="3943350" y="2641711"/>
          <a:ext cx="1971674" cy="5944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Withdrawal trials every 6-12 months</a:t>
          </a:r>
        </a:p>
      </dsp:txBody>
      <dsp:txXfrm>
        <a:off x="3943350" y="2641711"/>
        <a:ext cx="1971674" cy="594474"/>
      </dsp:txXfrm>
    </dsp:sp>
    <dsp:sp modelId="{B7EDA9BF-3848-48CC-9518-04F7CB07F572}">
      <dsp:nvSpPr>
        <dsp:cNvPr id="0" name=""/>
        <dsp:cNvSpPr/>
      </dsp:nvSpPr>
      <dsp:spPr>
        <a:xfrm>
          <a:off x="5915024" y="2641711"/>
          <a:ext cx="1971674" cy="5944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t" anchorCtr="0">
          <a:noAutofit/>
        </a:bodyPr>
        <a:lstStyle/>
        <a:p>
          <a:pPr marL="0" lvl="0" indent="0" algn="l" defTabSz="444500">
            <a:lnSpc>
              <a:spcPct val="90000"/>
            </a:lnSpc>
            <a:spcBef>
              <a:spcPct val="0"/>
            </a:spcBef>
            <a:spcAft>
              <a:spcPct val="35000"/>
            </a:spcAft>
            <a:buNone/>
          </a:pPr>
          <a:r>
            <a:rPr lang="en-US" sz="1000" kern="1200"/>
            <a:t>Concern about long term PPI safety? </a:t>
          </a:r>
        </a:p>
        <a:p>
          <a:pPr marL="57150" lvl="1" indent="-57150" algn="l" defTabSz="355600">
            <a:lnSpc>
              <a:spcPct val="90000"/>
            </a:lnSpc>
            <a:spcBef>
              <a:spcPct val="0"/>
            </a:spcBef>
            <a:spcAft>
              <a:spcPct val="15000"/>
            </a:spcAft>
            <a:buChar char="•"/>
          </a:pPr>
          <a:r>
            <a:rPr lang="en-US" sz="800" kern="1200"/>
            <a:t>Recent prospective safety trials reassuring </a:t>
          </a:r>
        </a:p>
      </dsp:txBody>
      <dsp:txXfrm>
        <a:off x="5915024" y="2641711"/>
        <a:ext cx="1971674" cy="594474"/>
      </dsp:txXfrm>
    </dsp:sp>
    <dsp:sp modelId="{2B2F4873-961A-4CE8-861F-C147223185D7}">
      <dsp:nvSpPr>
        <dsp:cNvPr id="0" name=""/>
        <dsp:cNvSpPr/>
      </dsp:nvSpPr>
      <dsp:spPr>
        <a:xfrm rot="10800000">
          <a:off x="0" y="1471"/>
          <a:ext cx="7886700" cy="198761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Start empiric PPI in H. pylori negative individuals</a:t>
          </a:r>
        </a:p>
      </dsp:txBody>
      <dsp:txXfrm rot="10800000">
        <a:off x="0" y="1471"/>
        <a:ext cx="7886700" cy="12914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2271D-C713-49D4-B653-A8E9F5B17B8D}">
      <dsp:nvSpPr>
        <dsp:cNvPr id="0" name=""/>
        <dsp:cNvSpPr/>
      </dsp:nvSpPr>
      <dsp:spPr>
        <a:xfrm>
          <a:off x="0" y="29766"/>
          <a:ext cx="2464593" cy="1478756"/>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Buspirone – increases gastric accommodation </a:t>
          </a:r>
        </a:p>
      </dsp:txBody>
      <dsp:txXfrm>
        <a:off x="0" y="29766"/>
        <a:ext cx="2464593" cy="1478756"/>
      </dsp:txXfrm>
    </dsp:sp>
    <dsp:sp modelId="{C70DE435-57B5-4B26-9D11-F8BD71D22B15}">
      <dsp:nvSpPr>
        <dsp:cNvPr id="0" name=""/>
        <dsp:cNvSpPr/>
      </dsp:nvSpPr>
      <dsp:spPr>
        <a:xfrm>
          <a:off x="2711053" y="29766"/>
          <a:ext cx="2464593" cy="1478756"/>
        </a:xfrm>
        <a:prstGeom prst="rect">
          <a:avLst/>
        </a:prstGeom>
        <a:solidFill>
          <a:schemeClr val="accent1">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Mirtazapine – decreased pain and weight gain  - 15 mg nightly </a:t>
          </a:r>
        </a:p>
      </dsp:txBody>
      <dsp:txXfrm>
        <a:off x="2711053" y="29766"/>
        <a:ext cx="2464593" cy="1478756"/>
      </dsp:txXfrm>
    </dsp:sp>
    <dsp:sp modelId="{4774F811-D862-46EE-8D67-CD542EF618C0}">
      <dsp:nvSpPr>
        <dsp:cNvPr id="0" name=""/>
        <dsp:cNvSpPr/>
      </dsp:nvSpPr>
      <dsp:spPr>
        <a:xfrm>
          <a:off x="5422106" y="29766"/>
          <a:ext cx="2464593" cy="1478756"/>
        </a:xfrm>
        <a:prstGeom prst="rect">
          <a:avLst/>
        </a:prstGeom>
        <a:solidFill>
          <a:schemeClr val="accent1">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SSRI – NO benefit above placebo </a:t>
          </a:r>
        </a:p>
      </dsp:txBody>
      <dsp:txXfrm>
        <a:off x="5422106" y="29766"/>
        <a:ext cx="2464593" cy="1478756"/>
      </dsp:txXfrm>
    </dsp:sp>
    <dsp:sp modelId="{06367264-65CC-4204-ABA9-8558F251654F}">
      <dsp:nvSpPr>
        <dsp:cNvPr id="0" name=""/>
        <dsp:cNvSpPr/>
      </dsp:nvSpPr>
      <dsp:spPr>
        <a:xfrm>
          <a:off x="1355526" y="1754981"/>
          <a:ext cx="2464593" cy="1478756"/>
        </a:xfrm>
        <a:prstGeom prst="rect">
          <a:avLst/>
        </a:prstGeom>
        <a:solidFill>
          <a:schemeClr val="accent1">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Baclofen – may help with belching </a:t>
          </a:r>
        </a:p>
      </dsp:txBody>
      <dsp:txXfrm>
        <a:off x="1355526" y="1754981"/>
        <a:ext cx="2464593" cy="1478756"/>
      </dsp:txXfrm>
    </dsp:sp>
    <dsp:sp modelId="{67B8EDDF-1931-4F09-A9DB-E8D6CA7C7365}">
      <dsp:nvSpPr>
        <dsp:cNvPr id="0" name=""/>
        <dsp:cNvSpPr/>
      </dsp:nvSpPr>
      <dsp:spPr>
        <a:xfrm>
          <a:off x="4066579" y="1754981"/>
          <a:ext cx="2464593" cy="1478756"/>
        </a:xfrm>
        <a:prstGeom prst="rect">
          <a:avLst/>
        </a:prstGeom>
        <a:solidFill>
          <a:schemeClr val="accent1">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Pregabalin75 mg once daily </a:t>
          </a:r>
        </a:p>
      </dsp:txBody>
      <dsp:txXfrm>
        <a:off x="4066579" y="1754981"/>
        <a:ext cx="2464593" cy="1478756"/>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7573DF-68C4-F84F-96B7-7DD82202764A}" type="datetimeFigureOut">
              <a:rPr lang="en-US" smtClean="0"/>
              <a:t>10/27/2023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2D9950-6141-3140-B904-545A36273AE5}" type="slidenum">
              <a:rPr lang="en-US" smtClean="0"/>
              <a:t>‹#›</a:t>
            </a:fld>
            <a:endParaRPr lang="en-US"/>
          </a:p>
        </p:txBody>
      </p:sp>
    </p:spTree>
    <p:extLst>
      <p:ext uri="{BB962C8B-B14F-4D97-AF65-F5344CB8AC3E}">
        <p14:creationId xmlns:p14="http://schemas.microsoft.com/office/powerpoint/2010/main" val="201666422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t>D. He has dyspepsia. Guidelines recommend H pylori testing as first test in young patients. The</a:t>
            </a:r>
            <a:r>
              <a:rPr lang="en-US" baseline="0"/>
              <a:t> other options are </a:t>
            </a:r>
            <a:r>
              <a:rPr lang="en-US" baseline="0" err="1"/>
              <a:t>extrmely</a:t>
            </a:r>
            <a:r>
              <a:rPr lang="en-US" baseline="0"/>
              <a:t> costly with some risk ( sedation/ radiation) and minimal or no benefit.  </a:t>
            </a:r>
            <a:endParaRPr lang="en-US"/>
          </a:p>
        </p:txBody>
      </p:sp>
      <p:sp>
        <p:nvSpPr>
          <p:cNvPr id="4" name="Slide Number Placeholder 3"/>
          <p:cNvSpPr>
            <a:spLocks noGrp="1"/>
          </p:cNvSpPr>
          <p:nvPr>
            <p:ph type="sldNum" sz="quarter" idx="10"/>
          </p:nvPr>
        </p:nvSpPr>
        <p:spPr/>
        <p:txBody>
          <a:bodyPr/>
          <a:lstStyle/>
          <a:p>
            <a:fld id="{8A2D9950-6141-3140-B904-545A36273AE5}" type="slidenum">
              <a:rPr lang="en-US" smtClean="0"/>
              <a:t>3</a:t>
            </a:fld>
            <a:endParaRPr lang="en-US"/>
          </a:p>
        </p:txBody>
      </p:sp>
    </p:spTree>
    <p:extLst>
      <p:ext uri="{BB962C8B-B14F-4D97-AF65-F5344CB8AC3E}">
        <p14:creationId xmlns:p14="http://schemas.microsoft.com/office/powerpoint/2010/main" val="341161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Insert diagram of epigastrium </a:t>
            </a:r>
          </a:p>
        </p:txBody>
      </p:sp>
      <p:sp>
        <p:nvSpPr>
          <p:cNvPr id="4" name="Slide Number Placeholder 3"/>
          <p:cNvSpPr>
            <a:spLocks noGrp="1"/>
          </p:cNvSpPr>
          <p:nvPr>
            <p:ph type="sldNum" sz="quarter" idx="10"/>
          </p:nvPr>
        </p:nvSpPr>
        <p:spPr/>
        <p:txBody>
          <a:bodyPr/>
          <a:lstStyle/>
          <a:p>
            <a:fld id="{8A2D9950-6141-3140-B904-545A36273AE5}" type="slidenum">
              <a:rPr lang="en-US" smtClean="0"/>
              <a:t>4</a:t>
            </a:fld>
            <a:endParaRPr lang="en-US"/>
          </a:p>
        </p:txBody>
      </p:sp>
    </p:spTree>
    <p:extLst>
      <p:ext uri="{BB962C8B-B14F-4D97-AF65-F5344CB8AC3E}">
        <p14:creationId xmlns:p14="http://schemas.microsoft.com/office/powerpoint/2010/main" val="1004809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Contracted</a:t>
            </a:r>
            <a:r>
              <a:rPr lang="en-US" baseline="0"/>
              <a:t> stomach in fasting state.  Stomach relaxes or </a:t>
            </a:r>
            <a:r>
              <a:rPr lang="en-US" baseline="0" err="1"/>
              <a:t>accomodates</a:t>
            </a:r>
            <a:r>
              <a:rPr lang="en-US" baseline="0"/>
              <a:t> to allow space for meal.   </a:t>
            </a:r>
            <a:endParaRPr lang="en-US"/>
          </a:p>
        </p:txBody>
      </p:sp>
      <p:sp>
        <p:nvSpPr>
          <p:cNvPr id="4" name="Slide Number Placeholder 3"/>
          <p:cNvSpPr>
            <a:spLocks noGrp="1"/>
          </p:cNvSpPr>
          <p:nvPr>
            <p:ph type="sldNum" sz="quarter" idx="10"/>
          </p:nvPr>
        </p:nvSpPr>
        <p:spPr/>
        <p:txBody>
          <a:bodyPr/>
          <a:lstStyle/>
          <a:p>
            <a:fld id="{8A2D9950-6141-3140-B904-545A36273AE5}" type="slidenum">
              <a:rPr lang="en-US" smtClean="0"/>
              <a:t>12</a:t>
            </a:fld>
            <a:endParaRPr lang="en-US"/>
          </a:p>
        </p:txBody>
      </p:sp>
    </p:spTree>
    <p:extLst>
      <p:ext uri="{BB962C8B-B14F-4D97-AF65-F5344CB8AC3E}">
        <p14:creationId xmlns:p14="http://schemas.microsoft.com/office/powerpoint/2010/main" val="592164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Answer B.  EGD due to risks related to country of origin and family history</a:t>
            </a:r>
          </a:p>
          <a:p>
            <a:pPr lvl="1"/>
            <a:r>
              <a:rPr lang="en-US"/>
              <a:t>Patients with specific high risk factors may not fit into the general guideline </a:t>
            </a:r>
          </a:p>
          <a:p>
            <a:endParaRPr lang="en-US"/>
          </a:p>
        </p:txBody>
      </p:sp>
      <p:sp>
        <p:nvSpPr>
          <p:cNvPr id="4" name="Slide Number Placeholder 3"/>
          <p:cNvSpPr>
            <a:spLocks noGrp="1"/>
          </p:cNvSpPr>
          <p:nvPr>
            <p:ph type="sldNum" sz="quarter" idx="10"/>
          </p:nvPr>
        </p:nvSpPr>
        <p:spPr/>
        <p:txBody>
          <a:bodyPr/>
          <a:lstStyle/>
          <a:p>
            <a:fld id="{8A2D9950-6141-3140-B904-545A36273AE5}" type="slidenum">
              <a:rPr lang="en-US" smtClean="0"/>
              <a:t>17</a:t>
            </a:fld>
            <a:endParaRPr lang="en-US"/>
          </a:p>
        </p:txBody>
      </p:sp>
    </p:spTree>
    <p:extLst>
      <p:ext uri="{BB962C8B-B14F-4D97-AF65-F5344CB8AC3E}">
        <p14:creationId xmlns:p14="http://schemas.microsoft.com/office/powerpoint/2010/main" val="1510091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Purpose is to free MD</a:t>
            </a:r>
            <a:r>
              <a:rPr lang="en-US" baseline="0"/>
              <a:t> of “ mandatory EGD” in a classic patient  - </a:t>
            </a:r>
            <a:r>
              <a:rPr lang="en-US" baseline="0" err="1"/>
              <a:t>doesn</a:t>
            </a:r>
            <a:r>
              <a:rPr lang="uk-UA" baseline="0"/>
              <a:t>’</a:t>
            </a:r>
            <a:r>
              <a:rPr lang="en-US" baseline="0"/>
              <a:t>t mean EGD not </a:t>
            </a:r>
            <a:r>
              <a:rPr lang="en-US" baseline="0" err="1"/>
              <a:t>indifcated</a:t>
            </a:r>
            <a:r>
              <a:rPr lang="en-US" baseline="0"/>
              <a:t> for evaluation of other atypical </a:t>
            </a:r>
            <a:r>
              <a:rPr lang="en-US" baseline="0" err="1"/>
              <a:t>symptms</a:t>
            </a:r>
            <a:r>
              <a:rPr lang="en-US" baseline="0"/>
              <a:t> </a:t>
            </a:r>
            <a:endParaRPr lang="en-US"/>
          </a:p>
        </p:txBody>
      </p:sp>
      <p:sp>
        <p:nvSpPr>
          <p:cNvPr id="4" name="Slide Number Placeholder 3"/>
          <p:cNvSpPr>
            <a:spLocks noGrp="1"/>
          </p:cNvSpPr>
          <p:nvPr>
            <p:ph type="sldNum" sz="quarter" idx="10"/>
          </p:nvPr>
        </p:nvSpPr>
        <p:spPr/>
        <p:txBody>
          <a:bodyPr/>
          <a:lstStyle/>
          <a:p>
            <a:fld id="{8A2D9950-6141-3140-B904-545A36273AE5}" type="slidenum">
              <a:rPr lang="en-US" smtClean="0"/>
              <a:t>18</a:t>
            </a:fld>
            <a:endParaRPr lang="en-US"/>
          </a:p>
        </p:txBody>
      </p:sp>
    </p:spTree>
    <p:extLst>
      <p:ext uri="{BB962C8B-B14F-4D97-AF65-F5344CB8AC3E}">
        <p14:creationId xmlns:p14="http://schemas.microsoft.com/office/powerpoint/2010/main" val="1239977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Mirtazapine – weak 5 HT3 agonist </a:t>
            </a:r>
          </a:p>
          <a:p>
            <a:r>
              <a:rPr lang="en-US" err="1"/>
              <a:t>Buspirone</a:t>
            </a:r>
            <a:r>
              <a:rPr lang="en-US" baseline="0"/>
              <a:t> – 5 HT1 receptor</a:t>
            </a:r>
            <a:endParaRPr lang="en-US"/>
          </a:p>
        </p:txBody>
      </p:sp>
      <p:sp>
        <p:nvSpPr>
          <p:cNvPr id="4" name="Slide Number Placeholder 3"/>
          <p:cNvSpPr>
            <a:spLocks noGrp="1"/>
          </p:cNvSpPr>
          <p:nvPr>
            <p:ph type="sldNum" sz="quarter" idx="10"/>
          </p:nvPr>
        </p:nvSpPr>
        <p:spPr/>
        <p:txBody>
          <a:bodyPr/>
          <a:lstStyle/>
          <a:p>
            <a:fld id="{8A2D9950-6141-3140-B904-545A36273AE5}" type="slidenum">
              <a:rPr lang="en-US" smtClean="0"/>
              <a:t>26</a:t>
            </a:fld>
            <a:endParaRPr lang="en-US"/>
          </a:p>
        </p:txBody>
      </p:sp>
    </p:spTree>
    <p:extLst>
      <p:ext uri="{BB962C8B-B14F-4D97-AF65-F5344CB8AC3E}">
        <p14:creationId xmlns:p14="http://schemas.microsoft.com/office/powerpoint/2010/main" val="307967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BF118D1-108A-9445-B4AE-A894BC145989}"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5D531-5AE5-BF41-A45E-B091414E47EC}" type="slidenum">
              <a:rPr lang="en-US" smtClean="0"/>
              <a:t>‹#›</a:t>
            </a:fld>
            <a:endParaRPr lang="en-US"/>
          </a:p>
        </p:txBody>
      </p:sp>
    </p:spTree>
    <p:extLst>
      <p:ext uri="{BB962C8B-B14F-4D97-AF65-F5344CB8AC3E}">
        <p14:creationId xmlns:p14="http://schemas.microsoft.com/office/powerpoint/2010/main" val="705417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F118D1-108A-9445-B4AE-A894BC145989}"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5D531-5AE5-BF41-A45E-B091414E47EC}" type="slidenum">
              <a:rPr lang="en-US" smtClean="0"/>
              <a:t>‹#›</a:t>
            </a:fld>
            <a:endParaRPr lang="en-US"/>
          </a:p>
        </p:txBody>
      </p:sp>
    </p:spTree>
    <p:extLst>
      <p:ext uri="{BB962C8B-B14F-4D97-AF65-F5344CB8AC3E}">
        <p14:creationId xmlns:p14="http://schemas.microsoft.com/office/powerpoint/2010/main" val="1096046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F118D1-108A-9445-B4AE-A894BC145989}"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5D531-5AE5-BF41-A45E-B091414E47EC}" type="slidenum">
              <a:rPr lang="en-US" smtClean="0"/>
              <a:t>‹#›</a:t>
            </a:fld>
            <a:endParaRPr lang="en-US"/>
          </a:p>
        </p:txBody>
      </p:sp>
    </p:spTree>
    <p:extLst>
      <p:ext uri="{BB962C8B-B14F-4D97-AF65-F5344CB8AC3E}">
        <p14:creationId xmlns:p14="http://schemas.microsoft.com/office/powerpoint/2010/main" val="131440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F118D1-108A-9445-B4AE-A894BC145989}" type="datetimeFigureOut">
              <a:rPr lang="en-US" smtClean="0"/>
              <a:t>10/27/2023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45D531-5AE5-BF41-A45E-B091414E47EC}" type="slidenum">
              <a:rPr lang="en-US" smtClean="0"/>
              <a:t>‹#›</a:t>
            </a:fld>
            <a:endParaRPr lang="en-US"/>
          </a:p>
        </p:txBody>
      </p:sp>
    </p:spTree>
    <p:extLst>
      <p:ext uri="{BB962C8B-B14F-4D97-AF65-F5344CB8AC3E}">
        <p14:creationId xmlns:p14="http://schemas.microsoft.com/office/powerpoint/2010/main" val="1500033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4" name="Content Placeholder 3"/>
          <p:cNvSpPr>
            <a:spLocks noGrp="1"/>
          </p:cNvSpPr>
          <p:nvPr>
            <p:ph sz="half" idx="2"/>
          </p:nvPr>
        </p:nvSpPr>
        <p:spPr>
          <a:xfrm>
            <a:off x="629842" y="1878806"/>
            <a:ext cx="232515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768788" y="1871733"/>
            <a:ext cx="2757838" cy="2770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F118D1-108A-9445-B4AE-A894BC145989}" type="datetimeFigureOut">
              <a:rPr lang="en-US" smtClean="0"/>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45D531-5AE5-BF41-A45E-B091414E47EC}" type="slidenum">
              <a:rPr lang="en-US" smtClean="0"/>
              <a:t>‹#›</a:t>
            </a:fld>
            <a:endParaRPr lang="en-US"/>
          </a:p>
        </p:txBody>
      </p:sp>
    </p:spTree>
    <p:extLst>
      <p:ext uri="{BB962C8B-B14F-4D97-AF65-F5344CB8AC3E}">
        <p14:creationId xmlns:p14="http://schemas.microsoft.com/office/powerpoint/2010/main" val="1756872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F118D1-108A-9445-B4AE-A894BC145989}" type="datetimeFigureOut">
              <a:rPr lang="en-US" smtClean="0"/>
              <a:t>10/27/2023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45D531-5AE5-BF41-A45E-B091414E47EC}" type="slidenum">
              <a:rPr lang="en-US" smtClean="0"/>
              <a:t>‹#›</a:t>
            </a:fld>
            <a:endParaRPr lang="en-US"/>
          </a:p>
        </p:txBody>
      </p:sp>
    </p:spTree>
    <p:extLst>
      <p:ext uri="{BB962C8B-B14F-4D97-AF65-F5344CB8AC3E}">
        <p14:creationId xmlns:p14="http://schemas.microsoft.com/office/powerpoint/2010/main" val="741302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F118D1-108A-9445-B4AE-A894BC145989}"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5D531-5AE5-BF41-A45E-B091414E47EC}" type="slidenum">
              <a:rPr lang="en-US" smtClean="0"/>
              <a:t>‹#›</a:t>
            </a:fld>
            <a:endParaRPr lang="en-US"/>
          </a:p>
        </p:txBody>
      </p:sp>
    </p:spTree>
    <p:extLst>
      <p:ext uri="{BB962C8B-B14F-4D97-AF65-F5344CB8AC3E}">
        <p14:creationId xmlns:p14="http://schemas.microsoft.com/office/powerpoint/2010/main" val="1840611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F118D1-108A-9445-B4AE-A894BC145989}"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5D531-5AE5-BF41-A45E-B091414E47EC}" type="slidenum">
              <a:rPr lang="en-US" smtClean="0"/>
              <a:t>‹#›</a:t>
            </a:fld>
            <a:endParaRPr lang="en-US"/>
          </a:p>
        </p:txBody>
      </p:sp>
    </p:spTree>
    <p:extLst>
      <p:ext uri="{BB962C8B-B14F-4D97-AF65-F5344CB8AC3E}">
        <p14:creationId xmlns:p14="http://schemas.microsoft.com/office/powerpoint/2010/main" val="65053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F118D1-108A-9445-B4AE-A894BC145989}"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5D531-5AE5-BF41-A45E-B091414E47EC}" type="slidenum">
              <a:rPr lang="en-US" smtClean="0"/>
              <a:t>‹#›</a:t>
            </a:fld>
            <a:endParaRPr lang="en-US"/>
          </a:p>
        </p:txBody>
      </p:sp>
    </p:spTree>
    <p:extLst>
      <p:ext uri="{BB962C8B-B14F-4D97-AF65-F5344CB8AC3E}">
        <p14:creationId xmlns:p14="http://schemas.microsoft.com/office/powerpoint/2010/main" val="73575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F118D1-108A-9445-B4AE-A894BC145989}" type="datetimeFigureOut">
              <a:rPr lang="en-US" smtClean="0"/>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45D531-5AE5-BF41-A45E-B091414E47EC}" type="slidenum">
              <a:rPr lang="en-US" smtClean="0"/>
              <a:t>‹#›</a:t>
            </a:fld>
            <a:endParaRPr lang="en-US"/>
          </a:p>
        </p:txBody>
      </p:sp>
    </p:spTree>
    <p:extLst>
      <p:ext uri="{BB962C8B-B14F-4D97-AF65-F5344CB8AC3E}">
        <p14:creationId xmlns:p14="http://schemas.microsoft.com/office/powerpoint/2010/main" val="693631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F118D1-108A-9445-B4AE-A894BC145989}" type="datetimeFigureOut">
              <a:rPr lang="en-US" smtClean="0"/>
              <a:t>10/27/2023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45D531-5AE5-BF41-A45E-B091414E47EC}" type="slidenum">
              <a:rPr lang="en-US" smtClean="0"/>
              <a:t>‹#›</a:t>
            </a:fld>
            <a:endParaRPr lang="en-US"/>
          </a:p>
        </p:txBody>
      </p:sp>
    </p:spTree>
    <p:extLst>
      <p:ext uri="{BB962C8B-B14F-4D97-AF65-F5344CB8AC3E}">
        <p14:creationId xmlns:p14="http://schemas.microsoft.com/office/powerpoint/2010/main" val="1325166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118D1-108A-9445-B4AE-A894BC145989}" type="datetimeFigureOut">
              <a:rPr lang="en-US" smtClean="0"/>
              <a:t>10/27/2023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45D531-5AE5-BF41-A45E-B091414E47EC}" type="slidenum">
              <a:rPr lang="en-US" smtClean="0"/>
              <a:t>‹#›</a:t>
            </a:fld>
            <a:endParaRPr lang="en-US"/>
          </a:p>
        </p:txBody>
      </p:sp>
    </p:spTree>
    <p:extLst>
      <p:ext uri="{BB962C8B-B14F-4D97-AF65-F5344CB8AC3E}">
        <p14:creationId xmlns:p14="http://schemas.microsoft.com/office/powerpoint/2010/main" val="51417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BF118D1-108A-9445-B4AE-A894BC145989}"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5D531-5AE5-BF41-A45E-B091414E47EC}" type="slidenum">
              <a:rPr lang="en-US" smtClean="0"/>
              <a:t>‹#›</a:t>
            </a:fld>
            <a:endParaRPr lang="en-US"/>
          </a:p>
        </p:txBody>
      </p:sp>
    </p:spTree>
    <p:extLst>
      <p:ext uri="{BB962C8B-B14F-4D97-AF65-F5344CB8AC3E}">
        <p14:creationId xmlns:p14="http://schemas.microsoft.com/office/powerpoint/2010/main" val="292676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BF118D1-108A-9445-B4AE-A894BC145989}"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5D531-5AE5-BF41-A45E-B091414E47EC}" type="slidenum">
              <a:rPr lang="en-US" smtClean="0"/>
              <a:t>‹#›</a:t>
            </a:fld>
            <a:endParaRPr lang="en-US"/>
          </a:p>
        </p:txBody>
      </p:sp>
    </p:spTree>
    <p:extLst>
      <p:ext uri="{BB962C8B-B14F-4D97-AF65-F5344CB8AC3E}">
        <p14:creationId xmlns:p14="http://schemas.microsoft.com/office/powerpoint/2010/main" val="1284568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BF118D1-108A-9445-B4AE-A894BC145989}" type="datetimeFigureOut">
              <a:rPr lang="en-US" smtClean="0"/>
              <a:t>10/27/2023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645D531-5AE5-BF41-A45E-B091414E47EC}" type="slidenum">
              <a:rPr lang="en-US" smtClean="0"/>
              <a:t>‹#›</a:t>
            </a:fld>
            <a:endParaRPr lang="en-US"/>
          </a:p>
        </p:txBody>
      </p:sp>
    </p:spTree>
    <p:extLst>
      <p:ext uri="{BB962C8B-B14F-4D97-AF65-F5344CB8AC3E}">
        <p14:creationId xmlns:p14="http://schemas.microsoft.com/office/powerpoint/2010/main" val="6590959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60"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3.jpe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2613" y="0"/>
            <a:ext cx="6858000" cy="1790700"/>
          </a:xfrm>
        </p:spPr>
        <p:txBody>
          <a:bodyPr/>
          <a:lstStyle/>
          <a:p>
            <a:r>
              <a:rPr lang="en-US"/>
              <a:t>Dyspepsia</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Erin Jenkins Wessling, MD</a:t>
            </a:r>
          </a:p>
          <a:p>
            <a:r>
              <a:rPr lang="en-US" dirty="0">
                <a:cs typeface="Arial"/>
              </a:rPr>
              <a:t>Oct. 28, 2023 </a:t>
            </a:r>
          </a:p>
        </p:txBody>
      </p:sp>
    </p:spTree>
    <p:extLst>
      <p:ext uri="{BB962C8B-B14F-4D97-AF65-F5344CB8AC3E}">
        <p14:creationId xmlns:p14="http://schemas.microsoft.com/office/powerpoint/2010/main" val="2073377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82706115"/>
              </p:ext>
            </p:extLst>
          </p:nvPr>
        </p:nvGraphicFramePr>
        <p:xfrm>
          <a:off x="628650" y="180870"/>
          <a:ext cx="7952642" cy="4962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Arrow 4"/>
          <p:cNvSpPr/>
          <p:nvPr/>
        </p:nvSpPr>
        <p:spPr>
          <a:xfrm>
            <a:off x="4507905" y="1607135"/>
            <a:ext cx="2541494" cy="1747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6" name="TextBox 5"/>
          <p:cNvSpPr txBox="1"/>
          <p:nvPr/>
        </p:nvSpPr>
        <p:spPr>
          <a:xfrm>
            <a:off x="6971948" y="1490005"/>
            <a:ext cx="1139639" cy="400110"/>
          </a:xfrm>
          <a:prstGeom prst="rect">
            <a:avLst/>
          </a:prstGeom>
          <a:noFill/>
        </p:spPr>
        <p:txBody>
          <a:bodyPr wrap="square" rtlCol="0">
            <a:spAutoFit/>
          </a:bodyPr>
          <a:lstStyle/>
          <a:p>
            <a:r>
              <a:rPr lang="en-US" sz="2000"/>
              <a:t>EGD</a:t>
            </a:r>
          </a:p>
        </p:txBody>
      </p:sp>
      <p:cxnSp>
        <p:nvCxnSpPr>
          <p:cNvPr id="7" name="Straight Arrow Connector 6"/>
          <p:cNvCxnSpPr/>
          <p:nvPr/>
        </p:nvCxnSpPr>
        <p:spPr>
          <a:xfrm>
            <a:off x="1938520" y="2558028"/>
            <a:ext cx="383241" cy="208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901223" y="2564421"/>
            <a:ext cx="499222" cy="201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75657" y="2351314"/>
            <a:ext cx="762863" cy="507831"/>
          </a:xfrm>
          <a:prstGeom prst="rect">
            <a:avLst/>
          </a:prstGeom>
          <a:noFill/>
        </p:spPr>
        <p:txBody>
          <a:bodyPr wrap="square" rtlCol="0">
            <a:spAutoFit/>
          </a:bodyPr>
          <a:lstStyle/>
          <a:p>
            <a:r>
              <a:rPr lang="en-US"/>
              <a:t>Normal EGD</a:t>
            </a:r>
          </a:p>
        </p:txBody>
      </p:sp>
      <p:sp>
        <p:nvSpPr>
          <p:cNvPr id="11" name="TextBox 10"/>
          <p:cNvSpPr txBox="1"/>
          <p:nvPr/>
        </p:nvSpPr>
        <p:spPr>
          <a:xfrm>
            <a:off x="7471043" y="2361362"/>
            <a:ext cx="1029862" cy="507831"/>
          </a:xfrm>
          <a:prstGeom prst="rect">
            <a:avLst/>
          </a:prstGeom>
          <a:noFill/>
        </p:spPr>
        <p:txBody>
          <a:bodyPr wrap="square" rtlCol="0">
            <a:spAutoFit/>
          </a:bodyPr>
          <a:lstStyle/>
          <a:p>
            <a:r>
              <a:rPr lang="en-US"/>
              <a:t>Abnormal EGD</a:t>
            </a:r>
          </a:p>
        </p:txBody>
      </p:sp>
      <p:sp>
        <p:nvSpPr>
          <p:cNvPr id="33" name="Footer Placeholder 32">
            <a:extLst>
              <a:ext uri="{FF2B5EF4-FFF2-40B4-BE49-F238E27FC236}">
                <a16:creationId xmlns:a16="http://schemas.microsoft.com/office/drawing/2014/main" id="{8B88B755-E1A1-2DD5-8B9A-92970EAB4FF0}"/>
              </a:ext>
            </a:extLst>
          </p:cNvPr>
          <p:cNvSpPr>
            <a:spLocks noGrp="1"/>
          </p:cNvSpPr>
          <p:nvPr>
            <p:ph type="ftr" sz="quarter" idx="11"/>
          </p:nvPr>
        </p:nvSpPr>
        <p:spPr>
          <a:xfrm>
            <a:off x="1512726" y="4813916"/>
            <a:ext cx="3086100" cy="273844"/>
          </a:xfrm>
        </p:spPr>
        <p:txBody>
          <a:bodyPr/>
          <a:lstStyle/>
          <a:p>
            <a:r>
              <a:rPr lang="en-US" dirty="0" err="1">
                <a:cs typeface="Arial"/>
              </a:rPr>
              <a:t>Moayyedi</a:t>
            </a:r>
            <a:r>
              <a:rPr lang="en-US" dirty="0">
                <a:cs typeface="Arial"/>
              </a:rPr>
              <a:t> et al ACG Clinical Guideline: Management of Dyspepsia.  </a:t>
            </a:r>
            <a:r>
              <a:rPr lang="en-US" sz="800" i="1" dirty="0">
                <a:cs typeface="Arial"/>
              </a:rPr>
              <a:t>Am J Gastroenterol 2017.  </a:t>
            </a:r>
            <a:endParaRPr lang="en-US" dirty="0"/>
          </a:p>
        </p:txBody>
      </p:sp>
    </p:spTree>
    <p:extLst>
      <p:ext uri="{BB962C8B-B14F-4D97-AF65-F5344CB8AC3E}">
        <p14:creationId xmlns:p14="http://schemas.microsoft.com/office/powerpoint/2010/main" val="1532696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60833389"/>
              </p:ext>
            </p:extLst>
          </p:nvPr>
        </p:nvGraphicFramePr>
        <p:xfrm>
          <a:off x="628649" y="180870"/>
          <a:ext cx="8193803" cy="431068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4581986"/>
            <a:ext cx="2531409" cy="404085"/>
          </a:xfrm>
          <a:prstGeom prst="rect">
            <a:avLst/>
          </a:prstGeom>
          <a:noFill/>
        </p:spPr>
        <p:txBody>
          <a:bodyPr wrap="square" rtlCol="0">
            <a:spAutoFit/>
          </a:bodyPr>
          <a:lstStyle/>
          <a:p>
            <a:r>
              <a:rPr lang="en-US" sz="1013"/>
              <a:t>Ford et al Clinical Gastro and Hepatology 2010 </a:t>
            </a:r>
            <a:r>
              <a:rPr lang="en-US" sz="1013" err="1"/>
              <a:t>vol</a:t>
            </a:r>
            <a:r>
              <a:rPr lang="en-US" sz="1013"/>
              <a:t> 8 issue 10 </a:t>
            </a:r>
          </a:p>
        </p:txBody>
      </p:sp>
    </p:spTree>
    <p:extLst>
      <p:ext uri="{BB962C8B-B14F-4D97-AF65-F5344CB8AC3E}">
        <p14:creationId xmlns:p14="http://schemas.microsoft.com/office/powerpoint/2010/main" val="131163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Etiology of Functional Dyspepsia</a:t>
            </a:r>
          </a:p>
        </p:txBody>
      </p:sp>
      <p:sp>
        <p:nvSpPr>
          <p:cNvPr id="3" name="Content Placeholder 2"/>
          <p:cNvSpPr>
            <a:spLocks noGrp="1"/>
          </p:cNvSpPr>
          <p:nvPr>
            <p:ph idx="4294967295"/>
          </p:nvPr>
        </p:nvSpPr>
        <p:spPr>
          <a:xfrm>
            <a:off x="0" y="1370013"/>
            <a:ext cx="7886700" cy="3262312"/>
          </a:xfrm>
        </p:spPr>
        <p:txBody>
          <a:bodyPr vert="horz" lIns="91440" tIns="45720" rIns="91440" bIns="45720" rtlCol="0" anchor="t">
            <a:normAutofit/>
          </a:bodyPr>
          <a:lstStyle/>
          <a:p>
            <a:r>
              <a:rPr lang="en-US" dirty="0">
                <a:ea typeface="+mn-lt"/>
                <a:cs typeface="+mn-lt"/>
              </a:rPr>
              <a:t>Disorder of gut - brain interaction (previously functional GI disorder)</a:t>
            </a:r>
            <a:endParaRPr lang="en-US" dirty="0">
              <a:cs typeface="Arial" panose="020B0604020202020204"/>
            </a:endParaRPr>
          </a:p>
          <a:p>
            <a:r>
              <a:rPr lang="en-US" dirty="0"/>
              <a:t>Altered motility </a:t>
            </a:r>
            <a:endParaRPr lang="en-US" dirty="0">
              <a:cs typeface="Arial"/>
            </a:endParaRPr>
          </a:p>
          <a:p>
            <a:r>
              <a:rPr lang="en-US" dirty="0"/>
              <a:t>Hypersensitivity</a:t>
            </a:r>
            <a:endParaRPr lang="en-US" dirty="0">
              <a:cs typeface="Arial"/>
            </a:endParaRPr>
          </a:p>
          <a:p>
            <a:r>
              <a:rPr lang="en-US" dirty="0"/>
              <a:t>Impaired Gastric accommodation </a:t>
            </a:r>
            <a:endParaRPr lang="en-US" dirty="0">
              <a:cs typeface="Arial"/>
            </a:endParaRPr>
          </a:p>
        </p:txBody>
      </p:sp>
      <p:sp>
        <p:nvSpPr>
          <p:cNvPr id="5" name="TextBox 4"/>
          <p:cNvSpPr txBox="1"/>
          <p:nvPr/>
        </p:nvSpPr>
        <p:spPr>
          <a:xfrm>
            <a:off x="3731560" y="4673064"/>
            <a:ext cx="5405717" cy="404085"/>
          </a:xfrm>
          <a:prstGeom prst="rect">
            <a:avLst/>
          </a:prstGeom>
          <a:noFill/>
        </p:spPr>
        <p:txBody>
          <a:bodyPr wrap="square" rtlCol="0">
            <a:spAutoFit/>
          </a:bodyPr>
          <a:lstStyle/>
          <a:p>
            <a:r>
              <a:rPr lang="en-US" sz="1013"/>
              <a:t>Tack.  Functional Dyspepsia – What is it and How Do you Treat it? </a:t>
            </a:r>
          </a:p>
          <a:p>
            <a:r>
              <a:rPr lang="en-US" sz="1013"/>
              <a:t>DDW 2018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058" y="3151922"/>
            <a:ext cx="2612292" cy="13558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4777" y="1913672"/>
            <a:ext cx="2222500" cy="24765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0933" y="2319893"/>
            <a:ext cx="1368948" cy="1362551"/>
          </a:xfrm>
          <a:prstGeom prst="rect">
            <a:avLst/>
          </a:prstGeom>
        </p:spPr>
      </p:pic>
    </p:spTree>
    <p:extLst>
      <p:ext uri="{BB962C8B-B14F-4D97-AF65-F5344CB8AC3E}">
        <p14:creationId xmlns:p14="http://schemas.microsoft.com/office/powerpoint/2010/main" val="936446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Differential for Upper Abdominal Pain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6874012"/>
              </p:ext>
            </p:extLst>
          </p:nvPr>
        </p:nvGraphicFramePr>
        <p:xfrm>
          <a:off x="628650" y="1370013"/>
          <a:ext cx="7886700" cy="3672838"/>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370840">
                <a:tc>
                  <a:txBody>
                    <a:bodyPr/>
                    <a:lstStyle/>
                    <a:p>
                      <a:r>
                        <a:rPr lang="en-US" sz="1800"/>
                        <a:t>Symptoms/ Risks</a:t>
                      </a:r>
                    </a:p>
                  </a:txBody>
                  <a:tcPr/>
                </a:tc>
                <a:tc>
                  <a:txBody>
                    <a:bodyPr/>
                    <a:lstStyle/>
                    <a:p>
                      <a:r>
                        <a:rPr lang="en-US" sz="1800"/>
                        <a:t>Disease</a:t>
                      </a:r>
                    </a:p>
                  </a:txBody>
                  <a:tcPr/>
                </a:tc>
                <a:extLst>
                  <a:ext uri="{0D108BD9-81ED-4DB2-BD59-A6C34878D82A}">
                    <a16:rowId xmlns:a16="http://schemas.microsoft.com/office/drawing/2014/main" val="10000"/>
                  </a:ext>
                </a:extLst>
              </a:tr>
              <a:tr h="370840">
                <a:tc>
                  <a:txBody>
                    <a:bodyPr/>
                    <a:lstStyle/>
                    <a:p>
                      <a:r>
                        <a:rPr lang="en-US" sz="1800"/>
                        <a:t>Pain radiating to back/</a:t>
                      </a:r>
                      <a:r>
                        <a:rPr lang="en-US" sz="1800" baseline="0"/>
                        <a:t> biliary colic</a:t>
                      </a:r>
                      <a:endParaRPr lang="en-US" sz="1800"/>
                    </a:p>
                  </a:txBody>
                  <a:tcPr/>
                </a:tc>
                <a:tc>
                  <a:txBody>
                    <a:bodyPr/>
                    <a:lstStyle/>
                    <a:p>
                      <a:r>
                        <a:rPr lang="en-US" sz="1800"/>
                        <a:t>Gallbladder Disease</a:t>
                      </a:r>
                    </a:p>
                  </a:txBody>
                  <a:tcPr/>
                </a:tc>
                <a:extLst>
                  <a:ext uri="{0D108BD9-81ED-4DB2-BD59-A6C34878D82A}">
                    <a16:rowId xmlns:a16="http://schemas.microsoft.com/office/drawing/2014/main" val="10001"/>
                  </a:ext>
                </a:extLst>
              </a:tr>
              <a:tr h="370840">
                <a:tc>
                  <a:txBody>
                    <a:bodyPr/>
                    <a:lstStyle/>
                    <a:p>
                      <a:r>
                        <a:rPr lang="en-US" sz="1800"/>
                        <a:t>Vascular disease</a:t>
                      </a:r>
                      <a:r>
                        <a:rPr lang="en-US" sz="1800" baseline="0"/>
                        <a:t> risk factors, weight loss, pain with meals, </a:t>
                      </a:r>
                      <a:r>
                        <a:rPr lang="en-US" sz="1800" baseline="0" err="1"/>
                        <a:t>sitophobia</a:t>
                      </a:r>
                      <a:endParaRPr lang="en-US" sz="1800"/>
                    </a:p>
                  </a:txBody>
                  <a:tcPr/>
                </a:tc>
                <a:tc>
                  <a:txBody>
                    <a:bodyPr/>
                    <a:lstStyle/>
                    <a:p>
                      <a:r>
                        <a:rPr lang="en-US" sz="1800"/>
                        <a:t>Chronic</a:t>
                      </a:r>
                      <a:r>
                        <a:rPr lang="en-US" sz="1800" baseline="0"/>
                        <a:t> Mesenteric Ischemia</a:t>
                      </a:r>
                      <a:endParaRPr lang="en-US" sz="1800"/>
                    </a:p>
                  </a:txBody>
                  <a:tcPr/>
                </a:tc>
                <a:extLst>
                  <a:ext uri="{0D108BD9-81ED-4DB2-BD59-A6C34878D82A}">
                    <a16:rowId xmlns:a16="http://schemas.microsoft.com/office/drawing/2014/main" val="10002"/>
                  </a:ext>
                </a:extLst>
              </a:tr>
              <a:tr h="370840">
                <a:tc>
                  <a:txBody>
                    <a:bodyPr/>
                    <a:lstStyle/>
                    <a:p>
                      <a:r>
                        <a:rPr lang="en-US" sz="1800"/>
                        <a:t>NSAIDS,</a:t>
                      </a:r>
                      <a:r>
                        <a:rPr lang="en-US" sz="1800" baseline="0"/>
                        <a:t> GLP-1 antagonists, amylin analogs, iron</a:t>
                      </a:r>
                      <a:endParaRPr lang="en-US" sz="1800"/>
                    </a:p>
                  </a:txBody>
                  <a:tcPr/>
                </a:tc>
                <a:tc>
                  <a:txBody>
                    <a:bodyPr/>
                    <a:lstStyle/>
                    <a:p>
                      <a:r>
                        <a:rPr lang="en-US" sz="1800"/>
                        <a:t>Medication induced</a:t>
                      </a:r>
                      <a:r>
                        <a:rPr lang="en-US" sz="1800" baseline="0"/>
                        <a:t> </a:t>
                      </a:r>
                      <a:endParaRPr lang="en-US" sz="1800"/>
                    </a:p>
                  </a:txBody>
                  <a:tcPr/>
                </a:tc>
                <a:extLst>
                  <a:ext uri="{0D108BD9-81ED-4DB2-BD59-A6C34878D82A}">
                    <a16:rowId xmlns:a16="http://schemas.microsoft.com/office/drawing/2014/main" val="10003"/>
                  </a:ext>
                </a:extLst>
              </a:tr>
              <a:tr h="370840">
                <a:tc>
                  <a:txBody>
                    <a:bodyPr/>
                    <a:lstStyle/>
                    <a:p>
                      <a:r>
                        <a:rPr lang="en-US" sz="1800"/>
                        <a:t>Vomiting</a:t>
                      </a:r>
                      <a:r>
                        <a:rPr lang="en-US" sz="1800" baseline="0"/>
                        <a:t> many hours after meals, strong risk factors</a:t>
                      </a:r>
                      <a:endParaRPr lang="en-US" sz="1800"/>
                    </a:p>
                  </a:txBody>
                  <a:tcPr/>
                </a:tc>
                <a:tc>
                  <a:txBody>
                    <a:bodyPr/>
                    <a:lstStyle/>
                    <a:p>
                      <a:r>
                        <a:rPr lang="en-US" sz="1800"/>
                        <a:t>Gastroparesis</a:t>
                      </a:r>
                      <a:r>
                        <a:rPr lang="en-US" sz="1800" baseline="0"/>
                        <a:t> (don’t evaluate everyone with nausea) </a:t>
                      </a:r>
                      <a:endParaRPr lang="en-US" sz="1800"/>
                    </a:p>
                  </a:txBody>
                  <a:tcPr/>
                </a:tc>
                <a:extLst>
                  <a:ext uri="{0D108BD9-81ED-4DB2-BD59-A6C34878D82A}">
                    <a16:rowId xmlns:a16="http://schemas.microsoft.com/office/drawing/2014/main" val="10004"/>
                  </a:ext>
                </a:extLst>
              </a:tr>
              <a:tr h="370839">
                <a:tc>
                  <a:txBody>
                    <a:bodyPr/>
                    <a:lstStyle/>
                    <a:p>
                      <a:pPr lvl="0">
                        <a:buNone/>
                      </a:pPr>
                      <a:r>
                        <a:rPr lang="en-US" sz="1800" baseline="0"/>
                        <a:t>Fear of eating; no vascular risk factors, </a:t>
                      </a:r>
                    </a:p>
                  </a:txBody>
                  <a:tcPr/>
                </a:tc>
                <a:tc>
                  <a:txBody>
                    <a:bodyPr/>
                    <a:lstStyle/>
                    <a:p>
                      <a:pPr lvl="0">
                        <a:buNone/>
                      </a:pPr>
                      <a:r>
                        <a:rPr lang="en-US" sz="1800" baseline="0"/>
                        <a:t>ARFID – avoidant restrictive food disorder or anorexia </a:t>
                      </a:r>
                    </a:p>
                  </a:txBody>
                  <a:tcPr/>
                </a:tc>
                <a:extLst>
                  <a:ext uri="{0D108BD9-81ED-4DB2-BD59-A6C34878D82A}">
                    <a16:rowId xmlns:a16="http://schemas.microsoft.com/office/drawing/2014/main" val="104673109"/>
                  </a:ext>
                </a:extLst>
              </a:tr>
              <a:tr h="370838">
                <a:tc>
                  <a:txBody>
                    <a:bodyPr/>
                    <a:lstStyle/>
                    <a:p>
                      <a:pPr lvl="0">
                        <a:buNone/>
                      </a:pPr>
                      <a:r>
                        <a:rPr lang="en-US" sz="1800" baseline="0"/>
                        <a:t>Age over 60 and weight loss </a:t>
                      </a:r>
                    </a:p>
                  </a:txBody>
                  <a:tcPr/>
                </a:tc>
                <a:tc>
                  <a:txBody>
                    <a:bodyPr/>
                    <a:lstStyle/>
                    <a:p>
                      <a:pPr lvl="0">
                        <a:buNone/>
                      </a:pPr>
                      <a:r>
                        <a:rPr lang="en-US" sz="1800" baseline="0"/>
                        <a:t>Pancreatic cancer </a:t>
                      </a:r>
                    </a:p>
                  </a:txBody>
                  <a:tcPr/>
                </a:tc>
                <a:extLst>
                  <a:ext uri="{0D108BD9-81ED-4DB2-BD59-A6C34878D82A}">
                    <a16:rowId xmlns:a16="http://schemas.microsoft.com/office/drawing/2014/main" val="1543142391"/>
                  </a:ext>
                </a:extLst>
              </a:tr>
            </a:tbl>
          </a:graphicData>
        </a:graphic>
      </p:graphicFrame>
    </p:spTree>
    <p:extLst>
      <p:ext uri="{BB962C8B-B14F-4D97-AF65-F5344CB8AC3E}">
        <p14:creationId xmlns:p14="http://schemas.microsoft.com/office/powerpoint/2010/main" val="1862950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American College of Gastroenterology Dyspepsia Guidelines 2017:</a:t>
            </a:r>
            <a:br>
              <a:rPr lang="en-US"/>
            </a:br>
            <a:r>
              <a:rPr lang="en-US"/>
              <a:t>Major Changes</a:t>
            </a:r>
          </a:p>
        </p:txBody>
      </p:sp>
      <p:sp>
        <p:nvSpPr>
          <p:cNvPr id="3" name="Content Placeholder 2"/>
          <p:cNvSpPr>
            <a:spLocks noGrp="1"/>
          </p:cNvSpPr>
          <p:nvPr>
            <p:ph idx="1"/>
          </p:nvPr>
        </p:nvSpPr>
        <p:spPr>
          <a:xfrm>
            <a:off x="628650" y="1651606"/>
            <a:ext cx="7886700" cy="3263504"/>
          </a:xfrm>
        </p:spPr>
        <p:txBody>
          <a:bodyPr/>
          <a:lstStyle/>
          <a:p>
            <a:r>
              <a:rPr lang="en-US"/>
              <a:t>Changed age for automatic EGD to age 60 (up from 55) </a:t>
            </a:r>
          </a:p>
          <a:p>
            <a:r>
              <a:rPr lang="en-US"/>
              <a:t>Change in “ red flags” </a:t>
            </a:r>
          </a:p>
          <a:p>
            <a:pPr lvl="1"/>
            <a:r>
              <a:rPr lang="en-US"/>
              <a:t>Do not need automatic EGD even with weight loss, early satiety as the VAST majority of EGD in younger patients will be negative even with red flags</a:t>
            </a:r>
          </a:p>
          <a:p>
            <a:r>
              <a:rPr lang="en-US"/>
              <a:t>Recommends starting with empiric therapies rather than testing in most young patients </a:t>
            </a:r>
          </a:p>
        </p:txBody>
      </p:sp>
      <p:sp>
        <p:nvSpPr>
          <p:cNvPr id="4" name="TextBox 3"/>
          <p:cNvSpPr txBox="1"/>
          <p:nvPr/>
        </p:nvSpPr>
        <p:spPr>
          <a:xfrm>
            <a:off x="4662436" y="4543223"/>
            <a:ext cx="4883498" cy="507831"/>
          </a:xfrm>
          <a:prstGeom prst="rect">
            <a:avLst/>
          </a:prstGeom>
          <a:noFill/>
        </p:spPr>
        <p:txBody>
          <a:bodyPr wrap="square" rtlCol="0">
            <a:spAutoFit/>
          </a:bodyPr>
          <a:lstStyle/>
          <a:p>
            <a:r>
              <a:rPr lang="en-US" err="1"/>
              <a:t>Moayeddi</a:t>
            </a:r>
            <a:r>
              <a:rPr lang="en-US"/>
              <a:t> et al.  Management of Dyspepsia.  American Journal of Gastroenterology 2017</a:t>
            </a:r>
          </a:p>
        </p:txBody>
      </p:sp>
    </p:spTree>
    <p:extLst>
      <p:ext uri="{BB962C8B-B14F-4D97-AF65-F5344CB8AC3E}">
        <p14:creationId xmlns:p14="http://schemas.microsoft.com/office/powerpoint/2010/main" val="1473548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t>Diagnostic Workup: </a:t>
            </a:r>
            <a:br>
              <a:rPr lang="en-US"/>
            </a:br>
            <a:r>
              <a:rPr lang="en-US"/>
              <a:t>Age Matters </a:t>
            </a:r>
          </a:p>
        </p:txBody>
      </p:sp>
      <p:sp>
        <p:nvSpPr>
          <p:cNvPr id="3" name="Content Placeholder 2"/>
          <p:cNvSpPr>
            <a:spLocks noGrp="1"/>
          </p:cNvSpPr>
          <p:nvPr>
            <p:ph sz="half" idx="2"/>
          </p:nvPr>
        </p:nvSpPr>
        <p:spPr/>
        <p:txBody>
          <a:bodyPr/>
          <a:lstStyle/>
          <a:p>
            <a:r>
              <a:rPr lang="en-US"/>
              <a:t>Age &gt; 60: Proceed to Endoscopy </a:t>
            </a:r>
          </a:p>
        </p:txBody>
      </p:sp>
      <p:sp>
        <p:nvSpPr>
          <p:cNvPr id="4" name="Content Placeholder 3"/>
          <p:cNvSpPr>
            <a:spLocks noGrp="1"/>
          </p:cNvSpPr>
          <p:nvPr>
            <p:ph sz="quarter" idx="4"/>
          </p:nvPr>
        </p:nvSpPr>
        <p:spPr/>
        <p:txBody>
          <a:bodyPr/>
          <a:lstStyle/>
          <a:p>
            <a:r>
              <a:rPr lang="en-US"/>
              <a:t>Age &lt; 60: No endoscopy; proceed for H. pylori testing and empiric therapy </a:t>
            </a:r>
          </a:p>
        </p:txBody>
      </p:sp>
      <p:pic>
        <p:nvPicPr>
          <p:cNvPr id="5" name="Content Placeholder 7"/>
          <p:cNvPicPr>
            <a:picLocks noChangeAspect="1"/>
          </p:cNvPicPr>
          <p:nvPr/>
        </p:nvPicPr>
        <p:blipFill rotWithShape="1">
          <a:blip r:embed="rId2">
            <a:extLst>
              <a:ext uri="{28A0092B-C50C-407E-A947-70E740481C1C}">
                <a14:useLocalDpi xmlns:a14="http://schemas.microsoft.com/office/drawing/2010/main" val="0"/>
              </a:ext>
            </a:extLst>
          </a:blip>
          <a:srcRect l="-26866" t="364" r="26866" b="-1836"/>
          <a:stretch/>
        </p:blipFill>
        <p:spPr>
          <a:xfrm rot="5400000">
            <a:off x="2512397" y="1001614"/>
            <a:ext cx="3678815" cy="2799675"/>
          </a:xfrm>
          <a:prstGeom prst="rect">
            <a:avLst/>
          </a:prstGeom>
        </p:spPr>
      </p:pic>
      <p:sp>
        <p:nvSpPr>
          <p:cNvPr id="6" name="TextBox 5"/>
          <p:cNvSpPr txBox="1"/>
          <p:nvPr/>
        </p:nvSpPr>
        <p:spPr>
          <a:xfrm>
            <a:off x="4280598" y="3697793"/>
            <a:ext cx="1306286" cy="300082"/>
          </a:xfrm>
          <a:prstGeom prst="rect">
            <a:avLst/>
          </a:prstGeom>
          <a:noFill/>
        </p:spPr>
        <p:txBody>
          <a:bodyPr wrap="square" rtlCol="0">
            <a:spAutoFit/>
          </a:bodyPr>
          <a:lstStyle/>
          <a:p>
            <a:r>
              <a:rPr lang="en-US"/>
              <a:t>Age?</a:t>
            </a:r>
          </a:p>
        </p:txBody>
      </p:sp>
    </p:spTree>
    <p:extLst>
      <p:ext uri="{BB962C8B-B14F-4D97-AF65-F5344CB8AC3E}">
        <p14:creationId xmlns:p14="http://schemas.microsoft.com/office/powerpoint/2010/main" val="63414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73843"/>
            <a:ext cx="7886700" cy="994173"/>
          </a:xfrm>
        </p:spPr>
        <p:txBody>
          <a:bodyPr>
            <a:normAutofit/>
          </a:bodyPr>
          <a:lstStyle/>
          <a:p>
            <a:r>
              <a:rPr lang="en-US" sz="4100"/>
              <a:t>Think about YOUR Patient </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447038"/>
            <a:ext cx="7886700" cy="3188970"/>
          </a:xfrm>
        </p:spPr>
        <p:txBody>
          <a:bodyPr>
            <a:normAutofit/>
          </a:bodyPr>
          <a:lstStyle/>
          <a:p>
            <a:r>
              <a:rPr lang="en-US" sz="1700"/>
              <a:t>Geography: </a:t>
            </a:r>
          </a:p>
          <a:p>
            <a:pPr lvl="1"/>
            <a:r>
              <a:rPr lang="en-US" sz="1700"/>
              <a:t>Gastric cancer risk is much higher in those originally born in parts of Asia, Central/South America  </a:t>
            </a:r>
          </a:p>
          <a:p>
            <a:r>
              <a:rPr lang="en-US" sz="1700"/>
              <a:t>Exam</a:t>
            </a:r>
          </a:p>
          <a:p>
            <a:r>
              <a:rPr lang="en-US" sz="1700"/>
              <a:t>Age - Pancreatic cancer should be considered in those &gt; than 60 (Cross- sectional imaging) </a:t>
            </a:r>
          </a:p>
          <a:p>
            <a:pPr lvl="1"/>
            <a:r>
              <a:rPr lang="en-US" sz="1700"/>
              <a:t>Pancreatic cancer rate 0.01% ( less than 1/10,000)  in those &lt; than 60, </a:t>
            </a:r>
          </a:p>
        </p:txBody>
      </p:sp>
    </p:spTree>
    <p:extLst>
      <p:ext uri="{BB962C8B-B14F-4D97-AF65-F5344CB8AC3E}">
        <p14:creationId xmlns:p14="http://schemas.microsoft.com/office/powerpoint/2010/main" val="1061158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73843"/>
            <a:ext cx="7886700" cy="994173"/>
          </a:xfrm>
          <a:ln>
            <a:solidFill>
              <a:schemeClr val="accent1">
                <a:lumMod val="75000"/>
              </a:schemeClr>
            </a:solidFill>
          </a:ln>
        </p:spPr>
        <p:txBody>
          <a:bodyPr>
            <a:normAutofit/>
          </a:bodyPr>
          <a:lstStyle/>
          <a:p>
            <a:r>
              <a:rPr lang="en-US" sz="4100" dirty="0"/>
              <a:t>Clinical Question 2</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447038"/>
            <a:ext cx="7886700" cy="3188970"/>
          </a:xfrm>
        </p:spPr>
        <p:txBody>
          <a:bodyPr>
            <a:normAutofit/>
          </a:bodyPr>
          <a:lstStyle/>
          <a:p>
            <a:pPr marL="0" indent="0">
              <a:buNone/>
            </a:pPr>
            <a:r>
              <a:rPr lang="en-US" sz="1700"/>
              <a:t>A 45 y/o F presents with epigastric pain and burning along with early satiety and weight loss.  She was born and raised in Korea and is visiting for graduate school.  Her mother died of gastric cancer at age 55.  Which of the following is the next best step. </a:t>
            </a:r>
          </a:p>
          <a:p>
            <a:pPr marL="342900" lvl="1" indent="0">
              <a:buNone/>
            </a:pPr>
            <a:r>
              <a:rPr lang="en-US" sz="1700"/>
              <a:t>A. Start PPI – does not need further follow up. </a:t>
            </a:r>
          </a:p>
          <a:p>
            <a:pPr marL="342900" lvl="1" indent="0">
              <a:buNone/>
            </a:pPr>
            <a:r>
              <a:rPr lang="en-US" sz="1700"/>
              <a:t>B. EGD due to country of origin and family history</a:t>
            </a:r>
          </a:p>
          <a:p>
            <a:pPr marL="342900" lvl="1" indent="0">
              <a:buNone/>
            </a:pPr>
            <a:r>
              <a:rPr lang="en-US" sz="1700"/>
              <a:t>C. Test for H. pylori and treat if positive.  No further follow up if testing negative</a:t>
            </a:r>
          </a:p>
          <a:p>
            <a:pPr marL="342900" lvl="1" indent="0">
              <a:buNone/>
            </a:pPr>
            <a:r>
              <a:rPr lang="en-US" sz="1700"/>
              <a:t>D. Recommend she adjust her diet to a bland diet</a:t>
            </a:r>
          </a:p>
        </p:txBody>
      </p:sp>
    </p:spTree>
    <p:extLst>
      <p:ext uri="{BB962C8B-B14F-4D97-AF65-F5344CB8AC3E}">
        <p14:creationId xmlns:p14="http://schemas.microsoft.com/office/powerpoint/2010/main" val="1774453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90722" y="246888"/>
            <a:ext cx="5170932" cy="1337310"/>
          </a:xfrm>
        </p:spPr>
        <p:txBody>
          <a:bodyPr anchor="b">
            <a:normAutofit/>
          </a:bodyPr>
          <a:lstStyle/>
          <a:p>
            <a:r>
              <a:rPr lang="en-US" sz="4100"/>
              <a:t>Red flags</a:t>
            </a:r>
          </a:p>
        </p:txBody>
      </p:sp>
      <p:pic>
        <p:nvPicPr>
          <p:cNvPr id="5" name="Picture 4" descr="A row of samples for medical testing">
            <a:extLst>
              <a:ext uri="{FF2B5EF4-FFF2-40B4-BE49-F238E27FC236}">
                <a16:creationId xmlns:a16="http://schemas.microsoft.com/office/drawing/2014/main" id="{ADAF3298-5ACA-12C9-A6DE-7A309C6F21F2}"/>
              </a:ext>
            </a:extLst>
          </p:cNvPr>
          <p:cNvPicPr>
            <a:picLocks noChangeAspect="1"/>
          </p:cNvPicPr>
          <p:nvPr/>
        </p:nvPicPr>
        <p:blipFill rotWithShape="1">
          <a:blip r:embed="rId3"/>
          <a:srcRect l="50625" r="5061" b="11"/>
          <a:stretch/>
        </p:blipFill>
        <p:spPr>
          <a:xfrm>
            <a:off x="20" y="10"/>
            <a:ext cx="3039386" cy="514349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1796796"/>
            <a:ext cx="3182691" cy="13716"/>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1"/>
                      <a:gd name="connsiteY0" fmla="*/ 0 h 13716"/>
                      <a:gd name="connsiteX1" fmla="*/ 636538 w 3182691"/>
                      <a:gd name="connsiteY1" fmla="*/ 0 h 13716"/>
                      <a:gd name="connsiteX2" fmla="*/ 1273076 w 3182691"/>
                      <a:gd name="connsiteY2" fmla="*/ 0 h 13716"/>
                      <a:gd name="connsiteX3" fmla="*/ 1909615 w 3182691"/>
                      <a:gd name="connsiteY3" fmla="*/ 0 h 13716"/>
                      <a:gd name="connsiteX4" fmla="*/ 2482499 w 3182691"/>
                      <a:gd name="connsiteY4" fmla="*/ 0 h 13716"/>
                      <a:gd name="connsiteX5" fmla="*/ 3182691 w 3182691"/>
                      <a:gd name="connsiteY5" fmla="*/ 0 h 13716"/>
                      <a:gd name="connsiteX6" fmla="*/ 3182691 w 3182691"/>
                      <a:gd name="connsiteY6" fmla="*/ 13716 h 13716"/>
                      <a:gd name="connsiteX7" fmla="*/ 2609807 w 3182691"/>
                      <a:gd name="connsiteY7" fmla="*/ 13716 h 13716"/>
                      <a:gd name="connsiteX8" fmla="*/ 2068749 w 3182691"/>
                      <a:gd name="connsiteY8" fmla="*/ 13716 h 13716"/>
                      <a:gd name="connsiteX9" fmla="*/ 1432211 w 3182691"/>
                      <a:gd name="connsiteY9" fmla="*/ 13716 h 13716"/>
                      <a:gd name="connsiteX10" fmla="*/ 859327 w 3182691"/>
                      <a:gd name="connsiteY10" fmla="*/ 13716 h 13716"/>
                      <a:gd name="connsiteX11" fmla="*/ 0 w 3182691"/>
                      <a:gd name="connsiteY11" fmla="*/ 13716 h 13716"/>
                      <a:gd name="connsiteX12" fmla="*/ 0 w 3182691"/>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3716"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2905" y="4075"/>
                          <a:pt x="3183007" y="9784"/>
                          <a:pt x="3182691" y="13716"/>
                        </a:cubicBezTo>
                        <a:cubicBezTo>
                          <a:pt x="2947041" y="12115"/>
                          <a:pt x="2875741" y="18365"/>
                          <a:pt x="2609807" y="13716"/>
                        </a:cubicBezTo>
                        <a:cubicBezTo>
                          <a:pt x="2343873" y="9067"/>
                          <a:pt x="2331203" y="27157"/>
                          <a:pt x="2068749" y="13716"/>
                        </a:cubicBezTo>
                        <a:cubicBezTo>
                          <a:pt x="1806295" y="275"/>
                          <a:pt x="1713773" y="42516"/>
                          <a:pt x="1432211" y="13716"/>
                        </a:cubicBezTo>
                        <a:cubicBezTo>
                          <a:pt x="1150649" y="-15084"/>
                          <a:pt x="982765" y="-825"/>
                          <a:pt x="859327" y="13716"/>
                        </a:cubicBezTo>
                        <a:cubicBezTo>
                          <a:pt x="735889" y="28257"/>
                          <a:pt x="254183" y="30659"/>
                          <a:pt x="0" y="13716"/>
                        </a:cubicBezTo>
                        <a:cubicBezTo>
                          <a:pt x="-535" y="8247"/>
                          <a:pt x="-201" y="2959"/>
                          <a:pt x="0" y="0"/>
                        </a:cubicBezTo>
                        <a:close/>
                      </a:path>
                      <a:path w="3182691" h="13716"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2125" y="5320"/>
                          <a:pt x="3182367" y="9001"/>
                          <a:pt x="3182691" y="13716"/>
                        </a:cubicBezTo>
                        <a:cubicBezTo>
                          <a:pt x="3026064" y="-15421"/>
                          <a:pt x="2775005" y="18495"/>
                          <a:pt x="2546153" y="13716"/>
                        </a:cubicBezTo>
                        <a:cubicBezTo>
                          <a:pt x="2317301" y="8937"/>
                          <a:pt x="2164351" y="-14456"/>
                          <a:pt x="1845961" y="13716"/>
                        </a:cubicBezTo>
                        <a:cubicBezTo>
                          <a:pt x="1527571" y="41888"/>
                          <a:pt x="1455006" y="1252"/>
                          <a:pt x="1304903" y="13716"/>
                        </a:cubicBezTo>
                        <a:cubicBezTo>
                          <a:pt x="1154800" y="26180"/>
                          <a:pt x="942107" y="-16628"/>
                          <a:pt x="604711" y="13716"/>
                        </a:cubicBezTo>
                        <a:cubicBezTo>
                          <a:pt x="267315" y="44060"/>
                          <a:pt x="141927" y="-12967"/>
                          <a:pt x="0" y="13716"/>
                        </a:cubicBezTo>
                        <a:cubicBezTo>
                          <a:pt x="58" y="7834"/>
                          <a:pt x="453" y="583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490722" y="2029968"/>
            <a:ext cx="5170932" cy="2612898"/>
          </a:xfrm>
        </p:spPr>
        <p:txBody>
          <a:bodyPr>
            <a:normAutofit/>
          </a:bodyPr>
          <a:lstStyle/>
          <a:p>
            <a:r>
              <a:rPr lang="en-US" sz="1600"/>
              <a:t>Patients with dyspepsia and “red flag” symptoms do </a:t>
            </a:r>
            <a:r>
              <a:rPr lang="en-US" sz="1600" i="1"/>
              <a:t>NOT</a:t>
            </a:r>
            <a:r>
              <a:rPr lang="en-US" sz="1600"/>
              <a:t> always require endoscopic evaluation in young patients &lt; than 60 </a:t>
            </a:r>
          </a:p>
          <a:p>
            <a:pPr lvl="1"/>
            <a:r>
              <a:rPr lang="en-US" sz="1600"/>
              <a:t>Early satiety is a common coexisting symptom, </a:t>
            </a:r>
          </a:p>
          <a:p>
            <a:pPr lvl="1"/>
            <a:r>
              <a:rPr lang="en-US" sz="1600"/>
              <a:t>Some weight loss also not uncommon</a:t>
            </a:r>
          </a:p>
          <a:p>
            <a:pPr lvl="1"/>
            <a:r>
              <a:rPr lang="en-US" sz="1600"/>
              <a:t>Yield of upper endoscopy in young patients even with red flags very low</a:t>
            </a:r>
          </a:p>
          <a:p>
            <a:r>
              <a:rPr lang="en-US" sz="1600"/>
              <a:t>Anemia, progressive dysphagia are signs of other disorders and may need evaluation</a:t>
            </a:r>
          </a:p>
        </p:txBody>
      </p:sp>
    </p:spTree>
    <p:extLst>
      <p:ext uri="{BB962C8B-B14F-4D97-AF65-F5344CB8AC3E}">
        <p14:creationId xmlns:p14="http://schemas.microsoft.com/office/powerpoint/2010/main" val="592164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9160" y="3376089"/>
            <a:ext cx="8182230" cy="799377"/>
          </a:xfrm>
        </p:spPr>
        <p:txBody>
          <a:bodyPr vert="horz" lIns="91440" tIns="45720" rIns="91440" bIns="45720" rtlCol="0" anchor="ctr">
            <a:normAutofit/>
          </a:bodyPr>
          <a:lstStyle/>
          <a:p>
            <a:pPr algn="ctr" defTabSz="914400"/>
            <a:r>
              <a:rPr lang="en-US" sz="3100"/>
              <a:t>Management of Undiagnosed Dyspepsia:</a:t>
            </a:r>
          </a:p>
        </p:txBody>
      </p:sp>
      <p:sp>
        <p:nvSpPr>
          <p:cNvPr id="10" name="Content Placeholder 9">
            <a:extLst>
              <a:ext uri="{FF2B5EF4-FFF2-40B4-BE49-F238E27FC236}">
                <a16:creationId xmlns:a16="http://schemas.microsoft.com/office/drawing/2014/main" id="{7EBA0AF9-FD00-1CF0-0DD5-F722538C5823}"/>
              </a:ext>
            </a:extLst>
          </p:cNvPr>
          <p:cNvSpPr>
            <a:spLocks noGrp="1"/>
          </p:cNvSpPr>
          <p:nvPr>
            <p:ph idx="1"/>
          </p:nvPr>
        </p:nvSpPr>
        <p:spPr>
          <a:xfrm>
            <a:off x="479160" y="4235627"/>
            <a:ext cx="8182233" cy="414494"/>
          </a:xfrm>
        </p:spPr>
        <p:txBody>
          <a:bodyPr vert="horz" lIns="91440" tIns="45720" rIns="91440" bIns="45720" rtlCol="0" anchor="ctr">
            <a:normAutofit/>
          </a:bodyPr>
          <a:lstStyle/>
          <a:p>
            <a:pPr marL="0" indent="0" algn="ctr" defTabSz="914400">
              <a:spcBef>
                <a:spcPts val="1000"/>
              </a:spcBef>
              <a:buNone/>
            </a:pPr>
            <a:r>
              <a:rPr lang="en-US" sz="1500"/>
              <a:t>Moayeddi et al.  Management of Dyspepsia.  American Journal of Gastroenterology 2017</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92" y="240030"/>
            <a:ext cx="3769688" cy="2921508"/>
          </a:xfrm>
          <a:prstGeom prst="rect">
            <a:avLst/>
          </a:prstGeom>
        </p:spPr>
      </p:pic>
      <p:sp>
        <p:nvSpPr>
          <p:cNvPr id="15"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4195768"/>
            <a:ext cx="2468880" cy="13716"/>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custGeom>
                    <a:avLst/>
                    <a:gdLst>
                      <a:gd name="connsiteX0" fmla="*/ 0 w 2468880"/>
                      <a:gd name="connsiteY0" fmla="*/ 0 h 13716"/>
                      <a:gd name="connsiteX1" fmla="*/ 592531 w 2468880"/>
                      <a:gd name="connsiteY1" fmla="*/ 0 h 13716"/>
                      <a:gd name="connsiteX2" fmla="*/ 1160374 w 2468880"/>
                      <a:gd name="connsiteY2" fmla="*/ 0 h 13716"/>
                      <a:gd name="connsiteX3" fmla="*/ 1728216 w 2468880"/>
                      <a:gd name="connsiteY3" fmla="*/ 0 h 13716"/>
                      <a:gd name="connsiteX4" fmla="*/ 2468880 w 2468880"/>
                      <a:gd name="connsiteY4" fmla="*/ 0 h 13716"/>
                      <a:gd name="connsiteX5" fmla="*/ 2468880 w 2468880"/>
                      <a:gd name="connsiteY5" fmla="*/ 13716 h 13716"/>
                      <a:gd name="connsiteX6" fmla="*/ 1802282 w 2468880"/>
                      <a:gd name="connsiteY6" fmla="*/ 13716 h 13716"/>
                      <a:gd name="connsiteX7" fmla="*/ 1209751 w 2468880"/>
                      <a:gd name="connsiteY7" fmla="*/ 13716 h 13716"/>
                      <a:gd name="connsiteX8" fmla="*/ 641909 w 2468880"/>
                      <a:gd name="connsiteY8" fmla="*/ 13716 h 13716"/>
                      <a:gd name="connsiteX9" fmla="*/ 0 w 2468880"/>
                      <a:gd name="connsiteY9" fmla="*/ 13716 h 13716"/>
                      <a:gd name="connsiteX10" fmla="*/ 0 w 246888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3716"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530" y="5728"/>
                          <a:pt x="2468490" y="7624"/>
                          <a:pt x="2468880" y="13716"/>
                        </a:cubicBezTo>
                        <a:cubicBezTo>
                          <a:pt x="2229297" y="-19231"/>
                          <a:pt x="2066775" y="25681"/>
                          <a:pt x="1802282" y="13716"/>
                        </a:cubicBezTo>
                        <a:cubicBezTo>
                          <a:pt x="1537789" y="1751"/>
                          <a:pt x="1379930" y="17694"/>
                          <a:pt x="1209751" y="13716"/>
                        </a:cubicBezTo>
                        <a:cubicBezTo>
                          <a:pt x="1039572" y="9738"/>
                          <a:pt x="837025" y="8278"/>
                          <a:pt x="641909" y="13716"/>
                        </a:cubicBezTo>
                        <a:cubicBezTo>
                          <a:pt x="446793" y="19154"/>
                          <a:pt x="170561" y="13900"/>
                          <a:pt x="0" y="13716"/>
                        </a:cubicBezTo>
                        <a:cubicBezTo>
                          <a:pt x="-302" y="10335"/>
                          <a:pt x="417" y="4724"/>
                          <a:pt x="0" y="0"/>
                        </a:cubicBezTo>
                        <a:close/>
                      </a:path>
                      <a:path w="2468880" h="13716"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9409" y="5071"/>
                          <a:pt x="2469155" y="7437"/>
                          <a:pt x="2468880" y="13716"/>
                        </a:cubicBezTo>
                        <a:cubicBezTo>
                          <a:pt x="2271330" y="32027"/>
                          <a:pt x="2001027" y="26982"/>
                          <a:pt x="1876349" y="13716"/>
                        </a:cubicBezTo>
                        <a:cubicBezTo>
                          <a:pt x="1751671" y="450"/>
                          <a:pt x="1364652" y="10491"/>
                          <a:pt x="1209751" y="13716"/>
                        </a:cubicBezTo>
                        <a:cubicBezTo>
                          <a:pt x="1054850" y="16941"/>
                          <a:pt x="748438" y="15502"/>
                          <a:pt x="617220" y="13716"/>
                        </a:cubicBezTo>
                        <a:cubicBezTo>
                          <a:pt x="486002" y="11930"/>
                          <a:pt x="237432" y="22628"/>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948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a:t>
            </a:r>
          </a:p>
        </p:txBody>
      </p:sp>
      <p:sp>
        <p:nvSpPr>
          <p:cNvPr id="3" name="Content Placeholder 2"/>
          <p:cNvSpPr>
            <a:spLocks noGrp="1"/>
          </p:cNvSpPr>
          <p:nvPr>
            <p:ph idx="1"/>
          </p:nvPr>
        </p:nvSpPr>
        <p:spPr/>
        <p:txBody>
          <a:bodyPr/>
          <a:lstStyle/>
          <a:p>
            <a:r>
              <a:rPr lang="en-US"/>
              <a:t>Understand definition of dyspepsia and functional dyspepsia</a:t>
            </a:r>
          </a:p>
          <a:p>
            <a:r>
              <a:rPr lang="en-US"/>
              <a:t>Determine which patients with dyspepsia benefit from upper endoscopy</a:t>
            </a:r>
          </a:p>
          <a:p>
            <a:r>
              <a:rPr lang="en-US"/>
              <a:t>Analyze the dyspepsia management algorithm </a:t>
            </a:r>
          </a:p>
        </p:txBody>
      </p:sp>
    </p:spTree>
    <p:extLst>
      <p:ext uri="{BB962C8B-B14F-4D97-AF65-F5344CB8AC3E}">
        <p14:creationId xmlns:p14="http://schemas.microsoft.com/office/powerpoint/2010/main" val="1421342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Management of Dyspepsia and Proton Pump Inhibitor: </a:t>
            </a:r>
          </a:p>
        </p:txBody>
      </p:sp>
      <p:graphicFrame>
        <p:nvGraphicFramePr>
          <p:cNvPr id="5" name="Content Placeholder 2">
            <a:extLst>
              <a:ext uri="{FF2B5EF4-FFF2-40B4-BE49-F238E27FC236}">
                <a16:creationId xmlns:a16="http://schemas.microsoft.com/office/drawing/2014/main" id="{8D399B24-E266-851C-4D06-C87C087AA812}"/>
              </a:ext>
            </a:extLst>
          </p:cNvPr>
          <p:cNvGraphicFramePr>
            <a:graphicFrameLocks noGrp="1"/>
          </p:cNvGraphicFramePr>
          <p:nvPr>
            <p:ph idx="1"/>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2515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Management of Dyspepsia and Tricyclic Antidepressant (TCA)</a:t>
            </a:r>
          </a:p>
        </p:txBody>
      </p:sp>
      <p:sp>
        <p:nvSpPr>
          <p:cNvPr id="3" name="Content Placeholder 2"/>
          <p:cNvSpPr>
            <a:spLocks noGrp="1"/>
          </p:cNvSpPr>
          <p:nvPr>
            <p:ph idx="1"/>
          </p:nvPr>
        </p:nvSpPr>
        <p:spPr/>
        <p:txBody>
          <a:bodyPr vert="horz" lIns="91440" tIns="45720" rIns="91440" bIns="45720" rtlCol="0" anchor="t">
            <a:normAutofit/>
          </a:bodyPr>
          <a:lstStyle/>
          <a:p>
            <a:pPr>
              <a:buFont typeface="Wingdings" charset="2"/>
              <a:buChar char="Ø"/>
            </a:pPr>
            <a:r>
              <a:rPr lang="en-US" dirty="0"/>
              <a:t>Start TCA in those who do not respond to PPI </a:t>
            </a:r>
            <a:endParaRPr lang="en-US"/>
          </a:p>
          <a:p>
            <a:r>
              <a:rPr lang="en-US" dirty="0"/>
              <a:t>Conditional Recommendation/ moderate evidence </a:t>
            </a:r>
            <a:endParaRPr lang="en-US" dirty="0">
              <a:cs typeface="Arial"/>
            </a:endParaRPr>
          </a:p>
          <a:p>
            <a:pPr lvl="1"/>
            <a:r>
              <a:rPr lang="en-US" dirty="0"/>
              <a:t>NNT = 6 </a:t>
            </a:r>
            <a:endParaRPr lang="en-US" dirty="0">
              <a:cs typeface="Arial"/>
            </a:endParaRPr>
          </a:p>
          <a:p>
            <a:pPr lvl="1"/>
            <a:r>
              <a:rPr lang="en-US" dirty="0"/>
              <a:t>Pain modulation effect</a:t>
            </a:r>
            <a:endParaRPr lang="en-US" dirty="0">
              <a:cs typeface="Arial"/>
            </a:endParaRPr>
          </a:p>
          <a:p>
            <a:pPr lvl="1"/>
            <a:r>
              <a:rPr lang="en-US" dirty="0"/>
              <a:t>Effective in dyspepsia patients WITHOUT mood disorder</a:t>
            </a:r>
            <a:endParaRPr lang="en-US" dirty="0">
              <a:cs typeface="Arial"/>
            </a:endParaRPr>
          </a:p>
          <a:p>
            <a:pPr lvl="1"/>
            <a:r>
              <a:rPr lang="en-US" dirty="0"/>
              <a:t>Low dose and titrate up ( 10 mg--&gt; 20-50)</a:t>
            </a:r>
          </a:p>
          <a:p>
            <a:pPr lvl="1"/>
            <a:r>
              <a:rPr lang="en-US" dirty="0"/>
              <a:t>Anti-cholinergic Side effects: drowsiness, dry mouth, constipation, QT prolongation</a:t>
            </a:r>
            <a:endParaRPr lang="en-US" dirty="0">
              <a:cs typeface="Arial"/>
            </a:endParaRPr>
          </a:p>
          <a:p>
            <a:pPr lvl="1"/>
            <a:r>
              <a:rPr lang="en-US" dirty="0"/>
              <a:t>Nortriptyline and imipramine are less anticholinergic than amitriptyline</a:t>
            </a:r>
          </a:p>
          <a:p>
            <a:pPr lvl="1"/>
            <a:r>
              <a:rPr lang="en-US" dirty="0">
                <a:cs typeface="Arial"/>
              </a:rPr>
              <a:t>2nd line treatment in British guidelines </a:t>
            </a:r>
          </a:p>
        </p:txBody>
      </p:sp>
    </p:spTree>
    <p:extLst>
      <p:ext uri="{BB962C8B-B14F-4D97-AF65-F5344CB8AC3E}">
        <p14:creationId xmlns:p14="http://schemas.microsoft.com/office/powerpoint/2010/main" val="1663359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Management of Dyspepsia and </a:t>
            </a:r>
            <a:r>
              <a:rPr lang="en-US" err="1"/>
              <a:t>Prokinetic</a:t>
            </a:r>
            <a:r>
              <a:rPr lang="en-US"/>
              <a:t> Therapy </a:t>
            </a:r>
          </a:p>
        </p:txBody>
      </p:sp>
      <p:sp>
        <p:nvSpPr>
          <p:cNvPr id="3" name="Content Placeholder 2"/>
          <p:cNvSpPr>
            <a:spLocks noGrp="1"/>
          </p:cNvSpPr>
          <p:nvPr>
            <p:ph idx="1"/>
          </p:nvPr>
        </p:nvSpPr>
        <p:spPr/>
        <p:txBody>
          <a:bodyPr vert="horz" lIns="91440" tIns="45720" rIns="91440" bIns="45720" rtlCol="0" anchor="t">
            <a:normAutofit/>
          </a:bodyPr>
          <a:lstStyle/>
          <a:p>
            <a:pPr>
              <a:buFont typeface="Wingdings" charset="2"/>
              <a:buChar char="Ø"/>
            </a:pPr>
            <a:r>
              <a:rPr lang="en-US" dirty="0"/>
              <a:t>Consider Prokinetic in those who fail PPI and TCA</a:t>
            </a:r>
          </a:p>
          <a:p>
            <a:pPr lvl="1"/>
            <a:r>
              <a:rPr lang="en-US" dirty="0"/>
              <a:t>Conditional Recommendation/ low quality of evidence </a:t>
            </a:r>
            <a:endParaRPr lang="en-US" dirty="0">
              <a:cs typeface="Arial"/>
            </a:endParaRPr>
          </a:p>
          <a:p>
            <a:pPr lvl="1"/>
            <a:r>
              <a:rPr lang="en-US" dirty="0"/>
              <a:t>All studies are on medicines NOT available to us in US </a:t>
            </a:r>
            <a:endParaRPr lang="en-US" dirty="0">
              <a:cs typeface="Arial"/>
            </a:endParaRPr>
          </a:p>
          <a:p>
            <a:pPr lvl="1"/>
            <a:r>
              <a:rPr lang="en-US" dirty="0"/>
              <a:t>Domperidone showed some efficacy in small trials– NNT 3 </a:t>
            </a:r>
            <a:endParaRPr lang="en-US" dirty="0">
              <a:cs typeface="Arial"/>
            </a:endParaRPr>
          </a:p>
          <a:p>
            <a:pPr lvl="1"/>
            <a:r>
              <a:rPr lang="en-US" dirty="0"/>
              <a:t>Up to 10% of functional dyspepsia patients have modest delay in emptying </a:t>
            </a:r>
            <a:endParaRPr lang="en-US" dirty="0">
              <a:cs typeface="Arial"/>
            </a:endParaRPr>
          </a:p>
          <a:p>
            <a:pPr lvl="1"/>
            <a:r>
              <a:rPr lang="en-US" dirty="0"/>
              <a:t>Metoclopramide (Reglan) NOT proven in dyspepsia </a:t>
            </a:r>
            <a:endParaRPr lang="en-US" dirty="0">
              <a:cs typeface="Arial" panose="020B0604020202020204"/>
            </a:endParaRPr>
          </a:p>
        </p:txBody>
      </p:sp>
    </p:spTree>
    <p:extLst>
      <p:ext uri="{BB962C8B-B14F-4D97-AF65-F5344CB8AC3E}">
        <p14:creationId xmlns:p14="http://schemas.microsoft.com/office/powerpoint/2010/main" val="1135843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0B382C-BE97-CB87-B21F-53E00B20082C}"/>
              </a:ext>
            </a:extLst>
          </p:cNvPr>
          <p:cNvSpPr>
            <a:spLocks noGrp="1"/>
          </p:cNvSpPr>
          <p:nvPr>
            <p:ph type="title"/>
          </p:nvPr>
        </p:nvSpPr>
        <p:spPr>
          <a:xfrm>
            <a:off x="628650" y="273843"/>
            <a:ext cx="7886700" cy="994173"/>
          </a:xfrm>
        </p:spPr>
        <p:txBody>
          <a:bodyPr>
            <a:normAutofit/>
          </a:bodyPr>
          <a:lstStyle/>
          <a:p>
            <a:r>
              <a:rPr lang="en-US" sz="3200">
                <a:cs typeface="Arial"/>
              </a:rPr>
              <a:t>British Guidelines – First LineTreatment </a:t>
            </a:r>
            <a:endParaRPr lang="en-US" sz="3200"/>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09FDA5-751A-11F3-D437-FAFEB0B1336E}"/>
              </a:ext>
            </a:extLst>
          </p:cNvPr>
          <p:cNvSpPr>
            <a:spLocks noGrp="1"/>
          </p:cNvSpPr>
          <p:nvPr>
            <p:ph idx="1"/>
          </p:nvPr>
        </p:nvSpPr>
        <p:spPr>
          <a:xfrm>
            <a:off x="628650" y="1447038"/>
            <a:ext cx="7886700" cy="3188970"/>
          </a:xfrm>
        </p:spPr>
        <p:txBody>
          <a:bodyPr vert="horz" lIns="91440" tIns="45720" rIns="91440" bIns="45720" rtlCol="0">
            <a:normAutofit/>
          </a:bodyPr>
          <a:lstStyle/>
          <a:p>
            <a:r>
              <a:rPr lang="en-US" sz="1700">
                <a:ea typeface="+mn-lt"/>
                <a:cs typeface="+mn-lt"/>
              </a:rPr>
              <a:t>Regular aerobic exercise (strong / very low evidence)</a:t>
            </a:r>
            <a:endParaRPr lang="en-US" sz="1700">
              <a:cs typeface="Arial" panose="020B0604020202020204"/>
            </a:endParaRPr>
          </a:p>
          <a:p>
            <a:r>
              <a:rPr lang="en-US" sz="1700">
                <a:ea typeface="+mn-lt"/>
                <a:cs typeface="+mn-lt"/>
              </a:rPr>
              <a:t>Insufficient evidence to recommend low FODMAP</a:t>
            </a:r>
            <a:endParaRPr lang="en-US" sz="1700"/>
          </a:p>
          <a:p>
            <a:r>
              <a:rPr lang="en-US" sz="1700">
                <a:ea typeface="+mn-lt"/>
                <a:cs typeface="+mn-lt"/>
              </a:rPr>
              <a:t>PPI- no dose response so low dose recommended</a:t>
            </a:r>
            <a:endParaRPr lang="en-US" sz="1700"/>
          </a:p>
          <a:p>
            <a:r>
              <a:rPr lang="en-US" sz="1700">
                <a:ea typeface="+mn-lt"/>
                <a:cs typeface="+mn-lt"/>
              </a:rPr>
              <a:t>Promotility – tegaserod ( not available) </a:t>
            </a:r>
            <a:endParaRPr lang="en-US" sz="1700"/>
          </a:p>
          <a:p>
            <a:r>
              <a:rPr lang="en-US" sz="1700">
                <a:cs typeface="Arial"/>
              </a:rPr>
              <a:t>Prucalopride – better studied in gastroparesis </a:t>
            </a:r>
          </a:p>
          <a:p>
            <a:endParaRPr lang="en-US" sz="1700">
              <a:cs typeface="Arial"/>
            </a:endParaRPr>
          </a:p>
        </p:txBody>
      </p:sp>
      <p:sp>
        <p:nvSpPr>
          <p:cNvPr id="4" name="Footer Placeholder 3">
            <a:extLst>
              <a:ext uri="{FF2B5EF4-FFF2-40B4-BE49-F238E27FC236}">
                <a16:creationId xmlns:a16="http://schemas.microsoft.com/office/drawing/2014/main" id="{B56BE57D-85CC-0BED-A25B-9ECC9A61793B}"/>
              </a:ext>
            </a:extLst>
          </p:cNvPr>
          <p:cNvSpPr>
            <a:spLocks noGrp="1"/>
          </p:cNvSpPr>
          <p:nvPr>
            <p:ph type="ftr" sz="quarter" idx="11"/>
          </p:nvPr>
        </p:nvSpPr>
        <p:spPr>
          <a:xfrm>
            <a:off x="3028950" y="4767262"/>
            <a:ext cx="3086100" cy="273844"/>
          </a:xfrm>
        </p:spPr>
        <p:txBody>
          <a:bodyPr>
            <a:normAutofit/>
          </a:bodyPr>
          <a:lstStyle/>
          <a:p>
            <a:pPr>
              <a:lnSpc>
                <a:spcPct val="90000"/>
              </a:lnSpc>
              <a:spcAft>
                <a:spcPts val="600"/>
              </a:spcAft>
            </a:pPr>
            <a:r>
              <a:rPr lang="en-US" sz="600">
                <a:cs typeface="Arial"/>
              </a:rPr>
              <a:t>Black et al.  British society  of gastro guidelines on management of functional dyspepsia.  Gut 2022 71: 1697 - 172</a:t>
            </a:r>
            <a:endParaRPr lang="en-US" sz="600"/>
          </a:p>
        </p:txBody>
      </p:sp>
    </p:spTree>
    <p:extLst>
      <p:ext uri="{BB962C8B-B14F-4D97-AF65-F5344CB8AC3E}">
        <p14:creationId xmlns:p14="http://schemas.microsoft.com/office/powerpoint/2010/main" val="3217753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C15E03-378D-6FD4-E7C5-F3A013654690}"/>
              </a:ext>
            </a:extLst>
          </p:cNvPr>
          <p:cNvSpPr>
            <a:spLocks noGrp="1"/>
          </p:cNvSpPr>
          <p:nvPr>
            <p:ph type="title"/>
          </p:nvPr>
        </p:nvSpPr>
        <p:spPr>
          <a:xfrm>
            <a:off x="628650" y="273843"/>
            <a:ext cx="7886700" cy="994173"/>
          </a:xfrm>
        </p:spPr>
        <p:txBody>
          <a:bodyPr>
            <a:normAutofit/>
          </a:bodyPr>
          <a:lstStyle/>
          <a:p>
            <a:r>
              <a:rPr lang="en-US" sz="3200">
                <a:cs typeface="Arial"/>
              </a:rPr>
              <a:t>British Guidelines – First LineTreatment </a:t>
            </a:r>
            <a:endParaRPr lang="en-US" sz="3200"/>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7507CE-2BCB-CD19-B717-CF4E088EF719}"/>
              </a:ext>
            </a:extLst>
          </p:cNvPr>
          <p:cNvSpPr>
            <a:spLocks noGrp="1"/>
          </p:cNvSpPr>
          <p:nvPr>
            <p:ph idx="1"/>
          </p:nvPr>
        </p:nvSpPr>
        <p:spPr>
          <a:xfrm>
            <a:off x="628650" y="1447038"/>
            <a:ext cx="7886700" cy="3188970"/>
          </a:xfrm>
        </p:spPr>
        <p:txBody>
          <a:bodyPr vert="horz" lIns="91440" tIns="45720" rIns="91440" bIns="45720" rtlCol="0">
            <a:normAutofit/>
          </a:bodyPr>
          <a:lstStyle/>
          <a:p>
            <a:r>
              <a:rPr lang="en-US" sz="1700">
                <a:ea typeface="+mn-lt"/>
                <a:cs typeface="+mn-lt"/>
              </a:rPr>
              <a:t>Effective and empathic Dr/ pt relationship is key and reduces healthcare utilization</a:t>
            </a:r>
          </a:p>
          <a:p>
            <a:pPr lvl="1"/>
            <a:r>
              <a:rPr lang="en-US" sz="1700">
                <a:ea typeface="+mn-lt"/>
                <a:cs typeface="+mn-lt"/>
              </a:rPr>
              <a:t>Importance of explaining pathophysiology and triggers, and natural history to the patient</a:t>
            </a:r>
          </a:p>
          <a:p>
            <a:pPr lvl="1"/>
            <a:r>
              <a:rPr lang="en-US" sz="1700">
                <a:ea typeface="+mn-lt"/>
                <a:cs typeface="+mn-lt"/>
              </a:rPr>
              <a:t>Role of stress, diet, microbiome/ post - infectious</a:t>
            </a:r>
            <a:endParaRPr lang="en-US" sz="1700">
              <a:cs typeface="Arial"/>
            </a:endParaRPr>
          </a:p>
          <a:p>
            <a:endParaRPr lang="en-US" sz="1700">
              <a:cs typeface="Arial"/>
            </a:endParaRPr>
          </a:p>
        </p:txBody>
      </p:sp>
      <p:sp>
        <p:nvSpPr>
          <p:cNvPr id="4" name="Footer Placeholder 3">
            <a:extLst>
              <a:ext uri="{FF2B5EF4-FFF2-40B4-BE49-F238E27FC236}">
                <a16:creationId xmlns:a16="http://schemas.microsoft.com/office/drawing/2014/main" id="{633F03AB-FAE6-0222-591B-021120A8B5F0}"/>
              </a:ext>
            </a:extLst>
          </p:cNvPr>
          <p:cNvSpPr>
            <a:spLocks noGrp="1"/>
          </p:cNvSpPr>
          <p:nvPr>
            <p:ph type="ftr" sz="quarter" idx="11"/>
          </p:nvPr>
        </p:nvSpPr>
        <p:spPr>
          <a:xfrm>
            <a:off x="3028950" y="4767262"/>
            <a:ext cx="3086100" cy="273844"/>
          </a:xfrm>
        </p:spPr>
        <p:txBody>
          <a:bodyPr>
            <a:normAutofit/>
          </a:bodyPr>
          <a:lstStyle/>
          <a:p>
            <a:pPr>
              <a:lnSpc>
                <a:spcPct val="90000"/>
              </a:lnSpc>
              <a:spcAft>
                <a:spcPts val="600"/>
              </a:spcAft>
            </a:pPr>
            <a:r>
              <a:rPr lang="en-US" sz="600">
                <a:cs typeface="Arial"/>
              </a:rPr>
              <a:t>Black et al.  British society  of gastro guidelines on management of functional dyspepsia.  Gut 2022 71: 1697 - 172</a:t>
            </a:r>
            <a:endParaRPr lang="en-US" sz="600"/>
          </a:p>
        </p:txBody>
      </p:sp>
    </p:spTree>
    <p:extLst>
      <p:ext uri="{BB962C8B-B14F-4D97-AF65-F5344CB8AC3E}">
        <p14:creationId xmlns:p14="http://schemas.microsoft.com/office/powerpoint/2010/main" val="632912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73843"/>
            <a:ext cx="7886700" cy="994173"/>
          </a:xfrm>
        </p:spPr>
        <p:txBody>
          <a:bodyPr>
            <a:normAutofit/>
          </a:bodyPr>
          <a:lstStyle/>
          <a:p>
            <a:r>
              <a:rPr lang="en-US" sz="4100"/>
              <a:t>Dyspepsia and Psychotherapy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447038"/>
            <a:ext cx="7886700" cy="3188970"/>
          </a:xfrm>
        </p:spPr>
        <p:txBody>
          <a:bodyPr vert="horz" lIns="91440" tIns="45720" rIns="91440" bIns="45720" rtlCol="0">
            <a:normAutofit/>
          </a:bodyPr>
          <a:lstStyle/>
          <a:p>
            <a:pPr>
              <a:buFont typeface="Wingdings" charset="2"/>
              <a:buChar char="Ø"/>
            </a:pPr>
            <a:r>
              <a:rPr lang="en-US" sz="1700"/>
              <a:t>Recommend psychotherapy in those with dyspepsia who did not respond to PPI, TCA or pro-motility</a:t>
            </a:r>
          </a:p>
          <a:p>
            <a:pPr lvl="1"/>
            <a:r>
              <a:rPr lang="en-US" sz="1700"/>
              <a:t>Conditional recommendation/ very low level of evidence</a:t>
            </a:r>
            <a:endParaRPr lang="en-US" sz="1700">
              <a:cs typeface="Arial"/>
            </a:endParaRPr>
          </a:p>
          <a:p>
            <a:pPr lvl="1"/>
            <a:r>
              <a:rPr lang="en-US" sz="1700"/>
              <a:t>NNT= 3 </a:t>
            </a:r>
            <a:endParaRPr lang="en-US" sz="1700">
              <a:cs typeface="Arial"/>
            </a:endParaRPr>
          </a:p>
          <a:p>
            <a:pPr lvl="1"/>
            <a:r>
              <a:rPr lang="en-US" sz="1700"/>
              <a:t>No one specific psychotherapy intervention studied </a:t>
            </a:r>
          </a:p>
          <a:p>
            <a:pPr lvl="1"/>
            <a:r>
              <a:rPr lang="en-US" sz="1700">
                <a:cs typeface="Arial"/>
              </a:rPr>
              <a:t>CBT, hypnotherapy, stress management </a:t>
            </a:r>
          </a:p>
        </p:txBody>
      </p:sp>
    </p:spTree>
    <p:extLst>
      <p:ext uri="{BB962C8B-B14F-4D97-AF65-F5344CB8AC3E}">
        <p14:creationId xmlns:p14="http://schemas.microsoft.com/office/powerpoint/2010/main" val="1190277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8221B7-95D2-40FD-5E59-DB1E295155DD}"/>
              </a:ext>
            </a:extLst>
          </p:cNvPr>
          <p:cNvPicPr>
            <a:picLocks noChangeAspect="1"/>
          </p:cNvPicPr>
          <p:nvPr/>
        </p:nvPicPr>
        <p:blipFill rotWithShape="1">
          <a:blip r:embed="rId3">
            <a:duotone>
              <a:schemeClr val="bg2">
                <a:shade val="45000"/>
                <a:satMod val="135000"/>
              </a:schemeClr>
              <a:prstClr val="white"/>
            </a:duotone>
          </a:blip>
          <a:srcRect l="3235" t="23278" r="5850" b="-6"/>
          <a:stretch/>
        </p:blipFill>
        <p:spPr>
          <a:xfrm>
            <a:off x="20" y="10"/>
            <a:ext cx="9143980" cy="51434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73843"/>
            <a:ext cx="7886700" cy="994173"/>
          </a:xfrm>
        </p:spPr>
        <p:txBody>
          <a:bodyPr>
            <a:normAutofit/>
          </a:bodyPr>
          <a:lstStyle/>
          <a:p>
            <a:r>
              <a:rPr lang="en-US" sz="3100"/>
              <a:t>Off the Algorithm: </a:t>
            </a:r>
            <a:br>
              <a:rPr lang="en-US" sz="3100"/>
            </a:br>
            <a:r>
              <a:rPr lang="en-US" sz="3100"/>
              <a:t>Other treatments for functional dyspepsia </a:t>
            </a:r>
          </a:p>
        </p:txBody>
      </p:sp>
      <p:graphicFrame>
        <p:nvGraphicFramePr>
          <p:cNvPr id="5" name="Content Placeholder 2">
            <a:extLst>
              <a:ext uri="{FF2B5EF4-FFF2-40B4-BE49-F238E27FC236}">
                <a16:creationId xmlns:a16="http://schemas.microsoft.com/office/drawing/2014/main" id="{A89873C7-C517-05A9-4A8D-00EDBADC616F}"/>
              </a:ext>
            </a:extLst>
          </p:cNvPr>
          <p:cNvGraphicFramePr>
            <a:graphicFrameLocks noGrp="1"/>
          </p:cNvGraphicFramePr>
          <p:nvPr>
            <p:ph idx="1"/>
            <p:extLst>
              <p:ext uri="{D42A27DB-BD31-4B8C-83A1-F6EECF244321}">
                <p14:modId xmlns:p14="http://schemas.microsoft.com/office/powerpoint/2010/main" val="1376921739"/>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959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73843"/>
            <a:ext cx="7886700" cy="994173"/>
          </a:xfrm>
        </p:spPr>
        <p:txBody>
          <a:bodyPr>
            <a:normAutofit/>
          </a:bodyPr>
          <a:lstStyle/>
          <a:p>
            <a:r>
              <a:rPr lang="en-US" sz="4100"/>
              <a:t>Clinical Question #3</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447038"/>
            <a:ext cx="7886700" cy="3188970"/>
          </a:xfrm>
        </p:spPr>
        <p:txBody>
          <a:bodyPr vert="horz" lIns="91440" tIns="45720" rIns="91440" bIns="45720" rtlCol="0">
            <a:normAutofit/>
          </a:bodyPr>
          <a:lstStyle/>
          <a:p>
            <a:r>
              <a:rPr lang="en-US" sz="1700"/>
              <a:t>30 y/o F comes with symptoms consistent with dyspepsia including post-prandial pain, nausea, bloating, and burning.  H. pylori negative.  States “I don’t want to take a pill.  I just want to find out what is wrong.  I don’t like using unnatural medicine.  I practice clean eating so I don</a:t>
            </a:r>
            <a:r>
              <a:rPr lang="uk-UA" sz="1700"/>
              <a:t>’</a:t>
            </a:r>
            <a:r>
              <a:rPr lang="en-US" sz="1700"/>
              <a:t>t know why this is happening to me.  Which of the following have some small studies for alleviating one of her symptoms?  </a:t>
            </a:r>
          </a:p>
          <a:p>
            <a:r>
              <a:rPr lang="en-US" sz="1700"/>
              <a:t>A. Dietary changes </a:t>
            </a:r>
            <a:endParaRPr lang="en-US" sz="1700">
              <a:cs typeface="Arial"/>
            </a:endParaRPr>
          </a:p>
          <a:p>
            <a:r>
              <a:rPr lang="en-US" sz="1700"/>
              <a:t>B. Ginger</a:t>
            </a:r>
            <a:endParaRPr lang="en-US" sz="1700">
              <a:cs typeface="Arial"/>
            </a:endParaRPr>
          </a:p>
          <a:p>
            <a:r>
              <a:rPr lang="en-US" sz="1700"/>
              <a:t>C. Peppermint oil</a:t>
            </a:r>
            <a:endParaRPr lang="en-US" sz="1700">
              <a:cs typeface="Arial"/>
            </a:endParaRPr>
          </a:p>
          <a:p>
            <a:r>
              <a:rPr lang="en-US" sz="1700"/>
              <a:t>D. Curcurmin</a:t>
            </a:r>
          </a:p>
          <a:p>
            <a:r>
              <a:rPr lang="en-US" sz="1700"/>
              <a:t>E. All of the above </a:t>
            </a:r>
            <a:endParaRPr lang="en-US" sz="1700">
              <a:cs typeface="Arial"/>
            </a:endParaRPr>
          </a:p>
        </p:txBody>
      </p:sp>
    </p:spTree>
    <p:extLst>
      <p:ext uri="{BB962C8B-B14F-4D97-AF65-F5344CB8AC3E}">
        <p14:creationId xmlns:p14="http://schemas.microsoft.com/office/powerpoint/2010/main" val="2060833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344" y="1268016"/>
            <a:ext cx="2694551" cy="194291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1717" y="1268016"/>
            <a:ext cx="2793253" cy="194192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1130" y="3475877"/>
            <a:ext cx="2046194" cy="140112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3480" y="2160494"/>
            <a:ext cx="2163184" cy="2621429"/>
          </a:xfrm>
          <a:prstGeom prst="rect">
            <a:avLst/>
          </a:prstGeom>
        </p:spPr>
      </p:pic>
      <p:cxnSp>
        <p:nvCxnSpPr>
          <p:cNvPr id="8" name="Straight Connector 7"/>
          <p:cNvCxnSpPr/>
          <p:nvPr/>
        </p:nvCxnSpPr>
        <p:spPr>
          <a:xfrm>
            <a:off x="6950672" y="2154330"/>
            <a:ext cx="1828800" cy="24115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001435" y="2154330"/>
            <a:ext cx="1828800" cy="24115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953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FBCF33-6F49-EB99-F52F-BC56662A7160}"/>
              </a:ext>
            </a:extLst>
          </p:cNvPr>
          <p:cNvSpPr>
            <a:spLocks noGrp="1"/>
          </p:cNvSpPr>
          <p:nvPr>
            <p:ph type="title"/>
          </p:nvPr>
        </p:nvSpPr>
        <p:spPr>
          <a:xfrm>
            <a:off x="480060" y="244026"/>
            <a:ext cx="3276451" cy="1467631"/>
          </a:xfrm>
        </p:spPr>
        <p:txBody>
          <a:bodyPr anchor="b">
            <a:normAutofit/>
          </a:bodyPr>
          <a:lstStyle/>
          <a:p>
            <a:r>
              <a:rPr lang="en-US" sz="3200">
                <a:cs typeface="Arial"/>
              </a:rPr>
              <a:t>Severe and Refractory Dyspepsia</a:t>
            </a:r>
            <a:endParaRPr lang="en-US" sz="320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5"/>
            <a:ext cx="2606040" cy="13716"/>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2F1E34-9978-A76E-A14A-4D6325134CA3}"/>
              </a:ext>
            </a:extLst>
          </p:cNvPr>
          <p:cNvSpPr>
            <a:spLocks noGrp="1"/>
          </p:cNvSpPr>
          <p:nvPr>
            <p:ph idx="1"/>
          </p:nvPr>
        </p:nvSpPr>
        <p:spPr>
          <a:xfrm>
            <a:off x="480060" y="2154674"/>
            <a:ext cx="3182691" cy="2490501"/>
          </a:xfrm>
        </p:spPr>
        <p:txBody>
          <a:bodyPr vert="horz" lIns="91440" tIns="45720" rIns="91440" bIns="45720" rtlCol="0">
            <a:normAutofit/>
          </a:bodyPr>
          <a:lstStyle/>
          <a:p>
            <a:r>
              <a:rPr lang="en-US" sz="1700">
                <a:ea typeface="+mn-lt"/>
                <a:cs typeface="+mn-lt"/>
              </a:rPr>
              <a:t>Consider multidisciplinary approach</a:t>
            </a:r>
            <a:endParaRPr lang="en-US" sz="1700">
              <a:cs typeface="Arial" panose="020B0604020202020204"/>
            </a:endParaRPr>
          </a:p>
          <a:p>
            <a:r>
              <a:rPr lang="en-US" sz="1700">
                <a:ea typeface="+mn-lt"/>
                <a:cs typeface="+mn-lt"/>
              </a:rPr>
              <a:t>Dietitian to encourage food trials/ discourage avoidance</a:t>
            </a:r>
            <a:endParaRPr lang="en-US" sz="1700"/>
          </a:p>
          <a:p>
            <a:r>
              <a:rPr lang="en-US" sz="1700">
                <a:ea typeface="+mn-lt"/>
                <a:cs typeface="+mn-lt"/>
              </a:rPr>
              <a:t>Psychologic support - CBT or other treatments</a:t>
            </a:r>
            <a:endParaRPr lang="en-US" sz="1700"/>
          </a:p>
          <a:p>
            <a:r>
              <a:rPr lang="en-US" sz="1700">
                <a:ea typeface="+mn-lt"/>
                <a:cs typeface="+mn-lt"/>
              </a:rPr>
              <a:t>Severe and refractory - evaluate for eating disorder</a:t>
            </a:r>
            <a:endParaRPr lang="en-US" sz="1700"/>
          </a:p>
          <a:p>
            <a:endParaRPr lang="en-US" sz="1700"/>
          </a:p>
          <a:p>
            <a:endParaRPr lang="en-US" sz="1700"/>
          </a:p>
        </p:txBody>
      </p:sp>
      <p:pic>
        <p:nvPicPr>
          <p:cNvPr id="6" name="Picture 5" descr="Desk with stethoscope and computer keyboard">
            <a:extLst>
              <a:ext uri="{FF2B5EF4-FFF2-40B4-BE49-F238E27FC236}">
                <a16:creationId xmlns:a16="http://schemas.microsoft.com/office/drawing/2014/main" id="{120AF867-2B89-F53C-0200-1BA5DFC31B11}"/>
              </a:ext>
            </a:extLst>
          </p:cNvPr>
          <p:cNvPicPr>
            <a:picLocks noChangeAspect="1"/>
          </p:cNvPicPr>
          <p:nvPr/>
        </p:nvPicPr>
        <p:blipFill rotWithShape="1">
          <a:blip r:embed="rId2"/>
          <a:srcRect l="33046" r="10" b="10"/>
          <a:stretch/>
        </p:blipFill>
        <p:spPr>
          <a:xfrm>
            <a:off x="3983776" y="10"/>
            <a:ext cx="5159081" cy="51434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Footer Placeholder 3">
            <a:extLst>
              <a:ext uri="{FF2B5EF4-FFF2-40B4-BE49-F238E27FC236}">
                <a16:creationId xmlns:a16="http://schemas.microsoft.com/office/drawing/2014/main" id="{2577B22A-1C3F-EFF4-F7F4-0C1A515744BB}"/>
              </a:ext>
            </a:extLst>
          </p:cNvPr>
          <p:cNvSpPr>
            <a:spLocks noGrp="1"/>
          </p:cNvSpPr>
          <p:nvPr>
            <p:ph type="ftr" sz="quarter" idx="11"/>
          </p:nvPr>
        </p:nvSpPr>
        <p:spPr>
          <a:xfrm>
            <a:off x="4686300" y="4767262"/>
            <a:ext cx="3086100" cy="273844"/>
          </a:xfrm>
        </p:spPr>
        <p:txBody>
          <a:bodyPr>
            <a:normAutofit/>
          </a:bodyPr>
          <a:lstStyle/>
          <a:p>
            <a:pPr algn="l">
              <a:lnSpc>
                <a:spcPct val="90000"/>
              </a:lnSpc>
              <a:spcAft>
                <a:spcPts val="600"/>
              </a:spcAft>
            </a:pPr>
            <a:r>
              <a:rPr lang="en-US" sz="600" dirty="0">
                <a:solidFill>
                  <a:schemeClr val="tx1"/>
                </a:solidFill>
              </a:rPr>
              <a:t>Black et al.  British society  of gastro guidelines on management of functional dyspepsia.  Gut 2022 71: 1697 - 1723</a:t>
            </a:r>
          </a:p>
        </p:txBody>
      </p:sp>
    </p:spTree>
    <p:extLst>
      <p:ext uri="{BB962C8B-B14F-4D97-AF65-F5344CB8AC3E}">
        <p14:creationId xmlns:p14="http://schemas.microsoft.com/office/powerpoint/2010/main" val="3386480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Clinical Question 1:</a:t>
            </a:r>
          </a:p>
        </p:txBody>
      </p:sp>
      <p:sp>
        <p:nvSpPr>
          <p:cNvPr id="3" name="Content Placeholder 2"/>
          <p:cNvSpPr>
            <a:spLocks noGrp="1"/>
          </p:cNvSpPr>
          <p:nvPr>
            <p:ph idx="1"/>
          </p:nvPr>
        </p:nvSpPr>
        <p:spPr/>
        <p:txBody>
          <a:bodyPr/>
          <a:lstStyle/>
          <a:p>
            <a:pPr marL="0" indent="0">
              <a:lnSpc>
                <a:spcPct val="100000"/>
              </a:lnSpc>
              <a:spcBef>
                <a:spcPts val="0"/>
              </a:spcBef>
              <a:buNone/>
            </a:pPr>
            <a:r>
              <a:rPr lang="en-US"/>
              <a:t>22 y/o M presents to office with 1 month of upper abdominal pain after all meals and epigastric fullness, worse after meals.  Not on NSAIDS.  He and his parents are very concerned.  Next best step: </a:t>
            </a:r>
          </a:p>
          <a:p>
            <a:pPr marL="0" indent="0">
              <a:lnSpc>
                <a:spcPct val="100000"/>
              </a:lnSpc>
              <a:spcBef>
                <a:spcPts val="0"/>
              </a:spcBef>
              <a:buNone/>
            </a:pPr>
            <a:r>
              <a:rPr lang="en-US"/>
              <a:t>	A. Refer for EGD</a:t>
            </a:r>
          </a:p>
          <a:p>
            <a:pPr marL="0" indent="0">
              <a:lnSpc>
                <a:spcPct val="100000"/>
              </a:lnSpc>
              <a:spcBef>
                <a:spcPts val="0"/>
              </a:spcBef>
              <a:buNone/>
            </a:pPr>
            <a:r>
              <a:rPr lang="en-US"/>
              <a:t>	B. Refer for EGD and CT scan</a:t>
            </a:r>
          </a:p>
          <a:p>
            <a:pPr marL="0" indent="0">
              <a:lnSpc>
                <a:spcPct val="100000"/>
              </a:lnSpc>
              <a:spcBef>
                <a:spcPts val="0"/>
              </a:spcBef>
              <a:buNone/>
            </a:pPr>
            <a:r>
              <a:rPr lang="en-US"/>
              <a:t>	C. Refer for EGD and CT scan and tell him to go to ED if        		his pain is severe</a:t>
            </a:r>
          </a:p>
          <a:p>
            <a:pPr marL="0" indent="0">
              <a:lnSpc>
                <a:spcPct val="100000"/>
              </a:lnSpc>
              <a:spcBef>
                <a:spcPts val="0"/>
              </a:spcBef>
              <a:buNone/>
            </a:pPr>
            <a:r>
              <a:rPr lang="en-US"/>
              <a:t>	D. Test stool for H. pylori, treat if positive 	</a:t>
            </a:r>
          </a:p>
        </p:txBody>
      </p:sp>
    </p:spTree>
    <p:extLst>
      <p:ext uri="{BB962C8B-B14F-4D97-AF65-F5344CB8AC3E}">
        <p14:creationId xmlns:p14="http://schemas.microsoft.com/office/powerpoint/2010/main" val="1739350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73843"/>
            <a:ext cx="7886700" cy="994173"/>
          </a:xfrm>
        </p:spPr>
        <p:txBody>
          <a:bodyPr>
            <a:normAutofit/>
          </a:bodyPr>
          <a:lstStyle/>
          <a:p>
            <a:r>
              <a:rPr lang="en-US" sz="4100"/>
              <a:t>Summary:</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447038"/>
            <a:ext cx="7886700" cy="3188970"/>
          </a:xfrm>
        </p:spPr>
        <p:txBody>
          <a:bodyPr vert="horz" lIns="91440" tIns="45720" rIns="91440" bIns="45720" rtlCol="0" anchor="t">
            <a:normAutofit/>
          </a:bodyPr>
          <a:lstStyle/>
          <a:p>
            <a:r>
              <a:rPr lang="en-US" sz="1700" dirty="0"/>
              <a:t>Dyspepsia is a common problem; typically no specific organic cause</a:t>
            </a:r>
          </a:p>
          <a:p>
            <a:r>
              <a:rPr lang="en-US" sz="1700" dirty="0"/>
              <a:t>Findings at EGD usually do NOT change management of dyspepsia; reserve EGD for those over age 60 or with specific risk factors</a:t>
            </a:r>
            <a:endParaRPr lang="en-US" sz="1700" dirty="0">
              <a:cs typeface="Arial"/>
            </a:endParaRPr>
          </a:p>
          <a:p>
            <a:r>
              <a:rPr lang="en-US" sz="1700" dirty="0">
                <a:cs typeface="Arial"/>
              </a:rPr>
              <a:t>Cross sectional imaging if &gt; 55-60 and red flags </a:t>
            </a:r>
            <a:endParaRPr lang="en-US" sz="1700" dirty="0"/>
          </a:p>
          <a:p>
            <a:r>
              <a:rPr lang="en-US" sz="1700" dirty="0"/>
              <a:t>Exclude H pylori, treat if positive</a:t>
            </a:r>
            <a:endParaRPr lang="en-US" sz="1700" dirty="0">
              <a:cs typeface="Arial" panose="020B0604020202020204"/>
            </a:endParaRPr>
          </a:p>
          <a:p>
            <a:r>
              <a:rPr lang="en-US" sz="1700" dirty="0">
                <a:cs typeface="Arial" panose="020B0604020202020204"/>
              </a:rPr>
              <a:t>Explain functional dyspepsia etiology to patient </a:t>
            </a:r>
            <a:endParaRPr lang="en-US" sz="1700" dirty="0"/>
          </a:p>
          <a:p>
            <a:r>
              <a:rPr lang="en-US" sz="1700" dirty="0"/>
              <a:t>Treat empirically with PPI, tricyclic anti-depressant,  in a step wise manner </a:t>
            </a:r>
          </a:p>
          <a:p>
            <a:pPr marL="0" indent="0">
              <a:buNone/>
            </a:pPr>
            <a:endParaRPr lang="en-US" sz="1700">
              <a:cs typeface="Arial"/>
            </a:endParaRPr>
          </a:p>
        </p:txBody>
      </p:sp>
    </p:spTree>
    <p:extLst>
      <p:ext uri="{BB962C8B-B14F-4D97-AF65-F5344CB8AC3E}">
        <p14:creationId xmlns:p14="http://schemas.microsoft.com/office/powerpoint/2010/main" val="1737393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AF6CA9-F534-9565-1081-44A60CFAA9F0}"/>
              </a:ext>
            </a:extLst>
          </p:cNvPr>
          <p:cNvPicPr>
            <a:picLocks noChangeAspect="1"/>
          </p:cNvPicPr>
          <p:nvPr/>
        </p:nvPicPr>
        <p:blipFill rotWithShape="1">
          <a:blip r:embed="rId3">
            <a:duotone>
              <a:schemeClr val="bg2">
                <a:shade val="45000"/>
                <a:satMod val="135000"/>
              </a:schemeClr>
              <a:prstClr val="white"/>
            </a:duotone>
          </a:blip>
          <a:srcRect r="9085" b="23272"/>
          <a:stretch/>
        </p:blipFill>
        <p:spPr>
          <a:xfrm>
            <a:off x="20" y="10"/>
            <a:ext cx="9143980" cy="51434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73843"/>
            <a:ext cx="7886700" cy="994173"/>
          </a:xfrm>
        </p:spPr>
        <p:txBody>
          <a:bodyPr>
            <a:normAutofit/>
          </a:bodyPr>
          <a:lstStyle/>
          <a:p>
            <a:r>
              <a:rPr lang="en-US" sz="3100" dirty="0"/>
              <a:t>Dyspepsia definition: </a:t>
            </a:r>
            <a:br>
              <a:rPr lang="en-US" sz="3100"/>
            </a:br>
            <a:r>
              <a:rPr lang="en-US" sz="3100" dirty="0"/>
              <a:t>Symptom-Based Diagnosis </a:t>
            </a:r>
          </a:p>
        </p:txBody>
      </p:sp>
      <p:graphicFrame>
        <p:nvGraphicFramePr>
          <p:cNvPr id="7" name="Content Placeholder 2">
            <a:extLst>
              <a:ext uri="{FF2B5EF4-FFF2-40B4-BE49-F238E27FC236}">
                <a16:creationId xmlns:a16="http://schemas.microsoft.com/office/drawing/2014/main" id="{A6F77C03-79A5-92EF-4922-55E117BCA0D1}"/>
              </a:ext>
            </a:extLst>
          </p:cNvPr>
          <p:cNvGraphicFramePr>
            <a:graphicFrameLocks noGrp="1"/>
          </p:cNvGraphicFramePr>
          <p:nvPr>
            <p:ph idx="1"/>
            <p:extLst>
              <p:ext uri="{D42A27DB-BD31-4B8C-83A1-F6EECF244321}">
                <p14:modId xmlns:p14="http://schemas.microsoft.com/office/powerpoint/2010/main" val="494809608"/>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29" name="Footer Placeholder 328">
            <a:extLst>
              <a:ext uri="{FF2B5EF4-FFF2-40B4-BE49-F238E27FC236}">
                <a16:creationId xmlns:a16="http://schemas.microsoft.com/office/drawing/2014/main" id="{D837EB34-C82D-EAF8-F1E7-CC320C57D347}"/>
              </a:ext>
            </a:extLst>
          </p:cNvPr>
          <p:cNvSpPr>
            <a:spLocks noGrp="1"/>
          </p:cNvSpPr>
          <p:nvPr>
            <p:ph type="ftr" sz="quarter" idx="11"/>
          </p:nvPr>
        </p:nvSpPr>
        <p:spPr/>
        <p:txBody>
          <a:bodyPr/>
          <a:lstStyle/>
          <a:p>
            <a:r>
              <a:rPr lang="en-US" dirty="0" err="1">
                <a:cs typeface="Arial"/>
              </a:rPr>
              <a:t>Moayyedi</a:t>
            </a:r>
            <a:r>
              <a:rPr lang="en-US" dirty="0">
                <a:cs typeface="Arial"/>
              </a:rPr>
              <a:t> et al ACG Clinical Guideline: Management of Dyspepsia.  </a:t>
            </a:r>
            <a:r>
              <a:rPr lang="en-US" sz="800" i="1" dirty="0">
                <a:cs typeface="Arial"/>
              </a:rPr>
              <a:t>Am J Gastroenterol 2017.  </a:t>
            </a:r>
            <a:endParaRPr lang="en-US" sz="800" i="1" dirty="0"/>
          </a:p>
        </p:txBody>
      </p:sp>
      <p:sp>
        <p:nvSpPr>
          <p:cNvPr id="330" name="TextBox 329">
            <a:extLst>
              <a:ext uri="{FF2B5EF4-FFF2-40B4-BE49-F238E27FC236}">
                <a16:creationId xmlns:a16="http://schemas.microsoft.com/office/drawing/2014/main" id="{EE2277DD-6983-A4BB-CC6C-53BC07E9CBD4}"/>
              </a:ext>
            </a:extLst>
          </p:cNvPr>
          <p:cNvSpPr txBox="1"/>
          <p:nvPr/>
        </p:nvSpPr>
        <p:spPr>
          <a:xfrm>
            <a:off x="693964" y="4192945"/>
            <a:ext cx="7756070" cy="303723"/>
          </a:xfrm>
          <a:prstGeom prst="rect">
            <a:avLst/>
          </a:prstGeom>
          <a:noFill/>
          <a:ln w="57150">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ROME IV Criteria Require symptom onset for &gt; 6 months to diagnose functional dyspepsia </a:t>
            </a:r>
            <a:endParaRPr lang="en-US" dirty="0"/>
          </a:p>
        </p:txBody>
      </p:sp>
    </p:spTree>
    <p:extLst>
      <p:ext uri="{BB962C8B-B14F-4D97-AF65-F5344CB8AC3E}">
        <p14:creationId xmlns:p14="http://schemas.microsoft.com/office/powerpoint/2010/main" val="1841225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arge intestine&#10;&#10;Description automatically generated">
            <a:extLst>
              <a:ext uri="{FF2B5EF4-FFF2-40B4-BE49-F238E27FC236}">
                <a16:creationId xmlns:a16="http://schemas.microsoft.com/office/drawing/2014/main" id="{9ED7A50F-69AC-3D21-4D27-086E1D6AAF15}"/>
              </a:ext>
            </a:extLst>
          </p:cNvPr>
          <p:cNvPicPr>
            <a:picLocks noChangeAspect="1"/>
          </p:cNvPicPr>
          <p:nvPr/>
        </p:nvPicPr>
        <p:blipFill rotWithShape="1">
          <a:blip r:embed="rId2"/>
          <a:srcRect r="43948" b="-2"/>
          <a:stretch/>
        </p:blipFill>
        <p:spPr>
          <a:xfrm>
            <a:off x="5536239" y="10"/>
            <a:ext cx="3607761" cy="51434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pic>
        <p:nvPicPr>
          <p:cNvPr id="6" name="Picture 5" descr="A close-up of a colon&#10;&#10;Description automatically generated">
            <a:extLst>
              <a:ext uri="{FF2B5EF4-FFF2-40B4-BE49-F238E27FC236}">
                <a16:creationId xmlns:a16="http://schemas.microsoft.com/office/drawing/2014/main" id="{CE683AA3-CF42-671A-F1E9-BD50FC306CC9}"/>
              </a:ext>
            </a:extLst>
          </p:cNvPr>
          <p:cNvPicPr>
            <a:picLocks noChangeAspect="1"/>
          </p:cNvPicPr>
          <p:nvPr/>
        </p:nvPicPr>
        <p:blipFill rotWithShape="1">
          <a:blip r:embed="rId3"/>
          <a:srcRect r="-5" b="14115"/>
          <a:stretch/>
        </p:blipFill>
        <p:spPr>
          <a:xfrm>
            <a:off x="2352291" y="10"/>
            <a:ext cx="3734478" cy="2551166"/>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4" name="Content Placeholder 3" descr="A close-up of a large intestine&#10;&#10;Description automatically generated">
            <a:extLst>
              <a:ext uri="{FF2B5EF4-FFF2-40B4-BE49-F238E27FC236}">
                <a16:creationId xmlns:a16="http://schemas.microsoft.com/office/drawing/2014/main" id="{8872A952-E57C-E3EE-31B3-5426EC10F551}"/>
              </a:ext>
            </a:extLst>
          </p:cNvPr>
          <p:cNvPicPr>
            <a:picLocks noChangeAspect="1"/>
          </p:cNvPicPr>
          <p:nvPr/>
        </p:nvPicPr>
        <p:blipFill rotWithShape="1">
          <a:blip r:embed="rId4"/>
          <a:srcRect t="4552" r="1" b="11084"/>
          <a:stretch/>
        </p:blipFill>
        <p:spPr>
          <a:xfrm>
            <a:off x="2392071" y="2592324"/>
            <a:ext cx="3694109" cy="2551176"/>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15" name="Freeform: Shape 14">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9361" cy="51435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2502" cy="51435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8383AD-2658-45C2-2C0D-EAABAB768B59}"/>
              </a:ext>
            </a:extLst>
          </p:cNvPr>
          <p:cNvSpPr>
            <a:spLocks noGrp="1"/>
          </p:cNvSpPr>
          <p:nvPr>
            <p:ph type="title"/>
          </p:nvPr>
        </p:nvSpPr>
        <p:spPr>
          <a:xfrm>
            <a:off x="336042" y="514350"/>
            <a:ext cx="2105406" cy="994172"/>
          </a:xfrm>
        </p:spPr>
        <p:txBody>
          <a:bodyPr>
            <a:normAutofit/>
          </a:bodyPr>
          <a:lstStyle/>
          <a:p>
            <a:r>
              <a:rPr lang="en-US" sz="2100" dirty="0">
                <a:cs typeface="Arial"/>
              </a:rPr>
              <a:t>Dyspepsia</a:t>
            </a:r>
            <a:endParaRPr lang="en-US" sz="2100" dirty="0"/>
          </a:p>
        </p:txBody>
      </p:sp>
      <p:sp>
        <p:nvSpPr>
          <p:cNvPr id="19" name="Rectangle 18">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5142"/>
            <a:ext cx="96012" cy="490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1567455"/>
            <a:ext cx="212598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7F712169-153C-DB75-1831-CADBD7565755}"/>
              </a:ext>
            </a:extLst>
          </p:cNvPr>
          <p:cNvSpPr>
            <a:spLocks noGrp="1"/>
          </p:cNvSpPr>
          <p:nvPr>
            <p:ph idx="1"/>
          </p:nvPr>
        </p:nvSpPr>
        <p:spPr>
          <a:xfrm>
            <a:off x="336042" y="1693926"/>
            <a:ext cx="2105406" cy="2942082"/>
          </a:xfrm>
        </p:spPr>
        <p:txBody>
          <a:bodyPr vert="horz" lIns="91440" tIns="45720" rIns="91440" bIns="45720" rtlCol="0" anchor="t">
            <a:normAutofit/>
          </a:bodyPr>
          <a:lstStyle/>
          <a:p>
            <a:r>
              <a:rPr lang="en-US" sz="1300" dirty="0">
                <a:cs typeface="Arial"/>
              </a:rPr>
              <a:t>Most common finding </a:t>
            </a:r>
            <a:endParaRPr lang="en-US" sz="1300" dirty="0"/>
          </a:p>
        </p:txBody>
      </p:sp>
    </p:spTree>
    <p:extLst>
      <p:ext uri="{BB962C8B-B14F-4D97-AF65-F5344CB8AC3E}">
        <p14:creationId xmlns:p14="http://schemas.microsoft.com/office/powerpoint/2010/main" val="1232898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Dyspepsia: Scope of the Problem</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7% of adults have dyspepsia – 20% + incidence over time </a:t>
            </a:r>
          </a:p>
          <a:p>
            <a:r>
              <a:rPr lang="en-US" dirty="0"/>
              <a:t>Estimated cost $18 million dollars/ year in US </a:t>
            </a:r>
            <a:endParaRPr lang="en-US" dirty="0">
              <a:cs typeface="Arial"/>
            </a:endParaRPr>
          </a:p>
          <a:p>
            <a:r>
              <a:rPr lang="en-US" dirty="0"/>
              <a:t>Normal life expectancy </a:t>
            </a:r>
            <a:endParaRPr lang="en-US" dirty="0">
              <a:cs typeface="Arial"/>
            </a:endParaRPr>
          </a:p>
          <a:p>
            <a:r>
              <a:rPr lang="en-US" dirty="0"/>
              <a:t>Recent guidelines take a symptom-based approach to avoid un- necessary testing </a:t>
            </a:r>
            <a:endParaRPr lang="en-US" dirty="0">
              <a:cs typeface="Arial"/>
            </a:endParaRPr>
          </a:p>
        </p:txBody>
      </p:sp>
      <p:sp>
        <p:nvSpPr>
          <p:cNvPr id="4" name="Footer Placeholder 3">
            <a:extLst>
              <a:ext uri="{FF2B5EF4-FFF2-40B4-BE49-F238E27FC236}">
                <a16:creationId xmlns:a16="http://schemas.microsoft.com/office/drawing/2014/main" id="{1766BA10-780B-C5D2-CEDE-84104CEE8C7A}"/>
              </a:ext>
            </a:extLst>
          </p:cNvPr>
          <p:cNvSpPr>
            <a:spLocks noGrp="1"/>
          </p:cNvSpPr>
          <p:nvPr>
            <p:ph type="ftr" sz="quarter" idx="11"/>
          </p:nvPr>
        </p:nvSpPr>
        <p:spPr/>
        <p:txBody>
          <a:bodyPr/>
          <a:lstStyle/>
          <a:p>
            <a:r>
              <a:rPr lang="en-US" dirty="0" err="1">
                <a:cs typeface="Arial"/>
              </a:rPr>
              <a:t>Moayyedi</a:t>
            </a:r>
            <a:r>
              <a:rPr lang="en-US" dirty="0">
                <a:cs typeface="Arial"/>
              </a:rPr>
              <a:t> et al ACG Clinical Guideline: Management of Dyspepsia.  </a:t>
            </a:r>
            <a:r>
              <a:rPr lang="en-US" sz="800" i="1" dirty="0">
                <a:cs typeface="Arial"/>
              </a:rPr>
              <a:t>Am J Gastroenterol 2017.  </a:t>
            </a:r>
            <a:endParaRPr lang="en-US" dirty="0"/>
          </a:p>
        </p:txBody>
      </p:sp>
    </p:spTree>
    <p:extLst>
      <p:ext uri="{BB962C8B-B14F-4D97-AF65-F5344CB8AC3E}">
        <p14:creationId xmlns:p14="http://schemas.microsoft.com/office/powerpoint/2010/main" val="1525810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5B5129-FCA2-366D-2AB4-595E471FFBAF}"/>
              </a:ext>
            </a:extLst>
          </p:cNvPr>
          <p:cNvSpPr>
            <a:spLocks noGrp="1"/>
          </p:cNvSpPr>
          <p:nvPr>
            <p:ph type="title"/>
          </p:nvPr>
        </p:nvSpPr>
        <p:spPr>
          <a:xfrm>
            <a:off x="628650" y="417891"/>
            <a:ext cx="7886700" cy="850124"/>
          </a:xfrm>
        </p:spPr>
        <p:txBody>
          <a:bodyPr>
            <a:normAutofit fontScale="90000"/>
          </a:bodyPr>
          <a:lstStyle/>
          <a:p>
            <a:r>
              <a:rPr lang="en-US" sz="3900">
                <a:cs typeface="Arial"/>
              </a:rPr>
              <a:t>Cardinal and Associated symptoms of dyspepsia </a:t>
            </a:r>
            <a:endParaRPr lang="en-US" sz="3900"/>
          </a:p>
        </p:txBody>
      </p:sp>
      <p:graphicFrame>
        <p:nvGraphicFramePr>
          <p:cNvPr id="15" name="Content Placeholder 2">
            <a:extLst>
              <a:ext uri="{FF2B5EF4-FFF2-40B4-BE49-F238E27FC236}">
                <a16:creationId xmlns:a16="http://schemas.microsoft.com/office/drawing/2014/main" id="{C2B879C9-2247-F52D-4467-D3B57921A97B}"/>
              </a:ext>
            </a:extLst>
          </p:cNvPr>
          <p:cNvGraphicFramePr>
            <a:graphicFrameLocks noGrp="1"/>
          </p:cNvGraphicFramePr>
          <p:nvPr>
            <p:ph idx="1"/>
            <p:extLst>
              <p:ext uri="{D42A27DB-BD31-4B8C-83A1-F6EECF244321}">
                <p14:modId xmlns:p14="http://schemas.microsoft.com/office/powerpoint/2010/main" val="1341205733"/>
              </p:ext>
            </p:extLst>
          </p:nvPr>
        </p:nvGraphicFramePr>
        <p:xfrm>
          <a:off x="479858" y="1031780"/>
          <a:ext cx="7886700" cy="3264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2" name="Straight Arrow Connector 101">
            <a:extLst>
              <a:ext uri="{FF2B5EF4-FFF2-40B4-BE49-F238E27FC236}">
                <a16:creationId xmlns:a16="http://schemas.microsoft.com/office/drawing/2014/main" id="{3EE80FF5-E56D-CC42-36A3-C34CB975ECD2}"/>
              </a:ext>
            </a:extLst>
          </p:cNvPr>
          <p:cNvCxnSpPr/>
          <p:nvPr/>
        </p:nvCxnSpPr>
        <p:spPr>
          <a:xfrm>
            <a:off x="1716441" y="3222871"/>
            <a:ext cx="1291701" cy="7035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35CD2A6A-236D-3D47-A72F-A98E16DD7EB1}"/>
              </a:ext>
            </a:extLst>
          </p:cNvPr>
          <p:cNvCxnSpPr>
            <a:cxnSpLocks/>
          </p:cNvCxnSpPr>
          <p:nvPr/>
        </p:nvCxnSpPr>
        <p:spPr>
          <a:xfrm flipV="1">
            <a:off x="1798083" y="1599604"/>
            <a:ext cx="1134247" cy="10809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D151021B-761F-8A5A-D6F1-69F50C37BECE}"/>
              </a:ext>
            </a:extLst>
          </p:cNvPr>
          <p:cNvSpPr txBox="1"/>
          <p:nvPr/>
        </p:nvSpPr>
        <p:spPr>
          <a:xfrm>
            <a:off x="746448" y="2665056"/>
            <a:ext cx="1726163" cy="507831"/>
          </a:xfrm>
          <a:prstGeom prst="rect">
            <a:avLst/>
          </a:prstGeom>
          <a:noFill/>
          <a:ln w="57150">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Post – prandial distress syndrome </a:t>
            </a:r>
            <a:endParaRPr lang="en-US"/>
          </a:p>
        </p:txBody>
      </p:sp>
      <p:cxnSp>
        <p:nvCxnSpPr>
          <p:cNvPr id="111" name="Straight Arrow Connector 110">
            <a:extLst>
              <a:ext uri="{FF2B5EF4-FFF2-40B4-BE49-F238E27FC236}">
                <a16:creationId xmlns:a16="http://schemas.microsoft.com/office/drawing/2014/main" id="{C50923FF-F25F-85F7-B804-6670F185DCBD}"/>
              </a:ext>
            </a:extLst>
          </p:cNvPr>
          <p:cNvCxnSpPr>
            <a:cxnSpLocks/>
          </p:cNvCxnSpPr>
          <p:nvPr/>
        </p:nvCxnSpPr>
        <p:spPr>
          <a:xfrm flipH="1" flipV="1">
            <a:off x="5912295" y="1663752"/>
            <a:ext cx="1239228" cy="6960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7A76189B-700B-E52D-E37F-19D5E8C616A3}"/>
              </a:ext>
            </a:extLst>
          </p:cNvPr>
          <p:cNvCxnSpPr>
            <a:cxnSpLocks/>
          </p:cNvCxnSpPr>
          <p:nvPr/>
        </p:nvCxnSpPr>
        <p:spPr>
          <a:xfrm flipH="1">
            <a:off x="5743178" y="3059582"/>
            <a:ext cx="1519145" cy="8143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9E02ECD1-8B5F-8989-E602-6CED0F92D581}"/>
              </a:ext>
            </a:extLst>
          </p:cNvPr>
          <p:cNvSpPr txBox="1"/>
          <p:nvPr/>
        </p:nvSpPr>
        <p:spPr>
          <a:xfrm>
            <a:off x="6356480" y="2478444"/>
            <a:ext cx="1702836" cy="507831"/>
          </a:xfrm>
          <a:prstGeom prst="rect">
            <a:avLst/>
          </a:prstGeom>
          <a:noFill/>
          <a:ln w="57150">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Epigastric Pain Syndrome </a:t>
            </a:r>
            <a:endParaRPr lang="en-US" dirty="0"/>
          </a:p>
        </p:txBody>
      </p:sp>
    </p:spTree>
    <p:extLst>
      <p:ext uri="{BB962C8B-B14F-4D97-AF65-F5344CB8AC3E}">
        <p14:creationId xmlns:p14="http://schemas.microsoft.com/office/powerpoint/2010/main" val="107977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5B5862-3ED4-FFE3-5651-992D68703B16}"/>
              </a:ext>
            </a:extLst>
          </p:cNvPr>
          <p:cNvSpPr>
            <a:spLocks noGrp="1"/>
          </p:cNvSpPr>
          <p:nvPr>
            <p:ph type="title"/>
          </p:nvPr>
        </p:nvSpPr>
        <p:spPr>
          <a:xfrm>
            <a:off x="628650" y="417891"/>
            <a:ext cx="7886700" cy="850124"/>
          </a:xfrm>
        </p:spPr>
        <p:txBody>
          <a:bodyPr>
            <a:normAutofit/>
          </a:bodyPr>
          <a:lstStyle/>
          <a:p>
            <a:pPr algn="ctr"/>
            <a:r>
              <a:rPr lang="en-US" sz="3600">
                <a:cs typeface="Arial"/>
              </a:rPr>
              <a:t>Associated Symptoms of Dyspepsia </a:t>
            </a:r>
            <a:endParaRPr lang="en-US" sz="3600"/>
          </a:p>
        </p:txBody>
      </p:sp>
      <p:graphicFrame>
        <p:nvGraphicFramePr>
          <p:cNvPr id="5" name="Content Placeholder 2">
            <a:extLst>
              <a:ext uri="{FF2B5EF4-FFF2-40B4-BE49-F238E27FC236}">
                <a16:creationId xmlns:a16="http://schemas.microsoft.com/office/drawing/2014/main" id="{F03DBAC7-AF44-F4DF-36FA-FEB39F38293C}"/>
              </a:ext>
            </a:extLst>
          </p:cNvPr>
          <p:cNvGraphicFramePr>
            <a:graphicFrameLocks noGrp="1"/>
          </p:cNvGraphicFramePr>
          <p:nvPr>
            <p:ph idx="1"/>
            <p:extLst>
              <p:ext uri="{D42A27DB-BD31-4B8C-83A1-F6EECF244321}">
                <p14:modId xmlns:p14="http://schemas.microsoft.com/office/powerpoint/2010/main" val="1271506649"/>
              </p:ext>
            </p:extLst>
          </p:nvPr>
        </p:nvGraphicFramePr>
        <p:xfrm>
          <a:off x="628650" y="1371600"/>
          <a:ext cx="7886700" cy="3264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4284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A28F1-DED7-BA91-038A-2263879ABA3B}"/>
              </a:ext>
            </a:extLst>
          </p:cNvPr>
          <p:cNvSpPr>
            <a:spLocks noGrp="1"/>
          </p:cNvSpPr>
          <p:nvPr>
            <p:ph type="title"/>
          </p:nvPr>
        </p:nvSpPr>
        <p:spPr/>
        <p:txBody>
          <a:bodyPr/>
          <a:lstStyle/>
          <a:p>
            <a:r>
              <a:rPr lang="en-US" dirty="0">
                <a:cs typeface="Arial"/>
              </a:rPr>
              <a:t>Pick a Bucket....</a:t>
            </a:r>
          </a:p>
        </p:txBody>
      </p:sp>
      <p:pic>
        <p:nvPicPr>
          <p:cNvPr id="10" name="Content Placeholder 9" descr="Bucket and shovel outline">
            <a:extLst>
              <a:ext uri="{FF2B5EF4-FFF2-40B4-BE49-F238E27FC236}">
                <a16:creationId xmlns:a16="http://schemas.microsoft.com/office/drawing/2014/main" id="{B7EB0AE0-AA6F-C0E7-1842-9952C0E3C80B}"/>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43329" y="1705744"/>
            <a:ext cx="3018881" cy="3024713"/>
          </a:xfrm>
        </p:spPr>
      </p:pic>
      <p:pic>
        <p:nvPicPr>
          <p:cNvPr id="12" name="Content Placeholder 9" descr="Bucket and shovel outline">
            <a:extLst>
              <a:ext uri="{FF2B5EF4-FFF2-40B4-BE49-F238E27FC236}">
                <a16:creationId xmlns:a16="http://schemas.microsoft.com/office/drawing/2014/main" id="{8654532B-5E57-0943-EA6C-F6D2CED1A4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13474" y="1706522"/>
            <a:ext cx="3053871" cy="3030545"/>
          </a:xfrm>
          <a:prstGeom prst="rect">
            <a:avLst/>
          </a:prstGeom>
        </p:spPr>
      </p:pic>
      <p:pic>
        <p:nvPicPr>
          <p:cNvPr id="13" name="Content Placeholder 9" descr="Bucket and shovel outline">
            <a:extLst>
              <a:ext uri="{FF2B5EF4-FFF2-40B4-BE49-F238E27FC236}">
                <a16:creationId xmlns:a16="http://schemas.microsoft.com/office/drawing/2014/main" id="{0644633D-C3EF-A77F-391D-898758E415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4525" y="1759006"/>
            <a:ext cx="2913912" cy="2913912"/>
          </a:xfrm>
          <a:prstGeom prst="rect">
            <a:avLst/>
          </a:prstGeom>
        </p:spPr>
      </p:pic>
      <p:pic>
        <p:nvPicPr>
          <p:cNvPr id="15" name="Content Placeholder 9" descr="Bucket and shovel outline">
            <a:extLst>
              <a:ext uri="{FF2B5EF4-FFF2-40B4-BE49-F238E27FC236}">
                <a16:creationId xmlns:a16="http://schemas.microsoft.com/office/drawing/2014/main" id="{947FDB77-6206-FF03-38B6-E6DCEF5FC5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83953" y="1793997"/>
            <a:ext cx="2902248" cy="2902248"/>
          </a:xfrm>
          <a:prstGeom prst="rect">
            <a:avLst/>
          </a:prstGeom>
        </p:spPr>
      </p:pic>
      <p:sp>
        <p:nvSpPr>
          <p:cNvPr id="16" name="TextBox 15">
            <a:extLst>
              <a:ext uri="{FF2B5EF4-FFF2-40B4-BE49-F238E27FC236}">
                <a16:creationId xmlns:a16="http://schemas.microsoft.com/office/drawing/2014/main" id="{FD1253AA-A2C0-7198-515F-DDDE61F5A443}"/>
              </a:ext>
            </a:extLst>
          </p:cNvPr>
          <p:cNvSpPr txBox="1"/>
          <p:nvPr/>
        </p:nvSpPr>
        <p:spPr>
          <a:xfrm>
            <a:off x="1282958" y="3259883"/>
            <a:ext cx="956388" cy="30008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0000"/>
                </a:solidFill>
                <a:cs typeface="Arial"/>
              </a:rPr>
              <a:t>IBS</a:t>
            </a:r>
            <a:endParaRPr lang="en-US" dirty="0">
              <a:solidFill>
                <a:srgbClr val="FF0000"/>
              </a:solidFill>
            </a:endParaRPr>
          </a:p>
        </p:txBody>
      </p:sp>
      <p:sp>
        <p:nvSpPr>
          <p:cNvPr id="17" name="TextBox 16">
            <a:extLst>
              <a:ext uri="{FF2B5EF4-FFF2-40B4-BE49-F238E27FC236}">
                <a16:creationId xmlns:a16="http://schemas.microsoft.com/office/drawing/2014/main" id="{9BB923E8-31D9-A7D4-2FD7-ACE3F24CB33E}"/>
              </a:ext>
            </a:extLst>
          </p:cNvPr>
          <p:cNvSpPr txBox="1"/>
          <p:nvPr/>
        </p:nvSpPr>
        <p:spPr>
          <a:xfrm>
            <a:off x="3300703" y="3259881"/>
            <a:ext cx="781439" cy="31174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C000"/>
                </a:solidFill>
                <a:cs typeface="Arial"/>
              </a:rPr>
              <a:t>GERD</a:t>
            </a:r>
            <a:endParaRPr lang="en-US" dirty="0">
              <a:solidFill>
                <a:srgbClr val="FFC000"/>
              </a:solidFill>
            </a:endParaRPr>
          </a:p>
        </p:txBody>
      </p:sp>
      <p:sp>
        <p:nvSpPr>
          <p:cNvPr id="3" name="TextBox 2">
            <a:extLst>
              <a:ext uri="{FF2B5EF4-FFF2-40B4-BE49-F238E27FC236}">
                <a16:creationId xmlns:a16="http://schemas.microsoft.com/office/drawing/2014/main" id="{0F418817-CE80-64AD-E2CC-8CD3B19C3AF6}"/>
              </a:ext>
            </a:extLst>
          </p:cNvPr>
          <p:cNvSpPr txBox="1"/>
          <p:nvPr/>
        </p:nvSpPr>
        <p:spPr>
          <a:xfrm>
            <a:off x="5347605" y="3219060"/>
            <a:ext cx="898073" cy="30008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B050"/>
                </a:solidFill>
                <a:cs typeface="Arial"/>
              </a:rPr>
              <a:t> Nausea </a:t>
            </a:r>
            <a:endParaRPr lang="en-US" dirty="0">
              <a:solidFill>
                <a:srgbClr val="00B050"/>
              </a:solidFill>
            </a:endParaRPr>
          </a:p>
        </p:txBody>
      </p:sp>
      <p:sp>
        <p:nvSpPr>
          <p:cNvPr id="4" name="TextBox 3">
            <a:extLst>
              <a:ext uri="{FF2B5EF4-FFF2-40B4-BE49-F238E27FC236}">
                <a16:creationId xmlns:a16="http://schemas.microsoft.com/office/drawing/2014/main" id="{B5C61D99-5485-D31A-EE6E-06756C9806FE}"/>
              </a:ext>
            </a:extLst>
          </p:cNvPr>
          <p:cNvSpPr txBox="1"/>
          <p:nvPr/>
        </p:nvSpPr>
        <p:spPr>
          <a:xfrm>
            <a:off x="7417836" y="2962470"/>
            <a:ext cx="1003041" cy="5078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70C0"/>
                </a:solidFill>
                <a:cs typeface="Arial"/>
              </a:rPr>
              <a:t>Dyspepsia </a:t>
            </a:r>
            <a:endParaRPr lang="en-US" dirty="0">
              <a:solidFill>
                <a:srgbClr val="0070C0"/>
              </a:solidFill>
            </a:endParaRPr>
          </a:p>
        </p:txBody>
      </p:sp>
    </p:spTree>
    <p:extLst>
      <p:ext uri="{BB962C8B-B14F-4D97-AF65-F5344CB8AC3E}">
        <p14:creationId xmlns:p14="http://schemas.microsoft.com/office/powerpoint/2010/main" val="27473439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(16:9)</PresentationFormat>
  <Slides>30</Slides>
  <Notes>6</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Dyspepsia</vt:lpstr>
      <vt:lpstr>Objectives:</vt:lpstr>
      <vt:lpstr>Clinical Question 1:</vt:lpstr>
      <vt:lpstr>Dyspepsia definition:  Symptom-Based Diagnosis </vt:lpstr>
      <vt:lpstr>Dyspepsia</vt:lpstr>
      <vt:lpstr>Dyspepsia: Scope of the Problem</vt:lpstr>
      <vt:lpstr>Cardinal and Associated symptoms of dyspepsia </vt:lpstr>
      <vt:lpstr>Associated Symptoms of Dyspepsia </vt:lpstr>
      <vt:lpstr>Pick a Bucket....</vt:lpstr>
      <vt:lpstr>PowerPoint Presentation</vt:lpstr>
      <vt:lpstr>PowerPoint Presentation</vt:lpstr>
      <vt:lpstr>Etiology of Functional Dyspepsia</vt:lpstr>
      <vt:lpstr>Differential for Upper Abdominal Pain </vt:lpstr>
      <vt:lpstr>American College of Gastroenterology Dyspepsia Guidelines 2017: Major Changes</vt:lpstr>
      <vt:lpstr>Diagnostic Workup:  Age Matters </vt:lpstr>
      <vt:lpstr>Think about YOUR Patient </vt:lpstr>
      <vt:lpstr>Clinical Question 2</vt:lpstr>
      <vt:lpstr>Red flags</vt:lpstr>
      <vt:lpstr>Management of Undiagnosed Dyspepsia:</vt:lpstr>
      <vt:lpstr>Management of Dyspepsia and Proton Pump Inhibitor: </vt:lpstr>
      <vt:lpstr>Management of Dyspepsia and Tricyclic Antidepressant (TCA)</vt:lpstr>
      <vt:lpstr>Management of Dyspepsia and Prokinetic Therapy </vt:lpstr>
      <vt:lpstr>British Guidelines – First LineTreatment </vt:lpstr>
      <vt:lpstr>British Guidelines – First LineTreatment </vt:lpstr>
      <vt:lpstr>Dyspepsia and Psychotherapy </vt:lpstr>
      <vt:lpstr>Off the Algorithm:  Other treatments for functional dyspepsia </vt:lpstr>
      <vt:lpstr>Clinical Question #3</vt:lpstr>
      <vt:lpstr>PowerPoint Presentation</vt:lpstr>
      <vt:lpstr>Severe and Refractory Dyspepsia</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Dyspepsia</dc:title>
  <dc:creator>Jenkins MD,Erin</dc:creator>
  <cp:revision>270</cp:revision>
  <dcterms:created xsi:type="dcterms:W3CDTF">2018-07-18T15:29:45Z</dcterms:created>
  <dcterms:modified xsi:type="dcterms:W3CDTF">2023-10-27T17:34:26Z</dcterms:modified>
</cp:coreProperties>
</file>