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30"/>
  </p:notesMasterIdLst>
  <p:sldIdLst>
    <p:sldId id="336" r:id="rId2"/>
    <p:sldId id="311" r:id="rId3"/>
    <p:sldId id="324" r:id="rId4"/>
    <p:sldId id="341" r:id="rId5"/>
    <p:sldId id="347" r:id="rId6"/>
    <p:sldId id="344" r:id="rId7"/>
    <p:sldId id="346" r:id="rId8"/>
    <p:sldId id="313" r:id="rId9"/>
    <p:sldId id="314" r:id="rId10"/>
    <p:sldId id="342" r:id="rId11"/>
    <p:sldId id="318" r:id="rId12"/>
    <p:sldId id="320" r:id="rId13"/>
    <p:sldId id="326" r:id="rId14"/>
    <p:sldId id="345" r:id="rId15"/>
    <p:sldId id="321" r:id="rId16"/>
    <p:sldId id="322" r:id="rId17"/>
    <p:sldId id="335" r:id="rId18"/>
    <p:sldId id="323" r:id="rId19"/>
    <p:sldId id="329" r:id="rId20"/>
    <p:sldId id="330" r:id="rId21"/>
    <p:sldId id="338" r:id="rId22"/>
    <p:sldId id="340" r:id="rId23"/>
    <p:sldId id="331" r:id="rId24"/>
    <p:sldId id="333" r:id="rId25"/>
    <p:sldId id="339" r:id="rId26"/>
    <p:sldId id="334" r:id="rId27"/>
    <p:sldId id="343"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00" autoAdjust="0"/>
  </p:normalViewPr>
  <p:slideViewPr>
    <p:cSldViewPr snapToGrid="0">
      <p:cViewPr>
        <p:scale>
          <a:sx n="98" d="100"/>
          <a:sy n="98" d="100"/>
        </p:scale>
        <p:origin x="82" y="-2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4FBEB-0002-4F81-ACAD-5153DF351CF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EA8CB45-2F26-4988-9F11-03D08EB04CD8}">
      <dgm:prSet/>
      <dgm:spPr/>
      <dgm:t>
        <a:bodyPr/>
        <a:lstStyle/>
        <a:p>
          <a:pPr>
            <a:lnSpc>
              <a:spcPct val="100000"/>
            </a:lnSpc>
          </a:pPr>
          <a:r>
            <a:rPr lang="en-US"/>
            <a:t>Summarize the role of hand therapy in contracture management</a:t>
          </a:r>
        </a:p>
      </dgm:t>
    </dgm:pt>
    <dgm:pt modelId="{747E6EBA-FD18-43E8-9528-7B4C436845CF}" type="parTrans" cxnId="{4D83893B-184F-4E82-901E-81648EEDA158}">
      <dgm:prSet/>
      <dgm:spPr/>
      <dgm:t>
        <a:bodyPr/>
        <a:lstStyle/>
        <a:p>
          <a:endParaRPr lang="en-US"/>
        </a:p>
      </dgm:t>
    </dgm:pt>
    <dgm:pt modelId="{DFA6B1F6-FCB2-4B50-BB7F-118B97C0BE06}" type="sibTrans" cxnId="{4D83893B-184F-4E82-901E-81648EEDA158}">
      <dgm:prSet/>
      <dgm:spPr/>
      <dgm:t>
        <a:bodyPr/>
        <a:lstStyle/>
        <a:p>
          <a:endParaRPr lang="en-US"/>
        </a:p>
      </dgm:t>
    </dgm:pt>
    <dgm:pt modelId="{2D7816EC-D272-43B1-B62F-B7184DA9E2CD}">
      <dgm:prSet/>
      <dgm:spPr/>
      <dgm:t>
        <a:bodyPr/>
        <a:lstStyle/>
        <a:p>
          <a:pPr>
            <a:lnSpc>
              <a:spcPct val="100000"/>
            </a:lnSpc>
          </a:pPr>
          <a:r>
            <a:rPr lang="en-US"/>
            <a:t>Be able to identify 3 risk factors leading to developing contractures </a:t>
          </a:r>
        </a:p>
      </dgm:t>
    </dgm:pt>
    <dgm:pt modelId="{D8D1C484-4F54-4CA6-A6E9-24BF74B4730A}" type="parTrans" cxnId="{00ACD648-A749-4F49-B770-59A61479DF0C}">
      <dgm:prSet/>
      <dgm:spPr/>
      <dgm:t>
        <a:bodyPr/>
        <a:lstStyle/>
        <a:p>
          <a:endParaRPr lang="en-US"/>
        </a:p>
      </dgm:t>
    </dgm:pt>
    <dgm:pt modelId="{83CBBFA7-7902-49C8-A520-A521562B5DF9}" type="sibTrans" cxnId="{00ACD648-A749-4F49-B770-59A61479DF0C}">
      <dgm:prSet/>
      <dgm:spPr/>
      <dgm:t>
        <a:bodyPr/>
        <a:lstStyle/>
        <a:p>
          <a:endParaRPr lang="en-US"/>
        </a:p>
      </dgm:t>
    </dgm:pt>
    <dgm:pt modelId="{3C881B3D-BA99-495B-A248-65284D64F649}">
      <dgm:prSet/>
      <dgm:spPr/>
      <dgm:t>
        <a:bodyPr/>
        <a:lstStyle/>
        <a:p>
          <a:pPr>
            <a:lnSpc>
              <a:spcPct val="100000"/>
            </a:lnSpc>
          </a:pPr>
          <a:r>
            <a:rPr lang="en-US"/>
            <a:t>Identify 2 options for treatment </a:t>
          </a:r>
        </a:p>
      </dgm:t>
    </dgm:pt>
    <dgm:pt modelId="{54206497-DD9E-441A-9292-87219FDA2213}" type="parTrans" cxnId="{22B6E617-4CF5-4C4D-B8A0-41B2C8B16BEB}">
      <dgm:prSet/>
      <dgm:spPr/>
      <dgm:t>
        <a:bodyPr/>
        <a:lstStyle/>
        <a:p>
          <a:endParaRPr lang="en-US"/>
        </a:p>
      </dgm:t>
    </dgm:pt>
    <dgm:pt modelId="{9972E79F-E64F-434B-B40E-3AB62922DB71}" type="sibTrans" cxnId="{22B6E617-4CF5-4C4D-B8A0-41B2C8B16BEB}">
      <dgm:prSet/>
      <dgm:spPr/>
      <dgm:t>
        <a:bodyPr/>
        <a:lstStyle/>
        <a:p>
          <a:endParaRPr lang="en-US"/>
        </a:p>
      </dgm:t>
    </dgm:pt>
    <dgm:pt modelId="{CD38BC0F-15D6-4F1E-8F3E-BCD5F114C65B}" type="pres">
      <dgm:prSet presAssocID="{B7B4FBEB-0002-4F81-ACAD-5153DF351CF3}" presName="root" presStyleCnt="0">
        <dgm:presLayoutVars>
          <dgm:dir/>
          <dgm:resizeHandles val="exact"/>
        </dgm:presLayoutVars>
      </dgm:prSet>
      <dgm:spPr/>
    </dgm:pt>
    <dgm:pt modelId="{B71EEB50-AEB7-473F-B679-2C41036A9683}" type="pres">
      <dgm:prSet presAssocID="{AEA8CB45-2F26-4988-9F11-03D08EB04CD8}" presName="compNode" presStyleCnt="0"/>
      <dgm:spPr/>
    </dgm:pt>
    <dgm:pt modelId="{48FB812C-BB83-4B2A-BDF1-9D6F299790F0}" type="pres">
      <dgm:prSet presAssocID="{AEA8CB45-2F26-4988-9F11-03D08EB04C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EC7BBF26-16B4-4C5E-B19A-DACE1A8EF737}" type="pres">
      <dgm:prSet presAssocID="{AEA8CB45-2F26-4988-9F11-03D08EB04CD8}" presName="spaceRect" presStyleCnt="0"/>
      <dgm:spPr/>
    </dgm:pt>
    <dgm:pt modelId="{897C7A84-1B93-4C40-972F-07E3E7C8667E}" type="pres">
      <dgm:prSet presAssocID="{AEA8CB45-2F26-4988-9F11-03D08EB04CD8}" presName="textRect" presStyleLbl="revTx" presStyleIdx="0" presStyleCnt="3">
        <dgm:presLayoutVars>
          <dgm:chMax val="1"/>
          <dgm:chPref val="1"/>
        </dgm:presLayoutVars>
      </dgm:prSet>
      <dgm:spPr/>
    </dgm:pt>
    <dgm:pt modelId="{4C2B01FF-4F2F-428A-82CB-6D4AB106E356}" type="pres">
      <dgm:prSet presAssocID="{DFA6B1F6-FCB2-4B50-BB7F-118B97C0BE06}" presName="sibTrans" presStyleCnt="0"/>
      <dgm:spPr/>
    </dgm:pt>
    <dgm:pt modelId="{C37D7B17-DF20-4C48-861D-FE754F8854E0}" type="pres">
      <dgm:prSet presAssocID="{2D7816EC-D272-43B1-B62F-B7184DA9E2CD}" presName="compNode" presStyleCnt="0"/>
      <dgm:spPr/>
    </dgm:pt>
    <dgm:pt modelId="{20CCADE0-C0C1-4E60-8F83-25A948FF6C12}" type="pres">
      <dgm:prSet presAssocID="{2D7816EC-D272-43B1-B62F-B7184DA9E2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CD2071DA-3B72-4C65-A854-D68C47BE08BA}" type="pres">
      <dgm:prSet presAssocID="{2D7816EC-D272-43B1-B62F-B7184DA9E2CD}" presName="spaceRect" presStyleCnt="0"/>
      <dgm:spPr/>
    </dgm:pt>
    <dgm:pt modelId="{D1913BCB-061B-4F3C-9569-E51646419FEF}" type="pres">
      <dgm:prSet presAssocID="{2D7816EC-D272-43B1-B62F-B7184DA9E2CD}" presName="textRect" presStyleLbl="revTx" presStyleIdx="1" presStyleCnt="3">
        <dgm:presLayoutVars>
          <dgm:chMax val="1"/>
          <dgm:chPref val="1"/>
        </dgm:presLayoutVars>
      </dgm:prSet>
      <dgm:spPr/>
    </dgm:pt>
    <dgm:pt modelId="{AF82CCD5-5343-410D-866E-48DA2A62E2B5}" type="pres">
      <dgm:prSet presAssocID="{83CBBFA7-7902-49C8-A520-A521562B5DF9}" presName="sibTrans" presStyleCnt="0"/>
      <dgm:spPr/>
    </dgm:pt>
    <dgm:pt modelId="{31C8AC69-3BAD-4222-B57D-88C084A83DDE}" type="pres">
      <dgm:prSet presAssocID="{3C881B3D-BA99-495B-A248-65284D64F649}" presName="compNode" presStyleCnt="0"/>
      <dgm:spPr/>
    </dgm:pt>
    <dgm:pt modelId="{AAE54F1E-8EF0-4622-BE5A-919CADE2F6A5}" type="pres">
      <dgm:prSet presAssocID="{3C881B3D-BA99-495B-A248-65284D64F6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8FC304DF-5E53-4E58-86E6-80167B227FA6}" type="pres">
      <dgm:prSet presAssocID="{3C881B3D-BA99-495B-A248-65284D64F649}" presName="spaceRect" presStyleCnt="0"/>
      <dgm:spPr/>
    </dgm:pt>
    <dgm:pt modelId="{342B6491-793D-4789-A9D0-2342697848A7}" type="pres">
      <dgm:prSet presAssocID="{3C881B3D-BA99-495B-A248-65284D64F649}" presName="textRect" presStyleLbl="revTx" presStyleIdx="2" presStyleCnt="3">
        <dgm:presLayoutVars>
          <dgm:chMax val="1"/>
          <dgm:chPref val="1"/>
        </dgm:presLayoutVars>
      </dgm:prSet>
      <dgm:spPr/>
    </dgm:pt>
  </dgm:ptLst>
  <dgm:cxnLst>
    <dgm:cxn modelId="{22B6E617-4CF5-4C4D-B8A0-41B2C8B16BEB}" srcId="{B7B4FBEB-0002-4F81-ACAD-5153DF351CF3}" destId="{3C881B3D-BA99-495B-A248-65284D64F649}" srcOrd="2" destOrd="0" parTransId="{54206497-DD9E-441A-9292-87219FDA2213}" sibTransId="{9972E79F-E64F-434B-B40E-3AB62922DB71}"/>
    <dgm:cxn modelId="{4D83893B-184F-4E82-901E-81648EEDA158}" srcId="{B7B4FBEB-0002-4F81-ACAD-5153DF351CF3}" destId="{AEA8CB45-2F26-4988-9F11-03D08EB04CD8}" srcOrd="0" destOrd="0" parTransId="{747E6EBA-FD18-43E8-9528-7B4C436845CF}" sibTransId="{DFA6B1F6-FCB2-4B50-BB7F-118B97C0BE06}"/>
    <dgm:cxn modelId="{64FAEA63-49D7-423B-93E3-049CFD8A7AE4}" type="presOf" srcId="{AEA8CB45-2F26-4988-9F11-03D08EB04CD8}" destId="{897C7A84-1B93-4C40-972F-07E3E7C8667E}" srcOrd="0" destOrd="0" presId="urn:microsoft.com/office/officeart/2018/2/layout/IconLabelList"/>
    <dgm:cxn modelId="{00ACD648-A749-4F49-B770-59A61479DF0C}" srcId="{B7B4FBEB-0002-4F81-ACAD-5153DF351CF3}" destId="{2D7816EC-D272-43B1-B62F-B7184DA9E2CD}" srcOrd="1" destOrd="0" parTransId="{D8D1C484-4F54-4CA6-A6E9-24BF74B4730A}" sibTransId="{83CBBFA7-7902-49C8-A520-A521562B5DF9}"/>
    <dgm:cxn modelId="{01FAD768-CA9B-488A-9070-17348E3149CD}" type="presOf" srcId="{2D7816EC-D272-43B1-B62F-B7184DA9E2CD}" destId="{D1913BCB-061B-4F3C-9569-E51646419FEF}" srcOrd="0" destOrd="0" presId="urn:microsoft.com/office/officeart/2018/2/layout/IconLabelList"/>
    <dgm:cxn modelId="{BC8E526D-38EE-4802-98B1-035C8EA6F670}" type="presOf" srcId="{3C881B3D-BA99-495B-A248-65284D64F649}" destId="{342B6491-793D-4789-A9D0-2342697848A7}" srcOrd="0" destOrd="0" presId="urn:microsoft.com/office/officeart/2018/2/layout/IconLabelList"/>
    <dgm:cxn modelId="{017B0BE6-077E-4EC6-BF0F-905541D97A7E}" type="presOf" srcId="{B7B4FBEB-0002-4F81-ACAD-5153DF351CF3}" destId="{CD38BC0F-15D6-4F1E-8F3E-BCD5F114C65B}" srcOrd="0" destOrd="0" presId="urn:microsoft.com/office/officeart/2018/2/layout/IconLabelList"/>
    <dgm:cxn modelId="{4BDB8FA0-A522-4FB7-A52A-36915E43E0AE}" type="presParOf" srcId="{CD38BC0F-15D6-4F1E-8F3E-BCD5F114C65B}" destId="{B71EEB50-AEB7-473F-B679-2C41036A9683}" srcOrd="0" destOrd="0" presId="urn:microsoft.com/office/officeart/2018/2/layout/IconLabelList"/>
    <dgm:cxn modelId="{46EB53EF-7A7A-4DFD-A32F-CC6E8FA09526}" type="presParOf" srcId="{B71EEB50-AEB7-473F-B679-2C41036A9683}" destId="{48FB812C-BB83-4B2A-BDF1-9D6F299790F0}" srcOrd="0" destOrd="0" presId="urn:microsoft.com/office/officeart/2018/2/layout/IconLabelList"/>
    <dgm:cxn modelId="{EC8B03E7-F7DA-432D-8C8B-F5253B5EB08D}" type="presParOf" srcId="{B71EEB50-AEB7-473F-B679-2C41036A9683}" destId="{EC7BBF26-16B4-4C5E-B19A-DACE1A8EF737}" srcOrd="1" destOrd="0" presId="urn:microsoft.com/office/officeart/2018/2/layout/IconLabelList"/>
    <dgm:cxn modelId="{EE0319EA-5260-4AC8-B68D-A791BFCF3F3F}" type="presParOf" srcId="{B71EEB50-AEB7-473F-B679-2C41036A9683}" destId="{897C7A84-1B93-4C40-972F-07E3E7C8667E}" srcOrd="2" destOrd="0" presId="urn:microsoft.com/office/officeart/2018/2/layout/IconLabelList"/>
    <dgm:cxn modelId="{180C2C0B-3EAF-4232-B180-A9CD493C37C3}" type="presParOf" srcId="{CD38BC0F-15D6-4F1E-8F3E-BCD5F114C65B}" destId="{4C2B01FF-4F2F-428A-82CB-6D4AB106E356}" srcOrd="1" destOrd="0" presId="urn:microsoft.com/office/officeart/2018/2/layout/IconLabelList"/>
    <dgm:cxn modelId="{7F92C65F-9E53-430C-96B3-325973CFD292}" type="presParOf" srcId="{CD38BC0F-15D6-4F1E-8F3E-BCD5F114C65B}" destId="{C37D7B17-DF20-4C48-861D-FE754F8854E0}" srcOrd="2" destOrd="0" presId="urn:microsoft.com/office/officeart/2018/2/layout/IconLabelList"/>
    <dgm:cxn modelId="{5708CFC9-E1D3-41A1-956F-111ED126F5CD}" type="presParOf" srcId="{C37D7B17-DF20-4C48-861D-FE754F8854E0}" destId="{20CCADE0-C0C1-4E60-8F83-25A948FF6C12}" srcOrd="0" destOrd="0" presId="urn:microsoft.com/office/officeart/2018/2/layout/IconLabelList"/>
    <dgm:cxn modelId="{845D2833-8BF5-4954-B832-39E4CF3DFF36}" type="presParOf" srcId="{C37D7B17-DF20-4C48-861D-FE754F8854E0}" destId="{CD2071DA-3B72-4C65-A854-D68C47BE08BA}" srcOrd="1" destOrd="0" presId="urn:microsoft.com/office/officeart/2018/2/layout/IconLabelList"/>
    <dgm:cxn modelId="{E96021E1-9D61-4D3E-AB75-7C9EC6CE981A}" type="presParOf" srcId="{C37D7B17-DF20-4C48-861D-FE754F8854E0}" destId="{D1913BCB-061B-4F3C-9569-E51646419FEF}" srcOrd="2" destOrd="0" presId="urn:microsoft.com/office/officeart/2018/2/layout/IconLabelList"/>
    <dgm:cxn modelId="{B6E119A0-2ECF-4878-96C3-76B74C17F184}" type="presParOf" srcId="{CD38BC0F-15D6-4F1E-8F3E-BCD5F114C65B}" destId="{AF82CCD5-5343-410D-866E-48DA2A62E2B5}" srcOrd="3" destOrd="0" presId="urn:microsoft.com/office/officeart/2018/2/layout/IconLabelList"/>
    <dgm:cxn modelId="{5396780A-B901-49C5-9CE4-5289FF13638F}" type="presParOf" srcId="{CD38BC0F-15D6-4F1E-8F3E-BCD5F114C65B}" destId="{31C8AC69-3BAD-4222-B57D-88C084A83DDE}" srcOrd="4" destOrd="0" presId="urn:microsoft.com/office/officeart/2018/2/layout/IconLabelList"/>
    <dgm:cxn modelId="{0D3FB10C-D385-4C16-A208-15E1FC8DB27B}" type="presParOf" srcId="{31C8AC69-3BAD-4222-B57D-88C084A83DDE}" destId="{AAE54F1E-8EF0-4622-BE5A-919CADE2F6A5}" srcOrd="0" destOrd="0" presId="urn:microsoft.com/office/officeart/2018/2/layout/IconLabelList"/>
    <dgm:cxn modelId="{D60C1706-E8D6-4914-95FC-443CBDF7F5FF}" type="presParOf" srcId="{31C8AC69-3BAD-4222-B57D-88C084A83DDE}" destId="{8FC304DF-5E53-4E58-86E6-80167B227FA6}" srcOrd="1" destOrd="0" presId="urn:microsoft.com/office/officeart/2018/2/layout/IconLabelList"/>
    <dgm:cxn modelId="{59AECA98-FFE0-45BC-B714-D9FDC15E3262}" type="presParOf" srcId="{31C8AC69-3BAD-4222-B57D-88C084A83DDE}" destId="{342B6491-793D-4789-A9D0-2342697848A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B812C-BB83-4B2A-BDF1-9D6F299790F0}">
      <dsp:nvSpPr>
        <dsp:cNvPr id="0" name=""/>
        <dsp:cNvSpPr/>
      </dsp:nvSpPr>
      <dsp:spPr>
        <a:xfrm>
          <a:off x="886271" y="871710"/>
          <a:ext cx="1096734" cy="1096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C7A84-1B93-4C40-972F-07E3E7C8667E}">
      <dsp:nvSpPr>
        <dsp:cNvPr id="0" name=""/>
        <dsp:cNvSpPr/>
      </dsp:nvSpPr>
      <dsp:spPr>
        <a:xfrm>
          <a:off x="216044" y="2289062"/>
          <a:ext cx="24371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Summarize the role of hand therapy in contracture management</a:t>
          </a:r>
        </a:p>
      </dsp:txBody>
      <dsp:txXfrm>
        <a:off x="216044" y="2289062"/>
        <a:ext cx="2437187" cy="720000"/>
      </dsp:txXfrm>
    </dsp:sp>
    <dsp:sp modelId="{20CCADE0-C0C1-4E60-8F83-25A948FF6C12}">
      <dsp:nvSpPr>
        <dsp:cNvPr id="0" name=""/>
        <dsp:cNvSpPr/>
      </dsp:nvSpPr>
      <dsp:spPr>
        <a:xfrm>
          <a:off x="3749966" y="871710"/>
          <a:ext cx="1096734" cy="1096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13BCB-061B-4F3C-9569-E51646419FEF}">
      <dsp:nvSpPr>
        <dsp:cNvPr id="0" name=""/>
        <dsp:cNvSpPr/>
      </dsp:nvSpPr>
      <dsp:spPr>
        <a:xfrm>
          <a:off x="3079740" y="2289062"/>
          <a:ext cx="24371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Be able to identify 3 risk factors leading to developing contractures </a:t>
          </a:r>
        </a:p>
      </dsp:txBody>
      <dsp:txXfrm>
        <a:off x="3079740" y="2289062"/>
        <a:ext cx="2437187" cy="720000"/>
      </dsp:txXfrm>
    </dsp:sp>
    <dsp:sp modelId="{AAE54F1E-8EF0-4622-BE5A-919CADE2F6A5}">
      <dsp:nvSpPr>
        <dsp:cNvPr id="0" name=""/>
        <dsp:cNvSpPr/>
      </dsp:nvSpPr>
      <dsp:spPr>
        <a:xfrm>
          <a:off x="6613662" y="871710"/>
          <a:ext cx="1096734" cy="1096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B6491-793D-4789-A9D0-2342697848A7}">
      <dsp:nvSpPr>
        <dsp:cNvPr id="0" name=""/>
        <dsp:cNvSpPr/>
      </dsp:nvSpPr>
      <dsp:spPr>
        <a:xfrm>
          <a:off x="5943435" y="2289062"/>
          <a:ext cx="24371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Identify 2 options for treatment </a:t>
          </a:r>
        </a:p>
      </dsp:txBody>
      <dsp:txXfrm>
        <a:off x="5943435" y="2289062"/>
        <a:ext cx="243718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A8AF8-9BFC-4053-9853-975FAE7ECF71}" type="datetimeFigureOut">
              <a:rPr lang="en-US"/>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FEA2B-C029-4D33-A871-59C4115D383C}" type="slidenum">
              <a:rPr lang="en-US"/>
              <a:t>‹#›</a:t>
            </a:fld>
            <a:endParaRPr lang="en-US"/>
          </a:p>
        </p:txBody>
      </p:sp>
    </p:spTree>
    <p:extLst>
      <p:ext uri="{BB962C8B-B14F-4D97-AF65-F5344CB8AC3E}">
        <p14:creationId xmlns:p14="http://schemas.microsoft.com/office/powerpoint/2010/main" val="323239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Bur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a:t>
            </a:r>
          </a:p>
        </p:txBody>
      </p:sp>
      <p:sp>
        <p:nvSpPr>
          <p:cNvPr id="4" name="Slide Number Placeholder 3"/>
          <p:cNvSpPr>
            <a:spLocks noGrp="1"/>
          </p:cNvSpPr>
          <p:nvPr>
            <p:ph type="sldNum" sz="quarter" idx="5"/>
          </p:nvPr>
        </p:nvSpPr>
        <p:spPr/>
        <p:txBody>
          <a:bodyPr/>
          <a:lstStyle/>
          <a:p>
            <a:fld id="{DC0FEA2B-C029-4D33-A871-59C4115D383C}" type="slidenum">
              <a:rPr lang="en-US" smtClean="0"/>
              <a:t>4</a:t>
            </a:fld>
            <a:endParaRPr lang="en-US"/>
          </a:p>
        </p:txBody>
      </p:sp>
    </p:spTree>
    <p:extLst>
      <p:ext uri="{BB962C8B-B14F-4D97-AF65-F5344CB8AC3E}">
        <p14:creationId xmlns:p14="http://schemas.microsoft.com/office/powerpoint/2010/main" val="208736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is the tightening of the skin after a second or third degree </a:t>
            </a:r>
            <a:r>
              <a:rPr lang="en-US" b="0" i="0" u="none" strike="noStrike" dirty="0">
                <a:solidFill>
                  <a:srgbClr val="3366CC"/>
                </a:solidFill>
                <a:effectLst/>
                <a:latin typeface="Arial" panose="020B0604020202020204" pitchFamily="34" charset="0"/>
                <a:hlinkClick r:id="rId3" tooltip="Burn"/>
              </a:rPr>
              <a:t>burn</a:t>
            </a:r>
            <a:r>
              <a:rPr lang="en-US" b="0" i="0" dirty="0">
                <a:solidFill>
                  <a:srgbClr val="202122"/>
                </a:solidFill>
                <a:effectLst/>
                <a:latin typeface="Arial" panose="020B0604020202020204" pitchFamily="34" charset="0"/>
              </a:rPr>
              <a:t>. When skin is burned, the surrounding skin begins to pull together,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Pain management is crucial with any aspect with burn treatment </a:t>
            </a:r>
            <a:endParaRPr lang="en-US" dirty="0"/>
          </a:p>
        </p:txBody>
      </p:sp>
      <p:sp>
        <p:nvSpPr>
          <p:cNvPr id="4" name="Slide Number Placeholder 3"/>
          <p:cNvSpPr>
            <a:spLocks noGrp="1"/>
          </p:cNvSpPr>
          <p:nvPr>
            <p:ph type="sldNum" sz="quarter" idx="5"/>
          </p:nvPr>
        </p:nvSpPr>
        <p:spPr/>
        <p:txBody>
          <a:bodyPr/>
          <a:lstStyle/>
          <a:p>
            <a:fld id="{DC0FEA2B-C029-4D33-A871-59C4115D383C}" type="slidenum">
              <a:rPr lang="en-US" smtClean="0"/>
              <a:t>26</a:t>
            </a:fld>
            <a:endParaRPr lang="en-US"/>
          </a:p>
        </p:txBody>
      </p:sp>
    </p:spTree>
    <p:extLst>
      <p:ext uri="{BB962C8B-B14F-4D97-AF65-F5344CB8AC3E}">
        <p14:creationId xmlns:p14="http://schemas.microsoft.com/office/powerpoint/2010/main" val="254739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FEA2B-C029-4D33-A871-59C4115D383C}" type="slidenum">
              <a:rPr lang="en-US" smtClean="0"/>
              <a:t>8</a:t>
            </a:fld>
            <a:endParaRPr lang="en-US"/>
          </a:p>
        </p:txBody>
      </p:sp>
    </p:spTree>
    <p:extLst>
      <p:ext uri="{BB962C8B-B14F-4D97-AF65-F5344CB8AC3E}">
        <p14:creationId xmlns:p14="http://schemas.microsoft.com/office/powerpoint/2010/main" val="141079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common type of contracture is immobility.  </a:t>
            </a:r>
          </a:p>
        </p:txBody>
      </p:sp>
      <p:sp>
        <p:nvSpPr>
          <p:cNvPr id="4" name="Slide Number Placeholder 3"/>
          <p:cNvSpPr>
            <a:spLocks noGrp="1"/>
          </p:cNvSpPr>
          <p:nvPr>
            <p:ph type="sldNum" sz="quarter" idx="5"/>
          </p:nvPr>
        </p:nvSpPr>
        <p:spPr/>
        <p:txBody>
          <a:bodyPr/>
          <a:lstStyle/>
          <a:p>
            <a:fld id="{DC0FEA2B-C029-4D33-A871-59C4115D383C}" type="slidenum">
              <a:rPr lang="en-US" smtClean="0"/>
              <a:t>9</a:t>
            </a:fld>
            <a:endParaRPr lang="en-US"/>
          </a:p>
        </p:txBody>
      </p:sp>
    </p:spTree>
    <p:extLst>
      <p:ext uri="{BB962C8B-B14F-4D97-AF65-F5344CB8AC3E}">
        <p14:creationId xmlns:p14="http://schemas.microsoft.com/office/powerpoint/2010/main" val="324333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run </a:t>
            </a:r>
            <a:r>
              <a:rPr lang="en-US" dirty="0" err="1"/>
              <a:t>nees</a:t>
            </a:r>
            <a:r>
              <a:rPr lang="en-US" dirty="0"/>
              <a:t> </a:t>
            </a:r>
          </a:p>
          <a:p>
            <a:r>
              <a:rPr lang="en-US" dirty="0"/>
              <a:t>- </a:t>
            </a:r>
            <a:r>
              <a:rPr lang="en-US" dirty="0" err="1"/>
              <a:t>Fibros</a:t>
            </a:r>
            <a:r>
              <a:rPr lang="en-US" dirty="0"/>
              <a:t> tissue </a:t>
            </a:r>
            <a:r>
              <a:rPr lang="en-US" dirty="0" err="1"/>
              <a:t>developes</a:t>
            </a:r>
            <a:r>
              <a:rPr lang="en-US" dirty="0"/>
              <a:t> in penis </a:t>
            </a:r>
          </a:p>
        </p:txBody>
      </p:sp>
      <p:sp>
        <p:nvSpPr>
          <p:cNvPr id="4" name="Slide Number Placeholder 3"/>
          <p:cNvSpPr>
            <a:spLocks noGrp="1"/>
          </p:cNvSpPr>
          <p:nvPr>
            <p:ph type="sldNum" sz="quarter" idx="5"/>
          </p:nvPr>
        </p:nvSpPr>
        <p:spPr/>
        <p:txBody>
          <a:bodyPr/>
          <a:lstStyle/>
          <a:p>
            <a:fld id="{DC0FEA2B-C029-4D33-A871-59C4115D383C}" type="slidenum">
              <a:rPr lang="en-US" smtClean="0"/>
              <a:t>10</a:t>
            </a:fld>
            <a:endParaRPr lang="en-US"/>
          </a:p>
        </p:txBody>
      </p:sp>
    </p:spTree>
    <p:extLst>
      <p:ext uri="{BB962C8B-B14F-4D97-AF65-F5344CB8AC3E}">
        <p14:creationId xmlns:p14="http://schemas.microsoft.com/office/powerpoint/2010/main" val="303551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research shows hand therapy will prevent normal process of contractures. We will not “cure” DD with our therapy interventions. That being said, what can we do? Assess each person individually, find out what is limiting them. Where is their quality of life impacted?</a:t>
            </a:r>
          </a:p>
        </p:txBody>
      </p:sp>
      <p:sp>
        <p:nvSpPr>
          <p:cNvPr id="4" name="Slide Number Placeholder 3"/>
          <p:cNvSpPr>
            <a:spLocks noGrp="1"/>
          </p:cNvSpPr>
          <p:nvPr>
            <p:ph type="sldNum" sz="quarter" idx="5"/>
          </p:nvPr>
        </p:nvSpPr>
        <p:spPr/>
        <p:txBody>
          <a:bodyPr/>
          <a:lstStyle/>
          <a:p>
            <a:fld id="{DC0FEA2B-C029-4D33-A871-59C4115D383C}" type="slidenum">
              <a:rPr lang="en-US" smtClean="0"/>
              <a:t>13</a:t>
            </a:fld>
            <a:endParaRPr lang="en-US"/>
          </a:p>
        </p:txBody>
      </p:sp>
    </p:spTree>
    <p:extLst>
      <p:ext uri="{BB962C8B-B14F-4D97-AF65-F5344CB8AC3E}">
        <p14:creationId xmlns:p14="http://schemas.microsoft.com/office/powerpoint/2010/main" val="363846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63238"/>
                </a:solidFill>
                <a:effectLst/>
                <a:latin typeface="Aleo-Regular"/>
              </a:rPr>
              <a:t>While corticosteroids may help with symptoms, they are not likely to keep the disease from getting worse; therefore, they are a treatment, not a cure.</a:t>
            </a:r>
            <a:endParaRPr lang="en-US" dirty="0"/>
          </a:p>
        </p:txBody>
      </p:sp>
      <p:sp>
        <p:nvSpPr>
          <p:cNvPr id="4" name="Slide Number Placeholder 3"/>
          <p:cNvSpPr>
            <a:spLocks noGrp="1"/>
          </p:cNvSpPr>
          <p:nvPr>
            <p:ph type="sldNum" sz="quarter" idx="5"/>
          </p:nvPr>
        </p:nvSpPr>
        <p:spPr/>
        <p:txBody>
          <a:bodyPr/>
          <a:lstStyle/>
          <a:p>
            <a:fld id="{DC0FEA2B-C029-4D33-A871-59C4115D383C}" type="slidenum">
              <a:rPr lang="en-US" smtClean="0"/>
              <a:t>14</a:t>
            </a:fld>
            <a:endParaRPr lang="en-US"/>
          </a:p>
        </p:txBody>
      </p:sp>
    </p:spTree>
    <p:extLst>
      <p:ext uri="{BB962C8B-B14F-4D97-AF65-F5344CB8AC3E}">
        <p14:creationId xmlns:p14="http://schemas.microsoft.com/office/powerpoint/2010/main" val="114971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Therapy can play a role in pre op situation to provide patient education, establish patient profile, gather pt reported outcomes and measurements.</a:t>
            </a:r>
          </a:p>
        </p:txBody>
      </p:sp>
      <p:sp>
        <p:nvSpPr>
          <p:cNvPr id="4" name="Slide Number Placeholder 3"/>
          <p:cNvSpPr>
            <a:spLocks noGrp="1"/>
          </p:cNvSpPr>
          <p:nvPr>
            <p:ph type="sldNum" sz="quarter" idx="5"/>
          </p:nvPr>
        </p:nvSpPr>
        <p:spPr/>
        <p:txBody>
          <a:bodyPr/>
          <a:lstStyle/>
          <a:p>
            <a:fld id="{DC0FEA2B-C029-4D33-A871-59C4115D383C}" type="slidenum">
              <a:rPr lang="en-US" smtClean="0"/>
              <a:t>15</a:t>
            </a:fld>
            <a:endParaRPr lang="en-US"/>
          </a:p>
        </p:txBody>
      </p:sp>
    </p:spTree>
    <p:extLst>
      <p:ext uri="{BB962C8B-B14F-4D97-AF65-F5344CB8AC3E}">
        <p14:creationId xmlns:p14="http://schemas.microsoft.com/office/powerpoint/2010/main" val="429346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Splint after dressing are removed and worn 24hrs as tolerated, progress to nighttime use</a:t>
            </a:r>
          </a:p>
          <a:p>
            <a:r>
              <a:rPr lang="en-US" dirty="0"/>
              <a:t>o	Studies have shown that splint has a “positive effect on severe proximal interphalangeal joint but no effect on natural course of disease” (</a:t>
            </a:r>
            <a:r>
              <a:rPr lang="en-US" dirty="0" err="1"/>
              <a:t>jkkkok</a:t>
            </a:r>
            <a:r>
              <a:rPr lang="en-US" dirty="0"/>
              <a:t>)</a:t>
            </a:r>
          </a:p>
          <a:p>
            <a:endParaRPr lang="en-US" dirty="0"/>
          </a:p>
          <a:p>
            <a:r>
              <a:rPr lang="en-US" dirty="0"/>
              <a:t>-	Edema control</a:t>
            </a:r>
          </a:p>
          <a:p>
            <a:r>
              <a:rPr lang="en-US" dirty="0"/>
              <a:t>o	Active motion</a:t>
            </a:r>
          </a:p>
          <a:p>
            <a:r>
              <a:rPr lang="en-US" dirty="0"/>
              <a:t>o	Pressure garments </a:t>
            </a:r>
          </a:p>
          <a:p>
            <a:r>
              <a:rPr lang="en-US" dirty="0"/>
              <a:t>-	Scar tissue management</a:t>
            </a:r>
          </a:p>
          <a:p>
            <a:r>
              <a:rPr lang="en-US" dirty="0"/>
              <a:t>-	Patient education</a:t>
            </a:r>
          </a:p>
          <a:p>
            <a:r>
              <a:rPr lang="en-US" dirty="0"/>
              <a:t>-	Modification</a:t>
            </a:r>
          </a:p>
          <a:p>
            <a:endParaRPr lang="en-US" dirty="0"/>
          </a:p>
        </p:txBody>
      </p:sp>
      <p:sp>
        <p:nvSpPr>
          <p:cNvPr id="4" name="Slide Number Placeholder 3"/>
          <p:cNvSpPr>
            <a:spLocks noGrp="1"/>
          </p:cNvSpPr>
          <p:nvPr>
            <p:ph type="sldNum" sz="quarter" idx="5"/>
          </p:nvPr>
        </p:nvSpPr>
        <p:spPr/>
        <p:txBody>
          <a:bodyPr/>
          <a:lstStyle/>
          <a:p>
            <a:fld id="{DC0FEA2B-C029-4D33-A871-59C4115D383C}" type="slidenum">
              <a:rPr lang="en-US" smtClean="0"/>
              <a:t>16</a:t>
            </a:fld>
            <a:endParaRPr lang="en-US"/>
          </a:p>
        </p:txBody>
      </p:sp>
    </p:spTree>
    <p:extLst>
      <p:ext uri="{BB962C8B-B14F-4D97-AF65-F5344CB8AC3E}">
        <p14:creationId xmlns:p14="http://schemas.microsoft.com/office/powerpoint/2010/main" val="170457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121"/>
                </a:solidFill>
                <a:latin typeface="Cambria" panose="02040503050406030204" pitchFamily="18" charset="0"/>
              </a:rPr>
              <a:t>Systematic review looking at passive ROM with LE sedated and ventilated. </a:t>
            </a:r>
            <a:endParaRPr lang="en-US" dirty="0"/>
          </a:p>
          <a:p>
            <a:endParaRPr lang="en-US" dirty="0"/>
          </a:p>
        </p:txBody>
      </p:sp>
      <p:sp>
        <p:nvSpPr>
          <p:cNvPr id="4" name="Slide Number Placeholder 3"/>
          <p:cNvSpPr>
            <a:spLocks noGrp="1"/>
          </p:cNvSpPr>
          <p:nvPr>
            <p:ph type="sldNum" sz="quarter" idx="5"/>
          </p:nvPr>
        </p:nvSpPr>
        <p:spPr/>
        <p:txBody>
          <a:bodyPr/>
          <a:lstStyle/>
          <a:p>
            <a:fld id="{DC0FEA2B-C029-4D33-A871-59C4115D383C}" type="slidenum">
              <a:rPr lang="en-US" smtClean="0"/>
              <a:t>22</a:t>
            </a:fld>
            <a:endParaRPr lang="en-US"/>
          </a:p>
        </p:txBody>
      </p:sp>
    </p:spTree>
    <p:extLst>
      <p:ext uri="{BB962C8B-B14F-4D97-AF65-F5344CB8AC3E}">
        <p14:creationId xmlns:p14="http://schemas.microsoft.com/office/powerpoint/2010/main" val="247885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4286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2459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869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620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1247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3501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62342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019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18843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6337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81697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9882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5065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075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411844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8/28/2023</a:t>
            </a:fld>
            <a:endParaRPr lang="en-US"/>
          </a:p>
        </p:txBody>
      </p:sp>
    </p:spTree>
    <p:extLst>
      <p:ext uri="{BB962C8B-B14F-4D97-AF65-F5344CB8AC3E}">
        <p14:creationId xmlns:p14="http://schemas.microsoft.com/office/powerpoint/2010/main" val="164319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7120866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4"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2847939F-836D-9020-412D-9B4E18F383FD}"/>
              </a:ext>
            </a:extLst>
          </p:cNvPr>
          <p:cNvSpPr>
            <a:spLocks noGrp="1"/>
          </p:cNvSpPr>
          <p:nvPr>
            <p:ph type="subTitle" idx="1"/>
          </p:nvPr>
        </p:nvSpPr>
        <p:spPr>
          <a:xfrm>
            <a:off x="1507067" y="4050833"/>
            <a:ext cx="7766936" cy="1096899"/>
          </a:xfrm>
        </p:spPr>
        <p:txBody>
          <a:bodyPr>
            <a:normAutofit/>
          </a:bodyPr>
          <a:lstStyle/>
          <a:p>
            <a:r>
              <a:rPr lang="en-US"/>
              <a:t>Anthony Flores OTR/L, CLT, CEASE</a:t>
            </a:r>
            <a:endParaRPr lang="en-US" dirty="0"/>
          </a:p>
        </p:txBody>
      </p:sp>
      <p:sp>
        <p:nvSpPr>
          <p:cNvPr id="2" name="Title 1">
            <a:extLst>
              <a:ext uri="{FF2B5EF4-FFF2-40B4-BE49-F238E27FC236}">
                <a16:creationId xmlns:a16="http://schemas.microsoft.com/office/drawing/2014/main" id="{85E6FE08-3A51-8357-AD46-B37D9FCE23F7}"/>
              </a:ext>
            </a:extLst>
          </p:cNvPr>
          <p:cNvSpPr>
            <a:spLocks noGrp="1"/>
          </p:cNvSpPr>
          <p:nvPr>
            <p:ph type="ctrTitle"/>
          </p:nvPr>
        </p:nvSpPr>
        <p:spPr>
          <a:xfrm>
            <a:off x="1507067" y="1397000"/>
            <a:ext cx="7766936" cy="2653836"/>
          </a:xfrm>
        </p:spPr>
        <p:txBody>
          <a:bodyPr>
            <a:normAutofit/>
          </a:bodyPr>
          <a:lstStyle/>
          <a:p>
            <a:r>
              <a:rPr lang="en-US" dirty="0"/>
              <a:t>Hand Therapy: Contracture Treatment</a:t>
            </a:r>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811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8BAC0-42DF-A364-1C91-D832CE9A7103}"/>
              </a:ext>
            </a:extLst>
          </p:cNvPr>
          <p:cNvSpPr>
            <a:spLocks noGrp="1"/>
          </p:cNvSpPr>
          <p:nvPr>
            <p:ph type="title"/>
          </p:nvPr>
        </p:nvSpPr>
        <p:spPr>
          <a:xfrm>
            <a:off x="1043950" y="1179151"/>
            <a:ext cx="3300646" cy="4463889"/>
          </a:xfrm>
        </p:spPr>
        <p:txBody>
          <a:bodyPr anchor="ctr">
            <a:normAutofit/>
          </a:bodyPr>
          <a:lstStyle/>
          <a:p>
            <a:r>
              <a:rPr lang="en-US" dirty="0"/>
              <a:t>Heredity</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E6E4EB-A2EB-371D-AFB1-5F88CF60B148}"/>
              </a:ext>
            </a:extLst>
          </p:cNvPr>
          <p:cNvSpPr>
            <a:spLocks noGrp="1"/>
          </p:cNvSpPr>
          <p:nvPr>
            <p:ph idx="1"/>
          </p:nvPr>
        </p:nvSpPr>
        <p:spPr>
          <a:xfrm>
            <a:off x="4978917" y="1109145"/>
            <a:ext cx="6759789" cy="4603900"/>
          </a:xfrm>
        </p:spPr>
        <p:txBody>
          <a:bodyPr anchor="ctr">
            <a:normAutofit lnSpcReduction="10000"/>
          </a:bodyPr>
          <a:lstStyle/>
          <a:p>
            <a:r>
              <a:rPr lang="en-US" kern="100" dirty="0" err="1">
                <a:latin typeface="Calibri" panose="020F0502020204030204" pitchFamily="34" charset="0"/>
                <a:cs typeface="Times New Roman" panose="02020603050405020304" pitchFamily="18" charset="0"/>
              </a:rPr>
              <a:t>Dupuytren</a:t>
            </a:r>
            <a:r>
              <a:rPr lang="en-US" kern="100" dirty="0">
                <a:latin typeface="Calibri" panose="020F0502020204030204" pitchFamily="34" charset="0"/>
                <a:cs typeface="Times New Roman" panose="02020603050405020304" pitchFamily="18" charset="0"/>
              </a:rPr>
              <a:t> Contracture</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Genetic disorder that is predominantly 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Myofibroblastic</a:t>
            </a:r>
            <a:r>
              <a:rPr lang="en-US" kern="100" dirty="0">
                <a:effectLst/>
                <a:latin typeface="Calibri" panose="020F0502020204030204" pitchFamily="34" charset="0"/>
                <a:ea typeface="Calibri" panose="020F0502020204030204" pitchFamily="34" charset="0"/>
                <a:cs typeface="Times New Roman" panose="02020603050405020304" pitchFamily="18" charset="0"/>
              </a:rPr>
              <a:t> disease that typically affects the palmar and digital fascia of hand. Multiple fibromas (tumors) develop in connective tissue.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800"/>
              </a:spcAft>
            </a:pPr>
            <a:r>
              <a:rPr lang="en-US" kern="100" dirty="0" err="1">
                <a:effectLst/>
                <a:latin typeface="Calibri" panose="020F0502020204030204" pitchFamily="34" charset="0"/>
                <a:ea typeface="Calibri" panose="020F0502020204030204" pitchFamily="34" charset="0"/>
                <a:cs typeface="Times New Roman" panose="02020603050405020304" pitchFamily="18" charset="0"/>
              </a:rPr>
              <a:t>Peyronie</a:t>
            </a:r>
            <a:r>
              <a:rPr lang="en-US" kern="100" dirty="0">
                <a:effectLst/>
                <a:latin typeface="Calibri" panose="020F0502020204030204" pitchFamily="34" charset="0"/>
                <a:ea typeface="Calibri" panose="020F0502020204030204" pitchFamily="34" charset="0"/>
                <a:cs typeface="Times New Roman" panose="02020603050405020304" pitchFamily="18" charset="0"/>
              </a:rPr>
              <a:t> (penis)- Related to DC, believes to stem from common developmental point</a:t>
            </a:r>
          </a:p>
          <a:p>
            <a:pPr marL="800100" lvl="2">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Post injury</a:t>
            </a:r>
          </a:p>
          <a:p>
            <a:pPr marL="800100" lvl="2">
              <a:spcBef>
                <a:spcPts val="0"/>
              </a:spcBef>
              <a:spcAft>
                <a:spcPts val="800"/>
              </a:spcAft>
            </a:pPr>
            <a:r>
              <a:rPr lang="en-US" b="0" i="0" dirty="0">
                <a:effectLst/>
                <a:latin typeface="Google Sans"/>
              </a:rPr>
              <a:t>Intralesional collagenase injections (</a:t>
            </a:r>
            <a:r>
              <a:rPr lang="en-US" b="0" i="0" dirty="0" err="1">
                <a:effectLst/>
                <a:latin typeface="Google Sans"/>
              </a:rPr>
              <a:t>Xiaflex</a:t>
            </a:r>
            <a:r>
              <a:rPr lang="en-US" b="0" i="0" dirty="0">
                <a:effectLst/>
                <a:latin typeface="Google Sans"/>
              </a:rPr>
              <a:t>) </a:t>
            </a:r>
            <a:endParaRPr lang="en-US" b="0" i="0" kern="100" dirty="0">
              <a:latin typeface="Calibri" panose="020F0502020204030204" pitchFamily="34" charset="0"/>
              <a:cs typeface="Times New Roman" panose="02020603050405020304" pitchFamily="18" charset="0"/>
            </a:endParaRPr>
          </a:p>
          <a:p>
            <a:pPr marL="800100" lvl="2">
              <a:spcBef>
                <a:spcPts val="0"/>
              </a:spcBef>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800"/>
              </a:spcAft>
            </a:pPr>
            <a:r>
              <a:rPr lang="en-US" kern="100" dirty="0" err="1">
                <a:effectLst/>
                <a:latin typeface="Calibri" panose="020F0502020204030204" pitchFamily="34" charset="0"/>
                <a:ea typeface="Calibri" panose="020F0502020204030204" pitchFamily="34" charset="0"/>
                <a:cs typeface="Times New Roman" panose="02020603050405020304" pitchFamily="18" charset="0"/>
              </a:rPr>
              <a:t>Ledderhose</a:t>
            </a:r>
            <a:r>
              <a:rPr lang="en-US" kern="100" dirty="0">
                <a:effectLst/>
                <a:latin typeface="Calibri" panose="020F0502020204030204" pitchFamily="34" charset="0"/>
                <a:ea typeface="Calibri" panose="020F0502020204030204" pitchFamily="34" charset="0"/>
                <a:cs typeface="Times New Roman" panose="02020603050405020304" pitchFamily="18" charset="0"/>
              </a:rPr>
              <a:t> (feet)</a:t>
            </a:r>
          </a:p>
          <a:p>
            <a:pPr marL="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Garrod disease (knuckle pads)</a:t>
            </a:r>
          </a:p>
          <a:p>
            <a:pPr marL="114300" lvl="1" indent="0">
              <a:spcBef>
                <a:spcPts val="0"/>
              </a:spcBef>
              <a:spcAft>
                <a:spcPts val="800"/>
              </a:spcAft>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14300" lvl="1" indent="0">
              <a:spcBef>
                <a:spcPts val="0"/>
              </a:spcBef>
              <a:spcAft>
                <a:spcPts val="80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0">
              <a:spcBef>
                <a:spcPts val="0"/>
              </a:spcBef>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Associated with diabetes, seizure disorder, smoking, alcoholism, HIV, and vascular disease.</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518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62C39-2B08-006A-7F0B-A590A30295AA}"/>
              </a:ext>
            </a:extLst>
          </p:cNvPr>
          <p:cNvSpPr>
            <a:spLocks noGrp="1"/>
          </p:cNvSpPr>
          <p:nvPr>
            <p:ph type="title"/>
          </p:nvPr>
        </p:nvSpPr>
        <p:spPr>
          <a:xfrm>
            <a:off x="1043950" y="1179151"/>
            <a:ext cx="3300646" cy="4463889"/>
          </a:xfrm>
        </p:spPr>
        <p:txBody>
          <a:bodyPr anchor="ctr">
            <a:normAutofit/>
          </a:bodyPr>
          <a:lstStyle/>
          <a:p>
            <a:r>
              <a:rPr lang="en-US" dirty="0" err="1"/>
              <a:t>Dupuytren</a:t>
            </a:r>
            <a:r>
              <a:rPr lang="en-US" dirty="0"/>
              <a:t> Contracture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B97275-6F6D-F45D-00DE-24B0E0708B31}"/>
              </a:ext>
            </a:extLst>
          </p:cNvPr>
          <p:cNvSpPr>
            <a:spLocks noGrp="1"/>
          </p:cNvSpPr>
          <p:nvPr>
            <p:ph idx="1"/>
          </p:nvPr>
        </p:nvSpPr>
        <p:spPr>
          <a:xfrm>
            <a:off x="4978918" y="1109145"/>
            <a:ext cx="6341016" cy="4603900"/>
          </a:xfrm>
        </p:spPr>
        <p:txBody>
          <a:bodyPr anchor="ctr">
            <a:normAutofit/>
          </a:bodyPr>
          <a:lstStyle/>
          <a:p>
            <a:pPr marL="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Many factors </a:t>
            </a:r>
            <a:r>
              <a:rPr lang="en-US" kern="100" dirty="0">
                <a:latin typeface="Calibri" panose="020F0502020204030204" pitchFamily="34" charset="0"/>
                <a:ea typeface="Calibri" panose="020F0502020204030204" pitchFamily="34" charset="0"/>
                <a:cs typeface="Times New Roman" panose="02020603050405020304" pitchFamily="18" charset="0"/>
              </a:rPr>
              <a:t>to consider</a:t>
            </a:r>
            <a:endParaRPr lang="en-US" kern="10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What is the impact on quality of life? Pain? Function?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Treatment will differ significantly depending on</a:t>
            </a:r>
          </a:p>
          <a:p>
            <a:pPr marL="800100" lvl="2">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I</a:t>
            </a:r>
            <a:r>
              <a:rPr lang="en-US" kern="100" dirty="0">
                <a:effectLst/>
                <a:latin typeface="Calibri" panose="020F0502020204030204" pitchFamily="34" charset="0"/>
                <a:ea typeface="Calibri" panose="020F0502020204030204" pitchFamily="34" charset="0"/>
                <a:cs typeface="Times New Roman" panose="02020603050405020304" pitchFamily="18" charset="0"/>
              </a:rPr>
              <a:t>ndividual person</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800100" lvl="2">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Symptoms</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800100" lvl="2">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S</a:t>
            </a:r>
            <a:r>
              <a:rPr lang="en-US" kern="100" dirty="0">
                <a:effectLst/>
                <a:latin typeface="Calibri" panose="020F0502020204030204" pitchFamily="34" charset="0"/>
                <a:ea typeface="Calibri" panose="020F0502020204030204" pitchFamily="34" charset="0"/>
                <a:cs typeface="Times New Roman" panose="02020603050405020304" pitchFamily="18" charset="0"/>
              </a:rPr>
              <a:t>everity of disease</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800100" lvl="2">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T</a:t>
            </a:r>
            <a:r>
              <a:rPr lang="en-US" kern="100" dirty="0">
                <a:effectLst/>
                <a:latin typeface="Calibri" panose="020F0502020204030204" pitchFamily="34" charset="0"/>
                <a:ea typeface="Calibri" panose="020F0502020204030204" pitchFamily="34" charset="0"/>
                <a:cs typeface="Times New Roman" panose="02020603050405020304" pitchFamily="18" charset="0"/>
              </a:rPr>
              <a:t>ype of procedure</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800100" lvl="2">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T</a:t>
            </a:r>
            <a:r>
              <a:rPr lang="en-US" kern="100" dirty="0">
                <a:effectLst/>
                <a:latin typeface="Calibri" panose="020F0502020204030204" pitchFamily="34" charset="0"/>
                <a:ea typeface="Calibri" panose="020F0502020204030204" pitchFamily="34" charset="0"/>
                <a:cs typeface="Times New Roman" panose="02020603050405020304" pitchFamily="18" charset="0"/>
              </a:rPr>
              <a:t>imeframe.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94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E9BA7-E5A4-232E-EF71-9292B555B3C0}"/>
              </a:ext>
            </a:extLst>
          </p:cNvPr>
          <p:cNvSpPr>
            <a:spLocks noGrp="1"/>
          </p:cNvSpPr>
          <p:nvPr>
            <p:ph type="title"/>
          </p:nvPr>
        </p:nvSpPr>
        <p:spPr>
          <a:xfrm>
            <a:off x="1043950" y="1179151"/>
            <a:ext cx="3300646" cy="4463889"/>
          </a:xfrm>
        </p:spPr>
        <p:txBody>
          <a:bodyPr anchor="ctr">
            <a:normAutofit/>
          </a:bodyPr>
          <a:lstStyle/>
          <a:p>
            <a:r>
              <a:rPr lang="en-US" kern="100">
                <a:latin typeface="Calibri" panose="020F0502020204030204" pitchFamily="34" charset="0"/>
                <a:ea typeface="Calibri" panose="020F0502020204030204" pitchFamily="34" charset="0"/>
                <a:cs typeface="Times New Roman" panose="02020603050405020304" pitchFamily="18" charset="0"/>
              </a:rPr>
              <a:t>P</a:t>
            </a:r>
            <a:r>
              <a:rPr lang="en-US" kern="100">
                <a:effectLst/>
                <a:latin typeface="Calibri" panose="020F0502020204030204" pitchFamily="34" charset="0"/>
                <a:ea typeface="Calibri" panose="020F0502020204030204" pitchFamily="34" charset="0"/>
                <a:cs typeface="Times New Roman" panose="02020603050405020304" pitchFamily="18" charset="0"/>
              </a:rPr>
              <a:t>revention </a:t>
            </a:r>
            <a:br>
              <a:rPr lang="en-US" kern="10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F9A6D6-37F0-A17A-B4A6-EC5E51C2DC84}"/>
              </a:ext>
            </a:extLst>
          </p:cNvPr>
          <p:cNvSpPr>
            <a:spLocks noGrp="1"/>
          </p:cNvSpPr>
          <p:nvPr>
            <p:ph idx="1"/>
          </p:nvPr>
        </p:nvSpPr>
        <p:spPr>
          <a:xfrm>
            <a:off x="4978918" y="1109145"/>
            <a:ext cx="6341016" cy="4603900"/>
          </a:xfrm>
        </p:spPr>
        <p:txBody>
          <a:bodyPr anchor="ctr">
            <a:normAutofit/>
          </a:bodyPr>
          <a:lstStyle/>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Promote tissue remodeling by applying low-load tension through orthoses or tissue mobilization and reduce fibrous adhesions using cross massage. </a:t>
            </a:r>
          </a:p>
          <a:p>
            <a:pPr marL="342900" marR="0" lvl="0" indent="-342900">
              <a:spcBef>
                <a:spcPts val="0"/>
              </a:spcBef>
              <a:spcAft>
                <a:spcPts val="0"/>
              </a:spcAft>
              <a:buFont typeface="Calibri" panose="020F0502020204030204" pitchFamily="34" charset="0"/>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“Despite the tendency for improved digital joint extension using these techniques, alone or in combination, a systematic review has concluded there is insufficient evidence of their efficacy” (</a:t>
            </a:r>
            <a:r>
              <a:rPr lang="en-US" kern="100" err="1">
                <a:effectLst/>
                <a:latin typeface="Calibri" panose="020F0502020204030204" pitchFamily="34" charset="0"/>
                <a:ea typeface="Calibri" panose="020F0502020204030204" pitchFamily="34" charset="0"/>
                <a:cs typeface="Times New Roman" panose="02020603050405020304" pitchFamily="18" charset="0"/>
              </a:rPr>
              <a:t>Turesson</a:t>
            </a:r>
            <a:r>
              <a:rPr lang="en-US" kern="100">
                <a:effectLst/>
                <a:latin typeface="Calibri" panose="020F0502020204030204" pitchFamily="34" charset="0"/>
                <a:ea typeface="Calibri" panose="020F0502020204030204" pitchFamily="34" charset="0"/>
                <a:cs typeface="Times New Roman" panose="02020603050405020304" pitchFamily="18" charset="0"/>
              </a:rPr>
              <a:t>, 2018)</a:t>
            </a:r>
          </a:p>
          <a:p>
            <a:pPr marL="342900" marR="0" lvl="0" indent="-342900">
              <a:spcBef>
                <a:spcPts val="0"/>
              </a:spcBef>
              <a:spcAft>
                <a:spcPts val="800"/>
              </a:spcAft>
              <a:buFont typeface="Calibri" panose="020F0502020204030204" pitchFamily="34" charset="0"/>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No evidence showing hand therapy can play a significant part in </a:t>
            </a:r>
            <a:r>
              <a:rPr lang="en-US" u="sng" kern="100">
                <a:effectLst/>
                <a:latin typeface="Calibri" panose="020F0502020204030204" pitchFamily="34" charset="0"/>
                <a:ea typeface="Calibri" panose="020F0502020204030204" pitchFamily="34" charset="0"/>
                <a:cs typeface="Times New Roman" panose="02020603050405020304" pitchFamily="18" charset="0"/>
              </a:rPr>
              <a:t>preventing</a:t>
            </a:r>
            <a:r>
              <a:rPr lang="en-US" kern="100">
                <a:effectLst/>
                <a:latin typeface="Calibri" panose="020F0502020204030204" pitchFamily="34" charset="0"/>
                <a:ea typeface="Calibri" panose="020F0502020204030204" pitchFamily="34" charset="0"/>
                <a:cs typeface="Times New Roman" panose="02020603050405020304" pitchFamily="18" charset="0"/>
              </a:rPr>
              <a:t> the disease process</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8023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11A87E-1712-B6D1-B0AA-4F89704613D5}"/>
              </a:ext>
            </a:extLst>
          </p:cNvPr>
          <p:cNvSpPr>
            <a:spLocks noGrp="1"/>
          </p:cNvSpPr>
          <p:nvPr>
            <p:ph type="title"/>
          </p:nvPr>
        </p:nvSpPr>
        <p:spPr>
          <a:xfrm>
            <a:off x="643467" y="816638"/>
            <a:ext cx="3598337" cy="5224724"/>
          </a:xfrm>
        </p:spPr>
        <p:txBody>
          <a:bodyPr anchor="ctr">
            <a:normAutofit/>
          </a:bodyPr>
          <a:lstStyle/>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Hand therapy will not prevent or reduce the disease process of </a:t>
            </a:r>
            <a:r>
              <a:rPr lang="en-US" kern="100" dirty="0" err="1">
                <a:latin typeface="Calibri" panose="020F0502020204030204" pitchFamily="34" charset="0"/>
                <a:ea typeface="Calibri" panose="020F0502020204030204" pitchFamily="34" charset="0"/>
                <a:cs typeface="Times New Roman" panose="02020603050405020304" pitchFamily="18" charset="0"/>
              </a:rPr>
              <a:t>D</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upuytren</a:t>
            </a:r>
            <a:r>
              <a:rPr lang="en-US" kern="100" dirty="0">
                <a:effectLst/>
                <a:latin typeface="Calibri" panose="020F0502020204030204" pitchFamily="34" charset="0"/>
                <a:ea typeface="Calibri" panose="020F0502020204030204" pitchFamily="34" charset="0"/>
                <a:cs typeface="Times New Roman" panose="02020603050405020304" pitchFamily="18" charset="0"/>
              </a:rPr>
              <a:t>  Contracture </a:t>
            </a:r>
            <a:endParaRPr lang="en-US" dirty="0"/>
          </a:p>
        </p:txBody>
      </p:sp>
      <p:sp>
        <p:nvSpPr>
          <p:cNvPr id="3" name="Content Placeholder 2">
            <a:extLst>
              <a:ext uri="{FF2B5EF4-FFF2-40B4-BE49-F238E27FC236}">
                <a16:creationId xmlns:a16="http://schemas.microsoft.com/office/drawing/2014/main" id="{E1168A23-95BE-D132-BD4A-90560A378747}"/>
              </a:ext>
            </a:extLst>
          </p:cNvPr>
          <p:cNvSpPr>
            <a:spLocks noGrp="1"/>
          </p:cNvSpPr>
          <p:nvPr>
            <p:ph idx="1"/>
          </p:nvPr>
        </p:nvSpPr>
        <p:spPr>
          <a:xfrm>
            <a:off x="4654295" y="816638"/>
            <a:ext cx="4619706" cy="5224724"/>
          </a:xfrm>
        </p:spPr>
        <p:txBody>
          <a:bodyPr anchor="ctr">
            <a:normAutofit/>
          </a:bodyPr>
          <a:lstStyle/>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However, hand therapy </a:t>
            </a:r>
            <a:r>
              <a:rPr lang="en-US" kern="100" dirty="0">
                <a:latin typeface="Calibri" panose="020F0502020204030204" pitchFamily="34" charset="0"/>
                <a:ea typeface="Calibri" panose="020F0502020204030204" pitchFamily="34" charset="0"/>
                <a:cs typeface="Times New Roman" panose="02020603050405020304" pitchFamily="18" charset="0"/>
              </a:rPr>
              <a:t>pre-surgical intervention can be </a:t>
            </a:r>
            <a:r>
              <a:rPr lang="en-US" kern="100">
                <a:effectLst/>
                <a:latin typeface="Calibri" panose="020F0502020204030204" pitchFamily="34" charset="0"/>
                <a:ea typeface="Calibri" panose="020F0502020204030204" pitchFamily="34" charset="0"/>
                <a:cs typeface="Times New Roman" panose="02020603050405020304" pitchFamily="18" charset="0"/>
              </a:rPr>
              <a:t>utilized to:</a:t>
            </a:r>
          </a:p>
          <a:p>
            <a:pPr marL="342900" marR="0" lvl="0" indent="-342900">
              <a:spcBef>
                <a:spcPts val="0"/>
              </a:spcBef>
              <a:spcAft>
                <a:spcPts val="0"/>
              </a:spcAft>
              <a:buFont typeface="Calibri" panose="020F0502020204030204" pitchFamily="34" charset="0"/>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Increase overall strength</a:t>
            </a:r>
          </a:p>
          <a:p>
            <a:pPr marL="342900" marR="0" lvl="0" indent="-342900">
              <a:spcBef>
                <a:spcPts val="0"/>
              </a:spcBef>
              <a:spcAft>
                <a:spcPts val="0"/>
              </a:spcAft>
              <a:buFont typeface="Calibri" panose="020F0502020204030204" pitchFamily="34" charset="0"/>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Increase function ability in impacted extremity</a:t>
            </a:r>
          </a:p>
          <a:p>
            <a:pPr marL="342900" marR="0" lvl="0" indent="-342900">
              <a:spcBef>
                <a:spcPts val="0"/>
              </a:spcBef>
              <a:spcAft>
                <a:spcPts val="0"/>
              </a:spcAft>
              <a:buFont typeface="Calibri" panose="020F0502020204030204" pitchFamily="34" charset="0"/>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Reduce pain/symptoms</a:t>
            </a:r>
          </a:p>
          <a:p>
            <a:pPr marL="342900" marR="0" lvl="0" indent="-342900">
              <a:spcBef>
                <a:spcPts val="0"/>
              </a:spcBef>
              <a:spcAft>
                <a:spcPts val="0"/>
              </a:spcAft>
              <a:buFont typeface="Calibri" panose="020F050202020403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Provide patient e</a:t>
            </a:r>
            <a:r>
              <a:rPr lang="en-US" kern="100">
                <a:effectLst/>
                <a:latin typeface="Calibri" panose="020F0502020204030204" pitchFamily="34" charset="0"/>
                <a:ea typeface="Calibri" panose="020F0502020204030204" pitchFamily="34" charset="0"/>
                <a:cs typeface="Times New Roman" panose="02020603050405020304" pitchFamily="18" charset="0"/>
              </a:rPr>
              <a:t>ducation </a:t>
            </a:r>
          </a:p>
          <a:p>
            <a:pPr marL="342900" marR="0" lvl="0" indent="-342900">
              <a:spcBef>
                <a:spcPts val="0"/>
              </a:spcBef>
              <a:spcAft>
                <a:spcPts val="800"/>
              </a:spcAft>
              <a:buFont typeface="Calibri" panose="020F0502020204030204" pitchFamily="34" charset="0"/>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Modification strategies</a:t>
            </a:r>
          </a:p>
          <a:p>
            <a:pPr marL="342900" marR="0" lvl="0" indent="-342900">
              <a:spcBef>
                <a:spcPts val="0"/>
              </a:spcBef>
              <a:spcAft>
                <a:spcPts val="800"/>
              </a:spcAft>
              <a:buFont typeface="Calibri" panose="020F050202020403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Improve quality of life</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7826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276D6-42ED-36DC-4745-83BD2B3EA8E6}"/>
              </a:ext>
            </a:extLst>
          </p:cNvPr>
          <p:cNvSpPr>
            <a:spLocks noGrp="1"/>
          </p:cNvSpPr>
          <p:nvPr>
            <p:ph type="title"/>
          </p:nvPr>
        </p:nvSpPr>
        <p:spPr>
          <a:xfrm>
            <a:off x="1043950" y="1179151"/>
            <a:ext cx="3300646" cy="4463889"/>
          </a:xfrm>
        </p:spPr>
        <p:txBody>
          <a:bodyPr anchor="ctr">
            <a:normAutofit/>
          </a:bodyPr>
          <a:lstStyle/>
          <a:p>
            <a:r>
              <a:rPr lang="en-US" kern="100" dirty="0">
                <a:latin typeface="Calibri" panose="020F0502020204030204" pitchFamily="34" charset="0"/>
                <a:cs typeface="Times New Roman" panose="02020603050405020304" pitchFamily="18" charset="0"/>
              </a:rPr>
              <a:t>Treatment </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CE8664-13CC-7DB4-BAED-592EED545F46}"/>
              </a:ext>
            </a:extLst>
          </p:cNvPr>
          <p:cNvSpPr>
            <a:spLocks noGrp="1"/>
          </p:cNvSpPr>
          <p:nvPr>
            <p:ph idx="1"/>
          </p:nvPr>
        </p:nvSpPr>
        <p:spPr>
          <a:xfrm>
            <a:off x="4978918" y="1109145"/>
            <a:ext cx="6341016" cy="4603900"/>
          </a:xfrm>
        </p:spPr>
        <p:txBody>
          <a:bodyPr anchor="ctr">
            <a:normAutofit/>
          </a:bodyPr>
          <a:lstStyle/>
          <a:p>
            <a:pPr>
              <a:lnSpc>
                <a:spcPct val="90000"/>
              </a:lnSpc>
            </a:pPr>
            <a:r>
              <a:rPr lang="en-US" dirty="0">
                <a:latin typeface="Aleo-Bold"/>
              </a:rPr>
              <a:t>S</a:t>
            </a:r>
            <a:r>
              <a:rPr lang="en-US" b="0" i="0" dirty="0">
                <a:effectLst/>
                <a:latin typeface="Aleo-Bold"/>
              </a:rPr>
              <a:t>teroid injection</a:t>
            </a:r>
          </a:p>
          <a:p>
            <a:pPr lvl="1">
              <a:lnSpc>
                <a:spcPct val="90000"/>
              </a:lnSpc>
            </a:pPr>
            <a:r>
              <a:rPr lang="en-US" b="0" i="0" dirty="0">
                <a:effectLst/>
                <a:latin typeface="Aleo-Regular"/>
              </a:rPr>
              <a:t>Corticosteroids- Reduce symptom </a:t>
            </a:r>
          </a:p>
          <a:p>
            <a:pPr>
              <a:lnSpc>
                <a:spcPct val="90000"/>
              </a:lnSpc>
            </a:pPr>
            <a:r>
              <a:rPr lang="en-US" b="0" i="0" dirty="0">
                <a:effectLst/>
                <a:latin typeface="Aleo-Bold"/>
              </a:rPr>
              <a:t>Collagenase injection</a:t>
            </a:r>
          </a:p>
          <a:p>
            <a:pPr lvl="1">
              <a:lnSpc>
                <a:spcPct val="90000"/>
              </a:lnSpc>
            </a:pPr>
            <a:r>
              <a:rPr lang="en-US" dirty="0">
                <a:latin typeface="Aleo-Bold"/>
              </a:rPr>
              <a:t>Enzyme to break down collagen </a:t>
            </a:r>
          </a:p>
          <a:p>
            <a:pPr>
              <a:lnSpc>
                <a:spcPct val="90000"/>
              </a:lnSpc>
            </a:pPr>
            <a:r>
              <a:rPr lang="en-US" b="0" i="0" dirty="0">
                <a:effectLst/>
                <a:latin typeface="Aleo-Bold"/>
              </a:rPr>
              <a:t>Needle aponeurotomy</a:t>
            </a:r>
          </a:p>
          <a:p>
            <a:pPr lvl="1">
              <a:lnSpc>
                <a:spcPct val="90000"/>
              </a:lnSpc>
            </a:pPr>
            <a:r>
              <a:rPr lang="en-US" b="0" i="0" dirty="0">
                <a:effectLst/>
                <a:latin typeface="Aleo-Bold"/>
              </a:rPr>
              <a:t>Break up cord to improve ROM</a:t>
            </a:r>
          </a:p>
          <a:p>
            <a:pPr>
              <a:lnSpc>
                <a:spcPct val="90000"/>
              </a:lnSpc>
            </a:pPr>
            <a:r>
              <a:rPr lang="en-US" b="0" i="0" dirty="0">
                <a:effectLst/>
                <a:latin typeface="Aleo-Bold"/>
              </a:rPr>
              <a:t>Fasciotomy</a:t>
            </a:r>
          </a:p>
          <a:p>
            <a:pPr lvl="1">
              <a:lnSpc>
                <a:spcPct val="90000"/>
              </a:lnSpc>
            </a:pPr>
            <a:r>
              <a:rPr lang="en-US" b="0" i="0" dirty="0">
                <a:effectLst/>
                <a:latin typeface="Aleo-Bold"/>
              </a:rPr>
              <a:t>Divides the cord </a:t>
            </a:r>
          </a:p>
          <a:p>
            <a:pPr>
              <a:lnSpc>
                <a:spcPct val="90000"/>
              </a:lnSpc>
            </a:pPr>
            <a:r>
              <a:rPr lang="en-US" b="0" i="0" dirty="0">
                <a:effectLst/>
                <a:latin typeface="Aleo-Bold"/>
              </a:rPr>
              <a:t>Partial palmar fasciectomy</a:t>
            </a:r>
          </a:p>
          <a:p>
            <a:pPr lvl="1">
              <a:lnSpc>
                <a:spcPct val="90000"/>
              </a:lnSpc>
            </a:pPr>
            <a:r>
              <a:rPr lang="en-US" b="0" i="0" dirty="0">
                <a:effectLst/>
                <a:latin typeface="Aleo-Bold"/>
              </a:rPr>
              <a:t>Removes tissue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589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216EA-32D8-AC62-23A8-D92A05FB22A9}"/>
              </a:ext>
            </a:extLst>
          </p:cNvPr>
          <p:cNvSpPr>
            <a:spLocks noGrp="1"/>
          </p:cNvSpPr>
          <p:nvPr>
            <p:ph type="title"/>
          </p:nvPr>
        </p:nvSpPr>
        <p:spPr>
          <a:xfrm>
            <a:off x="1043950" y="1179151"/>
            <a:ext cx="3300646" cy="4463889"/>
          </a:xfrm>
        </p:spPr>
        <p:txBody>
          <a:bodyPr anchor="ctr">
            <a:normAutofit/>
          </a:bodyPr>
          <a:lstStyle/>
          <a:p>
            <a:r>
              <a:rPr lang="en-US" dirty="0"/>
              <a:t>Preoperatively</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213039-7736-1AA3-DD55-469CE33EB66B}"/>
              </a:ext>
            </a:extLst>
          </p:cNvPr>
          <p:cNvSpPr>
            <a:spLocks noGrp="1"/>
          </p:cNvSpPr>
          <p:nvPr>
            <p:ph idx="1"/>
          </p:nvPr>
        </p:nvSpPr>
        <p:spPr>
          <a:xfrm>
            <a:off x="4978918" y="1109145"/>
            <a:ext cx="6341016" cy="4603900"/>
          </a:xfrm>
        </p:spPr>
        <p:txBody>
          <a:bodyPr anchor="ctr">
            <a:normAutofit/>
          </a:bodyPr>
          <a:lstStyle/>
          <a:p>
            <a:r>
              <a:rPr lang="en-US" dirty="0"/>
              <a:t>Establish patient profile </a:t>
            </a:r>
          </a:p>
          <a:p>
            <a:r>
              <a:rPr lang="en-US" dirty="0"/>
              <a:t>Patient reported outcomes</a:t>
            </a:r>
          </a:p>
          <a:p>
            <a:pPr lvl="1"/>
            <a:r>
              <a:rPr lang="en-US" dirty="0"/>
              <a:t>Disability of the Arm, Shoulder and Hand (DASH)</a:t>
            </a:r>
          </a:p>
          <a:p>
            <a:pPr lvl="1"/>
            <a:r>
              <a:rPr lang="en-US" dirty="0" err="1"/>
              <a:t>Unité</a:t>
            </a:r>
            <a:r>
              <a:rPr lang="en-US" dirty="0"/>
              <a:t> </a:t>
            </a:r>
            <a:r>
              <a:rPr lang="en-US" dirty="0" err="1"/>
              <a:t>Rhumatologique</a:t>
            </a:r>
            <a:r>
              <a:rPr lang="en-US" dirty="0"/>
              <a:t> des Affections de la Main (URAM) scale</a:t>
            </a:r>
          </a:p>
          <a:p>
            <a:pPr lvl="1"/>
            <a:r>
              <a:rPr lang="en-US" dirty="0"/>
              <a:t>Southampton Dupuytren’s Scoring scheme </a:t>
            </a:r>
          </a:p>
          <a:p>
            <a:r>
              <a:rPr lang="en-US" dirty="0"/>
              <a:t>Physical measurements</a:t>
            </a:r>
          </a:p>
          <a:p>
            <a:r>
              <a:rPr lang="en-US" dirty="0"/>
              <a:t>Joint range of motion</a:t>
            </a:r>
          </a:p>
          <a:p>
            <a:r>
              <a:rPr lang="en-US" dirty="0"/>
              <a:t>Grip strength</a:t>
            </a:r>
          </a:p>
          <a:p>
            <a:r>
              <a:rPr lang="en-US" dirty="0"/>
              <a:t>Sensation</a:t>
            </a:r>
          </a:p>
          <a:p>
            <a:r>
              <a:rPr lang="en-US" dirty="0"/>
              <a:t>Pain</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8879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1758-DD7B-BA5B-A6A4-6756D71184F5}"/>
              </a:ext>
            </a:extLst>
          </p:cNvPr>
          <p:cNvSpPr>
            <a:spLocks noGrp="1"/>
          </p:cNvSpPr>
          <p:nvPr>
            <p:ph type="title"/>
          </p:nvPr>
        </p:nvSpPr>
        <p:spPr/>
        <p:txBody>
          <a:bodyPr/>
          <a:lstStyle/>
          <a:p>
            <a:r>
              <a:rPr lang="en-US" dirty="0"/>
              <a:t>Postoperative</a:t>
            </a:r>
            <a:br>
              <a:rPr lang="en-US" dirty="0"/>
            </a:br>
            <a:endParaRPr lang="en-US" dirty="0"/>
          </a:p>
        </p:txBody>
      </p:sp>
      <p:sp>
        <p:nvSpPr>
          <p:cNvPr id="3" name="Content Placeholder 2">
            <a:extLst>
              <a:ext uri="{FF2B5EF4-FFF2-40B4-BE49-F238E27FC236}">
                <a16:creationId xmlns:a16="http://schemas.microsoft.com/office/drawing/2014/main" id="{CB6056E3-FC17-DCCA-E535-F8A28384A4A0}"/>
              </a:ext>
            </a:extLst>
          </p:cNvPr>
          <p:cNvSpPr>
            <a:spLocks noGrp="1"/>
          </p:cNvSpPr>
          <p:nvPr>
            <p:ph idx="1"/>
          </p:nvPr>
        </p:nvSpPr>
        <p:spPr/>
        <p:txBody>
          <a:bodyPr>
            <a:noAutofit/>
          </a:bodyPr>
          <a:lstStyle/>
          <a:p>
            <a:pPr marL="0" indent="0">
              <a:buNone/>
            </a:pPr>
            <a:r>
              <a:rPr lang="en-US" sz="1600" dirty="0"/>
              <a:t>Depends on procedure and stage of healing</a:t>
            </a:r>
          </a:p>
          <a:p>
            <a:r>
              <a:rPr lang="en-US" sz="1600" dirty="0"/>
              <a:t>Active range of motion exercises</a:t>
            </a:r>
          </a:p>
          <a:p>
            <a:pPr lvl="1"/>
            <a:r>
              <a:rPr lang="en-US" dirty="0"/>
              <a:t>Frequency/intensity will need to be assessed depending on stage of healing</a:t>
            </a:r>
          </a:p>
          <a:p>
            <a:pPr lvl="1"/>
            <a:r>
              <a:rPr lang="en-US" dirty="0"/>
              <a:t>Gentle digit active flexion/extension exercises</a:t>
            </a:r>
          </a:p>
          <a:p>
            <a:pPr lvl="1"/>
            <a:r>
              <a:rPr lang="en-US" dirty="0"/>
              <a:t>Tendon glides beginning first week progressing as appropriate</a:t>
            </a:r>
          </a:p>
          <a:p>
            <a:r>
              <a:rPr lang="en-US" sz="1600" dirty="0"/>
              <a:t>Orthoses- Used in combination with other modalities</a:t>
            </a:r>
          </a:p>
          <a:p>
            <a:pPr lvl="1"/>
            <a:r>
              <a:rPr lang="en-US" dirty="0"/>
              <a:t>Protect surgical site</a:t>
            </a:r>
          </a:p>
          <a:p>
            <a:pPr lvl="1"/>
            <a:r>
              <a:rPr lang="en-US" dirty="0"/>
              <a:t>Low low prolonged stretch</a:t>
            </a:r>
          </a:p>
          <a:p>
            <a:pPr lvl="1"/>
            <a:r>
              <a:rPr lang="en-US" dirty="0"/>
              <a:t>Maintain or improve finger extension</a:t>
            </a:r>
          </a:p>
          <a:p>
            <a:pPr lvl="1"/>
            <a:r>
              <a:rPr lang="en-US" dirty="0"/>
              <a:t>Splint after dressing are removed and worn 24hrs as tolerated, progress to nighttime use</a:t>
            </a:r>
          </a:p>
          <a:p>
            <a:r>
              <a:rPr lang="en-US" sz="1600" dirty="0"/>
              <a:t>Studies have shown that splinting has a “positive effect on severe proximal interphalangeal joint but no effect on natural course of disease” (</a:t>
            </a:r>
            <a:r>
              <a:rPr lang="en-US" sz="1600" dirty="0" err="1"/>
              <a:t>Turesson</a:t>
            </a:r>
            <a:r>
              <a:rPr lang="en-US" sz="1600" dirty="0"/>
              <a:t>, 2018)</a:t>
            </a:r>
          </a:p>
          <a:p>
            <a:endParaRPr lang="en-US" sz="1600" dirty="0"/>
          </a:p>
          <a:p>
            <a:pPr marL="0" indent="0">
              <a:buNone/>
            </a:pPr>
            <a:endParaRPr lang="en-US" sz="1600" dirty="0"/>
          </a:p>
        </p:txBody>
      </p:sp>
    </p:spTree>
    <p:extLst>
      <p:ext uri="{BB962C8B-B14F-4D97-AF65-F5344CB8AC3E}">
        <p14:creationId xmlns:p14="http://schemas.microsoft.com/office/powerpoint/2010/main" val="17449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B2F3-2B93-B810-D9C7-05C8B8FA8BCF}"/>
              </a:ext>
            </a:extLst>
          </p:cNvPr>
          <p:cNvSpPr>
            <a:spLocks noGrp="1"/>
          </p:cNvSpPr>
          <p:nvPr>
            <p:ph type="title"/>
          </p:nvPr>
        </p:nvSpPr>
        <p:spPr/>
        <p:txBody>
          <a:bodyPr/>
          <a:lstStyle/>
          <a:p>
            <a:r>
              <a:rPr lang="en-US" dirty="0"/>
              <a:t>Postoperative Cont. </a:t>
            </a:r>
          </a:p>
        </p:txBody>
      </p:sp>
      <p:sp>
        <p:nvSpPr>
          <p:cNvPr id="3" name="Content Placeholder 2">
            <a:extLst>
              <a:ext uri="{FF2B5EF4-FFF2-40B4-BE49-F238E27FC236}">
                <a16:creationId xmlns:a16="http://schemas.microsoft.com/office/drawing/2014/main" id="{018A06B5-087C-D728-E1F1-434E370475A3}"/>
              </a:ext>
            </a:extLst>
          </p:cNvPr>
          <p:cNvSpPr>
            <a:spLocks noGrp="1"/>
          </p:cNvSpPr>
          <p:nvPr>
            <p:ph idx="1"/>
          </p:nvPr>
        </p:nvSpPr>
        <p:spPr/>
        <p:txBody>
          <a:bodyPr/>
          <a:lstStyle/>
          <a:p>
            <a:r>
              <a:rPr lang="en-US" dirty="0"/>
              <a:t>Edema control</a:t>
            </a:r>
          </a:p>
          <a:p>
            <a:pPr lvl="1"/>
            <a:r>
              <a:rPr lang="en-US" dirty="0"/>
              <a:t>Active motion</a:t>
            </a:r>
          </a:p>
          <a:p>
            <a:pPr lvl="1"/>
            <a:r>
              <a:rPr lang="en-US" dirty="0"/>
              <a:t>Pressure garments </a:t>
            </a:r>
          </a:p>
          <a:p>
            <a:r>
              <a:rPr lang="en-US" dirty="0"/>
              <a:t>Scar tissue management</a:t>
            </a:r>
          </a:p>
          <a:p>
            <a:r>
              <a:rPr lang="en-US" dirty="0"/>
              <a:t>Patient education</a:t>
            </a:r>
          </a:p>
          <a:p>
            <a:r>
              <a:rPr lang="en-US" dirty="0"/>
              <a:t>Modification</a:t>
            </a:r>
          </a:p>
          <a:p>
            <a:endParaRPr lang="en-US" dirty="0"/>
          </a:p>
        </p:txBody>
      </p:sp>
    </p:spTree>
    <p:extLst>
      <p:ext uri="{BB962C8B-B14F-4D97-AF65-F5344CB8AC3E}">
        <p14:creationId xmlns:p14="http://schemas.microsoft.com/office/powerpoint/2010/main" val="311891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41EF-D40F-709D-8A3E-6083FD1FF1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BED82C-0A95-B26C-E238-35767D8E5996}"/>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evidence to support that hand therapy in utilizing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mutiple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modalities post corrective procedure is beneficial and resulted in improved joint mobility </a:t>
            </a:r>
            <a:r>
              <a:rPr lang="en-US" sz="1400" dirty="0"/>
              <a:t>(</a:t>
            </a:r>
            <a:r>
              <a:rPr lang="en-US" sz="1400" dirty="0" err="1"/>
              <a:t>Turesson</a:t>
            </a:r>
            <a:r>
              <a:rPr lang="en-US" sz="1400" dirty="0"/>
              <a:t>, 2018)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Hand therapy treatment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Dupuytren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requires a person first individualized treatment approach utilizing multiple treatment modalities.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patient will present with unique set of client factors that will need to be assessed.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therapist must evaluate the patients needs/goals, history of the disease, corrective procedure, current healing process and physical abilities in combination with the most current research.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3947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431D8-BD66-F2E3-82C7-503C5C6AD344}"/>
              </a:ext>
            </a:extLst>
          </p:cNvPr>
          <p:cNvSpPr>
            <a:spLocks noGrp="1"/>
          </p:cNvSpPr>
          <p:nvPr>
            <p:ph type="title"/>
          </p:nvPr>
        </p:nvSpPr>
        <p:spPr>
          <a:xfrm>
            <a:off x="1043950" y="1179151"/>
            <a:ext cx="3300646" cy="4463889"/>
          </a:xfrm>
        </p:spPr>
        <p:txBody>
          <a:bodyPr anchor="ctr">
            <a:normAutofit/>
          </a:bodyPr>
          <a:lstStyle/>
          <a:p>
            <a:r>
              <a:rPr lang="en-US" dirty="0"/>
              <a:t>Immobility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14B24A-5344-9409-BA4A-991363B8437C}"/>
              </a:ext>
            </a:extLst>
          </p:cNvPr>
          <p:cNvSpPr>
            <a:spLocks noGrp="1"/>
          </p:cNvSpPr>
          <p:nvPr>
            <p:ph idx="1"/>
          </p:nvPr>
        </p:nvSpPr>
        <p:spPr>
          <a:xfrm>
            <a:off x="4978918" y="1109145"/>
            <a:ext cx="6341016" cy="4603900"/>
          </a:xfrm>
        </p:spPr>
        <p:txBody>
          <a:bodyPr anchor="ctr">
            <a:normAutofit/>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Protein syntheses reduces, muscle fibers shorten</a:t>
            </a:r>
          </a:p>
          <a:p>
            <a:r>
              <a:rPr lang="en-US" kern="100" dirty="0">
                <a:effectLst/>
                <a:latin typeface="Calibri" panose="020F0502020204030204" pitchFamily="34" charset="0"/>
                <a:ea typeface="Calibri" panose="020F0502020204030204" pitchFamily="34" charset="0"/>
                <a:cs typeface="Times New Roman" panose="02020603050405020304" pitchFamily="18" charset="0"/>
              </a:rPr>
              <a:t>Protein synthesis: Process of producing new muscle protein (myosin and actin) within the muscle. These proteins are directly involved in ability for the muscle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contract and relax.</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kern="100">
                <a:effectLst/>
                <a:latin typeface="Calibri" panose="020F0502020204030204" pitchFamily="34" charset="0"/>
                <a:ea typeface="Calibri" panose="020F0502020204030204" pitchFamily="34" charset="0"/>
                <a:cs typeface="Times New Roman" panose="02020603050405020304" pitchFamily="18" charset="0"/>
              </a:rPr>
              <a:t>Protein synthesis within the muscle fibers </a:t>
            </a:r>
            <a:r>
              <a:rPr lang="en-US" u="sng" kern="100">
                <a:effectLst/>
                <a:latin typeface="Calibri" panose="020F0502020204030204" pitchFamily="34" charset="0"/>
                <a:ea typeface="Calibri" panose="020F0502020204030204" pitchFamily="34" charset="0"/>
                <a:cs typeface="Times New Roman" panose="02020603050405020304" pitchFamily="18" charset="0"/>
              </a:rPr>
              <a:t>reduces</a:t>
            </a:r>
            <a:r>
              <a:rPr lang="en-US" kern="100">
                <a:effectLst/>
                <a:latin typeface="Calibri" panose="020F0502020204030204" pitchFamily="34" charset="0"/>
                <a:ea typeface="Calibri" panose="020F0502020204030204" pitchFamily="34" charset="0"/>
                <a:cs typeface="Times New Roman" panose="02020603050405020304" pitchFamily="18" charset="0"/>
              </a:rPr>
              <a:t> within </a:t>
            </a:r>
            <a:r>
              <a:rPr lang="en-US" b="1" kern="100">
                <a:effectLst/>
                <a:latin typeface="Calibri" panose="020F0502020204030204" pitchFamily="34" charset="0"/>
                <a:ea typeface="Calibri" panose="020F0502020204030204" pitchFamily="34" charset="0"/>
                <a:cs typeface="Times New Roman" panose="02020603050405020304" pitchFamily="18" charset="0"/>
              </a:rPr>
              <a:t>6 hours</a:t>
            </a:r>
            <a:r>
              <a:rPr lang="en-US" kern="100">
                <a:effectLst/>
                <a:latin typeface="Calibri" panose="020F0502020204030204" pitchFamily="34" charset="0"/>
                <a:ea typeface="Calibri" panose="020F0502020204030204" pitchFamily="34" charset="0"/>
                <a:cs typeface="Times New Roman" panose="02020603050405020304" pitchFamily="18" charset="0"/>
              </a:rPr>
              <a:t> after joint immobilization.</a:t>
            </a:r>
          </a:p>
          <a:p>
            <a:pPr>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Shortening of muscle fibers occurs within </a:t>
            </a:r>
            <a:r>
              <a:rPr lang="en-US" b="1" kern="100">
                <a:effectLst/>
                <a:latin typeface="Calibri" panose="020F0502020204030204" pitchFamily="34" charset="0"/>
                <a:ea typeface="Calibri" panose="020F0502020204030204" pitchFamily="34" charset="0"/>
                <a:cs typeface="Times New Roman" panose="02020603050405020304" pitchFamily="18" charset="0"/>
              </a:rPr>
              <a:t>24 hours</a:t>
            </a:r>
          </a:p>
          <a:p>
            <a:endParaRPr lang="en-US" dirty="0"/>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5726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3A7D-AA78-4E70-F074-F888BB80595A}"/>
              </a:ext>
            </a:extLst>
          </p:cNvPr>
          <p:cNvSpPr>
            <a:spLocks noGrp="1"/>
          </p:cNvSpPr>
          <p:nvPr>
            <p:ph type="title"/>
          </p:nvPr>
        </p:nvSpPr>
        <p:spPr/>
        <p:txBody>
          <a:bodyPr/>
          <a:lstStyle/>
          <a:p>
            <a:endParaRPr lang="en-US" dirty="0"/>
          </a:p>
        </p:txBody>
      </p:sp>
      <p:pic>
        <p:nvPicPr>
          <p:cNvPr id="2050" name="Picture 2">
            <a:extLst>
              <a:ext uri="{FF2B5EF4-FFF2-40B4-BE49-F238E27FC236}">
                <a16:creationId xmlns:a16="http://schemas.microsoft.com/office/drawing/2014/main" id="{89444700-D7FD-F7F4-21E4-581D69D551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4422" y="1586579"/>
            <a:ext cx="2545219" cy="1125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60FFD6-27D7-335A-535C-A9151B5B9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504231"/>
            <a:ext cx="3011800" cy="11257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6693B43-4B7F-0429-4E71-09491B35E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366593"/>
            <a:ext cx="2339404" cy="15657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D19D6CE-A1D6-E3E6-B5A5-A2FCF3C88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968" y="1366594"/>
            <a:ext cx="2130700" cy="15657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o photo description available.">
            <a:extLst>
              <a:ext uri="{FF2B5EF4-FFF2-40B4-BE49-F238E27FC236}">
                <a16:creationId xmlns:a16="http://schemas.microsoft.com/office/drawing/2014/main" id="{E40C920C-8BE3-C09B-A412-957D0B32FE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905" y="3816321"/>
            <a:ext cx="1778048" cy="2222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descr="Logo, company name&#10;&#10;Description automatically generated">
            <a:extLst>
              <a:ext uri="{FF2B5EF4-FFF2-40B4-BE49-F238E27FC236}">
                <a16:creationId xmlns:a16="http://schemas.microsoft.com/office/drawing/2014/main" id="{6954C909-69CA-1EBA-F8A6-AD305A8936F8}"/>
              </a:ext>
            </a:extLst>
          </p:cNvPr>
          <p:cNvPicPr>
            <a:picLocks noChangeAspect="1"/>
          </p:cNvPicPr>
          <p:nvPr/>
        </p:nvPicPr>
        <p:blipFill>
          <a:blip r:embed="rId7"/>
          <a:stretch>
            <a:fillRect/>
          </a:stretch>
        </p:blipFill>
        <p:spPr>
          <a:xfrm>
            <a:off x="1515284" y="5203376"/>
            <a:ext cx="4195029" cy="797383"/>
          </a:xfrm>
          <a:prstGeom prst="rect">
            <a:avLst/>
          </a:prstGeom>
        </p:spPr>
      </p:pic>
      <p:pic>
        <p:nvPicPr>
          <p:cNvPr id="7" name="Picture 6" descr="A black and white logo&#10;&#10;Description automatically generated">
            <a:extLst>
              <a:ext uri="{FF2B5EF4-FFF2-40B4-BE49-F238E27FC236}">
                <a16:creationId xmlns:a16="http://schemas.microsoft.com/office/drawing/2014/main" id="{71406CDE-3F02-73CC-2639-EC19D1C661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7161" y="3925666"/>
            <a:ext cx="1624207" cy="1277710"/>
          </a:xfrm>
          <a:prstGeom prst="rect">
            <a:avLst/>
          </a:prstGeom>
        </p:spPr>
      </p:pic>
    </p:spTree>
    <p:extLst>
      <p:ext uri="{BB962C8B-B14F-4D97-AF65-F5344CB8AC3E}">
        <p14:creationId xmlns:p14="http://schemas.microsoft.com/office/powerpoint/2010/main" val="302534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DD5BA-B314-5FB5-0BAE-BE851130AE78}"/>
              </a:ext>
            </a:extLst>
          </p:cNvPr>
          <p:cNvSpPr>
            <a:spLocks noGrp="1"/>
          </p:cNvSpPr>
          <p:nvPr>
            <p:ph type="title"/>
          </p:nvPr>
        </p:nvSpPr>
        <p:spPr>
          <a:xfrm>
            <a:off x="1043950" y="1179151"/>
            <a:ext cx="3300646" cy="4463889"/>
          </a:xfrm>
        </p:spPr>
        <p:txBody>
          <a:bodyPr anchor="ctr">
            <a:normAutofit/>
          </a:bodyPr>
          <a:lstStyle/>
          <a:p>
            <a:r>
              <a:rPr lang="en-US" dirty="0"/>
              <a:t>Immobility cont.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23F473-E5E8-7384-5AA9-4728B6361FEF}"/>
              </a:ext>
            </a:extLst>
          </p:cNvPr>
          <p:cNvSpPr>
            <a:spLocks noGrp="1"/>
          </p:cNvSpPr>
          <p:nvPr>
            <p:ph idx="1"/>
          </p:nvPr>
        </p:nvSpPr>
        <p:spPr>
          <a:xfrm>
            <a:off x="4978918" y="1109145"/>
            <a:ext cx="6341016" cy="4603900"/>
          </a:xfrm>
        </p:spPr>
        <p:txBody>
          <a:bodyPr anchor="ctr">
            <a:normAutofit/>
          </a:bodyPr>
          <a:lstStyle/>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Post insult to the body</a:t>
            </a:r>
          </a:p>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Natural reaction to injured body part is to immobilize</a:t>
            </a:r>
          </a:p>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Reduced use/mobility</a:t>
            </a:r>
          </a:p>
          <a:p>
            <a:pPr marL="0" marR="0" indent="0">
              <a:spcBef>
                <a:spcPts val="0"/>
              </a:spcBef>
              <a:spcAft>
                <a:spcPts val="800"/>
              </a:spcAft>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0390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9CEAF-ED72-935D-F815-C58661D57F8B}"/>
              </a:ext>
            </a:extLst>
          </p:cNvPr>
          <p:cNvSpPr>
            <a:spLocks noGrp="1"/>
          </p:cNvSpPr>
          <p:nvPr>
            <p:ph type="title"/>
          </p:nvPr>
        </p:nvSpPr>
        <p:spPr>
          <a:xfrm>
            <a:off x="1043950" y="1179151"/>
            <a:ext cx="3300646" cy="4463889"/>
          </a:xfrm>
        </p:spPr>
        <p:txBody>
          <a:bodyPr anchor="ctr">
            <a:normAutofit/>
          </a:bodyPr>
          <a:lstStyle/>
          <a:p>
            <a:r>
              <a:rPr lang="en-US" dirty="0"/>
              <a:t>Therapy General Approach to Immobilization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89DBD-EF3F-E141-B0A9-428C59C62572}"/>
              </a:ext>
            </a:extLst>
          </p:cNvPr>
          <p:cNvSpPr>
            <a:spLocks noGrp="1"/>
          </p:cNvSpPr>
          <p:nvPr>
            <p:ph idx="1"/>
          </p:nvPr>
        </p:nvSpPr>
        <p:spPr>
          <a:xfrm>
            <a:off x="4978918" y="1109145"/>
            <a:ext cx="6341016" cy="4603900"/>
          </a:xfrm>
        </p:spPr>
        <p:txBody>
          <a:bodyPr anchor="ctr">
            <a:normAutofit/>
          </a:bodyPr>
          <a:lstStyle/>
          <a:p>
            <a:r>
              <a:rPr lang="en-US" dirty="0"/>
              <a:t>Prevention</a:t>
            </a:r>
          </a:p>
          <a:p>
            <a:pPr lvl="1"/>
            <a:r>
              <a:rPr lang="en-US" dirty="0"/>
              <a:t>Early detection and early intervention </a:t>
            </a:r>
          </a:p>
          <a:p>
            <a:pPr lvl="1"/>
            <a:r>
              <a:rPr lang="en-US" dirty="0"/>
              <a:t>Proper positioning/posture  </a:t>
            </a:r>
          </a:p>
          <a:p>
            <a:pPr lvl="1"/>
            <a:r>
              <a:rPr lang="en-US" dirty="0"/>
              <a:t>Stretching</a:t>
            </a:r>
          </a:p>
          <a:p>
            <a:pPr lvl="1"/>
            <a:r>
              <a:rPr lang="en-US" dirty="0"/>
              <a:t>Strengthening  </a:t>
            </a:r>
          </a:p>
          <a:p>
            <a:pPr lvl="1"/>
            <a:r>
              <a:rPr lang="en-US" dirty="0"/>
              <a:t>Increased participation with functional activities </a:t>
            </a:r>
          </a:p>
          <a:p>
            <a:r>
              <a:rPr lang="en-US" dirty="0"/>
              <a:t>Treatment</a:t>
            </a:r>
          </a:p>
          <a:p>
            <a:pPr lvl="1"/>
            <a:r>
              <a:rPr lang="en-US" dirty="0"/>
              <a:t>Prolong long load stretches</a:t>
            </a:r>
          </a:p>
          <a:p>
            <a:pPr lvl="1"/>
            <a:r>
              <a:rPr lang="en-US" dirty="0"/>
              <a:t>Splinting/bracing</a:t>
            </a:r>
          </a:p>
          <a:p>
            <a:pPr lvl="1"/>
            <a:r>
              <a:rPr lang="en-US" dirty="0"/>
              <a:t>Active range of motion (agonist-antagonist) </a:t>
            </a:r>
          </a:p>
          <a:p>
            <a:pPr lvl="1"/>
            <a:r>
              <a:rPr lang="en-US" dirty="0"/>
              <a:t>Modalities </a:t>
            </a:r>
          </a:p>
          <a:p>
            <a:pPr lvl="1"/>
            <a:r>
              <a:rPr lang="en-US" dirty="0"/>
              <a:t>Participation with meaningful functional activities </a:t>
            </a:r>
          </a:p>
          <a:p>
            <a:endParaRPr lang="en-US" dirty="0"/>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5528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70E2C-D2A8-42B0-D354-548A2FDFC813}"/>
              </a:ext>
            </a:extLst>
          </p:cNvPr>
          <p:cNvSpPr>
            <a:spLocks noGrp="1"/>
          </p:cNvSpPr>
          <p:nvPr>
            <p:ph type="title"/>
          </p:nvPr>
        </p:nvSpPr>
        <p:spPr>
          <a:xfrm>
            <a:off x="1043950" y="1179151"/>
            <a:ext cx="3300646" cy="4463889"/>
          </a:xfrm>
        </p:spPr>
        <p:txBody>
          <a:bodyPr anchor="ctr">
            <a:normAutofit/>
          </a:bodyPr>
          <a:lstStyle/>
          <a:p>
            <a:r>
              <a:rPr lang="en-US" dirty="0"/>
              <a:t>Immobility ICU</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4D6D70-7F59-0FBF-E820-70EDAB098CF3}"/>
              </a:ext>
            </a:extLst>
          </p:cNvPr>
          <p:cNvSpPr>
            <a:spLocks noGrp="1"/>
          </p:cNvSpPr>
          <p:nvPr>
            <p:ph idx="1"/>
          </p:nvPr>
        </p:nvSpPr>
        <p:spPr>
          <a:xfrm>
            <a:off x="4978918" y="1109145"/>
            <a:ext cx="6341016" cy="4603900"/>
          </a:xfrm>
        </p:spPr>
        <p:txBody>
          <a:bodyPr anchor="ctr">
            <a:normAutofit/>
          </a:bodyPr>
          <a:lstStyle/>
          <a:p>
            <a:r>
              <a:rPr lang="en-US" b="0" i="0">
                <a:effectLst/>
                <a:latin typeface="Cambria" panose="02040503050406030204" pitchFamily="18" charset="0"/>
              </a:rPr>
              <a:t>“slight tendency of benefits related to passive motion in sedated and ventilated patients in the ICU observed in the muscle structure, in the microcirculation and in the inflammation factors and the immune system” (</a:t>
            </a:r>
            <a:r>
              <a:rPr lang="en-US" b="0" i="0" err="1">
                <a:effectLst/>
                <a:latin typeface="Cambria" panose="02040503050406030204" pitchFamily="18" charset="0"/>
              </a:rPr>
              <a:t>Vollenweider</a:t>
            </a:r>
            <a:r>
              <a:rPr lang="en-US" b="0" i="0">
                <a:effectLst/>
                <a:latin typeface="Cambria" panose="02040503050406030204" pitchFamily="18" charset="0"/>
              </a:rPr>
              <a:t>, 2022) </a:t>
            </a:r>
          </a:p>
          <a:p>
            <a:r>
              <a:rPr lang="en-US">
                <a:latin typeface="Cambria" panose="02040503050406030204" pitchFamily="18" charset="0"/>
              </a:rPr>
              <a:t>“s</a:t>
            </a:r>
            <a:r>
              <a:rPr lang="en-US" b="0" i="0">
                <a:effectLst/>
                <a:latin typeface="Cambria" panose="02040503050406030204" pitchFamily="18" charset="0"/>
              </a:rPr>
              <a:t>light positive benefits of passive motion on muscle fibers, protein loss and muscle thickness and circumference, when compared to standard therapy or no intervention, without being able to completely prevent muscle loss” (</a:t>
            </a:r>
            <a:r>
              <a:rPr lang="en-US" b="0" i="0" err="1">
                <a:effectLst/>
                <a:latin typeface="Cambria" panose="02040503050406030204" pitchFamily="18" charset="0"/>
              </a:rPr>
              <a:t>Vollenweider</a:t>
            </a:r>
            <a:r>
              <a:rPr lang="en-US" b="0" i="0">
                <a:effectLst/>
                <a:latin typeface="Cambria" panose="02040503050406030204" pitchFamily="18" charset="0"/>
              </a:rPr>
              <a:t>, 2022) </a:t>
            </a:r>
          </a:p>
          <a:p>
            <a:pPr lvl="1"/>
            <a:r>
              <a:rPr lang="en-US" b="0" i="0">
                <a:effectLst/>
                <a:latin typeface="Cambria" panose="02040503050406030204" pitchFamily="18" charset="0"/>
              </a:rPr>
              <a:t>Assessment of joint mobility</a:t>
            </a:r>
            <a:endParaRPr lang="en-US">
              <a:latin typeface="Cambria" panose="02040503050406030204" pitchFamily="18" charset="0"/>
            </a:endParaRPr>
          </a:p>
          <a:p>
            <a:pPr lvl="1"/>
            <a:r>
              <a:rPr lang="en-US">
                <a:latin typeface="Cambria" panose="02040503050406030204" pitchFamily="18" charset="0"/>
              </a:rPr>
              <a:t>Managing edema and skin health</a:t>
            </a:r>
          </a:p>
          <a:p>
            <a:pPr lvl="1"/>
            <a:r>
              <a:rPr lang="en-US" b="0" i="0">
                <a:effectLst/>
                <a:latin typeface="Cambria" panose="02040503050406030204" pitchFamily="18" charset="0"/>
              </a:rPr>
              <a:t>Assess and implement proper positioning </a:t>
            </a:r>
          </a:p>
          <a:p>
            <a:pPr lvl="1"/>
            <a:endParaRPr lang="en-US">
              <a:latin typeface="Cambria" panose="02040503050406030204" pitchFamily="18"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3737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05E8D-5332-7DD4-E18B-B80A8C9FFE76}"/>
              </a:ext>
            </a:extLst>
          </p:cNvPr>
          <p:cNvSpPr>
            <a:spLocks noGrp="1"/>
          </p:cNvSpPr>
          <p:nvPr>
            <p:ph type="title"/>
          </p:nvPr>
        </p:nvSpPr>
        <p:spPr>
          <a:xfrm>
            <a:off x="1043950" y="1179151"/>
            <a:ext cx="3300646" cy="4463889"/>
          </a:xfrm>
        </p:spPr>
        <p:txBody>
          <a:bodyPr anchor="ctr">
            <a:normAutofit/>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Congenital Conditions</a:t>
            </a:r>
            <a:br>
              <a:rPr lang="en-US" kern="10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2A0F8F-A162-37B2-BA49-547D5DFDCE02}"/>
              </a:ext>
            </a:extLst>
          </p:cNvPr>
          <p:cNvSpPr>
            <a:spLocks noGrp="1"/>
          </p:cNvSpPr>
          <p:nvPr>
            <p:ph idx="1"/>
          </p:nvPr>
        </p:nvSpPr>
        <p:spPr>
          <a:xfrm>
            <a:off x="4978918" y="1109145"/>
            <a:ext cx="6341016" cy="4603900"/>
          </a:xfrm>
        </p:spPr>
        <p:txBody>
          <a:bodyPr anchor="ctr">
            <a:normAutofit fontScale="92500"/>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Duchenne Muscular Dystrophy</a:t>
            </a:r>
          </a:p>
          <a:p>
            <a:pPr lvl="1"/>
            <a:r>
              <a:rPr lang="en-US" b="0" i="0" dirty="0">
                <a:effectLst/>
                <a:latin typeface="Cambria" panose="02040503050406030204" pitchFamily="18" charset="0"/>
              </a:rPr>
              <a:t>Replacement of functioning muscle fibers with collagen and fatty tissue in concert with chronically shortened resting muscle length results in contracture formation (</a:t>
            </a:r>
            <a:r>
              <a:rPr lang="en-US" b="0" i="0" dirty="0" err="1">
                <a:effectLst/>
                <a:latin typeface="Cambria" panose="02040503050406030204" pitchFamily="18" charset="0"/>
              </a:rPr>
              <a:t>Skalsky</a:t>
            </a:r>
            <a:r>
              <a:rPr lang="en-US" b="0" i="0" dirty="0">
                <a:effectLst/>
                <a:latin typeface="Cambria" panose="02040503050406030204" pitchFamily="18" charset="0"/>
              </a:rPr>
              <a:t> et al, 2013)</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effectLst/>
                <a:latin typeface="Calibri" panose="020F0502020204030204" pitchFamily="34" charset="0"/>
                <a:ea typeface="Calibri" panose="020F0502020204030204" pitchFamily="34" charset="0"/>
                <a:cs typeface="Times New Roman" panose="02020603050405020304" pitchFamily="18" charset="0"/>
              </a:rPr>
              <a:t>Cerebral Palsy</a:t>
            </a:r>
            <a:r>
              <a:rPr lang="en-US" kern="100" dirty="0">
                <a:latin typeface="Calibri" panose="020F0502020204030204" pitchFamily="34" charset="0"/>
                <a:ea typeface="Calibri" panose="020F0502020204030204" pitchFamily="34" charset="0"/>
                <a:cs typeface="Times New Roman" panose="02020603050405020304" pitchFamily="18" charset="0"/>
              </a:rPr>
              <a:t> </a:t>
            </a:r>
          </a:p>
          <a:p>
            <a:pPr lvl="1"/>
            <a:r>
              <a:rPr lang="en-US" b="0" i="0" dirty="0">
                <a:effectLst/>
                <a:latin typeface="Cambria" panose="02040503050406030204" pitchFamily="18" charset="0"/>
              </a:rPr>
              <a:t>Although CP is caused by damage to the developing brain , critical symptoms manifest in the muscle. Contractures and spasticity seen clinically correspond to changes in muscle sarcomere length, fiber type, ECM concentration, fiber and fiber bundle stiffness, and even stem cell numbers (Mathewson et al, 2015)</a:t>
            </a:r>
          </a:p>
          <a:p>
            <a:r>
              <a:rPr lang="en-US" dirty="0">
                <a:latin typeface="Cambria" panose="02040503050406030204" pitchFamily="18" charset="0"/>
              </a:rPr>
              <a:t>Strength, range of motion</a:t>
            </a:r>
          </a:p>
          <a:p>
            <a:r>
              <a:rPr lang="en-US" dirty="0">
                <a:latin typeface="Cambria" panose="02040503050406030204" pitchFamily="18" charset="0"/>
              </a:rPr>
              <a:t>Positioning/skin health</a:t>
            </a:r>
          </a:p>
          <a:p>
            <a:r>
              <a:rPr lang="en-US" dirty="0">
                <a:latin typeface="Cambria" panose="02040503050406030204" pitchFamily="18" charset="0"/>
              </a:rPr>
              <a:t>Increase functional participation </a:t>
            </a:r>
          </a:p>
          <a:p>
            <a:r>
              <a:rPr lang="en-US" b="0" i="0" dirty="0">
                <a:effectLst/>
                <a:latin typeface="Cambria" panose="02040503050406030204" pitchFamily="18" charset="0"/>
              </a:rPr>
              <a:t>Assistive device recommendation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2738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5B7BA-025A-2E53-BA99-75CD052DCF8A}"/>
              </a:ext>
            </a:extLst>
          </p:cNvPr>
          <p:cNvSpPr>
            <a:spLocks noGrp="1"/>
          </p:cNvSpPr>
          <p:nvPr>
            <p:ph type="title"/>
          </p:nvPr>
        </p:nvSpPr>
        <p:spPr>
          <a:xfrm>
            <a:off x="1043950" y="1179151"/>
            <a:ext cx="3300646" cy="4463889"/>
          </a:xfrm>
        </p:spPr>
        <p:txBody>
          <a:bodyPr anchor="ctr">
            <a:normAutofit/>
          </a:bodyPr>
          <a:lstStyle/>
          <a:p>
            <a:r>
              <a:rPr lang="en-US" dirty="0"/>
              <a:t>Neurological Conditions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68E7CD-07D9-3DCD-0412-11CC21412D51}"/>
              </a:ext>
            </a:extLst>
          </p:cNvPr>
          <p:cNvSpPr>
            <a:spLocks noGrp="1"/>
          </p:cNvSpPr>
          <p:nvPr>
            <p:ph idx="1"/>
          </p:nvPr>
        </p:nvSpPr>
        <p:spPr>
          <a:xfrm>
            <a:off x="4978918" y="1109145"/>
            <a:ext cx="6341016" cy="4603900"/>
          </a:xfrm>
        </p:spPr>
        <p:txBody>
          <a:bodyPr anchor="ctr">
            <a:normAutofit/>
          </a:bodyPr>
          <a:lstStyle/>
          <a:p>
            <a:r>
              <a:rPr lang="en-US" b="0" i="0">
                <a:effectLst/>
                <a:latin typeface="Source Sans Pro" panose="020B0503030403020204" pitchFamily="34" charset="0"/>
              </a:rPr>
              <a:t>Neurologic injuries increases muscle tone or weakness cause a muscle imbalance, which results in a tonic contraction. In this way, many joint contractures are preceded by spasticity. Gone untreated, the spastic joint becomes immobilized and a contracture develops.</a:t>
            </a:r>
          </a:p>
          <a:p>
            <a:pPr lvl="1"/>
            <a:r>
              <a:rPr lang="en-US" dirty="0"/>
              <a:t>Stroke</a:t>
            </a:r>
          </a:p>
          <a:p>
            <a:pPr lvl="1"/>
            <a:r>
              <a:rPr lang="en-US" dirty="0"/>
              <a:t>Brain injury</a:t>
            </a:r>
          </a:p>
          <a:p>
            <a:pPr lvl="1"/>
            <a:r>
              <a:rPr lang="en-US" dirty="0"/>
              <a:t>Spinal cord injury </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032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CCEB-FB46-BE0F-C7FB-8694C8013189}"/>
              </a:ext>
            </a:extLst>
          </p:cNvPr>
          <p:cNvSpPr>
            <a:spLocks noGrp="1"/>
          </p:cNvSpPr>
          <p:nvPr>
            <p:ph type="title"/>
          </p:nvPr>
        </p:nvSpPr>
        <p:spPr/>
        <p:txBody>
          <a:bodyPr/>
          <a:lstStyle/>
          <a:p>
            <a:r>
              <a:rPr lang="en-US" dirty="0"/>
              <a:t>Congenital and Neurological </a:t>
            </a:r>
          </a:p>
        </p:txBody>
      </p:sp>
      <p:sp>
        <p:nvSpPr>
          <p:cNvPr id="3" name="Content Placeholder 2">
            <a:extLst>
              <a:ext uri="{FF2B5EF4-FFF2-40B4-BE49-F238E27FC236}">
                <a16:creationId xmlns:a16="http://schemas.microsoft.com/office/drawing/2014/main" id="{23D81F09-A30F-4CCB-DC2B-0BA6D95BCBD3}"/>
              </a:ext>
            </a:extLst>
          </p:cNvPr>
          <p:cNvSpPr>
            <a:spLocks noGrp="1"/>
          </p:cNvSpPr>
          <p:nvPr>
            <p:ph idx="1"/>
          </p:nvPr>
        </p:nvSpPr>
        <p:spPr/>
        <p:txBody>
          <a:bodyPr/>
          <a:lstStyle/>
          <a:p>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Return or preserve the highest level of quality of life. </a:t>
            </a:r>
          </a:p>
          <a:p>
            <a:pPr lvl="1"/>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Maintain or preserve function</a:t>
            </a:r>
          </a:p>
          <a:p>
            <a:pPr lvl="1"/>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Manage compromised skin integrity</a:t>
            </a:r>
          </a:p>
          <a:p>
            <a:pPr lvl="1"/>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Pain management </a:t>
            </a:r>
          </a:p>
          <a:p>
            <a:pPr lvl="1"/>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Exercises </a:t>
            </a:r>
          </a:p>
          <a:p>
            <a:pPr lvl="1"/>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Mobility devices</a:t>
            </a:r>
          </a:p>
          <a:p>
            <a:pPr lvl="1"/>
            <a:r>
              <a:rPr lang="en-US" kern="100" dirty="0">
                <a:solidFill>
                  <a:srgbClr val="212121"/>
                </a:solidFill>
                <a:latin typeface="Calibri" panose="020F0502020204030204" pitchFamily="34" charset="0"/>
                <a:ea typeface="Calibri" panose="020F0502020204030204" pitchFamily="34" charset="0"/>
                <a:cs typeface="Times New Roman" panose="02020603050405020304" pitchFamily="18" charset="0"/>
              </a:rPr>
              <a:t>Adaptive devices</a:t>
            </a:r>
            <a:endParaRPr lang="en-US" kern="100" dirty="0">
              <a:solidFill>
                <a:srgbClr val="212121"/>
              </a:solidFill>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5863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85EF-A568-42BD-5082-8CB890D8C777}"/>
              </a:ext>
            </a:extLst>
          </p:cNvPr>
          <p:cNvSpPr>
            <a:spLocks noGrp="1"/>
          </p:cNvSpPr>
          <p:nvPr>
            <p:ph type="title"/>
          </p:nvPr>
        </p:nvSpPr>
        <p:spPr/>
        <p:txBody>
          <a:bodyPr/>
          <a:lstStyle/>
          <a:p>
            <a:r>
              <a:rPr lang="en-US" dirty="0"/>
              <a:t>Burns</a:t>
            </a:r>
          </a:p>
        </p:txBody>
      </p:sp>
      <p:sp>
        <p:nvSpPr>
          <p:cNvPr id="3" name="Content Placeholder 2">
            <a:extLst>
              <a:ext uri="{FF2B5EF4-FFF2-40B4-BE49-F238E27FC236}">
                <a16:creationId xmlns:a16="http://schemas.microsoft.com/office/drawing/2014/main" id="{C0B4F5AB-5BCB-DA1F-D0F8-0D93A340825C}"/>
              </a:ext>
            </a:extLst>
          </p:cNvPr>
          <p:cNvSpPr>
            <a:spLocks noGrp="1"/>
          </p:cNvSpPr>
          <p:nvPr>
            <p:ph idx="1"/>
          </p:nvPr>
        </p:nvSpPr>
        <p:spPr/>
        <p:txBody>
          <a:bodyPr/>
          <a:lstStyle/>
          <a:p>
            <a:r>
              <a:rPr lang="en-US" dirty="0">
                <a:solidFill>
                  <a:srgbClr val="040C28"/>
                </a:solidFill>
                <a:latin typeface="Google Sans"/>
              </a:rPr>
              <a:t>S</a:t>
            </a:r>
            <a:r>
              <a:rPr lang="en-US" b="0" i="0" dirty="0">
                <a:solidFill>
                  <a:srgbClr val="040C28"/>
                </a:solidFill>
                <a:effectLst/>
                <a:latin typeface="Google Sans"/>
              </a:rPr>
              <a:t>car matures, thickens, and tightens, preventing movement</a:t>
            </a:r>
          </a:p>
          <a:p>
            <a:r>
              <a:rPr lang="en-US" dirty="0">
                <a:solidFill>
                  <a:srgbClr val="040C28"/>
                </a:solidFill>
                <a:latin typeface="Google Sans"/>
              </a:rPr>
              <a:t>All second and third degree burns are healed by scarring</a:t>
            </a:r>
            <a:endParaRPr lang="en-US" b="0" i="0" dirty="0">
              <a:solidFill>
                <a:srgbClr val="040C28"/>
              </a:solidFill>
              <a:effectLst/>
              <a:latin typeface="Google Sans"/>
            </a:endParaRPr>
          </a:p>
          <a:p>
            <a:r>
              <a:rPr lang="en-US" dirty="0">
                <a:solidFill>
                  <a:srgbClr val="040C28"/>
                </a:solidFill>
                <a:latin typeface="Google Sans"/>
              </a:rPr>
              <a:t>Skin graphing 2</a:t>
            </a:r>
            <a:r>
              <a:rPr lang="en-US" baseline="30000" dirty="0">
                <a:solidFill>
                  <a:srgbClr val="040C28"/>
                </a:solidFill>
                <a:latin typeface="Google Sans"/>
              </a:rPr>
              <a:t>nd</a:t>
            </a:r>
            <a:r>
              <a:rPr lang="en-US" dirty="0">
                <a:solidFill>
                  <a:srgbClr val="040C28"/>
                </a:solidFill>
                <a:latin typeface="Google Sans"/>
              </a:rPr>
              <a:t> or 3</a:t>
            </a:r>
            <a:r>
              <a:rPr lang="en-US" baseline="30000" dirty="0">
                <a:solidFill>
                  <a:srgbClr val="040C28"/>
                </a:solidFill>
                <a:latin typeface="Google Sans"/>
              </a:rPr>
              <a:t>rd</a:t>
            </a:r>
            <a:r>
              <a:rPr lang="en-US" dirty="0">
                <a:solidFill>
                  <a:srgbClr val="040C28"/>
                </a:solidFill>
                <a:latin typeface="Google Sans"/>
              </a:rPr>
              <a:t> degree burns </a:t>
            </a:r>
          </a:p>
          <a:p>
            <a:r>
              <a:rPr lang="en-US" dirty="0">
                <a:solidFill>
                  <a:srgbClr val="040C28"/>
                </a:solidFill>
                <a:latin typeface="Google Sans"/>
              </a:rPr>
              <a:t>Depending on size of injury, procedure, client factors </a:t>
            </a:r>
          </a:p>
          <a:p>
            <a:pPr lvl="1"/>
            <a:r>
              <a:rPr lang="en-US" dirty="0">
                <a:solidFill>
                  <a:srgbClr val="040C28"/>
                </a:solidFill>
                <a:latin typeface="Google Sans"/>
              </a:rPr>
              <a:t>Dressing changes</a:t>
            </a:r>
          </a:p>
          <a:p>
            <a:pPr lvl="1"/>
            <a:r>
              <a:rPr lang="en-US" dirty="0">
                <a:solidFill>
                  <a:srgbClr val="040C28"/>
                </a:solidFill>
                <a:latin typeface="Google Sans"/>
              </a:rPr>
              <a:t>Pain management (collaborate with provider)</a:t>
            </a:r>
          </a:p>
          <a:p>
            <a:pPr lvl="1"/>
            <a:r>
              <a:rPr lang="en-US" dirty="0">
                <a:solidFill>
                  <a:srgbClr val="040C28"/>
                </a:solidFill>
                <a:latin typeface="Google Sans"/>
              </a:rPr>
              <a:t> Postural management </a:t>
            </a:r>
          </a:p>
          <a:p>
            <a:pPr lvl="2"/>
            <a:r>
              <a:rPr lang="en-US" dirty="0">
                <a:solidFill>
                  <a:srgbClr val="040C28"/>
                </a:solidFill>
                <a:latin typeface="Google Sans"/>
              </a:rPr>
              <a:t>Elevated head, shoulders, upper extremities</a:t>
            </a:r>
          </a:p>
          <a:p>
            <a:pPr lvl="2"/>
            <a:r>
              <a:rPr lang="en-US" dirty="0">
                <a:solidFill>
                  <a:srgbClr val="040C28"/>
                </a:solidFill>
                <a:latin typeface="Google Sans"/>
              </a:rPr>
              <a:t>Positioning (heels, neutral positum</a:t>
            </a:r>
          </a:p>
          <a:p>
            <a:pPr lvl="2"/>
            <a:r>
              <a:rPr lang="en-US" dirty="0">
                <a:solidFill>
                  <a:srgbClr val="040C28"/>
                </a:solidFill>
                <a:latin typeface="Google Sans"/>
              </a:rPr>
              <a:t>Splinting while healing</a:t>
            </a:r>
            <a:endParaRPr lang="en-US" dirty="0"/>
          </a:p>
        </p:txBody>
      </p:sp>
      <p:pic>
        <p:nvPicPr>
          <p:cNvPr id="9" name="Picture 8" descr="A close-up of a hand&#10;&#10;Description automatically generated">
            <a:extLst>
              <a:ext uri="{FF2B5EF4-FFF2-40B4-BE49-F238E27FC236}">
                <a16:creationId xmlns:a16="http://schemas.microsoft.com/office/drawing/2014/main" id="{898CC0A7-1CF1-A999-09AF-A20FE68B9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94" y="537308"/>
            <a:ext cx="3785666" cy="2939149"/>
          </a:xfrm>
          <a:prstGeom prst="rect">
            <a:avLst/>
          </a:prstGeom>
        </p:spPr>
      </p:pic>
      <p:pic>
        <p:nvPicPr>
          <p:cNvPr id="11" name="Picture 10" descr="A close-up of a hand with a bandage&#10;&#10;Description automatically generated">
            <a:extLst>
              <a:ext uri="{FF2B5EF4-FFF2-40B4-BE49-F238E27FC236}">
                <a16:creationId xmlns:a16="http://schemas.microsoft.com/office/drawing/2014/main" id="{5476798A-EB95-113B-ADBF-E48AC6476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794" y="3652394"/>
            <a:ext cx="3785666" cy="2950906"/>
          </a:xfrm>
          <a:prstGeom prst="rect">
            <a:avLst/>
          </a:prstGeom>
        </p:spPr>
      </p:pic>
    </p:spTree>
    <p:extLst>
      <p:ext uri="{BB962C8B-B14F-4D97-AF65-F5344CB8AC3E}">
        <p14:creationId xmlns:p14="http://schemas.microsoft.com/office/powerpoint/2010/main" val="337996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D3D6-7B69-E2C8-59DF-8D6CE80A6DF0}"/>
              </a:ext>
            </a:extLst>
          </p:cNvPr>
          <p:cNvSpPr>
            <a:spLocks noGrp="1"/>
          </p:cNvSpPr>
          <p:nvPr>
            <p:ph type="title"/>
          </p:nvPr>
        </p:nvSpPr>
        <p:spPr/>
        <p:txBody>
          <a:bodyPr/>
          <a:lstStyle/>
          <a:p>
            <a:r>
              <a:rPr lang="en-US" dirty="0"/>
              <a:t>Role of Hand therapy in Contracture management </a:t>
            </a:r>
          </a:p>
        </p:txBody>
      </p:sp>
      <p:sp>
        <p:nvSpPr>
          <p:cNvPr id="3" name="Content Placeholder 2">
            <a:extLst>
              <a:ext uri="{FF2B5EF4-FFF2-40B4-BE49-F238E27FC236}">
                <a16:creationId xmlns:a16="http://schemas.microsoft.com/office/drawing/2014/main" id="{9E99642A-48FF-4658-3ADB-9A5326E4D7D9}"/>
              </a:ext>
            </a:extLst>
          </p:cNvPr>
          <p:cNvSpPr>
            <a:spLocks noGrp="1"/>
          </p:cNvSpPr>
          <p:nvPr>
            <p:ph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Hand therapy treatment for contracture management requires a person first individualized treatment approach utilizing multiple treatment modalities. Each patient will present with unique set of client factors that will need to be assessed. The therapist must evaluate the patients needs/goals, history of the disease, corrective procedure, current healing process and physical abilities in combination with the most current research. </a:t>
            </a:r>
          </a:p>
          <a:p>
            <a:endParaRPr lang="en-US" b="1" dirty="0"/>
          </a:p>
        </p:txBody>
      </p:sp>
    </p:spTree>
    <p:extLst>
      <p:ext uri="{BB962C8B-B14F-4D97-AF65-F5344CB8AC3E}">
        <p14:creationId xmlns:p14="http://schemas.microsoft.com/office/powerpoint/2010/main" val="932489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DD24-54F3-49DA-8E88-7BE6D67C5B50}"/>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A1C57F37-7AA1-4352-8631-BF792DE713B2}"/>
              </a:ext>
            </a:extLst>
          </p:cNvPr>
          <p:cNvSpPr>
            <a:spLocks noGrp="1"/>
          </p:cNvSpPr>
          <p:nvPr>
            <p:ph idx="1"/>
          </p:nvPr>
        </p:nvSpPr>
        <p:spPr/>
        <p:txBody>
          <a:bodyPr vert="horz" lIns="91440" tIns="45720" rIns="91440" bIns="45720" rtlCol="0" anchor="t">
            <a:normAutofit/>
          </a:bodyPr>
          <a:lstStyle/>
          <a:p>
            <a:r>
              <a:rPr lang="en-US" dirty="0" err="1">
                <a:effectLst/>
              </a:rPr>
              <a:t>Knadmin</a:t>
            </a:r>
            <a:r>
              <a:rPr lang="en-US" dirty="0">
                <a:effectLst/>
              </a:rPr>
              <a:t>. (2023, July 20). </a:t>
            </a:r>
            <a:r>
              <a:rPr lang="en-US" i="1" dirty="0">
                <a:effectLst/>
              </a:rPr>
              <a:t>Contractures</a:t>
            </a:r>
            <a:r>
              <a:rPr lang="en-US" dirty="0">
                <a:effectLst/>
              </a:rPr>
              <a:t>. PM&amp;R </a:t>
            </a:r>
            <a:r>
              <a:rPr lang="en-US" dirty="0" err="1">
                <a:effectLst/>
              </a:rPr>
              <a:t>KnowledgeNow</a:t>
            </a:r>
            <a:r>
              <a:rPr lang="en-US" dirty="0">
                <a:effectLst/>
              </a:rPr>
              <a:t>. </a:t>
            </a:r>
          </a:p>
          <a:p>
            <a:r>
              <a:rPr lang="en-US" dirty="0" err="1">
                <a:effectLst/>
              </a:rPr>
              <a:t>Dupuytren</a:t>
            </a:r>
            <a:r>
              <a:rPr lang="en-US" dirty="0">
                <a:effectLst/>
              </a:rPr>
              <a:t> contracture - </a:t>
            </a:r>
            <a:r>
              <a:rPr lang="en-US" dirty="0" err="1">
                <a:effectLst/>
              </a:rPr>
              <a:t>StatPearls</a:t>
            </a:r>
            <a:r>
              <a:rPr lang="en-US" dirty="0">
                <a:effectLst/>
              </a:rPr>
              <a:t> - NCBI Bookshelf. (n.d.-a). </a:t>
            </a:r>
          </a:p>
          <a:p>
            <a:r>
              <a:rPr lang="en-US" dirty="0" err="1">
                <a:effectLst/>
              </a:rPr>
              <a:t>Knadmin</a:t>
            </a:r>
            <a:r>
              <a:rPr lang="en-US" dirty="0">
                <a:effectLst/>
              </a:rPr>
              <a:t>. (2023, July 20). </a:t>
            </a:r>
            <a:r>
              <a:rPr lang="en-US" i="1" dirty="0">
                <a:effectLst/>
              </a:rPr>
              <a:t>Contractures</a:t>
            </a:r>
            <a:r>
              <a:rPr lang="en-US" dirty="0">
                <a:effectLst/>
              </a:rPr>
              <a:t>. PM&amp;R </a:t>
            </a:r>
            <a:r>
              <a:rPr lang="en-US" dirty="0" err="1">
                <a:effectLst/>
              </a:rPr>
              <a:t>KnowledgeNow</a:t>
            </a:r>
            <a:r>
              <a:rPr lang="en-US" dirty="0">
                <a:effectLst/>
              </a:rPr>
              <a:t>. https://now.aapmr.org/contractures/ </a:t>
            </a:r>
          </a:p>
          <a:p>
            <a:r>
              <a:rPr lang="en-US" dirty="0"/>
              <a:t>Portal, Diva </a:t>
            </a:r>
            <a:r>
              <a:rPr lang="en-US" dirty="0">
                <a:effectLst/>
              </a:rPr>
              <a:t>(n.d.-b) </a:t>
            </a:r>
            <a:r>
              <a:rPr lang="en-US" dirty="0"/>
              <a:t>The </a:t>
            </a:r>
            <a:r>
              <a:rPr lang="en-US" dirty="0">
                <a:effectLst/>
              </a:rPr>
              <a:t>role of hand therapy in </a:t>
            </a:r>
            <a:r>
              <a:rPr lang="en-US" dirty="0" err="1">
                <a:effectLst/>
              </a:rPr>
              <a:t>Dupuytren</a:t>
            </a:r>
            <a:r>
              <a:rPr lang="en-US" dirty="0">
                <a:effectLst/>
              </a:rPr>
              <a:t> Disease </a:t>
            </a:r>
          </a:p>
          <a:p>
            <a:r>
              <a:rPr lang="en-US" dirty="0" err="1">
                <a:effectLst/>
              </a:rPr>
              <a:t>Skalsky</a:t>
            </a:r>
            <a:r>
              <a:rPr lang="en-US" dirty="0">
                <a:effectLst/>
              </a:rPr>
              <a:t>, A. J., &amp; McDonald, C. M. (2012a, August). </a:t>
            </a:r>
            <a:r>
              <a:rPr lang="en-US" i="1" dirty="0">
                <a:effectLst/>
              </a:rPr>
              <a:t>Prevention and management of limb contractures in neuromuscular diseases</a:t>
            </a:r>
            <a:r>
              <a:rPr lang="en-US" dirty="0">
                <a:effectLst/>
              </a:rPr>
              <a:t>. Physical medicine and rehabilitation clinics of North America. </a:t>
            </a:r>
          </a:p>
          <a:p>
            <a:r>
              <a:rPr lang="en-US" dirty="0">
                <a:effectLst/>
              </a:rPr>
              <a:t>UH;, W. J. P. (n.d.). </a:t>
            </a:r>
            <a:r>
              <a:rPr lang="en-US" i="1" dirty="0" err="1">
                <a:effectLst/>
              </a:rPr>
              <a:t>Dupuytren</a:t>
            </a:r>
            <a:r>
              <a:rPr lang="en-US" i="1" dirty="0">
                <a:effectLst/>
              </a:rPr>
              <a:t> contracture</a:t>
            </a:r>
            <a:r>
              <a:rPr lang="en-US" dirty="0">
                <a:effectLst/>
              </a:rPr>
              <a:t>. National Center for Biotechnology Information. </a:t>
            </a:r>
          </a:p>
        </p:txBody>
      </p:sp>
    </p:spTree>
    <p:extLst>
      <p:ext uri="{BB962C8B-B14F-4D97-AF65-F5344CB8AC3E}">
        <p14:creationId xmlns:p14="http://schemas.microsoft.com/office/powerpoint/2010/main" val="32049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AFE7-267F-E8E7-C653-F00EF4FAA089}"/>
              </a:ext>
            </a:extLst>
          </p:cNvPr>
          <p:cNvSpPr>
            <a:spLocks noGrp="1"/>
          </p:cNvSpPr>
          <p:nvPr>
            <p:ph type="title"/>
          </p:nvPr>
        </p:nvSpPr>
        <p:spPr/>
        <p:txBody>
          <a:bodyPr/>
          <a:lstStyle/>
          <a:p>
            <a:r>
              <a:rPr lang="en-US" dirty="0"/>
              <a:t>Objectives </a:t>
            </a:r>
          </a:p>
        </p:txBody>
      </p:sp>
      <p:graphicFrame>
        <p:nvGraphicFramePr>
          <p:cNvPr id="5" name="Content Placeholder 2">
            <a:extLst>
              <a:ext uri="{FF2B5EF4-FFF2-40B4-BE49-F238E27FC236}">
                <a16:creationId xmlns:a16="http://schemas.microsoft.com/office/drawing/2014/main" id="{99EEE5FE-F9E8-BF6F-7CB6-3BC3F3F1F1C0}"/>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6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C5-73E2-49B2-C9BF-C675B2D034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9F3EB1-5D33-BCB9-8298-6634643BABFB}"/>
              </a:ext>
            </a:extLst>
          </p:cNvPr>
          <p:cNvSpPr>
            <a:spLocks noGrp="1"/>
          </p:cNvSpPr>
          <p:nvPr>
            <p:ph idx="1"/>
          </p:nvPr>
        </p:nvSpPr>
        <p:spPr/>
        <p:txBody>
          <a:bodyPr/>
          <a:lstStyle/>
          <a:p>
            <a:r>
              <a:rPr lang="en-US" dirty="0"/>
              <a:t>Understanding Contractures</a:t>
            </a:r>
          </a:p>
          <a:p>
            <a:r>
              <a:rPr lang="en-US" dirty="0"/>
              <a:t>Types of contractures</a:t>
            </a:r>
          </a:p>
          <a:p>
            <a:r>
              <a:rPr lang="en-US" dirty="0"/>
              <a:t>Treatment options </a:t>
            </a:r>
          </a:p>
        </p:txBody>
      </p:sp>
    </p:spTree>
    <p:extLst>
      <p:ext uri="{BB962C8B-B14F-4D97-AF65-F5344CB8AC3E}">
        <p14:creationId xmlns:p14="http://schemas.microsoft.com/office/powerpoint/2010/main" val="162503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72" name="Straight Connector 7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 name="Content Placeholder 8" descr="A robot holding a piece of paper&#10;&#10;Description automatically generated">
            <a:extLst>
              <a:ext uri="{FF2B5EF4-FFF2-40B4-BE49-F238E27FC236}">
                <a16:creationId xmlns:a16="http://schemas.microsoft.com/office/drawing/2014/main" id="{51F0DBAF-7F47-D612-6DA9-86777440DE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949" t="9091" r="14806"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7" name="Title 1">
            <a:extLst>
              <a:ext uri="{FF2B5EF4-FFF2-40B4-BE49-F238E27FC236}">
                <a16:creationId xmlns:a16="http://schemas.microsoft.com/office/drawing/2014/main" id="{D4DC72B9-BDF6-F7BF-2D75-35952E81C5E8}"/>
              </a:ext>
            </a:extLst>
          </p:cNvPr>
          <p:cNvSpPr>
            <a:spLocks noGrp="1"/>
          </p:cNvSpPr>
          <p:nvPr>
            <p:ph type="title"/>
          </p:nvPr>
        </p:nvSpPr>
        <p:spPr>
          <a:xfrm>
            <a:off x="-691646" y="1863453"/>
            <a:ext cx="5885912" cy="2369093"/>
          </a:xfrm>
        </p:spPr>
        <p:txBody>
          <a:bodyPr vert="horz" lIns="91440" tIns="45720" rIns="91440" bIns="45720" rtlCol="0" anchor="b">
            <a:normAutofit/>
          </a:bodyPr>
          <a:lstStyle/>
          <a:p>
            <a:pPr algn="r"/>
            <a:r>
              <a:rPr lang="en-US" sz="4800" dirty="0"/>
              <a:t>Artificial Intelligence (AI) </a:t>
            </a:r>
            <a:br>
              <a:rPr lang="en-US" sz="4800" dirty="0"/>
            </a:br>
            <a:r>
              <a:rPr lang="en-US" sz="4800" dirty="0"/>
              <a:t>In Healthcare</a:t>
            </a:r>
          </a:p>
        </p:txBody>
      </p:sp>
      <p:cxnSp>
        <p:nvCxnSpPr>
          <p:cNvPr id="82" name="Straight Connector 8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868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A human head with numbers and light coming out of it&#10;&#10;Description automatically generated">
            <a:extLst>
              <a:ext uri="{FF2B5EF4-FFF2-40B4-BE49-F238E27FC236}">
                <a16:creationId xmlns:a16="http://schemas.microsoft.com/office/drawing/2014/main" id="{A06BCC9F-A904-8E60-B115-D1125493F6D2}"/>
              </a:ext>
            </a:extLst>
          </p:cNvPr>
          <p:cNvPicPr>
            <a:picLocks noGrp="1" noChangeAspect="1"/>
          </p:cNvPicPr>
          <p:nvPr>
            <p:ph idx="1"/>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091" t="17262" b="6130"/>
          <a:stretch/>
        </p:blipFill>
        <p:spPr>
          <a:xfrm>
            <a:off x="1" y="10"/>
            <a:ext cx="12191999" cy="6857990"/>
          </a:xfrm>
          <a:prstGeom prst="rect">
            <a:avLst/>
          </a:prstGeom>
        </p:spPr>
      </p:pic>
      <p:sp>
        <p:nvSpPr>
          <p:cNvPr id="43" name="Isosceles Triangle 42">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Parallelogram 44">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5173586-6211-DDE1-C55B-A7527E68E98E}"/>
              </a:ext>
            </a:extLst>
          </p:cNvPr>
          <p:cNvSpPr>
            <a:spLocks noGrp="1"/>
          </p:cNvSpPr>
          <p:nvPr>
            <p:ph type="title"/>
          </p:nvPr>
        </p:nvSpPr>
        <p:spPr>
          <a:xfrm>
            <a:off x="4791450" y="1678665"/>
            <a:ext cx="4482553" cy="2369131"/>
          </a:xfrm>
        </p:spPr>
        <p:txBody>
          <a:bodyPr vert="horz" lIns="91440" tIns="45720" rIns="91440" bIns="45720" rtlCol="0" anchor="b">
            <a:noAutofit/>
          </a:bodyPr>
          <a:lstStyle/>
          <a:p>
            <a:pPr algn="l"/>
            <a:r>
              <a:rPr lang="en-US" sz="4000" b="0" i="0" dirty="0">
                <a:solidFill>
                  <a:schemeClr val="accent1">
                    <a:lumMod val="50000"/>
                  </a:schemeClr>
                </a:solidFill>
                <a:effectLst/>
                <a:latin typeface="Söhne"/>
              </a:rPr>
              <a:t>Why did the contracture refuse to sign the contract?</a:t>
            </a:r>
            <a:br>
              <a:rPr lang="en-US" sz="4000" b="0" i="0" dirty="0">
                <a:solidFill>
                  <a:schemeClr val="accent1">
                    <a:lumMod val="50000"/>
                  </a:schemeClr>
                </a:solidFill>
                <a:effectLst/>
                <a:latin typeface="Söhne"/>
              </a:rPr>
            </a:br>
            <a:endParaRPr lang="en-US" sz="4000" b="0" i="0" dirty="0">
              <a:solidFill>
                <a:schemeClr val="accent1">
                  <a:lumMod val="50000"/>
                </a:schemeClr>
              </a:solidFill>
              <a:effectLst/>
              <a:latin typeface="Söhne"/>
            </a:endParaRPr>
          </a:p>
        </p:txBody>
      </p:sp>
      <p:sp>
        <p:nvSpPr>
          <p:cNvPr id="57"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62">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1">
            <a:extLst>
              <a:ext uri="{FF2B5EF4-FFF2-40B4-BE49-F238E27FC236}">
                <a16:creationId xmlns:a16="http://schemas.microsoft.com/office/drawing/2014/main" id="{895DD190-FB7D-2616-C44F-9566A618CB47}"/>
              </a:ext>
            </a:extLst>
          </p:cNvPr>
          <p:cNvSpPr txBox="1">
            <a:spLocks/>
          </p:cNvSpPr>
          <p:nvPr/>
        </p:nvSpPr>
        <p:spPr>
          <a:xfrm>
            <a:off x="699838" y="3440575"/>
            <a:ext cx="385112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nSpc>
                <a:spcPct val="90000"/>
              </a:lnSpc>
              <a:spcAft>
                <a:spcPts val="600"/>
              </a:spcAft>
              <a:buNone/>
            </a:pPr>
            <a:endParaRPr lang="en-US" sz="3000" dirty="0"/>
          </a:p>
        </p:txBody>
      </p:sp>
    </p:spTree>
    <p:extLst>
      <p:ext uri="{BB962C8B-B14F-4D97-AF65-F5344CB8AC3E}">
        <p14:creationId xmlns:p14="http://schemas.microsoft.com/office/powerpoint/2010/main" val="298368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A human head with numbers and light coming out of it&#10;&#10;Description automatically generated">
            <a:extLst>
              <a:ext uri="{FF2B5EF4-FFF2-40B4-BE49-F238E27FC236}">
                <a16:creationId xmlns:a16="http://schemas.microsoft.com/office/drawing/2014/main" id="{DA5F335C-7F3C-61FB-6F61-A118DACFE45B}"/>
              </a:ext>
            </a:extLst>
          </p:cNvPr>
          <p:cNvPicPr>
            <a:picLocks noGrp="1" noChangeAspect="1"/>
          </p:cNvPicPr>
          <p:nvPr>
            <p:ph idx="1"/>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091" t="17262" b="6130"/>
          <a:stretch/>
        </p:blipFill>
        <p:spPr>
          <a:xfrm>
            <a:off x="1" y="10"/>
            <a:ext cx="12191999" cy="6857990"/>
          </a:xfrm>
          <a:prstGeom prst="rect">
            <a:avLst/>
          </a:prstGeom>
        </p:spPr>
      </p:pic>
      <p:sp>
        <p:nvSpPr>
          <p:cNvPr id="45" name="Isosceles Triangle 44">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Parallelogram 46">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Isosceles Triangle 56">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D544189-4FE3-D95A-8229-A6DC5B4ADF5F}"/>
              </a:ext>
            </a:extLst>
          </p:cNvPr>
          <p:cNvSpPr>
            <a:spLocks noGrp="1"/>
          </p:cNvSpPr>
          <p:nvPr>
            <p:ph type="title"/>
          </p:nvPr>
        </p:nvSpPr>
        <p:spPr>
          <a:xfrm>
            <a:off x="4791450" y="1678665"/>
            <a:ext cx="4482553" cy="2369131"/>
          </a:xfrm>
        </p:spPr>
        <p:txBody>
          <a:bodyPr vert="horz" lIns="91440" tIns="45720" rIns="91440" bIns="45720" rtlCol="0" anchor="b">
            <a:normAutofit fontScale="90000"/>
          </a:bodyPr>
          <a:lstStyle/>
          <a:p>
            <a:pPr algn="r"/>
            <a:r>
              <a:rPr lang="en-US" sz="5400" b="0" i="0" dirty="0">
                <a:solidFill>
                  <a:srgbClr val="374151"/>
                </a:solidFill>
                <a:effectLst/>
                <a:latin typeface="Söhne"/>
              </a:rPr>
              <a:t>Because it felt too "bound" by commitment!</a:t>
            </a:r>
            <a:endParaRPr lang="en-US" sz="5400" dirty="0"/>
          </a:p>
        </p:txBody>
      </p:sp>
      <p:sp>
        <p:nvSpPr>
          <p:cNvPr id="59"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Isosceles Triangle 64">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9486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D07FE-DA4F-1118-1D52-668F5D118936}"/>
              </a:ext>
            </a:extLst>
          </p:cNvPr>
          <p:cNvSpPr>
            <a:spLocks noGrp="1"/>
          </p:cNvSpPr>
          <p:nvPr>
            <p:ph type="title"/>
          </p:nvPr>
        </p:nvSpPr>
        <p:spPr>
          <a:xfrm>
            <a:off x="1043950" y="1179151"/>
            <a:ext cx="2879372" cy="4463889"/>
          </a:xfrm>
        </p:spPr>
        <p:txBody>
          <a:bodyPr anchor="ctr">
            <a:normAutofit/>
          </a:bodyPr>
          <a:lstStyle/>
          <a:p>
            <a:r>
              <a:rPr lang="en-US" dirty="0"/>
              <a:t>Contractures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7D4C93-6773-2147-AF0F-2551134EC7FE}"/>
              </a:ext>
            </a:extLst>
          </p:cNvPr>
          <p:cNvSpPr>
            <a:spLocks noGrp="1"/>
          </p:cNvSpPr>
          <p:nvPr>
            <p:ph idx="1"/>
          </p:nvPr>
        </p:nvSpPr>
        <p:spPr>
          <a:xfrm>
            <a:off x="4978918" y="1109145"/>
            <a:ext cx="6341016" cy="4603900"/>
          </a:xfrm>
        </p:spPr>
        <p:txBody>
          <a:bodyPr anchor="ctr">
            <a:normAutofit/>
          </a:bodyPr>
          <a:lstStyle/>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Chronic loss of join mobility caused by structural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changes i</a:t>
            </a:r>
            <a:r>
              <a:rPr lang="en-US" kern="100" dirty="0">
                <a:effectLst/>
                <a:latin typeface="Calibri" panose="020F0502020204030204" pitchFamily="34" charset="0"/>
                <a:ea typeface="Calibri" panose="020F0502020204030204" pitchFamily="34" charset="0"/>
                <a:cs typeface="Times New Roman" panose="02020603050405020304" pitchFamily="18" charset="0"/>
              </a:rPr>
              <a:t>n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non-bony</a:t>
            </a:r>
            <a:r>
              <a:rPr lang="en-US" kern="100" dirty="0">
                <a:effectLst/>
                <a:latin typeface="Calibri" panose="020F0502020204030204" pitchFamily="34" charset="0"/>
                <a:ea typeface="Calibri" panose="020F0502020204030204" pitchFamily="34" charset="0"/>
                <a:cs typeface="Times New Roman" panose="02020603050405020304" pitchFamily="18" charset="0"/>
              </a:rPr>
              <a:t> tissues, including muscles, ligaments, facia and tendons. </a:t>
            </a:r>
          </a:p>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Develop when otherwise normal tissues are replaced by inelastic tissue. </a:t>
            </a:r>
          </a:p>
          <a:p>
            <a:pPr marL="0" marR="0">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Resulting in shortening and hardening of these tissues</a:t>
            </a:r>
          </a:p>
          <a:p>
            <a:pPr marL="342900" marR="0" lvl="0" indent="-342900">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Leading to rigidity</a:t>
            </a:r>
          </a:p>
          <a:p>
            <a:pPr marL="342900" marR="0" lvl="0" indent="-342900">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Join deformities. </a:t>
            </a:r>
          </a:p>
          <a:p>
            <a:pPr marL="342900" marR="0" lvl="0" indent="-342900">
              <a:spcBef>
                <a:spcPts val="0"/>
              </a:spcBef>
              <a:spcAft>
                <a:spcPts val="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Loss of movement around joint</a:t>
            </a:r>
          </a:p>
          <a:p>
            <a:pPr marL="342900" marR="0" lvl="0" indent="-342900">
              <a:spcBef>
                <a:spcPts val="0"/>
              </a:spcBef>
              <a:spcAft>
                <a:spcPts val="800"/>
              </a:spcAft>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Loss of functional ability </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59676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DAC45-8474-76AC-9A81-F9BC1688803F}"/>
              </a:ext>
            </a:extLst>
          </p:cNvPr>
          <p:cNvSpPr>
            <a:spLocks noGrp="1"/>
          </p:cNvSpPr>
          <p:nvPr>
            <p:ph type="title"/>
          </p:nvPr>
        </p:nvSpPr>
        <p:spPr>
          <a:xfrm>
            <a:off x="1043950" y="1179151"/>
            <a:ext cx="3300646" cy="4463889"/>
          </a:xfrm>
        </p:spPr>
        <p:txBody>
          <a:bodyPr anchor="ctr">
            <a:normAutofit/>
          </a:bodyPr>
          <a:lstStyle/>
          <a:p>
            <a:r>
              <a:rPr lang="en-US"/>
              <a:t>Etiology</a:t>
            </a:r>
          </a:p>
        </p:txBody>
      </p:sp>
      <p:sp>
        <p:nvSpPr>
          <p:cNvPr id="42" name="Isosceles Triangle 4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4" name="Straight Connector 4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CCC373-626A-414E-E652-91E0014861B9}"/>
              </a:ext>
            </a:extLst>
          </p:cNvPr>
          <p:cNvSpPr>
            <a:spLocks noGrp="1"/>
          </p:cNvSpPr>
          <p:nvPr>
            <p:ph idx="1"/>
          </p:nvPr>
        </p:nvSpPr>
        <p:spPr>
          <a:xfrm>
            <a:off x="4978918" y="1109145"/>
            <a:ext cx="6341016" cy="4603900"/>
          </a:xfrm>
        </p:spPr>
        <p:txBody>
          <a:bodyPr anchor="ctr">
            <a:normAutofit/>
          </a:bodyPr>
          <a:lstStyle/>
          <a:p>
            <a:pPr marL="0">
              <a:spcBef>
                <a:spcPts val="0"/>
              </a:spcBef>
              <a:spcAft>
                <a:spcPts val="800"/>
              </a:spcAft>
            </a:pPr>
            <a:r>
              <a:rPr lang="en-US" kern="100">
                <a:latin typeface="Calibri" panose="020F0502020204030204" pitchFamily="34" charset="0"/>
                <a:ea typeface="Calibri" panose="020F0502020204030204" pitchFamily="34" charset="0"/>
                <a:cs typeface="Times New Roman" panose="02020603050405020304" pitchFamily="18" charset="0"/>
              </a:rPr>
              <a:t>Hereditary conditions  </a:t>
            </a:r>
          </a:p>
          <a:p>
            <a:pPr marL="0">
              <a:spcBef>
                <a:spcPts val="0"/>
              </a:spcBef>
              <a:spcAft>
                <a:spcPts val="800"/>
              </a:spcAft>
            </a:pPr>
            <a:r>
              <a:rPr lang="en-US" kern="100">
                <a:latin typeface="Calibri" panose="020F0502020204030204" pitchFamily="34" charset="0"/>
                <a:ea typeface="Calibri" panose="020F0502020204030204" pitchFamily="34" charset="0"/>
                <a:cs typeface="Times New Roman" panose="02020603050405020304" pitchFamily="18" charset="0"/>
              </a:rPr>
              <a:t>Congenital conditions</a:t>
            </a:r>
          </a:p>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Immobility</a:t>
            </a:r>
          </a:p>
          <a:p>
            <a:pPr marL="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Burns</a:t>
            </a:r>
          </a:p>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Neurological </a:t>
            </a:r>
          </a:p>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Join replacement</a:t>
            </a:r>
            <a:endParaRPr lang="en-US" b="0" i="0">
              <a:effectLst/>
              <a:latin typeface="Google Sans"/>
            </a:endParaRPr>
          </a:p>
        </p:txBody>
      </p:sp>
      <p:sp>
        <p:nvSpPr>
          <p:cNvPr id="46" name="Isosceles Triangle 4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80527399"/>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41449</TotalTime>
  <Words>1608</Words>
  <Application>Microsoft Office PowerPoint</Application>
  <PresentationFormat>Widescreen</PresentationFormat>
  <Paragraphs>206</Paragraphs>
  <Slides>28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Aleo-Bold</vt:lpstr>
      <vt:lpstr>Aleo-Regular</vt:lpstr>
      <vt:lpstr>Arial</vt:lpstr>
      <vt:lpstr>Calibri</vt:lpstr>
      <vt:lpstr>Cambria</vt:lpstr>
      <vt:lpstr>Google Sans</vt:lpstr>
      <vt:lpstr>Söhne</vt:lpstr>
      <vt:lpstr>Source Sans Pro</vt:lpstr>
      <vt:lpstr>Trebuchet MS</vt:lpstr>
      <vt:lpstr>Wingdings 3</vt:lpstr>
      <vt:lpstr>Facet</vt:lpstr>
      <vt:lpstr>Hand Therapy: Contracture Treatment</vt:lpstr>
      <vt:lpstr>PowerPoint Presentation</vt:lpstr>
      <vt:lpstr>Objectives </vt:lpstr>
      <vt:lpstr>PowerPoint Presentation</vt:lpstr>
      <vt:lpstr>Artificial Intelligence (AI)  In Healthcare</vt:lpstr>
      <vt:lpstr>Why did the contracture refuse to sign the contract? </vt:lpstr>
      <vt:lpstr>Because it felt too "bound" by commitment!</vt:lpstr>
      <vt:lpstr>Contractures </vt:lpstr>
      <vt:lpstr>Etiology</vt:lpstr>
      <vt:lpstr>Heredity</vt:lpstr>
      <vt:lpstr>Dupuytren Contracture </vt:lpstr>
      <vt:lpstr>Prevention  </vt:lpstr>
      <vt:lpstr>Hand therapy will not prevent or reduce the disease process of Dupuytren  Contracture </vt:lpstr>
      <vt:lpstr>Treatment </vt:lpstr>
      <vt:lpstr>Preoperatively</vt:lpstr>
      <vt:lpstr>Postoperative </vt:lpstr>
      <vt:lpstr>Postoperative Cont. </vt:lpstr>
      <vt:lpstr>PowerPoint Presentation</vt:lpstr>
      <vt:lpstr>Immobility </vt:lpstr>
      <vt:lpstr>Immobility cont.</vt:lpstr>
      <vt:lpstr>Therapy General Approach to Immobilization </vt:lpstr>
      <vt:lpstr>Immobility ICU</vt:lpstr>
      <vt:lpstr>Congenital Conditions </vt:lpstr>
      <vt:lpstr>Neurological Conditions</vt:lpstr>
      <vt:lpstr>Congenital and Neurological </vt:lpstr>
      <vt:lpstr>Burns</vt:lpstr>
      <vt:lpstr>Role of Hand therapy in Contracture management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Flores</dc:creator>
  <cp:lastModifiedBy>Anthony Flores</cp:lastModifiedBy>
  <cp:revision>16</cp:revision>
  <dcterms:created xsi:type="dcterms:W3CDTF">2020-07-15T16:21:01Z</dcterms:created>
  <dcterms:modified xsi:type="dcterms:W3CDTF">2023-09-15T17:29:00Z</dcterms:modified>
</cp:coreProperties>
</file>