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722" r:id="rId1"/>
  </p:sldMasterIdLst>
  <p:notesMasterIdLst>
    <p:notesMasterId r:id="rId44"/>
  </p:notesMasterIdLst>
  <p:sldIdLst>
    <p:sldId id="256" r:id="rId2"/>
    <p:sldId id="411" r:id="rId3"/>
    <p:sldId id="514" r:id="rId4"/>
    <p:sldId id="513" r:id="rId5"/>
    <p:sldId id="290" r:id="rId6"/>
    <p:sldId id="259" r:id="rId7"/>
    <p:sldId id="515" r:id="rId8"/>
    <p:sldId id="263" r:id="rId9"/>
    <p:sldId id="264" r:id="rId10"/>
    <p:sldId id="265" r:id="rId11"/>
    <p:sldId id="266" r:id="rId12"/>
    <p:sldId id="287" r:id="rId13"/>
    <p:sldId id="316" r:id="rId14"/>
    <p:sldId id="289" r:id="rId15"/>
    <p:sldId id="267" r:id="rId16"/>
    <p:sldId id="293" r:id="rId17"/>
    <p:sldId id="294" r:id="rId18"/>
    <p:sldId id="324" r:id="rId19"/>
    <p:sldId id="325" r:id="rId20"/>
    <p:sldId id="349" r:id="rId21"/>
    <p:sldId id="406" r:id="rId22"/>
    <p:sldId id="326" r:id="rId23"/>
    <p:sldId id="342" r:id="rId24"/>
    <p:sldId id="323" r:id="rId25"/>
    <p:sldId id="405" r:id="rId26"/>
    <p:sldId id="496" r:id="rId27"/>
    <p:sldId id="257" r:id="rId28"/>
    <p:sldId id="258" r:id="rId29"/>
    <p:sldId id="504" r:id="rId30"/>
    <p:sldId id="505" r:id="rId31"/>
    <p:sldId id="507" r:id="rId32"/>
    <p:sldId id="269" r:id="rId33"/>
    <p:sldId id="506" r:id="rId34"/>
    <p:sldId id="271" r:id="rId35"/>
    <p:sldId id="272" r:id="rId36"/>
    <p:sldId id="275" r:id="rId37"/>
    <p:sldId id="479" r:id="rId38"/>
    <p:sldId id="498" r:id="rId39"/>
    <p:sldId id="485" r:id="rId40"/>
    <p:sldId id="486" r:id="rId41"/>
    <p:sldId id="516" r:id="rId42"/>
    <p:sldId id="288" r:id="rId43"/>
  </p:sldIdLst>
  <p:sldSz cx="12192000" cy="6858000"/>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charset="0"/>
        <a:ea typeface="ＭＳ Ｐゴシック" charset="0"/>
        <a:cs typeface="ＭＳ Ｐゴシック" charset="0"/>
      </a:defRPr>
    </a:lvl1pPr>
    <a:lvl2pPr marL="457200" algn="l" rtl="0" eaLnBrk="0" fontAlgn="base" hangingPunct="0">
      <a:spcBef>
        <a:spcPct val="0"/>
      </a:spcBef>
      <a:spcAft>
        <a:spcPct val="0"/>
      </a:spcAft>
      <a:defRPr sz="2400" kern="1200">
        <a:solidFill>
          <a:schemeClr val="tx1"/>
        </a:solidFill>
        <a:latin typeface="Times" charset="0"/>
        <a:ea typeface="ＭＳ Ｐゴシック" charset="0"/>
        <a:cs typeface="ＭＳ Ｐゴシック" charset="0"/>
      </a:defRPr>
    </a:lvl2pPr>
    <a:lvl3pPr marL="914400" algn="l" rtl="0" eaLnBrk="0" fontAlgn="base" hangingPunct="0">
      <a:spcBef>
        <a:spcPct val="0"/>
      </a:spcBef>
      <a:spcAft>
        <a:spcPct val="0"/>
      </a:spcAft>
      <a:defRPr sz="2400" kern="1200">
        <a:solidFill>
          <a:schemeClr val="tx1"/>
        </a:solidFill>
        <a:latin typeface="Times" charset="0"/>
        <a:ea typeface="ＭＳ Ｐゴシック" charset="0"/>
        <a:cs typeface="ＭＳ Ｐゴシック" charset="0"/>
      </a:defRPr>
    </a:lvl3pPr>
    <a:lvl4pPr marL="1371600" algn="l" rtl="0" eaLnBrk="0" fontAlgn="base" hangingPunct="0">
      <a:spcBef>
        <a:spcPct val="0"/>
      </a:spcBef>
      <a:spcAft>
        <a:spcPct val="0"/>
      </a:spcAft>
      <a:defRPr sz="2400" kern="1200">
        <a:solidFill>
          <a:schemeClr val="tx1"/>
        </a:solidFill>
        <a:latin typeface="Times" charset="0"/>
        <a:ea typeface="ＭＳ Ｐゴシック" charset="0"/>
        <a:cs typeface="ＭＳ Ｐゴシック" charset="0"/>
      </a:defRPr>
    </a:lvl4pPr>
    <a:lvl5pPr marL="1828800" algn="l" rtl="0" eaLnBrk="0" fontAlgn="base" hangingPunct="0">
      <a:spcBef>
        <a:spcPct val="0"/>
      </a:spcBef>
      <a:spcAft>
        <a:spcPct val="0"/>
      </a:spcAft>
      <a:defRPr sz="2400" kern="1200">
        <a:solidFill>
          <a:schemeClr val="tx1"/>
        </a:solidFill>
        <a:latin typeface="Times" charset="0"/>
        <a:ea typeface="ＭＳ Ｐゴシック" charset="0"/>
        <a:cs typeface="ＭＳ Ｐゴシック" charset="0"/>
      </a:defRPr>
    </a:lvl5pPr>
    <a:lvl6pPr marL="2286000" algn="l" defTabSz="457200" rtl="0" eaLnBrk="1" latinLnBrk="0" hangingPunct="1">
      <a:defRPr sz="2400" kern="1200">
        <a:solidFill>
          <a:schemeClr val="tx1"/>
        </a:solidFill>
        <a:latin typeface="Times" charset="0"/>
        <a:ea typeface="ＭＳ Ｐゴシック" charset="0"/>
        <a:cs typeface="ＭＳ Ｐゴシック" charset="0"/>
      </a:defRPr>
    </a:lvl6pPr>
    <a:lvl7pPr marL="2743200" algn="l" defTabSz="457200" rtl="0" eaLnBrk="1" latinLnBrk="0" hangingPunct="1">
      <a:defRPr sz="2400" kern="1200">
        <a:solidFill>
          <a:schemeClr val="tx1"/>
        </a:solidFill>
        <a:latin typeface="Times" charset="0"/>
        <a:ea typeface="ＭＳ Ｐゴシック" charset="0"/>
        <a:cs typeface="ＭＳ Ｐゴシック" charset="0"/>
      </a:defRPr>
    </a:lvl7pPr>
    <a:lvl8pPr marL="3200400" algn="l" defTabSz="457200" rtl="0" eaLnBrk="1" latinLnBrk="0" hangingPunct="1">
      <a:defRPr sz="2400" kern="1200">
        <a:solidFill>
          <a:schemeClr val="tx1"/>
        </a:solidFill>
        <a:latin typeface="Times" charset="0"/>
        <a:ea typeface="ＭＳ Ｐゴシック" charset="0"/>
        <a:cs typeface="ＭＳ Ｐゴシック" charset="0"/>
      </a:defRPr>
    </a:lvl8pPr>
    <a:lvl9pPr marL="3657600" algn="l" defTabSz="457200" rtl="0" eaLnBrk="1" latinLnBrk="0" hangingPunct="1">
      <a:defRPr sz="2400" kern="1200">
        <a:solidFill>
          <a:schemeClr val="tx1"/>
        </a:solidFill>
        <a:latin typeface="Times"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tephen Cavalieri" initials="SC" lastIdx="10"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125"/>
    <p:restoredTop sz="77609" autoAdjust="0"/>
  </p:normalViewPr>
  <p:slideViewPr>
    <p:cSldViewPr>
      <p:cViewPr varScale="1">
        <p:scale>
          <a:sx n="120" d="100"/>
          <a:sy n="120" d="100"/>
        </p:scale>
        <p:origin x="1176" y="184"/>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986" name="Rectangle 2"/>
          <p:cNvSpPr>
            <a:spLocks noGrp="1" noChangeArrowheads="1"/>
          </p:cNvSpPr>
          <p:nvPr>
            <p:ph type="hdr" sz="quarter"/>
          </p:nvPr>
        </p:nvSpPr>
        <p:spPr bwMode="auto">
          <a:xfrm>
            <a:off x="0" y="0"/>
            <a:ext cx="2971800" cy="457200"/>
          </a:xfrm>
          <a:prstGeom prst="rect">
            <a:avLst/>
          </a:prstGeom>
          <a:noFill/>
          <a:ln w="12700">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41987" name="Rectangle 3"/>
          <p:cNvSpPr>
            <a:spLocks noGrp="1" noChangeArrowheads="1"/>
          </p:cNvSpPr>
          <p:nvPr>
            <p:ph type="dt" idx="1"/>
          </p:nvPr>
        </p:nvSpPr>
        <p:spPr bwMode="auto">
          <a:xfrm>
            <a:off x="3886200" y="0"/>
            <a:ext cx="2971800" cy="457200"/>
          </a:xfrm>
          <a:prstGeom prst="rect">
            <a:avLst/>
          </a:prstGeom>
          <a:noFill/>
          <a:ln w="12700">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14340"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Lst>
        </p:spPr>
      </p:sp>
      <p:sp>
        <p:nvSpPr>
          <p:cNvPr id="41989" name="Rectangle 5"/>
          <p:cNvSpPr>
            <a:spLocks noGrp="1" noChangeArrowheads="1"/>
          </p:cNvSpPr>
          <p:nvPr>
            <p:ph type="body" sz="quarter" idx="3"/>
          </p:nvPr>
        </p:nvSpPr>
        <p:spPr bwMode="auto">
          <a:xfrm>
            <a:off x="914400" y="4343400"/>
            <a:ext cx="5029200" cy="4114800"/>
          </a:xfrm>
          <a:prstGeom prst="rect">
            <a:avLst/>
          </a:prstGeom>
          <a:noFill/>
          <a:ln w="12700">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990" name="Rectangle 6"/>
          <p:cNvSpPr>
            <a:spLocks noGrp="1" noChangeArrowheads="1"/>
          </p:cNvSpPr>
          <p:nvPr>
            <p:ph type="ftr" sz="quarter" idx="4"/>
          </p:nvPr>
        </p:nvSpPr>
        <p:spPr bwMode="auto">
          <a:xfrm>
            <a:off x="0" y="8686800"/>
            <a:ext cx="2971800" cy="457200"/>
          </a:xfrm>
          <a:prstGeom prst="rect">
            <a:avLst/>
          </a:prstGeom>
          <a:noFill/>
          <a:ln w="12700">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41991" name="Rectangle 7"/>
          <p:cNvSpPr>
            <a:spLocks noGrp="1" noChangeArrowheads="1"/>
          </p:cNvSpPr>
          <p:nvPr>
            <p:ph type="sldNum" sz="quarter" idx="5"/>
          </p:nvPr>
        </p:nvSpPr>
        <p:spPr bwMode="auto">
          <a:xfrm>
            <a:off x="3886200" y="8686800"/>
            <a:ext cx="2971800" cy="457200"/>
          </a:xfrm>
          <a:prstGeom prst="rect">
            <a:avLst/>
          </a:prstGeom>
          <a:noFill/>
          <a:ln w="12700">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12BE88AB-E151-DB40-BDD8-25E8A69B157E}" type="slidenum">
              <a:rPr lang="en-US"/>
              <a:pPr>
                <a:defRPr/>
              </a:pPr>
              <a:t>‹#›</a:t>
            </a:fld>
            <a:endParaRPr lang="en-US"/>
          </a:p>
        </p:txBody>
      </p:sp>
    </p:spTree>
    <p:extLst>
      <p:ext uri="{BB962C8B-B14F-4D97-AF65-F5344CB8AC3E}">
        <p14:creationId xmlns:p14="http://schemas.microsoft.com/office/powerpoint/2010/main" val="268298414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pitchFamily="-112" charset="0"/>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Times" pitchFamily="-112" charset="0"/>
        <a:ea typeface="ＭＳ Ｐゴシック" pitchFamily="-112" charset="-128"/>
        <a:cs typeface="+mn-cs"/>
      </a:defRPr>
    </a:lvl2pPr>
    <a:lvl3pPr marL="914400" algn="l" rtl="0" eaLnBrk="0" fontAlgn="base" hangingPunct="0">
      <a:spcBef>
        <a:spcPct val="30000"/>
      </a:spcBef>
      <a:spcAft>
        <a:spcPct val="0"/>
      </a:spcAft>
      <a:defRPr sz="1200" kern="1200">
        <a:solidFill>
          <a:schemeClr val="tx1"/>
        </a:solidFill>
        <a:latin typeface="Times" pitchFamily="-112" charset="0"/>
        <a:ea typeface="ＭＳ Ｐゴシック" pitchFamily="-112" charset="-128"/>
        <a:cs typeface="+mn-cs"/>
      </a:defRPr>
    </a:lvl3pPr>
    <a:lvl4pPr marL="1371600" algn="l" rtl="0" eaLnBrk="0" fontAlgn="base" hangingPunct="0">
      <a:spcBef>
        <a:spcPct val="30000"/>
      </a:spcBef>
      <a:spcAft>
        <a:spcPct val="0"/>
      </a:spcAft>
      <a:defRPr sz="1200" kern="1200">
        <a:solidFill>
          <a:schemeClr val="tx1"/>
        </a:solidFill>
        <a:latin typeface="Times" pitchFamily="-112" charset="0"/>
        <a:ea typeface="ＭＳ Ｐゴシック" pitchFamily="-112" charset="-128"/>
        <a:cs typeface="+mn-cs"/>
      </a:defRPr>
    </a:lvl4pPr>
    <a:lvl5pPr marL="1828800" algn="l" rtl="0" eaLnBrk="0" fontAlgn="base" hangingPunct="0">
      <a:spcBef>
        <a:spcPct val="30000"/>
      </a:spcBef>
      <a:spcAft>
        <a:spcPct val="0"/>
      </a:spcAft>
      <a:defRPr sz="1200" kern="1200">
        <a:solidFill>
          <a:schemeClr val="tx1"/>
        </a:solidFill>
        <a:latin typeface="Times" pitchFamily="-112" charset="0"/>
        <a:ea typeface="ＭＳ Ｐゴシック" pitchFamily="-112"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7"/>
          <p:cNvSpPr>
            <a:spLocks noGrp="1" noChangeArrowheads="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39502E15-F0D4-AA47-BE70-AD5A331977F6}" type="slidenum">
              <a:rPr lang="en-US" sz="1200"/>
              <a:pPr/>
              <a:t>1</a:t>
            </a:fld>
            <a:endParaRPr lang="en-US" sz="1200"/>
          </a:p>
        </p:txBody>
      </p:sp>
      <p:sp>
        <p:nvSpPr>
          <p:cNvPr id="16386" name="Rectangle 1026"/>
          <p:cNvSpPr>
            <a:spLocks noGrp="1" noRot="1" noChangeAspect="1" noChangeArrowheads="1" noTextEdit="1"/>
          </p:cNvSpPr>
          <p:nvPr>
            <p:ph type="sldImg"/>
          </p:nvPr>
        </p:nvSpPr>
        <p:spPr>
          <a:xfrm>
            <a:off x="381000" y="685800"/>
            <a:ext cx="6096000" cy="3429000"/>
          </a:xfrm>
          <a:ln/>
        </p:spPr>
      </p:sp>
      <p:sp>
        <p:nvSpPr>
          <p:cNvPr id="16387" name="Rectangle 1027"/>
          <p:cNvSpPr>
            <a:spLocks noGrp="1" noChangeArrowheads="1"/>
          </p:cNvSpPr>
          <p:nvPr>
            <p:ph type="body" idx="1"/>
          </p:nvPr>
        </p:nvSpPr>
        <p:spPr>
          <a:noFill/>
          <a:ln w="9525"/>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a:lstStyle/>
          <a:p>
            <a:endParaRPr lang="en-US">
              <a:latin typeface="Times"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12BE88AB-E151-DB40-BDD8-25E8A69B157E}" type="slidenum">
              <a:rPr lang="en-US" smtClean="0"/>
              <a:pPr>
                <a:defRPr/>
              </a:pPr>
              <a:t>13</a:t>
            </a:fld>
            <a:endParaRPr lang="en-US"/>
          </a:p>
        </p:txBody>
      </p:sp>
    </p:spTree>
    <p:extLst>
      <p:ext uri="{BB962C8B-B14F-4D97-AF65-F5344CB8AC3E}">
        <p14:creationId xmlns:p14="http://schemas.microsoft.com/office/powerpoint/2010/main" val="28637052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7"/>
          <p:cNvSpPr>
            <a:spLocks noGrp="1" noChangeArrowheads="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B9C756B6-E3B9-4F40-959C-DF08DD339C86}" type="slidenum">
              <a:rPr lang="en-US" sz="1200"/>
              <a:pPr/>
              <a:t>14</a:t>
            </a:fld>
            <a:endParaRPr lang="en-US" sz="1200"/>
          </a:p>
        </p:txBody>
      </p:sp>
      <p:sp>
        <p:nvSpPr>
          <p:cNvPr id="50178" name="Rectangle 2"/>
          <p:cNvSpPr>
            <a:spLocks noGrp="1" noRot="1" noChangeAspect="1" noChangeArrowheads="1" noTextEdit="1"/>
          </p:cNvSpPr>
          <p:nvPr>
            <p:ph type="sldImg"/>
          </p:nvPr>
        </p:nvSpPr>
        <p:spPr>
          <a:xfrm>
            <a:off x="381000" y="685800"/>
            <a:ext cx="6096000" cy="3429000"/>
          </a:xfrm>
          <a:ln/>
        </p:spPr>
      </p:sp>
      <p:sp>
        <p:nvSpPr>
          <p:cNvPr id="50179" name="Rectangle 3"/>
          <p:cNvSpPr>
            <a:spLocks noGrp="1" noChangeArrowheads="1"/>
          </p:cNvSpPr>
          <p:nvPr>
            <p:ph type="body" idx="1"/>
          </p:nvPr>
        </p:nvSpPr>
        <p:spPr>
          <a:noFill/>
          <a:ln w="9525"/>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a:lstStyle/>
          <a:p>
            <a:endParaRPr lang="en-US" dirty="0">
              <a:latin typeface="Times"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7"/>
          <p:cNvSpPr>
            <a:spLocks noGrp="1" noChangeArrowheads="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F07F929A-C106-1C48-88AA-0BFF3D0351AD}" type="slidenum">
              <a:rPr lang="en-US" sz="1200"/>
              <a:pPr/>
              <a:t>15</a:t>
            </a:fld>
            <a:endParaRPr lang="en-US" sz="1200"/>
          </a:p>
        </p:txBody>
      </p:sp>
      <p:sp>
        <p:nvSpPr>
          <p:cNvPr id="54274" name="Rectangle 2"/>
          <p:cNvSpPr>
            <a:spLocks noGrp="1" noRot="1" noChangeAspect="1" noChangeArrowheads="1" noTextEdit="1"/>
          </p:cNvSpPr>
          <p:nvPr>
            <p:ph type="sldImg"/>
          </p:nvPr>
        </p:nvSpPr>
        <p:spPr>
          <a:xfrm>
            <a:off x="381000" y="685800"/>
            <a:ext cx="6096000" cy="3429000"/>
          </a:xfrm>
          <a:ln/>
        </p:spPr>
      </p:sp>
      <p:sp>
        <p:nvSpPr>
          <p:cNvPr id="54275" name="Rectangle 3"/>
          <p:cNvSpPr>
            <a:spLocks noGrp="1" noChangeArrowheads="1"/>
          </p:cNvSpPr>
          <p:nvPr>
            <p:ph type="body" idx="1"/>
          </p:nvPr>
        </p:nvSpPr>
        <p:spPr>
          <a:noFill/>
          <a:ln w="9525"/>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a:lstStyle/>
          <a:p>
            <a:endParaRPr lang="en-US" dirty="0">
              <a:latin typeface="Times"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7"/>
          <p:cNvSpPr>
            <a:spLocks noGrp="1" noChangeArrowheads="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E73D2257-E06A-D940-B4F5-E6F296D3D43F}" type="slidenum">
              <a:rPr lang="en-US" sz="1200"/>
              <a:pPr/>
              <a:t>16</a:t>
            </a:fld>
            <a:endParaRPr lang="en-US" sz="1200"/>
          </a:p>
        </p:txBody>
      </p:sp>
      <p:sp>
        <p:nvSpPr>
          <p:cNvPr id="56322" name="Rectangle 2"/>
          <p:cNvSpPr>
            <a:spLocks noGrp="1" noRot="1" noChangeAspect="1" noChangeArrowheads="1" noTextEdit="1"/>
          </p:cNvSpPr>
          <p:nvPr>
            <p:ph type="sldImg"/>
          </p:nvPr>
        </p:nvSpPr>
        <p:spPr>
          <a:xfrm>
            <a:off x="381000" y="685800"/>
            <a:ext cx="6096000" cy="3429000"/>
          </a:xfrm>
          <a:ln/>
        </p:spPr>
      </p:sp>
      <p:sp>
        <p:nvSpPr>
          <p:cNvPr id="56323" name="Rectangle 3"/>
          <p:cNvSpPr>
            <a:spLocks noGrp="1" noChangeArrowheads="1"/>
          </p:cNvSpPr>
          <p:nvPr>
            <p:ph type="body" idx="1"/>
          </p:nvPr>
        </p:nvSpPr>
        <p:spPr>
          <a:noFill/>
          <a:ln w="9525"/>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a:lstStyle/>
          <a:p>
            <a:endParaRPr lang="en-US">
              <a:latin typeface="Times"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7"/>
          <p:cNvSpPr>
            <a:spLocks noGrp="1" noChangeArrowheads="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C00EF5E2-0D9C-2E43-9E44-0CF5568C1877}" type="slidenum">
              <a:rPr lang="en-US" sz="1200"/>
              <a:pPr/>
              <a:t>17</a:t>
            </a:fld>
            <a:endParaRPr lang="en-US" sz="1200"/>
          </a:p>
        </p:txBody>
      </p:sp>
      <p:sp>
        <p:nvSpPr>
          <p:cNvPr id="58370" name="Rectangle 1026"/>
          <p:cNvSpPr>
            <a:spLocks noGrp="1" noRot="1" noChangeAspect="1" noChangeArrowheads="1" noTextEdit="1"/>
          </p:cNvSpPr>
          <p:nvPr>
            <p:ph type="sldImg"/>
          </p:nvPr>
        </p:nvSpPr>
        <p:spPr>
          <a:xfrm>
            <a:off x="381000" y="685800"/>
            <a:ext cx="6096000" cy="3429000"/>
          </a:xfrm>
          <a:ln/>
        </p:spPr>
      </p:sp>
      <p:sp>
        <p:nvSpPr>
          <p:cNvPr id="58371" name="Rectangle 1027"/>
          <p:cNvSpPr>
            <a:spLocks noGrp="1" noChangeArrowheads="1"/>
          </p:cNvSpPr>
          <p:nvPr>
            <p:ph type="body" idx="1"/>
          </p:nvPr>
        </p:nvSpPr>
        <p:spPr>
          <a:noFill/>
          <a:ln w="9525"/>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a:lstStyle/>
          <a:p>
            <a:endParaRPr lang="en-US">
              <a:latin typeface="Times"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Including SARS-CoV-2 (CoVID-19)</a:t>
            </a:r>
          </a:p>
        </p:txBody>
      </p:sp>
      <p:sp>
        <p:nvSpPr>
          <p:cNvPr id="4" name="Slide Number Placeholder 3"/>
          <p:cNvSpPr>
            <a:spLocks noGrp="1"/>
          </p:cNvSpPr>
          <p:nvPr>
            <p:ph type="sldNum" sz="quarter" idx="5"/>
          </p:nvPr>
        </p:nvSpPr>
        <p:spPr/>
        <p:txBody>
          <a:bodyPr/>
          <a:lstStyle/>
          <a:p>
            <a:pPr>
              <a:defRPr/>
            </a:pPr>
            <a:fld id="{12BE88AB-E151-DB40-BDD8-25E8A69B157E}" type="slidenum">
              <a:rPr lang="en-US" smtClean="0"/>
              <a:pPr>
                <a:defRPr/>
              </a:pPr>
              <a:t>18</a:t>
            </a:fld>
            <a:endParaRPr lang="en-US"/>
          </a:p>
        </p:txBody>
      </p:sp>
    </p:spTree>
    <p:extLst>
      <p:ext uri="{BB962C8B-B14F-4D97-AF65-F5344CB8AC3E}">
        <p14:creationId xmlns:p14="http://schemas.microsoft.com/office/powerpoint/2010/main" val="21932193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Ribavirin - infants with severe LRTI, aerosolized; modest benefit</a:t>
            </a:r>
          </a:p>
          <a:p>
            <a:r>
              <a:rPr lang="en-US" dirty="0"/>
              <a:t>Palivizumab - humanized monoclonal antibody; passive immunity for high-risk children &lt; 2yo.</a:t>
            </a:r>
          </a:p>
          <a:p>
            <a:endParaRPr lang="en-US" dirty="0"/>
          </a:p>
        </p:txBody>
      </p:sp>
      <p:sp>
        <p:nvSpPr>
          <p:cNvPr id="4" name="Slide Number Placeholder 3"/>
          <p:cNvSpPr>
            <a:spLocks noGrp="1"/>
          </p:cNvSpPr>
          <p:nvPr>
            <p:ph type="sldNum" sz="quarter" idx="5"/>
          </p:nvPr>
        </p:nvSpPr>
        <p:spPr/>
        <p:txBody>
          <a:bodyPr/>
          <a:lstStyle/>
          <a:p>
            <a:pPr>
              <a:defRPr/>
            </a:pPr>
            <a:fld id="{12BE88AB-E151-DB40-BDD8-25E8A69B157E}" type="slidenum">
              <a:rPr lang="en-US" smtClean="0"/>
              <a:pPr>
                <a:defRPr/>
              </a:pPr>
              <a:t>19</a:t>
            </a:fld>
            <a:endParaRPr lang="en-US"/>
          </a:p>
        </p:txBody>
      </p:sp>
    </p:spTree>
    <p:extLst>
      <p:ext uri="{BB962C8B-B14F-4D97-AF65-F5344CB8AC3E}">
        <p14:creationId xmlns:p14="http://schemas.microsoft.com/office/powerpoint/2010/main" val="6075399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err="1">
                <a:latin typeface="Times" charset="0"/>
              </a:rPr>
              <a:t>Peramivir</a:t>
            </a:r>
            <a:r>
              <a:rPr lang="en-US" dirty="0">
                <a:latin typeface="Times" charset="0"/>
              </a:rPr>
              <a:t> (trade name </a:t>
            </a:r>
            <a:r>
              <a:rPr lang="en-US" dirty="0" err="1">
                <a:latin typeface="Times" charset="0"/>
              </a:rPr>
              <a:t>Rapivab</a:t>
            </a:r>
            <a:r>
              <a:rPr lang="en-US" dirty="0">
                <a:latin typeface="Times" charset="0"/>
              </a:rPr>
              <a:t>) is an antiviral drug developed by </a:t>
            </a:r>
            <a:r>
              <a:rPr lang="en-US" dirty="0" err="1">
                <a:latin typeface="Times" charset="0"/>
              </a:rPr>
              <a:t>BioCryst</a:t>
            </a:r>
            <a:r>
              <a:rPr lang="en-US" dirty="0">
                <a:latin typeface="Times" charset="0"/>
              </a:rPr>
              <a:t> Pharmaceuticals for the treatment of influenza. </a:t>
            </a:r>
            <a:r>
              <a:rPr lang="en-US" dirty="0" err="1">
                <a:latin typeface="Times" charset="0"/>
              </a:rPr>
              <a:t>Peramivir</a:t>
            </a:r>
            <a:r>
              <a:rPr lang="en-US" dirty="0">
                <a:latin typeface="Times" charset="0"/>
              </a:rPr>
              <a:t> is a neuraminidase inhibitor, acting as a transition-state analogue inhibitor of influenza neuraminidase and thereby preventing new viruses from emerging from infected cells. It is approved for intravenous administration.</a:t>
            </a:r>
          </a:p>
          <a:p>
            <a:endParaRPr lang="en-US" dirty="0"/>
          </a:p>
        </p:txBody>
      </p:sp>
      <p:sp>
        <p:nvSpPr>
          <p:cNvPr id="4" name="Slide Number Placeholder 3"/>
          <p:cNvSpPr>
            <a:spLocks noGrp="1"/>
          </p:cNvSpPr>
          <p:nvPr>
            <p:ph type="sldNum" sz="quarter" idx="10"/>
          </p:nvPr>
        </p:nvSpPr>
        <p:spPr/>
        <p:txBody>
          <a:bodyPr/>
          <a:lstStyle/>
          <a:p>
            <a:pPr>
              <a:defRPr/>
            </a:pPr>
            <a:fld id="{12BE88AB-E151-DB40-BDD8-25E8A69B157E}" type="slidenum">
              <a:rPr lang="en-US" smtClean="0"/>
              <a:pPr>
                <a:defRPr/>
              </a:pPr>
              <a:t>20</a:t>
            </a:fld>
            <a:endParaRPr lang="en-US"/>
          </a:p>
        </p:txBody>
      </p:sp>
    </p:spTree>
    <p:extLst>
      <p:ext uri="{BB962C8B-B14F-4D97-AF65-F5344CB8AC3E}">
        <p14:creationId xmlns:p14="http://schemas.microsoft.com/office/powerpoint/2010/main" val="185218517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SARS – severe acute respiratory syndrome</a:t>
            </a:r>
          </a:p>
          <a:p>
            <a:r>
              <a:rPr lang="en-US" dirty="0"/>
              <a:t>MERS - Middle East respiratory syndrome</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 As of April 11, 2023</a:t>
            </a:r>
          </a:p>
          <a:p>
            <a:r>
              <a:rPr lang="en-US" dirty="0"/>
              <a:t>** </a:t>
            </a:r>
            <a:r>
              <a:rPr lang="en-US" dirty="0" err="1"/>
              <a:t>Bamlanivimab</a:t>
            </a:r>
            <a:r>
              <a:rPr lang="en-US" dirty="0"/>
              <a:t> + </a:t>
            </a:r>
            <a:r>
              <a:rPr lang="en-US" dirty="0" err="1"/>
              <a:t>etesevimab</a:t>
            </a:r>
            <a:r>
              <a:rPr lang="en-US" dirty="0"/>
              <a:t> (variants less susceptible-not recommended), </a:t>
            </a:r>
            <a:r>
              <a:rPr lang="en-US" dirty="0" err="1"/>
              <a:t>casirivimab</a:t>
            </a:r>
            <a:r>
              <a:rPr lang="en-US" dirty="0"/>
              <a:t> + </a:t>
            </a:r>
            <a:r>
              <a:rPr lang="en-US" dirty="0" err="1"/>
              <a:t>imdevimab</a:t>
            </a:r>
            <a:r>
              <a:rPr lang="en-US" dirty="0"/>
              <a:t>, </a:t>
            </a:r>
            <a:r>
              <a:rPr lang="en-US" dirty="0" err="1"/>
              <a:t>sotrovimab</a:t>
            </a:r>
            <a:endParaRPr lang="en-US" dirty="0"/>
          </a:p>
        </p:txBody>
      </p:sp>
      <p:sp>
        <p:nvSpPr>
          <p:cNvPr id="4" name="Slide Number Placeholder 3"/>
          <p:cNvSpPr>
            <a:spLocks noGrp="1"/>
          </p:cNvSpPr>
          <p:nvPr>
            <p:ph type="sldNum" sz="quarter" idx="5"/>
          </p:nvPr>
        </p:nvSpPr>
        <p:spPr/>
        <p:txBody>
          <a:bodyPr/>
          <a:lstStyle/>
          <a:p>
            <a:pPr>
              <a:defRPr/>
            </a:pPr>
            <a:fld id="{12BE88AB-E151-DB40-BDD8-25E8A69B157E}" type="slidenum">
              <a:rPr lang="en-US" smtClean="0"/>
              <a:pPr>
                <a:defRPr/>
              </a:pPr>
              <a:t>21</a:t>
            </a:fld>
            <a:endParaRPr lang="en-US"/>
          </a:p>
        </p:txBody>
      </p:sp>
    </p:spTree>
    <p:extLst>
      <p:ext uri="{BB962C8B-B14F-4D97-AF65-F5344CB8AC3E}">
        <p14:creationId xmlns:p14="http://schemas.microsoft.com/office/powerpoint/2010/main" val="21352203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9" name="Rectangle 2"/>
          <p:cNvSpPr>
            <a:spLocks noGrp="1" noRot="1" noChangeAspect="1"/>
          </p:cNvSpPr>
          <p:nvPr>
            <p:ph type="sldImg"/>
          </p:nvPr>
        </p:nvSpPr>
        <p:spPr>
          <a:ln/>
        </p:spPr>
      </p:sp>
      <p:sp>
        <p:nvSpPr>
          <p:cNvPr id="119810" name="Rectangle 3"/>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x-none" dirty="0">
              <a:latin typeface="Calibri" charset="0"/>
              <a:ea typeface="ＭＳ Ｐゴシック" charset="-128"/>
            </a:endParaRPr>
          </a:p>
        </p:txBody>
      </p:sp>
    </p:spTree>
    <p:extLst>
      <p:ext uri="{BB962C8B-B14F-4D97-AF65-F5344CB8AC3E}">
        <p14:creationId xmlns:p14="http://schemas.microsoft.com/office/powerpoint/2010/main" val="15125118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7"/>
          <p:cNvSpPr>
            <a:spLocks noGrp="1" noChangeArrowheads="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F185A6DB-C793-0348-9F44-4A1DE7561DCA}" type="slidenum">
              <a:rPr lang="en-US" sz="1200"/>
              <a:pPr/>
              <a:t>5</a:t>
            </a:fld>
            <a:endParaRPr lang="en-US" sz="1200"/>
          </a:p>
        </p:txBody>
      </p:sp>
      <p:sp>
        <p:nvSpPr>
          <p:cNvPr id="20482" name="Rectangle 1026"/>
          <p:cNvSpPr>
            <a:spLocks noGrp="1" noRot="1" noChangeAspect="1" noChangeArrowheads="1" noTextEdit="1"/>
          </p:cNvSpPr>
          <p:nvPr>
            <p:ph type="sldImg"/>
          </p:nvPr>
        </p:nvSpPr>
        <p:spPr>
          <a:xfrm>
            <a:off x="381000" y="685800"/>
            <a:ext cx="6096000" cy="3429000"/>
          </a:xfrm>
          <a:ln/>
        </p:spPr>
      </p:sp>
      <p:sp>
        <p:nvSpPr>
          <p:cNvPr id="20483" name="Rectangle 1027"/>
          <p:cNvSpPr>
            <a:spLocks noGrp="1" noChangeArrowheads="1"/>
          </p:cNvSpPr>
          <p:nvPr>
            <p:ph type="body" idx="1"/>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a:lstStyle/>
          <a:p>
            <a:pPr lvl="2" eaLnBrk="1" hangingPunct="1">
              <a:lnSpc>
                <a:spcPct val="80000"/>
              </a:lnSpc>
            </a:pPr>
            <a:r>
              <a:rPr lang="en-US" i="1" dirty="0">
                <a:latin typeface="Arial" charset="0"/>
                <a:ea typeface="ＭＳ Ｐゴシック" charset="0"/>
              </a:rPr>
              <a:t>Bacterial</a:t>
            </a:r>
          </a:p>
          <a:p>
            <a:pPr lvl="2" eaLnBrk="1" hangingPunct="1">
              <a:lnSpc>
                <a:spcPct val="80000"/>
              </a:lnSpc>
            </a:pPr>
            <a:r>
              <a:rPr lang="en-US" i="1" dirty="0">
                <a:latin typeface="Arial" charset="0"/>
                <a:ea typeface="ＭＳ Ｐゴシック" charset="0"/>
              </a:rPr>
              <a:t>Mycoplasma pneumoniae – </a:t>
            </a:r>
            <a:r>
              <a:rPr lang="en-US" dirty="0">
                <a:latin typeface="Arial" charset="0"/>
                <a:ea typeface="ＭＳ Ｐゴシック" charset="0"/>
              </a:rPr>
              <a:t>3-14%</a:t>
            </a:r>
            <a:endParaRPr lang="en-US" i="1" dirty="0">
              <a:latin typeface="Arial" charset="0"/>
              <a:ea typeface="ＭＳ Ｐゴシック" charset="0"/>
            </a:endParaRPr>
          </a:p>
          <a:p>
            <a:pPr lvl="2" eaLnBrk="1" hangingPunct="1">
              <a:lnSpc>
                <a:spcPct val="80000"/>
              </a:lnSpc>
            </a:pPr>
            <a:r>
              <a:rPr lang="en-US" i="1" dirty="0">
                <a:latin typeface="Arial" charset="0"/>
                <a:ea typeface="ＭＳ Ｐゴシック" charset="0"/>
              </a:rPr>
              <a:t>Chlamydophila pneumoniae – </a:t>
            </a:r>
            <a:r>
              <a:rPr lang="en-US" dirty="0">
                <a:latin typeface="Arial" charset="0"/>
                <a:ea typeface="ＭＳ Ｐゴシック" charset="0"/>
              </a:rPr>
              <a:t>3-8%</a:t>
            </a:r>
            <a:endParaRPr lang="en-US" i="1" dirty="0">
              <a:latin typeface="Arial" charset="0"/>
              <a:ea typeface="ＭＳ Ｐゴシック" charset="0"/>
            </a:endParaRPr>
          </a:p>
          <a:p>
            <a:pPr lvl="2" eaLnBrk="1" hangingPunct="1">
              <a:lnSpc>
                <a:spcPct val="80000"/>
              </a:lnSpc>
            </a:pPr>
            <a:r>
              <a:rPr lang="en-US" i="1" dirty="0" err="1">
                <a:latin typeface="Arial" charset="0"/>
                <a:ea typeface="ＭＳ Ｐゴシック" charset="0"/>
              </a:rPr>
              <a:t>Arcanobacterium</a:t>
            </a:r>
            <a:r>
              <a:rPr lang="en-US" i="1" dirty="0">
                <a:latin typeface="Arial" charset="0"/>
                <a:ea typeface="ＭＳ Ｐゴシック" charset="0"/>
              </a:rPr>
              <a:t> </a:t>
            </a:r>
            <a:r>
              <a:rPr lang="en-US" i="1" dirty="0" err="1">
                <a:latin typeface="Arial" charset="0"/>
                <a:ea typeface="ＭＳ Ｐゴシック" charset="0"/>
              </a:rPr>
              <a:t>haemolyticum</a:t>
            </a:r>
            <a:r>
              <a:rPr lang="en-US" i="1" dirty="0">
                <a:latin typeface="Arial" charset="0"/>
                <a:ea typeface="ＭＳ Ｐゴシック" charset="0"/>
              </a:rPr>
              <a:t> – </a:t>
            </a:r>
            <a:r>
              <a:rPr lang="en-US" dirty="0">
                <a:latin typeface="Arial" charset="0"/>
                <a:ea typeface="ＭＳ Ｐゴシック" charset="0"/>
              </a:rPr>
              <a:t>0.5% </a:t>
            </a:r>
            <a:r>
              <a:rPr lang="en-US" dirty="0">
                <a:latin typeface="Times" charset="0"/>
              </a:rPr>
              <a:t>older children &amp; younger adults</a:t>
            </a:r>
            <a:endParaRPr lang="en-US" i="1" dirty="0">
              <a:latin typeface="Arial" charset="0"/>
              <a:ea typeface="ＭＳ Ｐゴシック" charset="0"/>
            </a:endParaRPr>
          </a:p>
          <a:p>
            <a:pPr lvl="2" eaLnBrk="1" hangingPunct="1">
              <a:lnSpc>
                <a:spcPct val="80000"/>
              </a:lnSpc>
            </a:pPr>
            <a:r>
              <a:rPr lang="en-US" i="1" dirty="0">
                <a:latin typeface="Arial" charset="0"/>
                <a:ea typeface="ＭＳ Ｐゴシック" charset="0"/>
              </a:rPr>
              <a:t>Neisseria gonorrhoeae</a:t>
            </a:r>
            <a:r>
              <a:rPr lang="en-US" dirty="0">
                <a:latin typeface="Arial" charset="0"/>
                <a:ea typeface="ＭＳ Ｐゴシック" charset="0"/>
              </a:rPr>
              <a:t> – 1-6% in STI clinics</a:t>
            </a:r>
            <a:endParaRPr lang="en-US" i="1" dirty="0">
              <a:latin typeface="Arial" charset="0"/>
              <a:ea typeface="ＭＳ Ｐゴシック" charset="0"/>
            </a:endParaRPr>
          </a:p>
          <a:p>
            <a:pPr lvl="2" eaLnBrk="1" hangingPunct="1">
              <a:lnSpc>
                <a:spcPct val="80000"/>
              </a:lnSpc>
            </a:pPr>
            <a:r>
              <a:rPr lang="en-US" i="1" dirty="0">
                <a:latin typeface="Arial" charset="0"/>
                <a:ea typeface="ＭＳ Ｐゴシック" charset="0"/>
              </a:rPr>
              <a:t>Corynebacterium diphtheriae </a:t>
            </a:r>
            <a:r>
              <a:rPr lang="en-US" dirty="0">
                <a:latin typeface="Arial" charset="0"/>
                <a:ea typeface="ＭＳ Ｐゴシック" charset="0"/>
              </a:rPr>
              <a:t>- rare</a:t>
            </a:r>
            <a:endParaRPr lang="en-US" i="1" dirty="0">
              <a:latin typeface="Arial" charset="0"/>
              <a:ea typeface="ＭＳ Ｐゴシック" charset="0"/>
            </a:endParaRPr>
          </a:p>
          <a:p>
            <a:pPr lvl="2" eaLnBrk="1" hangingPunct="1">
              <a:lnSpc>
                <a:spcPct val="80000"/>
              </a:lnSpc>
            </a:pPr>
            <a:r>
              <a:rPr lang="en-US" i="1" dirty="0">
                <a:latin typeface="Arial" charset="0"/>
                <a:ea typeface="ＭＳ Ｐゴシック" charset="0"/>
              </a:rPr>
              <a:t>Fusobacterium </a:t>
            </a:r>
            <a:r>
              <a:rPr lang="en-US" i="1" dirty="0" err="1">
                <a:latin typeface="Arial" charset="0"/>
                <a:ea typeface="ＭＳ Ｐゴシック" charset="0"/>
              </a:rPr>
              <a:t>necrophorum</a:t>
            </a:r>
            <a:r>
              <a:rPr lang="en-US" i="1" dirty="0">
                <a:latin typeface="Arial" charset="0"/>
                <a:ea typeface="ＭＳ Ｐゴシック" charset="0"/>
              </a:rPr>
              <a:t> - </a:t>
            </a:r>
            <a:r>
              <a:rPr lang="en-US" dirty="0">
                <a:latin typeface="Arial" charset="0"/>
                <a:ea typeface="ＭＳ Ｐゴシック" charset="0"/>
              </a:rPr>
              <a:t>≤10%</a:t>
            </a:r>
            <a:endParaRPr lang="en-US" i="1" dirty="0">
              <a:latin typeface="Arial" charset="0"/>
              <a:ea typeface="ＭＳ Ｐゴシック" charset="0"/>
            </a:endParaRPr>
          </a:p>
          <a:p>
            <a:r>
              <a:rPr lang="en-US" dirty="0">
                <a:latin typeface="Times" charset="0"/>
              </a:rPr>
              <a:t>Viral</a:t>
            </a:r>
          </a:p>
          <a:p>
            <a:pPr lvl="1" eaLnBrk="1" hangingPunct="1">
              <a:spcBef>
                <a:spcPts val="163"/>
              </a:spcBef>
            </a:pPr>
            <a:r>
              <a:rPr lang="en-US" dirty="0">
                <a:latin typeface="Arial" charset="0"/>
                <a:ea typeface="ＭＳ Ｐゴシック" charset="0"/>
              </a:rPr>
              <a:t>Adenoviruses – 12-23%</a:t>
            </a:r>
          </a:p>
          <a:p>
            <a:pPr lvl="1" eaLnBrk="1" hangingPunct="1">
              <a:spcBef>
                <a:spcPts val="163"/>
              </a:spcBef>
            </a:pPr>
            <a:r>
              <a:rPr lang="en-US" dirty="0">
                <a:latin typeface="Arial" charset="0"/>
                <a:ea typeface="ＭＳ Ｐゴシック" charset="0"/>
              </a:rPr>
              <a:t>Rhinoviruses</a:t>
            </a:r>
            <a:r>
              <a:rPr lang="en-US" i="1" dirty="0">
                <a:latin typeface="Arial" charset="0"/>
                <a:ea typeface="ＭＳ Ｐゴシック" charset="0"/>
              </a:rPr>
              <a:t> </a:t>
            </a:r>
          </a:p>
          <a:p>
            <a:pPr lvl="1" eaLnBrk="1" hangingPunct="1">
              <a:spcBef>
                <a:spcPts val="163"/>
              </a:spcBef>
            </a:pPr>
            <a:r>
              <a:rPr lang="en-US" dirty="0">
                <a:latin typeface="Arial" charset="0"/>
                <a:ea typeface="ＭＳ Ｐゴシック" charset="0"/>
              </a:rPr>
              <a:t>Enteroviruses</a:t>
            </a:r>
          </a:p>
          <a:p>
            <a:pPr lvl="1" eaLnBrk="1" hangingPunct="1">
              <a:spcBef>
                <a:spcPts val="163"/>
              </a:spcBef>
            </a:pPr>
            <a:r>
              <a:rPr lang="en-US" dirty="0">
                <a:latin typeface="Arial" charset="0"/>
                <a:ea typeface="ＭＳ Ｐゴシック" charset="0"/>
              </a:rPr>
              <a:t>Coronaviruses</a:t>
            </a:r>
          </a:p>
          <a:p>
            <a:pPr lvl="1" eaLnBrk="1" hangingPunct="1">
              <a:spcBef>
                <a:spcPts val="163"/>
              </a:spcBef>
            </a:pPr>
            <a:r>
              <a:rPr lang="en-US" dirty="0">
                <a:latin typeface="Arial" charset="0"/>
                <a:ea typeface="ＭＳ Ｐゴシック" charset="0"/>
              </a:rPr>
              <a:t>Herpes viruses (HSV, EBV, CMV)</a:t>
            </a:r>
          </a:p>
          <a:p>
            <a:pPr lvl="1" eaLnBrk="1" hangingPunct="1">
              <a:spcBef>
                <a:spcPts val="163"/>
              </a:spcBef>
            </a:pPr>
            <a:r>
              <a:rPr lang="en-US" dirty="0">
                <a:latin typeface="Arial" charset="0"/>
                <a:ea typeface="ＭＳ Ｐゴシック" charset="0"/>
              </a:rPr>
              <a:t>RSV</a:t>
            </a:r>
          </a:p>
          <a:p>
            <a:pPr lvl="1" eaLnBrk="1" hangingPunct="1">
              <a:spcBef>
                <a:spcPts val="163"/>
              </a:spcBef>
            </a:pPr>
            <a:r>
              <a:rPr lang="en-US" dirty="0">
                <a:latin typeface="Arial" charset="0"/>
                <a:ea typeface="ＭＳ Ｐゴシック" charset="0"/>
              </a:rPr>
              <a:t>Influenza &amp; parainfluenza viruses</a:t>
            </a:r>
          </a:p>
          <a:p>
            <a:pPr lvl="1" eaLnBrk="1" hangingPunct="1">
              <a:spcBef>
                <a:spcPts val="163"/>
              </a:spcBef>
            </a:pPr>
            <a:r>
              <a:rPr lang="en-US" dirty="0">
                <a:latin typeface="Arial" charset="0"/>
                <a:ea typeface="ＭＳ Ｐゴシック" charset="0"/>
              </a:rPr>
              <a:t>Metapneumovirus &amp; human bocavirus</a:t>
            </a:r>
          </a:p>
          <a:p>
            <a:endParaRPr lang="en-US" dirty="0">
              <a:latin typeface="Times"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2"/>
          <p:cNvSpPr>
            <a:spLocks noGrp="1" noRot="1" noChangeAspect="1"/>
          </p:cNvSpPr>
          <p:nvPr>
            <p:ph type="sldImg"/>
          </p:nvPr>
        </p:nvSpPr>
        <p:spPr bwMode="auto">
          <a:xfrm>
            <a:off x="381000" y="685800"/>
            <a:ext cx="6096000" cy="3429000"/>
          </a:xfrm>
          <a:noFill/>
          <a:ln>
            <a:solidFill>
              <a:srgbClr val="000000"/>
            </a:solidFill>
            <a:miter lim="800000"/>
            <a:headEnd/>
            <a:tailEnd/>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Lst>
        </p:spPr>
      </p:sp>
      <p:sp>
        <p:nvSpPr>
          <p:cNvPr id="47106" name="Rectangle 3"/>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atin typeface="Calibri" charset="0"/>
                <a:ea typeface="ＭＳ Ｐゴシック" charset="0"/>
                <a:cs typeface="ＭＳ Ｐゴシック" charset="0"/>
              </a:rPr>
              <a:t>Maximally contagious - due to high viral loads, unknown viral properties, or lack of specific antibodies</a:t>
            </a:r>
          </a:p>
        </p:txBody>
      </p:sp>
    </p:spTree>
    <p:extLst>
      <p:ext uri="{BB962C8B-B14F-4D97-AF65-F5344CB8AC3E}">
        <p14:creationId xmlns:p14="http://schemas.microsoft.com/office/powerpoint/2010/main" val="81585711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1026"/>
          <p:cNvSpPr>
            <a:spLocks noGrp="1" noRot="1" noChangeAspect="1"/>
          </p:cNvSpPr>
          <p:nvPr>
            <p:ph type="sldImg"/>
          </p:nvPr>
        </p:nvSpPr>
        <p:spPr bwMode="auto">
          <a:xfrm>
            <a:off x="381000" y="685800"/>
            <a:ext cx="6096000" cy="3429000"/>
          </a:xfrm>
          <a:noFill/>
          <a:ln>
            <a:solidFill>
              <a:srgbClr val="000000"/>
            </a:solidFill>
            <a:miter lim="800000"/>
            <a:headEnd/>
            <a:tailEnd/>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Lst>
        </p:spPr>
      </p:sp>
      <p:sp>
        <p:nvSpPr>
          <p:cNvPr id="56322" name="Rectangle 1027"/>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ea typeface="ＭＳ Ｐゴシック" charset="0"/>
                <a:cs typeface="ＭＳ Ｐゴシック" charset="0"/>
              </a:rPr>
              <a:t>Detuned assays - highly sensitive to detect all infections + less sensitive designed not to detect low quantity or avidity Ab; if +/- early infection</a:t>
            </a:r>
          </a:p>
          <a:p>
            <a:r>
              <a:rPr lang="en-US">
                <a:latin typeface="Calibri" charset="0"/>
                <a:ea typeface="ＭＳ Ｐゴシック" charset="0"/>
                <a:cs typeface="ＭＳ Ｐゴシック" charset="0"/>
              </a:rPr>
              <a:t>Immunocapture - detects &amp; quantitates Ab to gp41 as a fraction of total IgG; concentration directly proportional to duration of infection</a:t>
            </a:r>
          </a:p>
          <a:p>
            <a:endParaRPr lang="en-US">
              <a:latin typeface="Calibri" charset="0"/>
              <a:ea typeface="ＭＳ Ｐゴシック" charset="0"/>
              <a:cs typeface="ＭＳ Ｐゴシック" charset="0"/>
            </a:endParaRPr>
          </a:p>
        </p:txBody>
      </p:sp>
    </p:spTree>
    <p:extLst>
      <p:ext uri="{BB962C8B-B14F-4D97-AF65-F5344CB8AC3E}">
        <p14:creationId xmlns:p14="http://schemas.microsoft.com/office/powerpoint/2010/main" val="44451479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Slide Image Placeholder 1"/>
          <p:cNvSpPr>
            <a:spLocks noGrp="1" noRot="1" noChangeAspect="1"/>
          </p:cNvSpPr>
          <p:nvPr>
            <p:ph type="sldImg"/>
          </p:nvPr>
        </p:nvSpPr>
        <p:spPr bwMode="auto">
          <a:xfrm>
            <a:off x="381000" y="685800"/>
            <a:ext cx="6096000" cy="3429000"/>
          </a:xfrm>
          <a:noFill/>
          <a:ln>
            <a:solidFill>
              <a:srgbClr val="000000"/>
            </a:solidFill>
            <a:miter lim="800000"/>
            <a:headEnd/>
            <a:tailEnd/>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Lst>
        </p:spPr>
      </p:sp>
      <p:sp>
        <p:nvSpPr>
          <p:cNvPr id="58370"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ea typeface="ＭＳ Ｐゴシック" charset="0"/>
                <a:cs typeface="ＭＳ Ｐゴシック" charset="0"/>
              </a:rPr>
              <a:t>False + - HLA cross reactions, heat inactivation, hemodialysis, cystic fibrosis, HBIG, HBV/flu/rabies vaccine, blood transfusions, SLE, RA, transplants, alcoholic hepatitis, monoclonal gammopathy, mycobacterial infections</a:t>
            </a:r>
          </a:p>
        </p:txBody>
      </p:sp>
      <p:sp>
        <p:nvSpPr>
          <p:cNvPr id="58371"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F80882CD-25ED-CA46-AEAC-F59ADC2C9183}" type="slidenum">
              <a:rPr lang="en-US" sz="1200"/>
              <a:pPr/>
              <a:t>30</a:t>
            </a:fld>
            <a:endParaRPr lang="en-US" sz="1200"/>
          </a:p>
        </p:txBody>
      </p:sp>
    </p:spTree>
    <p:extLst>
      <p:ext uri="{BB962C8B-B14F-4D97-AF65-F5344CB8AC3E}">
        <p14:creationId xmlns:p14="http://schemas.microsoft.com/office/powerpoint/2010/main" val="267554315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Slide Image Placeholder 1"/>
          <p:cNvSpPr>
            <a:spLocks noGrp="1" noRot="1" noChangeAspect="1"/>
          </p:cNvSpPr>
          <p:nvPr>
            <p:ph type="sldImg"/>
          </p:nvPr>
        </p:nvSpPr>
        <p:spPr bwMode="auto">
          <a:xfrm>
            <a:off x="381000" y="685800"/>
            <a:ext cx="6096000" cy="3429000"/>
          </a:xfrm>
          <a:noFill/>
          <a:ln>
            <a:solidFill>
              <a:srgbClr val="000000"/>
            </a:solidFill>
            <a:miter lim="800000"/>
            <a:headEnd/>
            <a:tailEnd/>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Lst>
        </p:spPr>
      </p:sp>
      <p:sp>
        <p:nvSpPr>
          <p:cNvPr id="61442"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ea typeface="ＭＳ Ｐゴシック" charset="0"/>
                <a:cs typeface="ＭＳ Ｐゴシック" charset="0"/>
              </a:rPr>
              <a:t>* Primary emphasis on specificity</a:t>
            </a:r>
          </a:p>
        </p:txBody>
      </p:sp>
      <p:sp>
        <p:nvSpPr>
          <p:cNvPr id="61443"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0374E116-ED56-D84A-B95A-1C0013E16132}" type="slidenum">
              <a:rPr lang="en-US" sz="1200"/>
              <a:pPr/>
              <a:t>31</a:t>
            </a:fld>
            <a:endParaRPr lang="en-US" sz="1200"/>
          </a:p>
        </p:txBody>
      </p:sp>
    </p:spTree>
    <p:extLst>
      <p:ext uri="{BB962C8B-B14F-4D97-AF65-F5344CB8AC3E}">
        <p14:creationId xmlns:p14="http://schemas.microsoft.com/office/powerpoint/2010/main" val="141468791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Slide Image Placeholder 1"/>
          <p:cNvSpPr>
            <a:spLocks noGrp="1" noRot="1" noChangeAspect="1"/>
          </p:cNvSpPr>
          <p:nvPr>
            <p:ph type="sldImg"/>
          </p:nvPr>
        </p:nvSpPr>
        <p:spPr bwMode="auto">
          <a:xfrm>
            <a:off x="381000" y="685800"/>
            <a:ext cx="6096000" cy="3429000"/>
          </a:xfrm>
          <a:noFill/>
          <a:ln>
            <a:solidFill>
              <a:srgbClr val="000000"/>
            </a:solidFill>
            <a:miter lim="800000"/>
            <a:headEnd/>
            <a:tailEnd/>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Lst>
        </p:spPr>
      </p:sp>
      <p:sp>
        <p:nvSpPr>
          <p:cNvPr id="70658"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ea typeface="ＭＳ Ｐゴシック" charset="0"/>
                <a:cs typeface="ＭＳ Ｐゴシック" charset="0"/>
              </a:rPr>
              <a:t>Specificity – false positives will be discovered and promptly resolved whereas false negatives may take months-years to discover; treatment less effective &amp; inc transmission</a:t>
            </a:r>
          </a:p>
          <a:p>
            <a:r>
              <a:rPr lang="en-US">
                <a:latin typeface="Calibri" charset="0"/>
                <a:ea typeface="ＭＳ Ｐゴシック" charset="0"/>
                <a:cs typeface="ＭＳ Ｐゴシック" charset="0"/>
              </a:rPr>
              <a:t>VL+/Ab-/FGT+ viral load &gt;30K; VL+/Ab-/FGT- viral load &lt;14K</a:t>
            </a:r>
          </a:p>
        </p:txBody>
      </p:sp>
      <p:sp>
        <p:nvSpPr>
          <p:cNvPr id="70659"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E17FD821-3F34-6E4E-9268-D93B892CF098}" type="slidenum">
              <a:rPr lang="en-US" sz="1200"/>
              <a:pPr/>
              <a:t>34</a:t>
            </a:fld>
            <a:endParaRPr lang="en-US" sz="1200"/>
          </a:p>
        </p:txBody>
      </p:sp>
    </p:spTree>
    <p:extLst>
      <p:ext uri="{BB962C8B-B14F-4D97-AF65-F5344CB8AC3E}">
        <p14:creationId xmlns:p14="http://schemas.microsoft.com/office/powerpoint/2010/main" val="74005682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Slide Image Placeholder 1"/>
          <p:cNvSpPr>
            <a:spLocks noGrp="1" noRot="1" noChangeAspect="1"/>
          </p:cNvSpPr>
          <p:nvPr>
            <p:ph type="sldImg"/>
          </p:nvPr>
        </p:nvSpPr>
        <p:spPr bwMode="auto">
          <a:xfrm>
            <a:off x="381000" y="685800"/>
            <a:ext cx="6096000" cy="3429000"/>
          </a:xfrm>
          <a:noFill/>
          <a:ln>
            <a:solidFill>
              <a:srgbClr val="000000"/>
            </a:solidFill>
            <a:miter lim="800000"/>
            <a:headEnd/>
            <a:tailEnd/>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Lst>
        </p:spPr>
      </p:sp>
      <p:sp>
        <p:nvSpPr>
          <p:cNvPr id="72706"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i="1">
                <a:latin typeface="Calibri" charset="0"/>
                <a:ea typeface="ＭＳ Ｐゴシック" charset="0"/>
                <a:cs typeface="ＭＳ Ｐゴシック" charset="0"/>
              </a:rPr>
              <a:t>Note</a:t>
            </a:r>
            <a:r>
              <a:rPr lang="en-US">
                <a:latin typeface="Calibri" charset="0"/>
                <a:ea typeface="ＭＳ Ｐゴシック" charset="0"/>
                <a:cs typeface="ＭＳ Ｐゴシック" charset="0"/>
              </a:rPr>
              <a:t>. Units for vertical axis are not noted because their magnitude differs for RNA, p24 antigen, and antibody. Modified from MP Busch, GA Satten (1997)50 with updated data from Fiebig (2003),48 Owen (2008),49 and Masciotra (2011, 2013).46,66 </a:t>
            </a:r>
          </a:p>
        </p:txBody>
      </p:sp>
      <p:sp>
        <p:nvSpPr>
          <p:cNvPr id="72707"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A64E6C63-1765-8F49-B3C5-191E4D597D7C}" type="slidenum">
              <a:rPr lang="en-US" sz="1200"/>
              <a:pPr/>
              <a:t>35</a:t>
            </a:fld>
            <a:endParaRPr lang="en-US" sz="1200"/>
          </a:p>
        </p:txBody>
      </p:sp>
    </p:spTree>
    <p:extLst>
      <p:ext uri="{BB962C8B-B14F-4D97-AF65-F5344CB8AC3E}">
        <p14:creationId xmlns:p14="http://schemas.microsoft.com/office/powerpoint/2010/main" val="329667979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Slide Image Placeholder 1"/>
          <p:cNvSpPr>
            <a:spLocks noGrp="1" noRot="1" noChangeAspect="1"/>
          </p:cNvSpPr>
          <p:nvPr>
            <p:ph type="sldImg"/>
          </p:nvPr>
        </p:nvSpPr>
        <p:spPr bwMode="auto">
          <a:xfrm>
            <a:off x="381000" y="685800"/>
            <a:ext cx="6096000" cy="3429000"/>
          </a:xfrm>
          <a:noFill/>
          <a:ln>
            <a:solidFill>
              <a:srgbClr val="000000"/>
            </a:solidFill>
            <a:miter lim="800000"/>
            <a:headEnd/>
            <a:tailEnd/>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fontScale="85000" lnSpcReduction="20000"/>
          </a:bodyPr>
          <a:lstStyle/>
          <a:p>
            <a:pPr>
              <a:defRPr/>
            </a:pPr>
            <a:r>
              <a:rPr lang="en-US"/>
              <a:t>Laboratories should conduct initial testing for HIV with an FDA-approved antigen/antibody combination </a:t>
            </a:r>
            <a:r>
              <a:rPr lang="en-US" err="1"/>
              <a:t>immunoassay</a:t>
            </a:r>
            <a:r>
              <a:rPr lang="en-US" baseline="30000" err="1"/>
              <a:t>a</a:t>
            </a:r>
            <a:r>
              <a:rPr lang="en-US" sz="800"/>
              <a:t> </a:t>
            </a:r>
            <a:r>
              <a:rPr lang="en-US"/>
              <a:t>that detects HIV-1 and HIV-2 antibodies and HIV-1 p24 antigen to screen for established infection with HIV-1 or HIV-2 and for acute HIV-1 infection. No further testing is required for specimens that are nonreactive on the initial immunoassay. </a:t>
            </a:r>
          </a:p>
          <a:p>
            <a:pPr>
              <a:defRPr/>
            </a:pPr>
            <a:r>
              <a:rPr lang="en-US"/>
              <a:t>Specimens with a reactive antigen/antibody combination immunoassay result (or repeatedly reactive, if repeat testing is recommended by the manufacturer or required by regulatory authorities) should be tested with an FDA-approved antibody immunoassay that differentiates HIV-1 antibodies from HIV-2 antibodies. Reactive results on the initial antigen/antibody combination immunoassay and the HIV- 1/HIV-2 antibody differentiation immunoassay should be interpreted as positive for HIV-1 antibodies, HIV-2 antibodies, or HIV antibodies, undifferentiated. </a:t>
            </a:r>
          </a:p>
          <a:p>
            <a:pPr>
              <a:defRPr/>
            </a:pPr>
            <a:r>
              <a:rPr lang="en-US"/>
              <a:t>Specimens that are reactive on the initial antigen/antibody combination immunoassay and nonreactive or indeterminate on the HIV-1/HIV-2 antibody differentiation immunoassay should be tested with an FDA-approved HIV-1 nucleic acid test (NAT). </a:t>
            </a:r>
          </a:p>
          <a:p>
            <a:pPr lvl="1">
              <a:defRPr/>
            </a:pPr>
            <a:r>
              <a:rPr lang="en-US"/>
              <a:t>A reactive HIV-1 NAT result and nonreactive HIV-1/HIV-2 antibody differentiation immunoassay result indicates laboratory evidence for acute HIV-1 infection. </a:t>
            </a:r>
          </a:p>
          <a:p>
            <a:pPr lvl="1">
              <a:defRPr/>
            </a:pPr>
            <a:r>
              <a:rPr lang="en-US"/>
              <a:t>A reactive HIV-1 NAT result and indeterminate HIV-1/HIV-2 antibody differentiation immunoassay result indicates the presence of HIV-1 infection confirmed by HIV-1 NAT. </a:t>
            </a:r>
          </a:p>
          <a:p>
            <a:pPr lvl="1">
              <a:defRPr/>
            </a:pPr>
            <a:r>
              <a:rPr lang="en-US"/>
              <a:t>A negative HIV-1 NAT result and nonreactive or indeterminate HIV-1/HIV-2 antibody</a:t>
            </a:r>
            <a:r>
              <a:rPr lang="en-US" sz="800"/>
              <a:t> </a:t>
            </a:r>
            <a:r>
              <a:rPr lang="en-US"/>
              <a:t>differentiation immunoassay result indicates a false-positive result on the initial </a:t>
            </a:r>
            <a:r>
              <a:rPr lang="en-US" err="1"/>
              <a:t>immunoassay</a:t>
            </a:r>
            <a:r>
              <a:rPr lang="en-US" baseline="30000" err="1"/>
              <a:t>b</a:t>
            </a:r>
            <a:r>
              <a:rPr lang="en-US"/>
              <a:t>. </a:t>
            </a:r>
          </a:p>
          <a:p>
            <a:pPr>
              <a:defRPr/>
            </a:pPr>
            <a:r>
              <a:rPr lang="en-US"/>
              <a:t>Laboratories should use this same testing algorithm, beginning with an antigen/antibody combination immunoassay, with serum or plasma specimens submitted for testing after a reactive (preliminary positive) result from any rapid HIV test. </a:t>
            </a:r>
          </a:p>
          <a:p>
            <a:pPr>
              <a:defRPr/>
            </a:pPr>
            <a:r>
              <a:rPr lang="en-US" sz="800"/>
              <a:t>a  </a:t>
            </a:r>
            <a:r>
              <a:rPr lang="en-US"/>
              <a:t>Exception: As of April 2014, data are insufficient to recommend use of the FDA-approved single-use rapid HIV- 1/HIV-2 antigen/antibody combination immunoassay as the initial assay in the algorithm. </a:t>
            </a:r>
          </a:p>
          <a:p>
            <a:pPr>
              <a:defRPr/>
            </a:pPr>
            <a:r>
              <a:rPr lang="en-US" sz="800"/>
              <a:t>b  </a:t>
            </a:r>
            <a:r>
              <a:rPr lang="en-US"/>
              <a:t>See Section M, Additional Considerations, for a discussion of issues related to acute HIV-2 infection. </a:t>
            </a:r>
          </a:p>
        </p:txBody>
      </p:sp>
      <p:sp>
        <p:nvSpPr>
          <p:cNvPr id="76803"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B1BA3AC5-CDBE-2B43-BAFF-7D6C1A65A926}" type="slidenum">
              <a:rPr lang="en-US" sz="1200"/>
              <a:pPr/>
              <a:t>36</a:t>
            </a:fld>
            <a:endParaRPr lang="en-US" sz="1200"/>
          </a:p>
        </p:txBody>
      </p:sp>
    </p:spTree>
    <p:extLst>
      <p:ext uri="{BB962C8B-B14F-4D97-AF65-F5344CB8AC3E}">
        <p14:creationId xmlns:p14="http://schemas.microsoft.com/office/powerpoint/2010/main" val="73779121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fld id="{E9FA4A98-D8A2-714B-ACF4-0B8DE9DC7825}" type="slidenum">
              <a:rPr lang="en-US" altLang="x-none" sz="1200"/>
              <a:pPr/>
              <a:t>37</a:t>
            </a:fld>
            <a:endParaRPr lang="en-US" altLang="x-none" sz="1200"/>
          </a:p>
        </p:txBody>
      </p:sp>
      <p:sp>
        <p:nvSpPr>
          <p:cNvPr id="87042" name="Rectangle 2"/>
          <p:cNvSpPr>
            <a:spLocks noGrp="1" noRot="1" noChangeAspect="1" noChangeArrowheads="1" noTextEdit="1"/>
          </p:cNvSpPr>
          <p:nvPr>
            <p:ph type="sldImg"/>
          </p:nvPr>
        </p:nvSpPr>
        <p:spPr>
          <a:ln/>
        </p:spPr>
      </p:sp>
      <p:sp>
        <p:nvSpPr>
          <p:cNvPr id="87043"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x-none" sz="2400">
                <a:ea typeface="ＭＳ Ｐゴシック" charset="-128"/>
              </a:rPr>
              <a:t>Complex antigenic structure</a:t>
            </a:r>
          </a:p>
          <a:p>
            <a:pPr lvl="1"/>
            <a:r>
              <a:rPr lang="en-US" altLang="x-none" sz="2000"/>
              <a:t>Nucleocapsid - Protein C</a:t>
            </a:r>
          </a:p>
          <a:p>
            <a:pPr lvl="1"/>
            <a:r>
              <a:rPr lang="en-US" altLang="x-none" sz="2000"/>
              <a:t>Envelope glycoproteins - E1 &amp; E2</a:t>
            </a:r>
          </a:p>
          <a:p>
            <a:pPr lvl="1"/>
            <a:r>
              <a:rPr lang="en-US" altLang="x-none" sz="2000"/>
              <a:t>Nonstructural proteins - NS2-5</a:t>
            </a:r>
            <a:endParaRPr lang="en-US" altLang="x-none" sz="2400"/>
          </a:p>
        </p:txBody>
      </p:sp>
    </p:spTree>
    <p:extLst>
      <p:ext uri="{BB962C8B-B14F-4D97-AF65-F5344CB8AC3E}">
        <p14:creationId xmlns:p14="http://schemas.microsoft.com/office/powerpoint/2010/main" val="102365184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fld id="{3C24D58B-15E2-1240-B5BE-C2813158FD51}" type="slidenum">
              <a:rPr lang="en-US" altLang="x-none" sz="1200"/>
              <a:pPr/>
              <a:t>39</a:t>
            </a:fld>
            <a:endParaRPr lang="en-US" altLang="x-none" sz="1200"/>
          </a:p>
        </p:txBody>
      </p:sp>
      <p:sp>
        <p:nvSpPr>
          <p:cNvPr id="97282" name="Rectangle 2"/>
          <p:cNvSpPr>
            <a:spLocks noGrp="1" noRot="1" noChangeAspect="1" noChangeArrowheads="1" noTextEdit="1"/>
          </p:cNvSpPr>
          <p:nvPr>
            <p:ph type="sldImg"/>
          </p:nvPr>
        </p:nvSpPr>
        <p:spPr>
          <a:ln/>
        </p:spPr>
      </p:sp>
      <p:sp>
        <p:nvSpPr>
          <p:cNvPr id="97283"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x-none" altLang="x-none">
              <a:ea typeface="ＭＳ Ｐゴシック" charset="-128"/>
            </a:endParaRPr>
          </a:p>
        </p:txBody>
      </p:sp>
    </p:spTree>
    <p:extLst>
      <p:ext uri="{BB962C8B-B14F-4D97-AF65-F5344CB8AC3E}">
        <p14:creationId xmlns:p14="http://schemas.microsoft.com/office/powerpoint/2010/main" val="611589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fld id="{39691FBA-8927-2F45-A25C-B576060514A0}" type="slidenum">
              <a:rPr lang="en-US" altLang="x-none" sz="1200"/>
              <a:pPr/>
              <a:t>40</a:t>
            </a:fld>
            <a:endParaRPr lang="en-US" altLang="x-none" sz="1200"/>
          </a:p>
        </p:txBody>
      </p:sp>
      <p:sp>
        <p:nvSpPr>
          <p:cNvPr id="99330" name="Rectangle 2"/>
          <p:cNvSpPr>
            <a:spLocks noGrp="1" noRot="1" noChangeAspect="1" noChangeArrowheads="1" noTextEdit="1"/>
          </p:cNvSpPr>
          <p:nvPr>
            <p:ph type="sldImg"/>
          </p:nvPr>
        </p:nvSpPr>
        <p:spPr>
          <a:ln/>
        </p:spPr>
      </p:sp>
      <p:sp>
        <p:nvSpPr>
          <p:cNvPr id="9933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x-none" altLang="x-none">
              <a:ea typeface="ＭＳ Ｐゴシック" charset="-128"/>
            </a:endParaRPr>
          </a:p>
        </p:txBody>
      </p:sp>
    </p:spTree>
    <p:extLst>
      <p:ext uri="{BB962C8B-B14F-4D97-AF65-F5344CB8AC3E}">
        <p14:creationId xmlns:p14="http://schemas.microsoft.com/office/powerpoint/2010/main" val="20742119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7"/>
          <p:cNvSpPr>
            <a:spLocks noGrp="1" noChangeArrowheads="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B04462DF-E044-274D-91E4-9AB7CE2259B6}" type="slidenum">
              <a:rPr lang="en-US" sz="1200"/>
              <a:pPr/>
              <a:t>6</a:t>
            </a:fld>
            <a:endParaRPr lang="en-US" sz="1200"/>
          </a:p>
        </p:txBody>
      </p:sp>
      <p:sp>
        <p:nvSpPr>
          <p:cNvPr id="24578" name="Rectangle 1026"/>
          <p:cNvSpPr>
            <a:spLocks noGrp="1" noRot="1" noChangeAspect="1" noChangeArrowheads="1" noTextEdit="1"/>
          </p:cNvSpPr>
          <p:nvPr>
            <p:ph type="sldImg"/>
          </p:nvPr>
        </p:nvSpPr>
        <p:spPr>
          <a:xfrm>
            <a:off x="381000" y="685800"/>
            <a:ext cx="6096000" cy="3429000"/>
          </a:xfrm>
          <a:ln/>
        </p:spPr>
      </p:sp>
      <p:sp>
        <p:nvSpPr>
          <p:cNvPr id="24579" name="Rectangle 1027"/>
          <p:cNvSpPr>
            <a:spLocks noGrp="1" noChangeArrowheads="1"/>
          </p:cNvSpPr>
          <p:nvPr>
            <p:ph type="body" idx="1"/>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a:lstStyle/>
          <a:p>
            <a:endParaRPr lang="en-US" dirty="0">
              <a:latin typeface="Times"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3" name="Rectangle 7"/>
          <p:cNvSpPr>
            <a:spLocks noGrp="1" noChangeArrowheads="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46DAE9FA-17BF-384D-8B76-B42EF5ADBE0F}" type="slidenum">
              <a:rPr lang="en-US" sz="1200"/>
              <a:pPr/>
              <a:t>42</a:t>
            </a:fld>
            <a:endParaRPr lang="en-US" sz="1200"/>
          </a:p>
        </p:txBody>
      </p:sp>
      <p:sp>
        <p:nvSpPr>
          <p:cNvPr id="125954" name="Rectangle 2"/>
          <p:cNvSpPr>
            <a:spLocks noGrp="1" noRot="1" noChangeAspect="1" noChangeArrowheads="1" noTextEdit="1"/>
          </p:cNvSpPr>
          <p:nvPr>
            <p:ph type="sldImg"/>
          </p:nvPr>
        </p:nvSpPr>
        <p:spPr>
          <a:xfrm>
            <a:off x="381000" y="685800"/>
            <a:ext cx="6096000" cy="3429000"/>
          </a:xfrm>
          <a:ln/>
        </p:spPr>
      </p:sp>
      <p:sp>
        <p:nvSpPr>
          <p:cNvPr id="125955" name="Rectangle 3"/>
          <p:cNvSpPr>
            <a:spLocks noGrp="1" noChangeArrowheads="1"/>
          </p:cNvSpPr>
          <p:nvPr>
            <p:ph type="body" idx="1"/>
          </p:nvPr>
        </p:nvSpPr>
        <p:spPr>
          <a:noFill/>
          <a:ln w="9525"/>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a:lstStyle/>
          <a:p>
            <a:endParaRPr lang="en-US" dirty="0">
              <a:latin typeface="Times"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Times" charset="0"/>
              </a:rPr>
              <a:t>HA - Herpangina – hyperemia of throat, with vesicle or ulcerations; fever; enteroviruses mostly group A coxsackie viruses</a:t>
            </a:r>
          </a:p>
          <a:p>
            <a:r>
              <a:rPr lang="en-US" dirty="0">
                <a:latin typeface="Times" charset="0"/>
              </a:rPr>
              <a:t>HFM disease – Hand, Foot and Mouth disease – erythematous vesicles and ulcerations in throat, hands, feet &amp; buttocks; enteroviruses </a:t>
            </a:r>
          </a:p>
          <a:p>
            <a:pPr marL="0" indent="0">
              <a:buFontTx/>
              <a:buNone/>
              <a:defRPr/>
            </a:pPr>
            <a:r>
              <a:rPr lang="en-US" dirty="0">
                <a:latin typeface="Times" charset="0"/>
              </a:rPr>
              <a:t>* Hallmarks signs/symptoms</a:t>
            </a:r>
          </a:p>
          <a:p>
            <a:pPr>
              <a:defRPr/>
            </a:pPr>
            <a:r>
              <a:rPr lang="en-US" dirty="0">
                <a:latin typeface="Times" charset="0"/>
              </a:rPr>
              <a:t>Suppurative sequelae – abscess, sinusitis, otitis media, pneumonia, meningitis, TSS, sepsis</a:t>
            </a:r>
          </a:p>
          <a:p>
            <a:pPr>
              <a:defRPr/>
            </a:pPr>
            <a:r>
              <a:rPr lang="en-US" dirty="0">
                <a:latin typeface="Times" charset="0"/>
              </a:rPr>
              <a:t>Nonsuppurative sequelae – acute Rheumatic fever (ARF); acute glomerulonephritis (AGN) </a:t>
            </a:r>
          </a:p>
          <a:p>
            <a:endParaRPr lang="en-US" dirty="0"/>
          </a:p>
        </p:txBody>
      </p:sp>
      <p:sp>
        <p:nvSpPr>
          <p:cNvPr id="4" name="Slide Number Placeholder 3"/>
          <p:cNvSpPr>
            <a:spLocks noGrp="1"/>
          </p:cNvSpPr>
          <p:nvPr>
            <p:ph type="sldNum" sz="quarter" idx="5"/>
          </p:nvPr>
        </p:nvSpPr>
        <p:spPr/>
        <p:txBody>
          <a:bodyPr/>
          <a:lstStyle/>
          <a:p>
            <a:pPr>
              <a:defRPr/>
            </a:pPr>
            <a:fld id="{12BE88AB-E151-DB40-BDD8-25E8A69B157E}" type="slidenum">
              <a:rPr lang="en-US" smtClean="0"/>
              <a:pPr>
                <a:defRPr/>
              </a:pPr>
              <a:t>7</a:t>
            </a:fld>
            <a:endParaRPr lang="en-US"/>
          </a:p>
        </p:txBody>
      </p:sp>
    </p:spTree>
    <p:extLst>
      <p:ext uri="{BB962C8B-B14F-4D97-AF65-F5344CB8AC3E}">
        <p14:creationId xmlns:p14="http://schemas.microsoft.com/office/powerpoint/2010/main" val="7954501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7"/>
          <p:cNvSpPr>
            <a:spLocks noGrp="1" noChangeArrowheads="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72D13DC5-DDD6-EC40-9360-78264A0F33A8}" type="slidenum">
              <a:rPr lang="en-US" sz="1200"/>
              <a:pPr/>
              <a:t>8</a:t>
            </a:fld>
            <a:endParaRPr lang="en-US" sz="1200"/>
          </a:p>
        </p:txBody>
      </p:sp>
      <p:sp>
        <p:nvSpPr>
          <p:cNvPr id="34818" name="Rectangle 1026"/>
          <p:cNvSpPr>
            <a:spLocks noGrp="1" noRot="1" noChangeAspect="1" noChangeArrowheads="1" noTextEdit="1"/>
          </p:cNvSpPr>
          <p:nvPr>
            <p:ph type="sldImg"/>
          </p:nvPr>
        </p:nvSpPr>
        <p:spPr>
          <a:xfrm>
            <a:off x="381000" y="685800"/>
            <a:ext cx="6096000" cy="3429000"/>
          </a:xfrm>
          <a:ln/>
        </p:spPr>
      </p:sp>
      <p:sp>
        <p:nvSpPr>
          <p:cNvPr id="34819" name="Rectangle 1027"/>
          <p:cNvSpPr>
            <a:spLocks noGrp="1" noChangeArrowheads="1"/>
          </p:cNvSpPr>
          <p:nvPr>
            <p:ph type="body" idx="1"/>
          </p:nvPr>
        </p:nvSpPr>
        <p:spPr>
          <a:noFill/>
          <a:ln w="9525"/>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a:latin typeface="Times"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7"/>
          <p:cNvSpPr>
            <a:spLocks noGrp="1" noChangeArrowheads="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C8CC6407-E488-5140-838D-D6562DCE14E7}" type="slidenum">
              <a:rPr lang="en-US" sz="1200"/>
              <a:pPr/>
              <a:t>9</a:t>
            </a:fld>
            <a:endParaRPr lang="en-US" sz="1200"/>
          </a:p>
        </p:txBody>
      </p:sp>
      <p:sp>
        <p:nvSpPr>
          <p:cNvPr id="36866" name="Rectangle 1026"/>
          <p:cNvSpPr>
            <a:spLocks noGrp="1" noRot="1" noChangeAspect="1" noChangeArrowheads="1" noTextEdit="1"/>
          </p:cNvSpPr>
          <p:nvPr>
            <p:ph type="sldImg"/>
          </p:nvPr>
        </p:nvSpPr>
        <p:spPr>
          <a:xfrm>
            <a:off x="381000" y="685800"/>
            <a:ext cx="6096000" cy="3429000"/>
          </a:xfrm>
          <a:ln/>
        </p:spPr>
      </p:sp>
      <p:sp>
        <p:nvSpPr>
          <p:cNvPr id="36867" name="Rectangle 1027"/>
          <p:cNvSpPr>
            <a:spLocks noGrp="1" noChangeArrowheads="1"/>
          </p:cNvSpPr>
          <p:nvPr>
            <p:ph type="body" idx="1"/>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a:lstStyle/>
          <a:p>
            <a:r>
              <a:rPr lang="en-US" dirty="0">
                <a:latin typeface="Times" charset="0"/>
              </a:rPr>
              <a:t>Suppurative sequelae – abscess, sinusitis, otitis media, pneumonia, meningitis, TSS, sepsis</a:t>
            </a:r>
          </a:p>
          <a:p>
            <a:r>
              <a:rPr lang="en-US" dirty="0">
                <a:latin typeface="Times" charset="0"/>
              </a:rPr>
              <a:t>Nonsuppurative sequelae – acute Rheumatic fever ARF); acute glomerulonephritis (AGN)</a:t>
            </a:r>
          </a:p>
          <a:p>
            <a:r>
              <a:rPr lang="en-US" dirty="0">
                <a:latin typeface="Times" charset="0"/>
              </a:rPr>
              <a:t>CDI – </a:t>
            </a:r>
            <a:r>
              <a:rPr lang="en-US" i="1" dirty="0">
                <a:latin typeface="Times" charset="0"/>
              </a:rPr>
              <a:t>C. difficile </a:t>
            </a:r>
            <a:r>
              <a:rPr lang="en-US" dirty="0">
                <a:latin typeface="Times" charset="0"/>
              </a:rPr>
              <a:t>infection</a:t>
            </a:r>
          </a:p>
          <a:p>
            <a:r>
              <a:rPr lang="en-US" dirty="0" err="1">
                <a:latin typeface="Times" charset="0"/>
              </a:rPr>
              <a:t>Centor</a:t>
            </a:r>
            <a:r>
              <a:rPr lang="en-US" dirty="0">
                <a:latin typeface="Times" charset="0"/>
              </a:rPr>
              <a:t> criteria – scoring system based on symptoms (fever, cough, swollen/tender lymph nodes, tonsillar swelling/exudate, age)</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7"/>
          <p:cNvSpPr>
            <a:spLocks noGrp="1" noChangeArrowheads="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15639173-5637-2747-A913-C005A2B38B38}" type="slidenum">
              <a:rPr lang="en-US" sz="1200"/>
              <a:pPr/>
              <a:t>10</a:t>
            </a:fld>
            <a:endParaRPr lang="en-US" sz="1200"/>
          </a:p>
        </p:txBody>
      </p:sp>
      <p:sp>
        <p:nvSpPr>
          <p:cNvPr id="38914" name="Rectangle 1026"/>
          <p:cNvSpPr>
            <a:spLocks noGrp="1" noRot="1" noChangeAspect="1" noChangeArrowheads="1" noTextEdit="1"/>
          </p:cNvSpPr>
          <p:nvPr>
            <p:ph type="sldImg"/>
          </p:nvPr>
        </p:nvSpPr>
        <p:spPr>
          <a:xfrm>
            <a:off x="381000" y="685800"/>
            <a:ext cx="6096000" cy="3429000"/>
          </a:xfrm>
          <a:ln/>
        </p:spPr>
      </p:sp>
      <p:sp>
        <p:nvSpPr>
          <p:cNvPr id="38915" name="Rectangle 1027"/>
          <p:cNvSpPr>
            <a:spLocks noGrp="1" noChangeArrowheads="1"/>
          </p:cNvSpPr>
          <p:nvPr>
            <p:ph type="body" idx="1"/>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a:lstStyle/>
          <a:p>
            <a:r>
              <a:rPr lang="en-US" dirty="0">
                <a:latin typeface="Times" charset="0"/>
              </a:rPr>
              <a:t>Selective BAP – reduced recovery of non-GAS</a:t>
            </a:r>
          </a:p>
          <a:p>
            <a:r>
              <a:rPr lang="en-US" dirty="0">
                <a:latin typeface="Times" charset="0"/>
              </a:rPr>
              <a:t>*Additional media needed for other organisms, e.g., TM for GC</a:t>
            </a:r>
          </a:p>
          <a:p>
            <a:r>
              <a:rPr lang="en-US" dirty="0">
                <a:latin typeface="Times" charset="0"/>
              </a:rPr>
              <a:t>SLO – streptolysin O is an oxygen labile hemolysin</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7"/>
          <p:cNvSpPr>
            <a:spLocks noGrp="1" noChangeArrowheads="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875C9090-9282-1149-A76E-1708A30E1203}" type="slidenum">
              <a:rPr lang="en-US" sz="1200"/>
              <a:pPr/>
              <a:t>11</a:t>
            </a:fld>
            <a:endParaRPr lang="en-US" sz="1200"/>
          </a:p>
        </p:txBody>
      </p:sp>
      <p:sp>
        <p:nvSpPr>
          <p:cNvPr id="44034" name="Rectangle 2"/>
          <p:cNvSpPr>
            <a:spLocks noGrp="1" noRot="1" noChangeAspect="1" noChangeArrowheads="1" noTextEdit="1"/>
          </p:cNvSpPr>
          <p:nvPr>
            <p:ph type="sldImg"/>
          </p:nvPr>
        </p:nvSpPr>
        <p:spPr>
          <a:xfrm>
            <a:off x="381000" y="685800"/>
            <a:ext cx="6096000" cy="3429000"/>
          </a:xfrm>
          <a:ln/>
        </p:spPr>
      </p:sp>
      <p:sp>
        <p:nvSpPr>
          <p:cNvPr id="44035" name="Rectangle 3"/>
          <p:cNvSpPr>
            <a:spLocks noGrp="1" noChangeArrowheads="1"/>
          </p:cNvSpPr>
          <p:nvPr>
            <p:ph type="body" idx="1"/>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a:lstStyle/>
          <a:p>
            <a:r>
              <a:rPr lang="en-US" dirty="0">
                <a:latin typeface="Times" charset="0"/>
              </a:rPr>
              <a:t>*Backup cultures for negative rapid EIA/ICA recommended for children; adults controversial because of low incidence of RHD</a:t>
            </a:r>
          </a:p>
          <a:p>
            <a:r>
              <a:rPr lang="en-US" dirty="0">
                <a:latin typeface="Times" charset="0"/>
              </a:rPr>
              <a:t>HCW = Health-Care Workers</a:t>
            </a:r>
          </a:p>
          <a:p>
            <a:r>
              <a:rPr lang="en-US" dirty="0">
                <a:latin typeface="Times" charset="0"/>
              </a:rPr>
              <a:t>CLIA – Clinical Laboratory Improvement Act</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7"/>
          <p:cNvSpPr>
            <a:spLocks noGrp="1" noChangeArrowheads="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04856839-0214-154D-B5D8-CB706AE4D0DD}" type="slidenum">
              <a:rPr lang="en-US" sz="1200"/>
              <a:pPr/>
              <a:t>12</a:t>
            </a:fld>
            <a:endParaRPr lang="en-US" sz="1200"/>
          </a:p>
        </p:txBody>
      </p:sp>
      <p:sp>
        <p:nvSpPr>
          <p:cNvPr id="46082" name="Rectangle 2"/>
          <p:cNvSpPr>
            <a:spLocks noGrp="1" noRot="1" noChangeAspect="1" noChangeArrowheads="1" noTextEdit="1"/>
          </p:cNvSpPr>
          <p:nvPr>
            <p:ph type="sldImg"/>
          </p:nvPr>
        </p:nvSpPr>
        <p:spPr>
          <a:xfrm>
            <a:off x="381000" y="685800"/>
            <a:ext cx="6096000" cy="3429000"/>
          </a:xfrm>
          <a:ln/>
        </p:spPr>
      </p:sp>
      <p:sp>
        <p:nvSpPr>
          <p:cNvPr id="46083" name="Rectangle 3"/>
          <p:cNvSpPr>
            <a:spLocks noGrp="1" noChangeArrowheads="1"/>
          </p:cNvSpPr>
          <p:nvPr>
            <p:ph type="body" idx="1"/>
          </p:nvPr>
        </p:nvSpPr>
        <p:spPr>
          <a:noFill/>
          <a:ln w="9525"/>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a:lstStyle/>
          <a:p>
            <a:endParaRPr lang="en-US">
              <a:latin typeface="Times"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13"/>
          <p:cNvGrpSpPr>
            <a:grpSpLocks/>
          </p:cNvGrpSpPr>
          <p:nvPr/>
        </p:nvGrpSpPr>
        <p:grpSpPr bwMode="auto">
          <a:xfrm>
            <a:off x="387350" y="2546351"/>
            <a:ext cx="948267" cy="474663"/>
            <a:chOff x="720" y="336"/>
            <a:chExt cx="624" cy="432"/>
          </a:xfrm>
        </p:grpSpPr>
        <p:sp>
          <p:nvSpPr>
            <p:cNvPr id="5" name="Rectangle 14"/>
            <p:cNvSpPr>
              <a:spLocks noChangeArrowheads="1"/>
            </p:cNvSpPr>
            <p:nvPr/>
          </p:nvSpPr>
          <p:spPr bwMode="auto">
            <a:xfrm>
              <a:off x="720" y="336"/>
              <a:ext cx="384" cy="432"/>
            </a:xfrm>
            <a:prstGeom prst="rect">
              <a:avLst/>
            </a:prstGeom>
            <a:solidFill>
              <a:schemeClr val="folHlink"/>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sz="2400">
                <a:solidFill>
                  <a:srgbClr val="000000"/>
                </a:solidFill>
              </a:endParaRPr>
            </a:p>
          </p:txBody>
        </p:sp>
        <p:sp>
          <p:nvSpPr>
            <p:cNvPr id="6" name="Rectangle 15"/>
            <p:cNvSpPr>
              <a:spLocks noChangeArrowheads="1"/>
            </p:cNvSpPr>
            <p:nvPr/>
          </p:nvSpPr>
          <p:spPr bwMode="auto">
            <a:xfrm>
              <a:off x="1056" y="336"/>
              <a:ext cx="288" cy="432"/>
            </a:xfrm>
            <a:prstGeom prst="rect">
              <a:avLst/>
            </a:prstGeom>
            <a:gradFill rotWithShape="0">
              <a:gsLst>
                <a:gs pos="0">
                  <a:schemeClr val="folHlink"/>
                </a:gs>
                <a:gs pos="100000">
                  <a:schemeClr val="bg1"/>
                </a:gs>
              </a:gsLst>
              <a:lin ang="0" scaled="1"/>
            </a:gra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sz="2400">
                <a:solidFill>
                  <a:srgbClr val="000000"/>
                </a:solidFill>
              </a:endParaRPr>
            </a:p>
          </p:txBody>
        </p:sp>
      </p:grpSp>
      <p:grpSp>
        <p:nvGrpSpPr>
          <p:cNvPr id="7" name="Group 16"/>
          <p:cNvGrpSpPr>
            <a:grpSpLocks/>
          </p:cNvGrpSpPr>
          <p:nvPr/>
        </p:nvGrpSpPr>
        <p:grpSpPr bwMode="auto">
          <a:xfrm>
            <a:off x="552451" y="2968626"/>
            <a:ext cx="984249" cy="474663"/>
            <a:chOff x="912" y="2640"/>
            <a:chExt cx="672" cy="432"/>
          </a:xfrm>
        </p:grpSpPr>
        <p:sp>
          <p:nvSpPr>
            <p:cNvPr id="8" name="Rectangle 17"/>
            <p:cNvSpPr>
              <a:spLocks noChangeArrowheads="1"/>
            </p:cNvSpPr>
            <p:nvPr/>
          </p:nvSpPr>
          <p:spPr bwMode="auto">
            <a:xfrm>
              <a:off x="912" y="2640"/>
              <a:ext cx="384" cy="432"/>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sz="2400">
                <a:solidFill>
                  <a:srgbClr val="000000"/>
                </a:solidFill>
              </a:endParaRPr>
            </a:p>
          </p:txBody>
        </p:sp>
        <p:sp>
          <p:nvSpPr>
            <p:cNvPr id="9" name="Rectangle 18"/>
            <p:cNvSpPr>
              <a:spLocks noChangeArrowheads="1"/>
            </p:cNvSpPr>
            <p:nvPr/>
          </p:nvSpPr>
          <p:spPr bwMode="auto">
            <a:xfrm>
              <a:off x="1249" y="2640"/>
              <a:ext cx="335" cy="432"/>
            </a:xfrm>
            <a:prstGeom prst="rect">
              <a:avLst/>
            </a:prstGeom>
            <a:gradFill rotWithShape="0">
              <a:gsLst>
                <a:gs pos="0">
                  <a:schemeClr val="accent2"/>
                </a:gs>
                <a:gs pos="100000">
                  <a:schemeClr val="bg1"/>
                </a:gs>
              </a:gsLst>
              <a:lin ang="0" scaled="1"/>
            </a:gra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sz="2400">
                <a:solidFill>
                  <a:srgbClr val="000000"/>
                </a:solidFill>
              </a:endParaRPr>
            </a:p>
          </p:txBody>
        </p:sp>
      </p:grpSp>
      <p:sp>
        <p:nvSpPr>
          <p:cNvPr id="10" name="Rectangle 19"/>
          <p:cNvSpPr>
            <a:spLocks noChangeArrowheads="1"/>
          </p:cNvSpPr>
          <p:nvPr/>
        </p:nvSpPr>
        <p:spPr bwMode="auto">
          <a:xfrm>
            <a:off x="0" y="2895601"/>
            <a:ext cx="747184" cy="422275"/>
          </a:xfrm>
          <a:prstGeom prst="rect">
            <a:avLst/>
          </a:prstGeom>
          <a:gradFill rotWithShape="0">
            <a:gsLst>
              <a:gs pos="0">
                <a:schemeClr val="bg1"/>
              </a:gs>
              <a:gs pos="100000">
                <a:schemeClr val="hlink"/>
              </a:gs>
            </a:gsLst>
            <a:lin ang="18900000" scaled="1"/>
          </a:gra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sz="2400">
              <a:solidFill>
                <a:srgbClr val="000000"/>
              </a:solidFill>
            </a:endParaRPr>
          </a:p>
        </p:txBody>
      </p:sp>
      <p:sp>
        <p:nvSpPr>
          <p:cNvPr id="11" name="Rectangle 20"/>
          <p:cNvSpPr>
            <a:spLocks noChangeArrowheads="1"/>
          </p:cNvSpPr>
          <p:nvPr/>
        </p:nvSpPr>
        <p:spPr bwMode="auto">
          <a:xfrm>
            <a:off x="846667" y="2438401"/>
            <a:ext cx="42333" cy="1052513"/>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sz="2400">
              <a:solidFill>
                <a:srgbClr val="000000"/>
              </a:solidFill>
            </a:endParaRPr>
          </a:p>
        </p:txBody>
      </p:sp>
      <p:sp>
        <p:nvSpPr>
          <p:cNvPr id="12" name="Rectangle 17"/>
          <p:cNvSpPr>
            <a:spLocks noChangeArrowheads="1"/>
          </p:cNvSpPr>
          <p:nvPr/>
        </p:nvSpPr>
        <p:spPr bwMode="gray">
          <a:xfrm flipV="1">
            <a:off x="421218" y="3265489"/>
            <a:ext cx="11578167" cy="46037"/>
          </a:xfrm>
          <a:prstGeom prst="rect">
            <a:avLst/>
          </a:prstGeom>
          <a:gradFill rotWithShape="0">
            <a:gsLst>
              <a:gs pos="0">
                <a:schemeClr val="bg2"/>
              </a:gs>
              <a:gs pos="100000">
                <a:schemeClr val="bg1"/>
              </a:gs>
            </a:gsLst>
            <a:lin ang="0" scaled="1"/>
          </a:gradFill>
          <a:ln>
            <a:noFill/>
          </a:ln>
          <a:extLst>
            <a:ext uri="{91240B29-F687-4f45-9708-019B960494DF}">
              <a14:hiddenLine xmlns="" xmlns:a14="http://schemas.microsoft.com/office/drawing/2010/main" w="9525">
                <a:solidFill>
                  <a:srgbClr val="000000"/>
                </a:solidFill>
                <a:miter lim="800000"/>
                <a:headEnd/>
                <a:tailEnd/>
              </a14:hiddenLine>
            </a:ext>
          </a:extLst>
        </p:spPr>
        <p:txBody>
          <a:bodyPr rot="10800000" wrap="none" anchor="ctr"/>
          <a:lstStyle/>
          <a:p>
            <a:pPr algn="ctr"/>
            <a:endParaRPr kumimoji="1" lang="en-US" sz="2400">
              <a:solidFill>
                <a:srgbClr val="000000"/>
              </a:solidFill>
            </a:endParaRPr>
          </a:p>
        </p:txBody>
      </p:sp>
      <p:sp>
        <p:nvSpPr>
          <p:cNvPr id="65548" name="Rectangle 12"/>
          <p:cNvSpPr>
            <a:spLocks noGrp="1" noChangeArrowheads="1"/>
          </p:cNvSpPr>
          <p:nvPr>
            <p:ph type="ctrTitle"/>
          </p:nvPr>
        </p:nvSpPr>
        <p:spPr>
          <a:xfrm>
            <a:off x="1320800" y="1828800"/>
            <a:ext cx="10363200" cy="1143000"/>
          </a:xfrm>
        </p:spPr>
        <p:txBody>
          <a:bodyPr/>
          <a:lstStyle>
            <a:lvl1pPr>
              <a:defRPr/>
            </a:lvl1pPr>
          </a:lstStyle>
          <a:p>
            <a:r>
              <a:rPr lang="en-US"/>
              <a:t>Click to edit Master title style</a:t>
            </a:r>
          </a:p>
        </p:txBody>
      </p:sp>
      <p:sp>
        <p:nvSpPr>
          <p:cNvPr id="65549" name="Rectangle 13"/>
          <p:cNvSpPr>
            <a:spLocks noGrp="1" noChangeArrowheads="1"/>
          </p:cNvSpPr>
          <p:nvPr>
            <p:ph type="subTitle" idx="1"/>
          </p:nvPr>
        </p:nvSpPr>
        <p:spPr>
          <a:xfrm>
            <a:off x="1828800" y="3886200"/>
            <a:ext cx="8534400" cy="1752600"/>
          </a:xfrm>
        </p:spPr>
        <p:txBody>
          <a:bodyPr/>
          <a:lstStyle>
            <a:lvl1pPr marL="0" indent="0" algn="ctr">
              <a:buFont typeface="Wingdings" charset="2"/>
              <a:buNone/>
              <a:defRPr/>
            </a:lvl1pPr>
          </a:lstStyle>
          <a:p>
            <a:r>
              <a:rPr lang="en-US"/>
              <a:t>Click to edit Master subtitle style</a:t>
            </a:r>
          </a:p>
        </p:txBody>
      </p:sp>
      <p:sp>
        <p:nvSpPr>
          <p:cNvPr id="13" name="Rectangle 14"/>
          <p:cNvSpPr>
            <a:spLocks noGrp="1" noChangeArrowheads="1"/>
          </p:cNvSpPr>
          <p:nvPr>
            <p:ph type="dt" sz="half" idx="10"/>
          </p:nvPr>
        </p:nvSpPr>
        <p:spPr>
          <a:xfrm>
            <a:off x="1320800" y="6248400"/>
            <a:ext cx="2540000" cy="457200"/>
          </a:xfrm>
        </p:spPr>
        <p:txBody>
          <a:bodyPr/>
          <a:lstStyle>
            <a:lvl1pPr>
              <a:defRPr>
                <a:solidFill>
                  <a:srgbClr val="1C1C1C"/>
                </a:solidFill>
              </a:defRPr>
            </a:lvl1pPr>
          </a:lstStyle>
          <a:p>
            <a:pPr>
              <a:defRPr/>
            </a:pPr>
            <a:endParaRPr lang="en-US"/>
          </a:p>
        </p:txBody>
      </p:sp>
      <p:sp>
        <p:nvSpPr>
          <p:cNvPr id="14" name="Rectangle 15"/>
          <p:cNvSpPr>
            <a:spLocks noGrp="1" noChangeArrowheads="1"/>
          </p:cNvSpPr>
          <p:nvPr>
            <p:ph type="ftr" sz="quarter" idx="11"/>
          </p:nvPr>
        </p:nvSpPr>
        <p:spPr>
          <a:xfrm>
            <a:off x="4572000" y="6248400"/>
            <a:ext cx="3860800" cy="457200"/>
          </a:xfrm>
        </p:spPr>
        <p:txBody>
          <a:bodyPr/>
          <a:lstStyle>
            <a:lvl1pPr>
              <a:defRPr>
                <a:solidFill>
                  <a:srgbClr val="1C1C1C"/>
                </a:solidFill>
              </a:defRPr>
            </a:lvl1pPr>
          </a:lstStyle>
          <a:p>
            <a:pPr>
              <a:defRPr/>
            </a:pPr>
            <a:endParaRPr lang="en-US"/>
          </a:p>
        </p:txBody>
      </p:sp>
      <p:sp>
        <p:nvSpPr>
          <p:cNvPr id="15" name="Rectangle 16"/>
          <p:cNvSpPr>
            <a:spLocks noGrp="1" noChangeArrowheads="1"/>
          </p:cNvSpPr>
          <p:nvPr>
            <p:ph type="sldNum" sz="quarter" idx="12"/>
          </p:nvPr>
        </p:nvSpPr>
        <p:spPr>
          <a:xfrm>
            <a:off x="9144000" y="6248400"/>
            <a:ext cx="2540000" cy="457200"/>
          </a:xfrm>
        </p:spPr>
        <p:txBody>
          <a:bodyPr/>
          <a:lstStyle>
            <a:lvl1pPr>
              <a:defRPr>
                <a:solidFill>
                  <a:srgbClr val="1C1C1C"/>
                </a:solidFill>
              </a:defRPr>
            </a:lvl1pPr>
          </a:lstStyle>
          <a:p>
            <a:pPr>
              <a:defRPr/>
            </a:pPr>
            <a:fld id="{45E20F4F-7CD1-9B49-B3B9-1F8C035F4F8C}" type="slidenum">
              <a:rPr lang="en-US"/>
              <a:pPr>
                <a:defRPr/>
              </a:pPr>
              <a:t>‹#›</a:t>
            </a:fld>
            <a:endParaRPr lang="en-US"/>
          </a:p>
        </p:txBody>
      </p:sp>
    </p:spTree>
    <p:extLst>
      <p:ext uri="{BB962C8B-B14F-4D97-AF65-F5344CB8AC3E}">
        <p14:creationId xmlns:p14="http://schemas.microsoft.com/office/powerpoint/2010/main" val="2488286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1"/>
          <p:cNvSpPr>
            <a:spLocks noGrp="1" noChangeArrowheads="1"/>
          </p:cNvSpPr>
          <p:nvPr>
            <p:ph type="dt" sz="half" idx="10"/>
          </p:nvPr>
        </p:nvSpPr>
        <p:spPr>
          <a:ln/>
        </p:spPr>
        <p:txBody>
          <a:bodyPr/>
          <a:lstStyle>
            <a:lvl1pPr>
              <a:defRPr/>
            </a:lvl1pPr>
          </a:lstStyle>
          <a:p>
            <a:pPr>
              <a:defRPr/>
            </a:pPr>
            <a:endParaRPr lang="en-US"/>
          </a:p>
        </p:txBody>
      </p:sp>
      <p:sp>
        <p:nvSpPr>
          <p:cNvPr id="5" name="Rectangle 12"/>
          <p:cNvSpPr>
            <a:spLocks noGrp="1" noChangeArrowheads="1"/>
          </p:cNvSpPr>
          <p:nvPr>
            <p:ph type="ftr" sz="quarter" idx="11"/>
          </p:nvPr>
        </p:nvSpPr>
        <p:spPr>
          <a:ln/>
        </p:spPr>
        <p:txBody>
          <a:bodyPr/>
          <a:lstStyle>
            <a:lvl1pPr>
              <a:defRPr/>
            </a:lvl1pPr>
          </a:lstStyle>
          <a:p>
            <a:pPr>
              <a:defRPr/>
            </a:pPr>
            <a:endParaRPr lang="en-US"/>
          </a:p>
        </p:txBody>
      </p:sp>
      <p:sp>
        <p:nvSpPr>
          <p:cNvPr id="6" name="Rectangle 13"/>
          <p:cNvSpPr>
            <a:spLocks noGrp="1" noChangeArrowheads="1"/>
          </p:cNvSpPr>
          <p:nvPr>
            <p:ph type="sldNum" sz="quarter" idx="12"/>
          </p:nvPr>
        </p:nvSpPr>
        <p:spPr>
          <a:ln/>
        </p:spPr>
        <p:txBody>
          <a:bodyPr/>
          <a:lstStyle>
            <a:lvl1pPr>
              <a:defRPr/>
            </a:lvl1pPr>
          </a:lstStyle>
          <a:p>
            <a:pPr>
              <a:defRPr/>
            </a:pPr>
            <a:fld id="{37B19FED-0E9B-0B45-9F21-13A6BA5159F1}" type="slidenum">
              <a:rPr lang="en-US"/>
              <a:pPr>
                <a:defRPr/>
              </a:pPr>
              <a:t>‹#›</a:t>
            </a:fld>
            <a:endParaRPr lang="en-US"/>
          </a:p>
        </p:txBody>
      </p:sp>
    </p:spTree>
    <p:extLst>
      <p:ext uri="{BB962C8B-B14F-4D97-AF65-F5344CB8AC3E}">
        <p14:creationId xmlns:p14="http://schemas.microsoft.com/office/powerpoint/2010/main" val="18742488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338733" y="617539"/>
            <a:ext cx="2601384" cy="55149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534584" y="617539"/>
            <a:ext cx="7600949" cy="55149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1"/>
          <p:cNvSpPr>
            <a:spLocks noGrp="1" noChangeArrowheads="1"/>
          </p:cNvSpPr>
          <p:nvPr>
            <p:ph type="dt" sz="half" idx="10"/>
          </p:nvPr>
        </p:nvSpPr>
        <p:spPr>
          <a:ln/>
        </p:spPr>
        <p:txBody>
          <a:bodyPr/>
          <a:lstStyle>
            <a:lvl1pPr>
              <a:defRPr/>
            </a:lvl1pPr>
          </a:lstStyle>
          <a:p>
            <a:pPr>
              <a:defRPr/>
            </a:pPr>
            <a:endParaRPr lang="en-US"/>
          </a:p>
        </p:txBody>
      </p:sp>
      <p:sp>
        <p:nvSpPr>
          <p:cNvPr id="5" name="Rectangle 12"/>
          <p:cNvSpPr>
            <a:spLocks noGrp="1" noChangeArrowheads="1"/>
          </p:cNvSpPr>
          <p:nvPr>
            <p:ph type="ftr" sz="quarter" idx="11"/>
          </p:nvPr>
        </p:nvSpPr>
        <p:spPr>
          <a:ln/>
        </p:spPr>
        <p:txBody>
          <a:bodyPr/>
          <a:lstStyle>
            <a:lvl1pPr>
              <a:defRPr/>
            </a:lvl1pPr>
          </a:lstStyle>
          <a:p>
            <a:pPr>
              <a:defRPr/>
            </a:pPr>
            <a:endParaRPr lang="en-US"/>
          </a:p>
        </p:txBody>
      </p:sp>
      <p:sp>
        <p:nvSpPr>
          <p:cNvPr id="6" name="Rectangle 13"/>
          <p:cNvSpPr>
            <a:spLocks noGrp="1" noChangeArrowheads="1"/>
          </p:cNvSpPr>
          <p:nvPr>
            <p:ph type="sldNum" sz="quarter" idx="12"/>
          </p:nvPr>
        </p:nvSpPr>
        <p:spPr>
          <a:ln/>
        </p:spPr>
        <p:txBody>
          <a:bodyPr/>
          <a:lstStyle>
            <a:lvl1pPr>
              <a:defRPr/>
            </a:lvl1pPr>
          </a:lstStyle>
          <a:p>
            <a:pPr>
              <a:defRPr/>
            </a:pPr>
            <a:fld id="{75708413-B004-724E-BE3D-3BCD6D7860E8}" type="slidenum">
              <a:rPr lang="en-US"/>
              <a:pPr>
                <a:defRPr/>
              </a:pPr>
              <a:t>‹#›</a:t>
            </a:fld>
            <a:endParaRPr lang="en-US"/>
          </a:p>
        </p:txBody>
      </p:sp>
    </p:spTree>
    <p:extLst>
      <p:ext uri="{BB962C8B-B14F-4D97-AF65-F5344CB8AC3E}">
        <p14:creationId xmlns:p14="http://schemas.microsoft.com/office/powerpoint/2010/main" val="21704951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Text Placeholder 2"/>
          <p:cNvSpPr>
            <a:spLocks noGrp="1"/>
          </p:cNvSpPr>
          <p:nvPr>
            <p:ph type="body"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9600" y="6245225"/>
            <a:ext cx="2844800" cy="476250"/>
          </a:xfrm>
        </p:spPr>
        <p:txBody>
          <a:bodyPr/>
          <a:lstStyle>
            <a:lvl1pPr>
              <a:defRPr/>
            </a:lvl1pPr>
          </a:lstStyle>
          <a:p>
            <a:pPr>
              <a:defRPr/>
            </a:pPr>
            <a:endParaRPr lang="en-US"/>
          </a:p>
        </p:txBody>
      </p:sp>
      <p:sp>
        <p:nvSpPr>
          <p:cNvPr id="6" name="Footer Placeholder 5"/>
          <p:cNvSpPr>
            <a:spLocks noGrp="1"/>
          </p:cNvSpPr>
          <p:nvPr>
            <p:ph type="ftr" sz="quarter" idx="11"/>
          </p:nvPr>
        </p:nvSpPr>
        <p:spPr>
          <a:xfrm>
            <a:off x="4165600" y="6245225"/>
            <a:ext cx="3860800" cy="476250"/>
          </a:xfrm>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8737600" y="6245225"/>
            <a:ext cx="2844800" cy="476250"/>
          </a:xfrm>
        </p:spPr>
        <p:txBody>
          <a:bodyPr/>
          <a:lstStyle>
            <a:lvl1pPr>
              <a:defRPr/>
            </a:lvl1pPr>
          </a:lstStyle>
          <a:p>
            <a:pPr>
              <a:defRPr/>
            </a:pPr>
            <a:fld id="{ED5CD203-EECF-AB43-A20F-6D08C6855C72}" type="slidenum">
              <a:rPr lang="en-US"/>
              <a:pPr>
                <a:defRPr/>
              </a:pPr>
              <a:t>‹#›</a:t>
            </a:fld>
            <a:endParaRPr lang="en-US"/>
          </a:p>
        </p:txBody>
      </p:sp>
    </p:spTree>
    <p:extLst>
      <p:ext uri="{BB962C8B-B14F-4D97-AF65-F5344CB8AC3E}">
        <p14:creationId xmlns:p14="http://schemas.microsoft.com/office/powerpoint/2010/main" val="37184888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1"/>
          <p:cNvSpPr>
            <a:spLocks noGrp="1" noChangeArrowheads="1"/>
          </p:cNvSpPr>
          <p:nvPr>
            <p:ph type="dt" sz="half" idx="10"/>
          </p:nvPr>
        </p:nvSpPr>
        <p:spPr>
          <a:ln/>
        </p:spPr>
        <p:txBody>
          <a:bodyPr/>
          <a:lstStyle>
            <a:lvl1pPr>
              <a:defRPr/>
            </a:lvl1pPr>
          </a:lstStyle>
          <a:p>
            <a:pPr>
              <a:defRPr/>
            </a:pPr>
            <a:endParaRPr lang="en-US"/>
          </a:p>
        </p:txBody>
      </p:sp>
      <p:sp>
        <p:nvSpPr>
          <p:cNvPr id="5" name="Rectangle 12"/>
          <p:cNvSpPr>
            <a:spLocks noGrp="1" noChangeArrowheads="1"/>
          </p:cNvSpPr>
          <p:nvPr>
            <p:ph type="ftr" sz="quarter" idx="11"/>
          </p:nvPr>
        </p:nvSpPr>
        <p:spPr>
          <a:ln/>
        </p:spPr>
        <p:txBody>
          <a:bodyPr/>
          <a:lstStyle>
            <a:lvl1pPr>
              <a:defRPr/>
            </a:lvl1pPr>
          </a:lstStyle>
          <a:p>
            <a:pPr>
              <a:defRPr/>
            </a:pPr>
            <a:endParaRPr lang="en-US"/>
          </a:p>
        </p:txBody>
      </p:sp>
      <p:sp>
        <p:nvSpPr>
          <p:cNvPr id="6" name="Rectangle 13"/>
          <p:cNvSpPr>
            <a:spLocks noGrp="1" noChangeArrowheads="1"/>
          </p:cNvSpPr>
          <p:nvPr>
            <p:ph type="sldNum" sz="quarter" idx="12"/>
          </p:nvPr>
        </p:nvSpPr>
        <p:spPr>
          <a:ln/>
        </p:spPr>
        <p:txBody>
          <a:bodyPr/>
          <a:lstStyle>
            <a:lvl1pPr>
              <a:defRPr/>
            </a:lvl1pPr>
          </a:lstStyle>
          <a:p>
            <a:pPr>
              <a:defRPr/>
            </a:pPr>
            <a:fld id="{D54D190F-B22A-1F42-BE5F-9E93709C1049}" type="slidenum">
              <a:rPr lang="en-US"/>
              <a:pPr>
                <a:defRPr/>
              </a:pPr>
              <a:t>‹#›</a:t>
            </a:fld>
            <a:endParaRPr lang="en-US"/>
          </a:p>
        </p:txBody>
      </p:sp>
    </p:spTree>
    <p:extLst>
      <p:ext uri="{BB962C8B-B14F-4D97-AF65-F5344CB8AC3E}">
        <p14:creationId xmlns:p14="http://schemas.microsoft.com/office/powerpoint/2010/main" val="24535028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1"/>
          <p:cNvSpPr>
            <a:spLocks noGrp="1" noChangeArrowheads="1"/>
          </p:cNvSpPr>
          <p:nvPr>
            <p:ph type="dt" sz="half" idx="10"/>
          </p:nvPr>
        </p:nvSpPr>
        <p:spPr>
          <a:ln/>
        </p:spPr>
        <p:txBody>
          <a:bodyPr/>
          <a:lstStyle>
            <a:lvl1pPr>
              <a:defRPr/>
            </a:lvl1pPr>
          </a:lstStyle>
          <a:p>
            <a:pPr>
              <a:defRPr/>
            </a:pPr>
            <a:endParaRPr lang="en-US"/>
          </a:p>
        </p:txBody>
      </p:sp>
      <p:sp>
        <p:nvSpPr>
          <p:cNvPr id="5" name="Rectangle 12"/>
          <p:cNvSpPr>
            <a:spLocks noGrp="1" noChangeArrowheads="1"/>
          </p:cNvSpPr>
          <p:nvPr>
            <p:ph type="ftr" sz="quarter" idx="11"/>
          </p:nvPr>
        </p:nvSpPr>
        <p:spPr>
          <a:ln/>
        </p:spPr>
        <p:txBody>
          <a:bodyPr/>
          <a:lstStyle>
            <a:lvl1pPr>
              <a:defRPr/>
            </a:lvl1pPr>
          </a:lstStyle>
          <a:p>
            <a:pPr>
              <a:defRPr/>
            </a:pPr>
            <a:endParaRPr lang="en-US"/>
          </a:p>
        </p:txBody>
      </p:sp>
      <p:sp>
        <p:nvSpPr>
          <p:cNvPr id="6" name="Rectangle 13"/>
          <p:cNvSpPr>
            <a:spLocks noGrp="1" noChangeArrowheads="1"/>
          </p:cNvSpPr>
          <p:nvPr>
            <p:ph type="sldNum" sz="quarter" idx="12"/>
          </p:nvPr>
        </p:nvSpPr>
        <p:spPr>
          <a:ln/>
        </p:spPr>
        <p:txBody>
          <a:bodyPr/>
          <a:lstStyle>
            <a:lvl1pPr>
              <a:defRPr/>
            </a:lvl1pPr>
          </a:lstStyle>
          <a:p>
            <a:pPr>
              <a:defRPr/>
            </a:pPr>
            <a:fld id="{766ED32E-E4FE-3E44-881D-72FDE74E414A}" type="slidenum">
              <a:rPr lang="en-US"/>
              <a:pPr>
                <a:defRPr/>
              </a:pPr>
              <a:t>‹#›</a:t>
            </a:fld>
            <a:endParaRPr lang="en-US"/>
          </a:p>
        </p:txBody>
      </p:sp>
    </p:spTree>
    <p:extLst>
      <p:ext uri="{BB962C8B-B14F-4D97-AF65-F5344CB8AC3E}">
        <p14:creationId xmlns:p14="http://schemas.microsoft.com/office/powerpoint/2010/main" val="34369450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576917" y="2017713"/>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860117" y="2017713"/>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1"/>
          <p:cNvSpPr>
            <a:spLocks noGrp="1" noChangeArrowheads="1"/>
          </p:cNvSpPr>
          <p:nvPr>
            <p:ph type="dt" sz="half" idx="10"/>
          </p:nvPr>
        </p:nvSpPr>
        <p:spPr>
          <a:ln/>
        </p:spPr>
        <p:txBody>
          <a:bodyPr/>
          <a:lstStyle>
            <a:lvl1pPr>
              <a:defRPr/>
            </a:lvl1pPr>
          </a:lstStyle>
          <a:p>
            <a:pPr>
              <a:defRPr/>
            </a:pPr>
            <a:endParaRPr lang="en-US"/>
          </a:p>
        </p:txBody>
      </p:sp>
      <p:sp>
        <p:nvSpPr>
          <p:cNvPr id="6" name="Rectangle 12"/>
          <p:cNvSpPr>
            <a:spLocks noGrp="1" noChangeArrowheads="1"/>
          </p:cNvSpPr>
          <p:nvPr>
            <p:ph type="ftr" sz="quarter" idx="11"/>
          </p:nvPr>
        </p:nvSpPr>
        <p:spPr>
          <a:ln/>
        </p:spPr>
        <p:txBody>
          <a:bodyPr/>
          <a:lstStyle>
            <a:lvl1pPr>
              <a:defRPr/>
            </a:lvl1pPr>
          </a:lstStyle>
          <a:p>
            <a:pPr>
              <a:defRPr/>
            </a:pPr>
            <a:endParaRPr lang="en-US"/>
          </a:p>
        </p:txBody>
      </p:sp>
      <p:sp>
        <p:nvSpPr>
          <p:cNvPr id="7" name="Rectangle 13"/>
          <p:cNvSpPr>
            <a:spLocks noGrp="1" noChangeArrowheads="1"/>
          </p:cNvSpPr>
          <p:nvPr>
            <p:ph type="sldNum" sz="quarter" idx="12"/>
          </p:nvPr>
        </p:nvSpPr>
        <p:spPr>
          <a:ln/>
        </p:spPr>
        <p:txBody>
          <a:bodyPr/>
          <a:lstStyle>
            <a:lvl1pPr>
              <a:defRPr/>
            </a:lvl1pPr>
          </a:lstStyle>
          <a:p>
            <a:pPr>
              <a:defRPr/>
            </a:pPr>
            <a:fld id="{968473C2-631F-B94C-9B55-32E9E37B1877}" type="slidenum">
              <a:rPr lang="en-US"/>
              <a:pPr>
                <a:defRPr/>
              </a:pPr>
              <a:t>‹#›</a:t>
            </a:fld>
            <a:endParaRPr lang="en-US"/>
          </a:p>
        </p:txBody>
      </p:sp>
    </p:spTree>
    <p:extLst>
      <p:ext uri="{BB962C8B-B14F-4D97-AF65-F5344CB8AC3E}">
        <p14:creationId xmlns:p14="http://schemas.microsoft.com/office/powerpoint/2010/main" val="36969276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1"/>
          <p:cNvSpPr>
            <a:spLocks noGrp="1" noChangeArrowheads="1"/>
          </p:cNvSpPr>
          <p:nvPr>
            <p:ph type="dt" sz="half" idx="10"/>
          </p:nvPr>
        </p:nvSpPr>
        <p:spPr>
          <a:ln/>
        </p:spPr>
        <p:txBody>
          <a:bodyPr/>
          <a:lstStyle>
            <a:lvl1pPr>
              <a:defRPr/>
            </a:lvl1pPr>
          </a:lstStyle>
          <a:p>
            <a:pPr>
              <a:defRPr/>
            </a:pPr>
            <a:endParaRPr lang="en-US"/>
          </a:p>
        </p:txBody>
      </p:sp>
      <p:sp>
        <p:nvSpPr>
          <p:cNvPr id="8" name="Rectangle 12"/>
          <p:cNvSpPr>
            <a:spLocks noGrp="1" noChangeArrowheads="1"/>
          </p:cNvSpPr>
          <p:nvPr>
            <p:ph type="ftr" sz="quarter" idx="11"/>
          </p:nvPr>
        </p:nvSpPr>
        <p:spPr>
          <a:ln/>
        </p:spPr>
        <p:txBody>
          <a:bodyPr/>
          <a:lstStyle>
            <a:lvl1pPr>
              <a:defRPr/>
            </a:lvl1pPr>
          </a:lstStyle>
          <a:p>
            <a:pPr>
              <a:defRPr/>
            </a:pPr>
            <a:endParaRPr lang="en-US"/>
          </a:p>
        </p:txBody>
      </p:sp>
      <p:sp>
        <p:nvSpPr>
          <p:cNvPr id="9" name="Rectangle 13"/>
          <p:cNvSpPr>
            <a:spLocks noGrp="1" noChangeArrowheads="1"/>
          </p:cNvSpPr>
          <p:nvPr>
            <p:ph type="sldNum" sz="quarter" idx="12"/>
          </p:nvPr>
        </p:nvSpPr>
        <p:spPr>
          <a:ln/>
        </p:spPr>
        <p:txBody>
          <a:bodyPr/>
          <a:lstStyle>
            <a:lvl1pPr>
              <a:defRPr/>
            </a:lvl1pPr>
          </a:lstStyle>
          <a:p>
            <a:pPr>
              <a:defRPr/>
            </a:pPr>
            <a:fld id="{10AB5048-1F3D-FC48-B5A9-770713804191}" type="slidenum">
              <a:rPr lang="en-US"/>
              <a:pPr>
                <a:defRPr/>
              </a:pPr>
              <a:t>‹#›</a:t>
            </a:fld>
            <a:endParaRPr lang="en-US"/>
          </a:p>
        </p:txBody>
      </p:sp>
    </p:spTree>
    <p:extLst>
      <p:ext uri="{BB962C8B-B14F-4D97-AF65-F5344CB8AC3E}">
        <p14:creationId xmlns:p14="http://schemas.microsoft.com/office/powerpoint/2010/main" val="42007497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1"/>
          <p:cNvSpPr>
            <a:spLocks noGrp="1" noChangeArrowheads="1"/>
          </p:cNvSpPr>
          <p:nvPr>
            <p:ph type="dt" sz="half" idx="10"/>
          </p:nvPr>
        </p:nvSpPr>
        <p:spPr>
          <a:ln/>
        </p:spPr>
        <p:txBody>
          <a:bodyPr/>
          <a:lstStyle>
            <a:lvl1pPr>
              <a:defRPr/>
            </a:lvl1pPr>
          </a:lstStyle>
          <a:p>
            <a:pPr>
              <a:defRPr/>
            </a:pPr>
            <a:endParaRPr lang="en-US"/>
          </a:p>
        </p:txBody>
      </p:sp>
      <p:sp>
        <p:nvSpPr>
          <p:cNvPr id="4" name="Rectangle 12"/>
          <p:cNvSpPr>
            <a:spLocks noGrp="1" noChangeArrowheads="1"/>
          </p:cNvSpPr>
          <p:nvPr>
            <p:ph type="ftr" sz="quarter" idx="11"/>
          </p:nvPr>
        </p:nvSpPr>
        <p:spPr>
          <a:ln/>
        </p:spPr>
        <p:txBody>
          <a:bodyPr/>
          <a:lstStyle>
            <a:lvl1pPr>
              <a:defRPr/>
            </a:lvl1pPr>
          </a:lstStyle>
          <a:p>
            <a:pPr>
              <a:defRPr/>
            </a:pPr>
            <a:endParaRPr lang="en-US"/>
          </a:p>
        </p:txBody>
      </p:sp>
      <p:sp>
        <p:nvSpPr>
          <p:cNvPr id="5" name="Rectangle 13"/>
          <p:cNvSpPr>
            <a:spLocks noGrp="1" noChangeArrowheads="1"/>
          </p:cNvSpPr>
          <p:nvPr>
            <p:ph type="sldNum" sz="quarter" idx="12"/>
          </p:nvPr>
        </p:nvSpPr>
        <p:spPr>
          <a:ln/>
        </p:spPr>
        <p:txBody>
          <a:bodyPr/>
          <a:lstStyle>
            <a:lvl1pPr>
              <a:defRPr/>
            </a:lvl1pPr>
          </a:lstStyle>
          <a:p>
            <a:pPr>
              <a:defRPr/>
            </a:pPr>
            <a:fld id="{C1F115F2-F5CF-4F4D-827E-27701960CCC6}" type="slidenum">
              <a:rPr lang="en-US"/>
              <a:pPr>
                <a:defRPr/>
              </a:pPr>
              <a:t>‹#›</a:t>
            </a:fld>
            <a:endParaRPr lang="en-US"/>
          </a:p>
        </p:txBody>
      </p:sp>
    </p:spTree>
    <p:extLst>
      <p:ext uri="{BB962C8B-B14F-4D97-AF65-F5344CB8AC3E}">
        <p14:creationId xmlns:p14="http://schemas.microsoft.com/office/powerpoint/2010/main" val="26274066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1"/>
          <p:cNvSpPr>
            <a:spLocks noGrp="1" noChangeArrowheads="1"/>
          </p:cNvSpPr>
          <p:nvPr>
            <p:ph type="dt" sz="half" idx="10"/>
          </p:nvPr>
        </p:nvSpPr>
        <p:spPr>
          <a:ln/>
        </p:spPr>
        <p:txBody>
          <a:bodyPr/>
          <a:lstStyle>
            <a:lvl1pPr>
              <a:defRPr/>
            </a:lvl1pPr>
          </a:lstStyle>
          <a:p>
            <a:pPr>
              <a:defRPr/>
            </a:pPr>
            <a:endParaRPr lang="en-US"/>
          </a:p>
        </p:txBody>
      </p:sp>
      <p:sp>
        <p:nvSpPr>
          <p:cNvPr id="3" name="Rectangle 12"/>
          <p:cNvSpPr>
            <a:spLocks noGrp="1" noChangeArrowheads="1"/>
          </p:cNvSpPr>
          <p:nvPr>
            <p:ph type="ftr" sz="quarter" idx="11"/>
          </p:nvPr>
        </p:nvSpPr>
        <p:spPr>
          <a:ln/>
        </p:spPr>
        <p:txBody>
          <a:bodyPr/>
          <a:lstStyle>
            <a:lvl1pPr>
              <a:defRPr/>
            </a:lvl1pPr>
          </a:lstStyle>
          <a:p>
            <a:pPr>
              <a:defRPr/>
            </a:pPr>
            <a:endParaRPr lang="en-US"/>
          </a:p>
        </p:txBody>
      </p:sp>
      <p:sp>
        <p:nvSpPr>
          <p:cNvPr id="4" name="Rectangle 13"/>
          <p:cNvSpPr>
            <a:spLocks noGrp="1" noChangeArrowheads="1"/>
          </p:cNvSpPr>
          <p:nvPr>
            <p:ph type="sldNum" sz="quarter" idx="12"/>
          </p:nvPr>
        </p:nvSpPr>
        <p:spPr>
          <a:ln/>
        </p:spPr>
        <p:txBody>
          <a:bodyPr/>
          <a:lstStyle>
            <a:lvl1pPr>
              <a:defRPr/>
            </a:lvl1pPr>
          </a:lstStyle>
          <a:p>
            <a:pPr>
              <a:defRPr/>
            </a:pPr>
            <a:fld id="{80F36E1C-3784-2841-8603-842DB0D2B526}" type="slidenum">
              <a:rPr lang="en-US"/>
              <a:pPr>
                <a:defRPr/>
              </a:pPr>
              <a:t>‹#›</a:t>
            </a:fld>
            <a:endParaRPr lang="en-US"/>
          </a:p>
        </p:txBody>
      </p:sp>
    </p:spTree>
    <p:extLst>
      <p:ext uri="{BB962C8B-B14F-4D97-AF65-F5344CB8AC3E}">
        <p14:creationId xmlns:p14="http://schemas.microsoft.com/office/powerpoint/2010/main" val="9166495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1"/>
          <p:cNvSpPr>
            <a:spLocks noGrp="1" noChangeArrowheads="1"/>
          </p:cNvSpPr>
          <p:nvPr>
            <p:ph type="dt" sz="half" idx="10"/>
          </p:nvPr>
        </p:nvSpPr>
        <p:spPr>
          <a:ln/>
        </p:spPr>
        <p:txBody>
          <a:bodyPr/>
          <a:lstStyle>
            <a:lvl1pPr>
              <a:defRPr/>
            </a:lvl1pPr>
          </a:lstStyle>
          <a:p>
            <a:pPr>
              <a:defRPr/>
            </a:pPr>
            <a:endParaRPr lang="en-US"/>
          </a:p>
        </p:txBody>
      </p:sp>
      <p:sp>
        <p:nvSpPr>
          <p:cNvPr id="6" name="Rectangle 12"/>
          <p:cNvSpPr>
            <a:spLocks noGrp="1" noChangeArrowheads="1"/>
          </p:cNvSpPr>
          <p:nvPr>
            <p:ph type="ftr" sz="quarter" idx="11"/>
          </p:nvPr>
        </p:nvSpPr>
        <p:spPr>
          <a:ln/>
        </p:spPr>
        <p:txBody>
          <a:bodyPr/>
          <a:lstStyle>
            <a:lvl1pPr>
              <a:defRPr/>
            </a:lvl1pPr>
          </a:lstStyle>
          <a:p>
            <a:pPr>
              <a:defRPr/>
            </a:pPr>
            <a:endParaRPr lang="en-US"/>
          </a:p>
        </p:txBody>
      </p:sp>
      <p:sp>
        <p:nvSpPr>
          <p:cNvPr id="7" name="Rectangle 13"/>
          <p:cNvSpPr>
            <a:spLocks noGrp="1" noChangeArrowheads="1"/>
          </p:cNvSpPr>
          <p:nvPr>
            <p:ph type="sldNum" sz="quarter" idx="12"/>
          </p:nvPr>
        </p:nvSpPr>
        <p:spPr>
          <a:ln/>
        </p:spPr>
        <p:txBody>
          <a:bodyPr/>
          <a:lstStyle>
            <a:lvl1pPr>
              <a:defRPr/>
            </a:lvl1pPr>
          </a:lstStyle>
          <a:p>
            <a:pPr>
              <a:defRPr/>
            </a:pPr>
            <a:fld id="{7A7F6DC4-D1DC-764D-9BC3-840A2DD340EC}" type="slidenum">
              <a:rPr lang="en-US"/>
              <a:pPr>
                <a:defRPr/>
              </a:pPr>
              <a:t>‹#›</a:t>
            </a:fld>
            <a:endParaRPr lang="en-US"/>
          </a:p>
        </p:txBody>
      </p:sp>
    </p:spTree>
    <p:extLst>
      <p:ext uri="{BB962C8B-B14F-4D97-AF65-F5344CB8AC3E}">
        <p14:creationId xmlns:p14="http://schemas.microsoft.com/office/powerpoint/2010/main" val="41967200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1"/>
          <p:cNvSpPr>
            <a:spLocks noGrp="1" noChangeArrowheads="1"/>
          </p:cNvSpPr>
          <p:nvPr>
            <p:ph type="dt" sz="half" idx="10"/>
          </p:nvPr>
        </p:nvSpPr>
        <p:spPr>
          <a:ln/>
        </p:spPr>
        <p:txBody>
          <a:bodyPr/>
          <a:lstStyle>
            <a:lvl1pPr>
              <a:defRPr/>
            </a:lvl1pPr>
          </a:lstStyle>
          <a:p>
            <a:pPr>
              <a:defRPr/>
            </a:pPr>
            <a:endParaRPr lang="en-US"/>
          </a:p>
        </p:txBody>
      </p:sp>
      <p:sp>
        <p:nvSpPr>
          <p:cNvPr id="6" name="Rectangle 12"/>
          <p:cNvSpPr>
            <a:spLocks noGrp="1" noChangeArrowheads="1"/>
          </p:cNvSpPr>
          <p:nvPr>
            <p:ph type="ftr" sz="quarter" idx="11"/>
          </p:nvPr>
        </p:nvSpPr>
        <p:spPr>
          <a:ln/>
        </p:spPr>
        <p:txBody>
          <a:bodyPr/>
          <a:lstStyle>
            <a:lvl1pPr>
              <a:defRPr/>
            </a:lvl1pPr>
          </a:lstStyle>
          <a:p>
            <a:pPr>
              <a:defRPr/>
            </a:pPr>
            <a:endParaRPr lang="en-US"/>
          </a:p>
        </p:txBody>
      </p:sp>
      <p:sp>
        <p:nvSpPr>
          <p:cNvPr id="7" name="Rectangle 13"/>
          <p:cNvSpPr>
            <a:spLocks noGrp="1" noChangeArrowheads="1"/>
          </p:cNvSpPr>
          <p:nvPr>
            <p:ph type="sldNum" sz="quarter" idx="12"/>
          </p:nvPr>
        </p:nvSpPr>
        <p:spPr>
          <a:ln/>
        </p:spPr>
        <p:txBody>
          <a:bodyPr/>
          <a:lstStyle>
            <a:lvl1pPr>
              <a:defRPr/>
            </a:lvl1pPr>
          </a:lstStyle>
          <a:p>
            <a:pPr>
              <a:defRPr/>
            </a:pPr>
            <a:fld id="{80F53BCF-9858-444A-848F-CD75C3637C6D}" type="slidenum">
              <a:rPr lang="en-US"/>
              <a:pPr>
                <a:defRPr/>
              </a:pPr>
              <a:t>‹#›</a:t>
            </a:fld>
            <a:endParaRPr lang="en-US"/>
          </a:p>
        </p:txBody>
      </p:sp>
    </p:spTree>
    <p:extLst>
      <p:ext uri="{BB962C8B-B14F-4D97-AF65-F5344CB8AC3E}">
        <p14:creationId xmlns:p14="http://schemas.microsoft.com/office/powerpoint/2010/main" val="24787609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ChangeArrowheads="1"/>
          </p:cNvSpPr>
          <p:nvPr/>
        </p:nvSpPr>
        <p:spPr bwMode="ltGray">
          <a:xfrm>
            <a:off x="556684" y="1098551"/>
            <a:ext cx="584200" cy="474663"/>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kumimoji="1" lang="en-US" sz="2400">
              <a:solidFill>
                <a:srgbClr val="000000"/>
              </a:solidFill>
            </a:endParaRPr>
          </a:p>
        </p:txBody>
      </p:sp>
      <p:sp>
        <p:nvSpPr>
          <p:cNvPr id="1027" name="Rectangle 3"/>
          <p:cNvSpPr>
            <a:spLocks noChangeArrowheads="1"/>
          </p:cNvSpPr>
          <p:nvPr/>
        </p:nvSpPr>
        <p:spPr bwMode="ltGray">
          <a:xfrm>
            <a:off x="1066801" y="1098551"/>
            <a:ext cx="438151" cy="474663"/>
          </a:xfrm>
          <a:prstGeom prst="rect">
            <a:avLst/>
          </a:prstGeom>
          <a:gradFill rotWithShape="0">
            <a:gsLst>
              <a:gs pos="0">
                <a:schemeClr val="accent2"/>
              </a:gs>
              <a:gs pos="100000">
                <a:schemeClr val="bg1"/>
              </a:gs>
            </a:gsLst>
            <a:lin ang="0" scaled="1"/>
          </a:gra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kumimoji="1" lang="en-US" sz="2400">
              <a:solidFill>
                <a:srgbClr val="000000"/>
              </a:solidFill>
            </a:endParaRPr>
          </a:p>
        </p:txBody>
      </p:sp>
      <p:sp>
        <p:nvSpPr>
          <p:cNvPr id="1028" name="Rectangle 4"/>
          <p:cNvSpPr>
            <a:spLocks noChangeArrowheads="1"/>
          </p:cNvSpPr>
          <p:nvPr/>
        </p:nvSpPr>
        <p:spPr bwMode="ltGray">
          <a:xfrm>
            <a:off x="721785" y="1520826"/>
            <a:ext cx="563033" cy="474663"/>
          </a:xfrm>
          <a:prstGeom prst="rect">
            <a:avLst/>
          </a:prstGeom>
          <a:solidFill>
            <a:schemeClr val="folHlink"/>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kumimoji="1" lang="en-US" sz="2400">
              <a:solidFill>
                <a:srgbClr val="000000"/>
              </a:solidFill>
            </a:endParaRPr>
          </a:p>
        </p:txBody>
      </p:sp>
      <p:sp>
        <p:nvSpPr>
          <p:cNvPr id="1029" name="Rectangle 5"/>
          <p:cNvSpPr>
            <a:spLocks noChangeArrowheads="1"/>
          </p:cNvSpPr>
          <p:nvPr/>
        </p:nvSpPr>
        <p:spPr bwMode="ltGray">
          <a:xfrm>
            <a:off x="1214967" y="1520826"/>
            <a:ext cx="491067" cy="474663"/>
          </a:xfrm>
          <a:prstGeom prst="rect">
            <a:avLst/>
          </a:prstGeom>
          <a:gradFill rotWithShape="0">
            <a:gsLst>
              <a:gs pos="0">
                <a:schemeClr val="folHlink"/>
              </a:gs>
              <a:gs pos="100000">
                <a:schemeClr val="bg1"/>
              </a:gs>
            </a:gsLst>
            <a:lin ang="0" scaled="1"/>
          </a:gra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kumimoji="1" lang="en-US" sz="2400">
              <a:solidFill>
                <a:srgbClr val="000000"/>
              </a:solidFill>
            </a:endParaRPr>
          </a:p>
        </p:txBody>
      </p:sp>
      <p:sp>
        <p:nvSpPr>
          <p:cNvPr id="1030" name="Rectangle 6"/>
          <p:cNvSpPr>
            <a:spLocks noChangeArrowheads="1"/>
          </p:cNvSpPr>
          <p:nvPr/>
        </p:nvSpPr>
        <p:spPr bwMode="ltGray">
          <a:xfrm>
            <a:off x="169333" y="1447801"/>
            <a:ext cx="747184" cy="422275"/>
          </a:xfrm>
          <a:prstGeom prst="rect">
            <a:avLst/>
          </a:prstGeom>
          <a:gradFill rotWithShape="0">
            <a:gsLst>
              <a:gs pos="0">
                <a:schemeClr val="bg1"/>
              </a:gs>
              <a:gs pos="100000">
                <a:schemeClr val="hlink"/>
              </a:gs>
            </a:gsLst>
            <a:lin ang="18900000" scaled="1"/>
          </a:gra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kumimoji="1" lang="en-US" sz="2400">
              <a:solidFill>
                <a:srgbClr val="000000"/>
              </a:solidFill>
            </a:endParaRPr>
          </a:p>
        </p:txBody>
      </p:sp>
      <p:sp>
        <p:nvSpPr>
          <p:cNvPr id="1031" name="Rectangle 7"/>
          <p:cNvSpPr>
            <a:spLocks noChangeArrowheads="1"/>
          </p:cNvSpPr>
          <p:nvPr/>
        </p:nvSpPr>
        <p:spPr bwMode="gray">
          <a:xfrm>
            <a:off x="1016000" y="990601"/>
            <a:ext cx="42333" cy="1052513"/>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kumimoji="1" lang="en-US" sz="2400">
              <a:solidFill>
                <a:srgbClr val="000000"/>
              </a:solidFill>
            </a:endParaRPr>
          </a:p>
        </p:txBody>
      </p:sp>
      <p:sp>
        <p:nvSpPr>
          <p:cNvPr id="1032" name="Rectangle 8"/>
          <p:cNvSpPr>
            <a:spLocks noChangeArrowheads="1"/>
          </p:cNvSpPr>
          <p:nvPr/>
        </p:nvSpPr>
        <p:spPr bwMode="gray">
          <a:xfrm flipV="1">
            <a:off x="613834" y="1828800"/>
            <a:ext cx="11578167" cy="46038"/>
          </a:xfrm>
          <a:prstGeom prst="rect">
            <a:avLst/>
          </a:prstGeom>
          <a:gradFill rotWithShape="0">
            <a:gsLst>
              <a:gs pos="0">
                <a:schemeClr val="bg2"/>
              </a:gs>
              <a:gs pos="100000">
                <a:schemeClr val="bg1"/>
              </a:gs>
            </a:gsLst>
            <a:lin ang="0" scaled="1"/>
          </a:gradFill>
          <a:ln>
            <a:noFill/>
          </a:ln>
          <a:extLst>
            <a:ext uri="{91240B29-F687-4f45-9708-019B960494DF}">
              <a14:hiddenLine xmlns="" xmlns:a14="http://schemas.microsoft.com/office/drawing/2010/main" w="9525">
                <a:solidFill>
                  <a:srgbClr val="000000"/>
                </a:solidFill>
                <a:miter lim="800000"/>
                <a:headEnd/>
                <a:tailEnd/>
              </a14:hiddenLine>
            </a:ext>
          </a:extLst>
        </p:spPr>
        <p:txBody>
          <a:bodyPr rot="10800000" wrap="none" anchor="ctr"/>
          <a:lstStyle/>
          <a:p>
            <a:pPr algn="ctr"/>
            <a:endParaRPr kumimoji="1" lang="en-US" sz="2400">
              <a:solidFill>
                <a:srgbClr val="000000"/>
              </a:solidFill>
            </a:endParaRPr>
          </a:p>
        </p:txBody>
      </p:sp>
      <p:sp>
        <p:nvSpPr>
          <p:cNvPr id="1033" name="Rectangle 9"/>
          <p:cNvSpPr>
            <a:spLocks noGrp="1" noChangeArrowheads="1"/>
          </p:cNvSpPr>
          <p:nvPr>
            <p:ph type="title"/>
          </p:nvPr>
        </p:nvSpPr>
        <p:spPr bwMode="auto">
          <a:xfrm>
            <a:off x="1534585" y="617538"/>
            <a:ext cx="10390716" cy="1143000"/>
          </a:xfrm>
          <a:prstGeom prst="rect">
            <a:avLst/>
          </a:prstGeom>
          <a:noFill/>
          <a:ln>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1034" name="Rectangle 10"/>
          <p:cNvSpPr>
            <a:spLocks noGrp="1" noChangeArrowheads="1"/>
          </p:cNvSpPr>
          <p:nvPr>
            <p:ph type="body" idx="1"/>
          </p:nvPr>
        </p:nvSpPr>
        <p:spPr bwMode="auto">
          <a:xfrm>
            <a:off x="1576917" y="2017713"/>
            <a:ext cx="10363200" cy="4114800"/>
          </a:xfrm>
          <a:prstGeom prst="rect">
            <a:avLst/>
          </a:prstGeom>
          <a:noFill/>
          <a:ln>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4523" name="Rectangle 11"/>
          <p:cNvSpPr>
            <a:spLocks noGrp="1" noChangeArrowheads="1"/>
          </p:cNvSpPr>
          <p:nvPr>
            <p:ph type="dt" sz="half" idx="2"/>
          </p:nvPr>
        </p:nvSpPr>
        <p:spPr bwMode="auto">
          <a:xfrm>
            <a:off x="1219200" y="6324600"/>
            <a:ext cx="2540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a:solidFill>
                  <a:srgbClr val="000000"/>
                </a:solidFill>
                <a:ea typeface="+mn-ea"/>
                <a:cs typeface="+mn-cs"/>
              </a:defRPr>
            </a:lvl1pPr>
          </a:lstStyle>
          <a:p>
            <a:pPr>
              <a:defRPr/>
            </a:pPr>
            <a:endParaRPr lang="en-US"/>
          </a:p>
        </p:txBody>
      </p:sp>
      <p:sp>
        <p:nvSpPr>
          <p:cNvPr id="64524" name="Rectangle 12"/>
          <p:cNvSpPr>
            <a:spLocks noGrp="1" noChangeArrowheads="1"/>
          </p:cNvSpPr>
          <p:nvPr>
            <p:ph type="ftr" sz="quarter" idx="3"/>
          </p:nvPr>
        </p:nvSpPr>
        <p:spPr bwMode="auto">
          <a:xfrm>
            <a:off x="4470400" y="63246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a:solidFill>
                  <a:srgbClr val="000000"/>
                </a:solidFill>
                <a:ea typeface="+mn-ea"/>
                <a:cs typeface="+mn-cs"/>
              </a:defRPr>
            </a:lvl1pPr>
          </a:lstStyle>
          <a:p>
            <a:pPr>
              <a:defRPr/>
            </a:pPr>
            <a:endParaRPr lang="en-US"/>
          </a:p>
        </p:txBody>
      </p:sp>
      <p:sp>
        <p:nvSpPr>
          <p:cNvPr id="64525" name="Rectangle 13"/>
          <p:cNvSpPr>
            <a:spLocks noGrp="1" noChangeArrowheads="1"/>
          </p:cNvSpPr>
          <p:nvPr>
            <p:ph type="sldNum" sz="quarter" idx="4"/>
          </p:nvPr>
        </p:nvSpPr>
        <p:spPr bwMode="auto">
          <a:xfrm>
            <a:off x="9042400" y="6324600"/>
            <a:ext cx="2540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a:solidFill>
                  <a:srgbClr val="000000"/>
                </a:solidFill>
              </a:defRPr>
            </a:lvl1pPr>
          </a:lstStyle>
          <a:p>
            <a:pPr>
              <a:defRPr/>
            </a:pPr>
            <a:fld id="{B5364B93-683E-054A-B5CD-DB816FA7CBA0}"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803" r:id="rId1"/>
    <p:sldLayoutId id="2147483793" r:id="rId2"/>
    <p:sldLayoutId id="2147483794" r:id="rId3"/>
    <p:sldLayoutId id="2147483795" r:id="rId4"/>
    <p:sldLayoutId id="2147483796" r:id="rId5"/>
    <p:sldLayoutId id="2147483797" r:id="rId6"/>
    <p:sldLayoutId id="2147483798" r:id="rId7"/>
    <p:sldLayoutId id="2147483799" r:id="rId8"/>
    <p:sldLayoutId id="2147483800" r:id="rId9"/>
    <p:sldLayoutId id="2147483801" r:id="rId10"/>
    <p:sldLayoutId id="2147483802" r:id="rId11"/>
    <p:sldLayoutId id="2147483804" r:id="rId12"/>
  </p:sldLayoutIdLst>
  <p:txStyles>
    <p:titleStyle>
      <a:lvl1pPr algn="l" rtl="0" eaLnBrk="0" fontAlgn="base" hangingPunct="0">
        <a:spcBef>
          <a:spcPct val="0"/>
        </a:spcBef>
        <a:spcAft>
          <a:spcPct val="0"/>
        </a:spcAft>
        <a:defRPr sz="4400">
          <a:solidFill>
            <a:schemeClr val="tx2"/>
          </a:solidFill>
          <a:latin typeface="+mj-lt"/>
          <a:ea typeface="ＭＳ Ｐゴシック" charset="-128"/>
          <a:cs typeface="ＭＳ Ｐゴシック" charset="-128"/>
        </a:defRPr>
      </a:lvl1pPr>
      <a:lvl2pPr algn="l"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2pPr>
      <a:lvl3pPr algn="l"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3pPr>
      <a:lvl4pPr algn="l"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4pPr>
      <a:lvl5pPr algn="l"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5pPr>
      <a:lvl6pPr marL="457200" algn="l" rtl="0" eaLnBrk="1" fontAlgn="base" hangingPunct="1">
        <a:spcBef>
          <a:spcPct val="0"/>
        </a:spcBef>
        <a:spcAft>
          <a:spcPct val="0"/>
        </a:spcAft>
        <a:defRPr sz="4400">
          <a:solidFill>
            <a:schemeClr val="tx2"/>
          </a:solidFill>
          <a:latin typeface="Arial" charset="0"/>
        </a:defRPr>
      </a:lvl6pPr>
      <a:lvl7pPr marL="914400" algn="l" rtl="0" eaLnBrk="1" fontAlgn="base" hangingPunct="1">
        <a:spcBef>
          <a:spcPct val="0"/>
        </a:spcBef>
        <a:spcAft>
          <a:spcPct val="0"/>
        </a:spcAft>
        <a:defRPr sz="4400">
          <a:solidFill>
            <a:schemeClr val="tx2"/>
          </a:solidFill>
          <a:latin typeface="Arial" charset="0"/>
        </a:defRPr>
      </a:lvl7pPr>
      <a:lvl8pPr marL="1371600" algn="l" rtl="0" eaLnBrk="1" fontAlgn="base" hangingPunct="1">
        <a:spcBef>
          <a:spcPct val="0"/>
        </a:spcBef>
        <a:spcAft>
          <a:spcPct val="0"/>
        </a:spcAft>
        <a:defRPr sz="4400">
          <a:solidFill>
            <a:schemeClr val="tx2"/>
          </a:solidFill>
          <a:latin typeface="Arial" charset="0"/>
        </a:defRPr>
      </a:lvl8pPr>
      <a:lvl9pPr marL="1828800" algn="l" rtl="0" eaLnBrk="1" fontAlgn="base" hangingPunct="1">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lr>
          <a:schemeClr val="folHlink"/>
        </a:buClr>
        <a:buSzPct val="60000"/>
        <a:buFont typeface="Wingdings" charset="0"/>
        <a:buChar char="n"/>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lr>
          <a:schemeClr val="hlink"/>
        </a:buClr>
        <a:buSzPct val="55000"/>
        <a:buFont typeface="Wingdings" charset="0"/>
        <a:buChar char="n"/>
        <a:defRPr sz="2800">
          <a:solidFill>
            <a:schemeClr val="tx1"/>
          </a:solidFill>
          <a:latin typeface="+mn-lt"/>
          <a:ea typeface="ＭＳ Ｐゴシック" charset="-128"/>
        </a:defRPr>
      </a:lvl2pPr>
      <a:lvl3pPr marL="1143000" indent="-228600" algn="l" rtl="0" eaLnBrk="0" fontAlgn="base" hangingPunct="0">
        <a:spcBef>
          <a:spcPct val="20000"/>
        </a:spcBef>
        <a:spcAft>
          <a:spcPct val="0"/>
        </a:spcAft>
        <a:buClr>
          <a:schemeClr val="folHlink"/>
        </a:buClr>
        <a:buSzPct val="50000"/>
        <a:buFont typeface="Wingdings" charset="0"/>
        <a:buChar char="n"/>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lr>
          <a:schemeClr val="accent2"/>
        </a:buClr>
        <a:buSzPct val="55000"/>
        <a:buFont typeface="Wingdings" charset="0"/>
        <a:buChar char="n"/>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lr>
          <a:schemeClr val="accent1"/>
        </a:buClr>
        <a:buSzPct val="50000"/>
        <a:buFont typeface="Wingdings" charset="0"/>
        <a:buChar char="n"/>
        <a:defRPr sz="2000">
          <a:solidFill>
            <a:schemeClr val="tx1"/>
          </a:solidFill>
          <a:latin typeface="+mn-lt"/>
          <a:ea typeface="ＭＳ Ｐゴシック" charset="-128"/>
        </a:defRPr>
      </a:lvl5pPr>
      <a:lvl6pPr marL="2514600" indent="-228600" algn="l" rtl="0" eaLnBrk="1" fontAlgn="base" hangingPunct="1">
        <a:spcBef>
          <a:spcPct val="20000"/>
        </a:spcBef>
        <a:spcAft>
          <a:spcPct val="0"/>
        </a:spcAft>
        <a:buClr>
          <a:schemeClr val="accent1"/>
        </a:buClr>
        <a:buSzPct val="50000"/>
        <a:buFont typeface="Wingdings" charset="2"/>
        <a:buChar char="n"/>
        <a:defRPr sz="2000">
          <a:solidFill>
            <a:schemeClr val="tx1"/>
          </a:solidFill>
          <a:latin typeface="+mn-lt"/>
          <a:ea typeface="ＭＳ Ｐゴシック" charset="-128"/>
        </a:defRPr>
      </a:lvl6pPr>
      <a:lvl7pPr marL="2971800" indent="-228600" algn="l" rtl="0" eaLnBrk="1" fontAlgn="base" hangingPunct="1">
        <a:spcBef>
          <a:spcPct val="20000"/>
        </a:spcBef>
        <a:spcAft>
          <a:spcPct val="0"/>
        </a:spcAft>
        <a:buClr>
          <a:schemeClr val="accent1"/>
        </a:buClr>
        <a:buSzPct val="50000"/>
        <a:buFont typeface="Wingdings" charset="2"/>
        <a:buChar char="n"/>
        <a:defRPr sz="2000">
          <a:solidFill>
            <a:schemeClr val="tx1"/>
          </a:solidFill>
          <a:latin typeface="+mn-lt"/>
          <a:ea typeface="ＭＳ Ｐゴシック" charset="-128"/>
        </a:defRPr>
      </a:lvl7pPr>
      <a:lvl8pPr marL="3429000" indent="-228600" algn="l" rtl="0" eaLnBrk="1" fontAlgn="base" hangingPunct="1">
        <a:spcBef>
          <a:spcPct val="20000"/>
        </a:spcBef>
        <a:spcAft>
          <a:spcPct val="0"/>
        </a:spcAft>
        <a:buClr>
          <a:schemeClr val="accent1"/>
        </a:buClr>
        <a:buSzPct val="50000"/>
        <a:buFont typeface="Wingdings" charset="2"/>
        <a:buChar char="n"/>
        <a:defRPr sz="2000">
          <a:solidFill>
            <a:schemeClr val="tx1"/>
          </a:solidFill>
          <a:latin typeface="+mn-lt"/>
          <a:ea typeface="ＭＳ Ｐゴシック" charset="-128"/>
        </a:defRPr>
      </a:lvl8pPr>
      <a:lvl9pPr marL="3886200" indent="-228600" algn="l" rtl="0" eaLnBrk="1" fontAlgn="base" hangingPunct="1">
        <a:spcBef>
          <a:spcPct val="20000"/>
        </a:spcBef>
        <a:spcAft>
          <a:spcPct val="0"/>
        </a:spcAft>
        <a:buClr>
          <a:schemeClr val="accent1"/>
        </a:buClr>
        <a:buSzPct val="50000"/>
        <a:buFont typeface="Wingdings" charset="2"/>
        <a:buChar char="n"/>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5.jpeg"/></Relationships>
</file>

<file path=ppt/slides/_rels/slide1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ctrTitle"/>
          </p:nvPr>
        </p:nvSpPr>
        <p:spPr>
          <a:xfrm>
            <a:off x="13265" y="533400"/>
            <a:ext cx="12192000" cy="2417366"/>
          </a:xfrm>
        </p:spPr>
        <p:txBody>
          <a:bodyPr anchor="ctr">
            <a:noAutofit/>
          </a:bodyPr>
          <a:lstStyle/>
          <a:p>
            <a:pPr algn="ctr" eaLnBrk="1" fontAlgn="auto" hangingPunct="1">
              <a:spcAft>
                <a:spcPts val="0"/>
              </a:spcAft>
              <a:defRPr/>
            </a:pPr>
            <a:r>
              <a:rPr lang="en-US" sz="5400" b="1" dirty="0">
                <a:latin typeface="Arial" charset="0"/>
                <a:ea typeface="+mj-ea"/>
                <a:cs typeface="+mj-cs"/>
              </a:rPr>
              <a:t>Recent Developments in Clinical Microbiology - Primary Care Perspective </a:t>
            </a:r>
          </a:p>
        </p:txBody>
      </p:sp>
      <p:sp>
        <p:nvSpPr>
          <p:cNvPr id="14339" name="Rectangle 3"/>
          <p:cNvSpPr>
            <a:spLocks noGrp="1" noChangeArrowheads="1"/>
          </p:cNvSpPr>
          <p:nvPr>
            <p:ph type="subTitle" idx="1"/>
          </p:nvPr>
        </p:nvSpPr>
        <p:spPr>
          <a:xfrm>
            <a:off x="3581400" y="3657600"/>
            <a:ext cx="5295900" cy="1295400"/>
          </a:xfrm>
        </p:spPr>
        <p:txBody>
          <a:bodyPr rtlCol="0"/>
          <a:lstStyle/>
          <a:p>
            <a:pPr eaLnBrk="1" fontAlgn="auto" hangingPunct="1">
              <a:spcAft>
                <a:spcPts val="0"/>
              </a:spcAft>
              <a:defRPr/>
            </a:pPr>
            <a:r>
              <a:rPr lang="en-US" sz="2000" b="1" i="1" dirty="0">
                <a:latin typeface="Arial" charset="0"/>
                <a:ea typeface="+mn-ea"/>
                <a:cs typeface="+mn-cs"/>
              </a:rPr>
              <a:t>Stephen J. Cavalieri, Ph.D., D(ABMM)</a:t>
            </a:r>
          </a:p>
          <a:p>
            <a:pPr eaLnBrk="1" fontAlgn="auto" hangingPunct="1">
              <a:spcAft>
                <a:spcPts val="0"/>
              </a:spcAft>
              <a:defRPr/>
            </a:pPr>
            <a:r>
              <a:rPr lang="en-US" sz="2000" b="1" i="1" dirty="0">
                <a:latin typeface="Arial" charset="0"/>
                <a:ea typeface="+mn-ea"/>
                <a:cs typeface="+mn-cs"/>
              </a:rPr>
              <a:t>Professor of Pathology </a:t>
            </a:r>
          </a:p>
          <a:p>
            <a:pPr eaLnBrk="1" fontAlgn="auto" hangingPunct="1">
              <a:spcAft>
                <a:spcPts val="0"/>
              </a:spcAft>
              <a:defRPr/>
            </a:pPr>
            <a:r>
              <a:rPr lang="en-US" sz="2000" b="1" i="1" dirty="0">
                <a:latin typeface="Arial" charset="0"/>
                <a:ea typeface="+mn-ea"/>
                <a:cs typeface="+mn-cs"/>
              </a:rPr>
              <a:t>Director of Microbiology</a:t>
            </a:r>
          </a:p>
        </p:txBody>
      </p:sp>
      <p:sp>
        <p:nvSpPr>
          <p:cNvPr id="2" name="TextBox 1"/>
          <p:cNvSpPr txBox="1"/>
          <p:nvPr/>
        </p:nvSpPr>
        <p:spPr>
          <a:xfrm>
            <a:off x="152400" y="6507967"/>
            <a:ext cx="678391" cy="246221"/>
          </a:xfrm>
          <a:prstGeom prst="rect">
            <a:avLst/>
          </a:prstGeom>
          <a:noFill/>
        </p:spPr>
        <p:txBody>
          <a:bodyPr wrap="none" rtlCol="0">
            <a:spAutoFit/>
          </a:bodyPr>
          <a:lstStyle/>
          <a:p>
            <a:r>
              <a:rPr lang="en-US" sz="1000" dirty="0">
                <a:latin typeface="+mn-lt"/>
              </a:rPr>
              <a:t>4/5/2023</a:t>
            </a:r>
          </a:p>
        </p:txBody>
      </p:sp>
      <p:pic>
        <p:nvPicPr>
          <p:cNvPr id="8" name="Picture 7">
            <a:extLst>
              <a:ext uri="{FF2B5EF4-FFF2-40B4-BE49-F238E27FC236}">
                <a16:creationId xmlns:a16="http://schemas.microsoft.com/office/drawing/2014/main" id="{27B2D6EB-A2F0-424D-8024-83CE4C43158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59283" y="5380040"/>
            <a:ext cx="5299964" cy="1251038"/>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1600200" y="533400"/>
            <a:ext cx="7793037" cy="1143000"/>
          </a:xfrm>
        </p:spPr>
        <p:txBody>
          <a:bodyPr/>
          <a:lstStyle/>
          <a:p>
            <a:pPr eaLnBrk="1" fontAlgn="auto" hangingPunct="1">
              <a:spcAft>
                <a:spcPts val="0"/>
              </a:spcAft>
              <a:defRPr/>
            </a:pPr>
            <a:r>
              <a:rPr lang="en-US" sz="5400" dirty="0">
                <a:latin typeface="Arial" charset="0"/>
                <a:ea typeface="+mj-ea"/>
                <a:cs typeface="+mj-cs"/>
              </a:rPr>
              <a:t>CULTURE</a:t>
            </a:r>
          </a:p>
        </p:txBody>
      </p:sp>
      <p:sp>
        <p:nvSpPr>
          <p:cNvPr id="37890" name="Rectangle 3"/>
          <p:cNvSpPr>
            <a:spLocks noGrp="1" noChangeArrowheads="1"/>
          </p:cNvSpPr>
          <p:nvPr>
            <p:ph idx="1"/>
          </p:nvPr>
        </p:nvSpPr>
        <p:spPr>
          <a:xfrm>
            <a:off x="1066800" y="2057400"/>
            <a:ext cx="6383337" cy="4495800"/>
          </a:xfrm>
        </p:spPr>
        <p:txBody>
          <a:bodyPr/>
          <a:lstStyle/>
          <a:p>
            <a:pPr eaLnBrk="1" hangingPunct="1">
              <a:lnSpc>
                <a:spcPct val="90000"/>
              </a:lnSpc>
            </a:pPr>
            <a:r>
              <a:rPr lang="en-US" dirty="0">
                <a:latin typeface="Arial" charset="0"/>
                <a:ea typeface="ＭＳ Ｐゴシック" charset="0"/>
                <a:cs typeface="ＭＳ Ｐゴシック" charset="0"/>
              </a:rPr>
              <a:t>Throat swab</a:t>
            </a:r>
          </a:p>
          <a:p>
            <a:pPr eaLnBrk="1" hangingPunct="1">
              <a:lnSpc>
                <a:spcPct val="90000"/>
              </a:lnSpc>
            </a:pPr>
            <a:r>
              <a:rPr lang="en-US" dirty="0">
                <a:latin typeface="Arial" charset="0"/>
                <a:ea typeface="ＭＳ Ｐゴシック" charset="0"/>
                <a:cs typeface="ＭＳ Ｐゴシック" charset="0"/>
              </a:rPr>
              <a:t>Incubate 48 </a:t>
            </a:r>
            <a:r>
              <a:rPr lang="en-US" dirty="0" err="1">
                <a:latin typeface="Arial" charset="0"/>
                <a:ea typeface="ＭＳ Ｐゴシック" charset="0"/>
                <a:cs typeface="ＭＳ Ｐゴシック" charset="0"/>
              </a:rPr>
              <a:t>hrs</a:t>
            </a:r>
            <a:r>
              <a:rPr lang="en-US" dirty="0">
                <a:latin typeface="Arial" charset="0"/>
                <a:ea typeface="ＭＳ Ｐゴシック" charset="0"/>
                <a:cs typeface="ＭＳ Ｐゴシック" charset="0"/>
              </a:rPr>
              <a:t>, anaerobic for first 24 </a:t>
            </a:r>
            <a:r>
              <a:rPr lang="en-US" dirty="0" err="1">
                <a:latin typeface="Arial" charset="0"/>
                <a:ea typeface="ＭＳ Ｐゴシック" charset="0"/>
                <a:cs typeface="ＭＳ Ｐゴシック" charset="0"/>
              </a:rPr>
              <a:t>hrs</a:t>
            </a:r>
            <a:r>
              <a:rPr lang="en-US" dirty="0">
                <a:latin typeface="Arial" charset="0"/>
                <a:ea typeface="ＭＳ Ｐゴシック" charset="0"/>
                <a:cs typeface="ＭＳ Ｐゴシック" charset="0"/>
              </a:rPr>
              <a:t> (SLO)</a:t>
            </a:r>
          </a:p>
          <a:p>
            <a:pPr eaLnBrk="1" hangingPunct="1">
              <a:lnSpc>
                <a:spcPct val="90000"/>
              </a:lnSpc>
            </a:pPr>
            <a:r>
              <a:rPr lang="en-US" dirty="0">
                <a:latin typeface="Arial" charset="0"/>
                <a:ea typeface="ＭＳ Ｐゴシック" charset="0"/>
                <a:cs typeface="ＭＳ Ｐゴシック" charset="0"/>
              </a:rPr>
              <a:t>Sensitivity 90-99%; Specificity 80-90%, &gt;95% if asymptomatic patients excluded</a:t>
            </a:r>
          </a:p>
          <a:p>
            <a:pPr eaLnBrk="1" hangingPunct="1">
              <a:lnSpc>
                <a:spcPct val="90000"/>
              </a:lnSpc>
            </a:pPr>
            <a:r>
              <a:rPr lang="en-US" dirty="0">
                <a:latin typeface="Arial" charset="0"/>
                <a:ea typeface="ＭＳ Ｐゴシック" charset="0"/>
                <a:cs typeface="ＭＳ Ｐゴシック" charset="0"/>
              </a:rPr>
              <a:t>Identification - </a:t>
            </a:r>
            <a:r>
              <a:rPr lang="en-US" dirty="0" err="1">
                <a:latin typeface="Arial" charset="0"/>
                <a:ea typeface="ＭＳ Ｐゴシック" charset="0"/>
                <a:cs typeface="ＭＳ Ｐゴシック" charset="0"/>
              </a:rPr>
              <a:t>ß</a:t>
            </a:r>
            <a:r>
              <a:rPr lang="en-US" dirty="0">
                <a:latin typeface="Arial" charset="0"/>
                <a:ea typeface="ＭＳ Ｐゴシック" charset="0"/>
                <a:cs typeface="ＭＳ Ｐゴシック" charset="0"/>
              </a:rPr>
              <a:t>-hemolysis; bacitracin, LA, MALDI</a:t>
            </a:r>
          </a:p>
        </p:txBody>
      </p:sp>
      <p:grpSp>
        <p:nvGrpSpPr>
          <p:cNvPr id="2" name="Group 1">
            <a:extLst>
              <a:ext uri="{FF2B5EF4-FFF2-40B4-BE49-F238E27FC236}">
                <a16:creationId xmlns:a16="http://schemas.microsoft.com/office/drawing/2014/main" id="{0740D64D-1224-CD85-315E-6CC7DA375D1D}"/>
              </a:ext>
            </a:extLst>
          </p:cNvPr>
          <p:cNvGrpSpPr>
            <a:grpSpLocks/>
          </p:cNvGrpSpPr>
          <p:nvPr/>
        </p:nvGrpSpPr>
        <p:grpSpPr bwMode="auto">
          <a:xfrm>
            <a:off x="7396162" y="2028825"/>
            <a:ext cx="4762500" cy="4743450"/>
            <a:chOff x="2190750" y="1600200"/>
            <a:chExt cx="4762500" cy="4743450"/>
          </a:xfrm>
        </p:grpSpPr>
        <p:pic>
          <p:nvPicPr>
            <p:cNvPr id="3" name="Picture 3">
              <a:extLst>
                <a:ext uri="{FF2B5EF4-FFF2-40B4-BE49-F238E27FC236}">
                  <a16:creationId xmlns:a16="http://schemas.microsoft.com/office/drawing/2014/main" id="{49B98A29-87B0-2B25-8F0F-219E27A0F317}"/>
                </a:ext>
              </a:extLst>
            </p:cNvPr>
            <p:cNvPicPr>
              <a:picLocks noChangeAspect="1" noChangeArrowheads="1"/>
            </p:cNvPicPr>
            <p:nvPr/>
          </p:nvPicPr>
          <p:blipFill>
            <a:blip r:embed="rId3">
              <a:lum bright="8000" contrast="8000"/>
              <a:extLst>
                <a:ext uri="{28A0092B-C50C-407E-A947-70E740481C1C}">
                  <a14:useLocalDpi xmlns:a14="http://schemas.microsoft.com/office/drawing/2010/main" val="0"/>
                </a:ext>
              </a:extLst>
            </a:blip>
            <a:srcRect/>
            <a:stretch>
              <a:fillRect/>
            </a:stretch>
          </p:blipFill>
          <p:spPr bwMode="auto">
            <a:xfrm>
              <a:off x="2190750" y="1600200"/>
              <a:ext cx="4762500" cy="47434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 name="Text Box 4">
              <a:extLst>
                <a:ext uri="{FF2B5EF4-FFF2-40B4-BE49-F238E27FC236}">
                  <a16:creationId xmlns:a16="http://schemas.microsoft.com/office/drawing/2014/main" id="{BAC266FA-D8D1-575A-B331-C71F2AA0801D}"/>
                </a:ext>
              </a:extLst>
            </p:cNvPr>
            <p:cNvSpPr txBox="1">
              <a:spLocks noChangeArrowheads="1"/>
            </p:cNvSpPr>
            <p:nvPr/>
          </p:nvSpPr>
          <p:spPr bwMode="auto">
            <a:xfrm>
              <a:off x="2727325" y="3219450"/>
              <a:ext cx="1666875"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sz="2000" b="1">
                  <a:latin typeface="Arial" charset="0"/>
                </a:rPr>
                <a:t>ß-hemolysis</a:t>
              </a:r>
            </a:p>
          </p:txBody>
        </p:sp>
        <p:sp>
          <p:nvSpPr>
            <p:cNvPr id="5" name="Text Box 5">
              <a:extLst>
                <a:ext uri="{FF2B5EF4-FFF2-40B4-BE49-F238E27FC236}">
                  <a16:creationId xmlns:a16="http://schemas.microsoft.com/office/drawing/2014/main" id="{CCAB2921-FC55-AEEA-2FA7-135D27ADCB4E}"/>
                </a:ext>
              </a:extLst>
            </p:cNvPr>
            <p:cNvSpPr txBox="1">
              <a:spLocks noChangeArrowheads="1"/>
            </p:cNvSpPr>
            <p:nvPr/>
          </p:nvSpPr>
          <p:spPr bwMode="auto">
            <a:xfrm>
              <a:off x="4953000" y="3722688"/>
              <a:ext cx="1990725"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sz="2000" b="1">
                  <a:latin typeface="Arial" charset="0"/>
                </a:rPr>
                <a:t>Bacitracin disk</a:t>
              </a:r>
            </a:p>
          </p:txBody>
        </p:sp>
        <p:sp>
          <p:nvSpPr>
            <p:cNvPr id="6" name="Text Box 6">
              <a:extLst>
                <a:ext uri="{FF2B5EF4-FFF2-40B4-BE49-F238E27FC236}">
                  <a16:creationId xmlns:a16="http://schemas.microsoft.com/office/drawing/2014/main" id="{4807266C-5722-F20A-261F-F77E1610AD41}"/>
                </a:ext>
              </a:extLst>
            </p:cNvPr>
            <p:cNvSpPr txBox="1">
              <a:spLocks noChangeArrowheads="1"/>
            </p:cNvSpPr>
            <p:nvPr/>
          </p:nvSpPr>
          <p:spPr bwMode="auto">
            <a:xfrm>
              <a:off x="2439988" y="4332288"/>
              <a:ext cx="2314575"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sz="2000" b="1">
                  <a:latin typeface="Arial" charset="0"/>
                </a:rPr>
                <a:t>Zone of inhibition</a:t>
              </a:r>
              <a:endParaRPr lang="en-US">
                <a:latin typeface="Arial" charset="0"/>
              </a:endParaRPr>
            </a:p>
          </p:txBody>
        </p:sp>
        <p:sp>
          <p:nvSpPr>
            <p:cNvPr id="7" name="Line 7">
              <a:extLst>
                <a:ext uri="{FF2B5EF4-FFF2-40B4-BE49-F238E27FC236}">
                  <a16:creationId xmlns:a16="http://schemas.microsoft.com/office/drawing/2014/main" id="{C5F2BFD8-7F10-6A84-8BE5-15DA0C86C47F}"/>
                </a:ext>
              </a:extLst>
            </p:cNvPr>
            <p:cNvSpPr>
              <a:spLocks noChangeShapeType="1"/>
            </p:cNvSpPr>
            <p:nvPr/>
          </p:nvSpPr>
          <p:spPr bwMode="auto">
            <a:xfrm>
              <a:off x="4191000" y="3429000"/>
              <a:ext cx="685800" cy="0"/>
            </a:xfrm>
            <a:prstGeom prst="line">
              <a:avLst/>
            </a:prstGeom>
            <a:noFill/>
            <a:ln w="19050">
              <a:solidFill>
                <a:schemeClr val="tx1"/>
              </a:solidFill>
              <a:round/>
              <a:headEnd/>
              <a:tailEnd type="triangle" w="med" len="med"/>
            </a:ln>
            <a:extLst>
              <a:ext uri="{909E8E84-426E-40dd-AFC4-6F175D3DCCD1}">
                <a14:hiddenFill xmlns="" xmlns:a14="http://schemas.microsoft.com/office/drawing/2010/main">
                  <a:noFill/>
                </a14:hiddenFill>
              </a:ext>
            </a:extLst>
          </p:spPr>
          <p:txBody>
            <a:bodyPr wrap="none" anchor="ctr"/>
            <a:lstStyle/>
            <a:p>
              <a:endParaRPr lang="en-US"/>
            </a:p>
          </p:txBody>
        </p:sp>
        <p:sp>
          <p:nvSpPr>
            <p:cNvPr id="8" name="Line 8">
              <a:extLst>
                <a:ext uri="{FF2B5EF4-FFF2-40B4-BE49-F238E27FC236}">
                  <a16:creationId xmlns:a16="http://schemas.microsoft.com/office/drawing/2014/main" id="{6A16CC96-26E9-06F0-0246-5B6D50A9720C}"/>
                </a:ext>
              </a:extLst>
            </p:cNvPr>
            <p:cNvSpPr>
              <a:spLocks noChangeShapeType="1"/>
            </p:cNvSpPr>
            <p:nvPr/>
          </p:nvSpPr>
          <p:spPr bwMode="auto">
            <a:xfrm>
              <a:off x="3810000" y="4800600"/>
              <a:ext cx="457200" cy="457200"/>
            </a:xfrm>
            <a:prstGeom prst="line">
              <a:avLst/>
            </a:prstGeom>
            <a:noFill/>
            <a:ln w="19050">
              <a:solidFill>
                <a:schemeClr val="tx1"/>
              </a:solidFill>
              <a:round/>
              <a:headEnd/>
              <a:tailEnd type="triangle" w="med" len="med"/>
            </a:ln>
            <a:extLst>
              <a:ext uri="{909E8E84-426E-40dd-AFC4-6F175D3DCCD1}">
                <a14:hiddenFill xmlns="" xmlns:a14="http://schemas.microsoft.com/office/drawing/2010/main">
                  <a:noFill/>
                </a14:hiddenFill>
              </a:ext>
            </a:extLst>
          </p:spPr>
          <p:txBody>
            <a:bodyPr wrap="none" anchor="ctr"/>
            <a:lstStyle/>
            <a:p>
              <a:endParaRPr lang="en-US"/>
            </a:p>
          </p:txBody>
        </p:sp>
        <p:sp>
          <p:nvSpPr>
            <p:cNvPr id="9" name="Line 9">
              <a:extLst>
                <a:ext uri="{FF2B5EF4-FFF2-40B4-BE49-F238E27FC236}">
                  <a16:creationId xmlns:a16="http://schemas.microsoft.com/office/drawing/2014/main" id="{DF92E3CE-9A1B-F8C7-9042-14C9D5E2FDAF}"/>
                </a:ext>
              </a:extLst>
            </p:cNvPr>
            <p:cNvSpPr>
              <a:spLocks noChangeShapeType="1"/>
            </p:cNvSpPr>
            <p:nvPr/>
          </p:nvSpPr>
          <p:spPr bwMode="auto">
            <a:xfrm flipH="1">
              <a:off x="4572000" y="4038600"/>
              <a:ext cx="1011238" cy="1371600"/>
            </a:xfrm>
            <a:prstGeom prst="line">
              <a:avLst/>
            </a:prstGeom>
            <a:noFill/>
            <a:ln w="19050">
              <a:solidFill>
                <a:schemeClr val="tx1"/>
              </a:solidFill>
              <a:round/>
              <a:headEnd/>
              <a:tailEnd type="triangle" w="med" len="med"/>
            </a:ln>
            <a:extLst>
              <a:ext uri="{909E8E84-426E-40dd-AFC4-6F175D3DCCD1}">
                <a14:hiddenFill xmlns="" xmlns:a14="http://schemas.microsoft.com/office/drawing/2010/main">
                  <a:noFill/>
                </a14:hiddenFill>
              </a:ext>
            </a:extLst>
          </p:spPr>
          <p:txBody>
            <a:bodyPr wrap="none" anchor="ctr"/>
            <a:lstStyle/>
            <a:p>
              <a:endParaRPr lang="en-US"/>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1655763" y="533400"/>
            <a:ext cx="7793037" cy="1143000"/>
          </a:xfrm>
        </p:spPr>
        <p:txBody>
          <a:bodyPr/>
          <a:lstStyle/>
          <a:p>
            <a:pPr eaLnBrk="1" fontAlgn="auto" hangingPunct="1">
              <a:spcAft>
                <a:spcPts val="0"/>
              </a:spcAft>
              <a:defRPr/>
            </a:pPr>
            <a:r>
              <a:rPr lang="en-US" sz="5400" dirty="0">
                <a:latin typeface="Arial" charset="0"/>
                <a:ea typeface="+mj-ea"/>
                <a:cs typeface="+mj-cs"/>
              </a:rPr>
              <a:t>DIRECT DETECTION</a:t>
            </a:r>
          </a:p>
        </p:txBody>
      </p:sp>
      <p:sp>
        <p:nvSpPr>
          <p:cNvPr id="43010" name="Rectangle 3"/>
          <p:cNvSpPr>
            <a:spLocks noGrp="1" noChangeArrowheads="1"/>
          </p:cNvSpPr>
          <p:nvPr>
            <p:ph idx="1"/>
          </p:nvPr>
        </p:nvSpPr>
        <p:spPr>
          <a:xfrm>
            <a:off x="1066800" y="1981201"/>
            <a:ext cx="10972800" cy="4525963"/>
          </a:xfrm>
        </p:spPr>
        <p:txBody>
          <a:bodyPr/>
          <a:lstStyle/>
          <a:p>
            <a:pPr eaLnBrk="1" hangingPunct="1">
              <a:lnSpc>
                <a:spcPct val="90000"/>
              </a:lnSpc>
            </a:pPr>
            <a:r>
              <a:rPr lang="en-US" dirty="0">
                <a:latin typeface="Arial" charset="0"/>
                <a:ea typeface="ＭＳ Ｐゴシック" charset="0"/>
                <a:cs typeface="ＭＳ Ｐゴシック" charset="0"/>
              </a:rPr>
              <a:t>Antigen methods – 1</a:t>
            </a:r>
            <a:r>
              <a:rPr lang="en-US" baseline="30000" dirty="0">
                <a:latin typeface="Arial" charset="0"/>
                <a:ea typeface="ＭＳ Ｐゴシック" charset="0"/>
                <a:cs typeface="ＭＳ Ｐゴシック" charset="0"/>
              </a:rPr>
              <a:t>st</a:t>
            </a:r>
            <a:r>
              <a:rPr lang="en-US" dirty="0">
                <a:latin typeface="Arial" charset="0"/>
                <a:ea typeface="ＭＳ Ｐゴシック" charset="0"/>
                <a:cs typeface="ＭＳ Ｐゴシック" charset="0"/>
              </a:rPr>
              <a:t> and 2</a:t>
            </a:r>
            <a:r>
              <a:rPr lang="en-US" baseline="30000" dirty="0">
                <a:latin typeface="Arial" charset="0"/>
                <a:ea typeface="ＭＳ Ｐゴシック" charset="0"/>
                <a:cs typeface="ＭＳ Ｐゴシック" charset="0"/>
              </a:rPr>
              <a:t>nd</a:t>
            </a:r>
            <a:r>
              <a:rPr lang="en-US" dirty="0">
                <a:latin typeface="Arial" charset="0"/>
                <a:ea typeface="ＭＳ Ｐゴシック" charset="0"/>
                <a:cs typeface="ＭＳ Ｐゴシック" charset="0"/>
              </a:rPr>
              <a:t> generation tests</a:t>
            </a:r>
          </a:p>
          <a:p>
            <a:pPr lvl="1" eaLnBrk="1" hangingPunct="1">
              <a:lnSpc>
                <a:spcPct val="90000"/>
              </a:lnSpc>
            </a:pPr>
            <a:r>
              <a:rPr lang="en-US" dirty="0">
                <a:latin typeface="Arial" charset="0"/>
                <a:ea typeface="ＭＳ Ｐゴシック" charset="0"/>
              </a:rPr>
              <a:t>Enzyme or Fluorescent Immunoassay (EIA or FIA)</a:t>
            </a:r>
          </a:p>
          <a:p>
            <a:pPr lvl="1" eaLnBrk="1" hangingPunct="1">
              <a:lnSpc>
                <a:spcPct val="90000"/>
              </a:lnSpc>
            </a:pPr>
            <a:r>
              <a:rPr lang="en-US" dirty="0">
                <a:latin typeface="Arial" charset="0"/>
                <a:ea typeface="ＭＳ Ｐゴシック" charset="0"/>
              </a:rPr>
              <a:t>Immunochromatographic (ICG) – lateral flow assays (LFA)</a:t>
            </a:r>
          </a:p>
          <a:p>
            <a:pPr eaLnBrk="1" hangingPunct="1">
              <a:lnSpc>
                <a:spcPct val="90000"/>
              </a:lnSpc>
            </a:pPr>
            <a:r>
              <a:rPr lang="en-US" dirty="0">
                <a:latin typeface="Arial" charset="0"/>
                <a:ea typeface="ＭＳ Ｐゴシック" charset="0"/>
                <a:cs typeface="ＭＳ Ｐゴシック" charset="0"/>
              </a:rPr>
              <a:t>Throat swab - extraction, anti-GAS antibody conjugate, substrate/indicator</a:t>
            </a:r>
          </a:p>
          <a:p>
            <a:pPr eaLnBrk="1" hangingPunct="1">
              <a:lnSpc>
                <a:spcPct val="90000"/>
              </a:lnSpc>
            </a:pPr>
            <a:r>
              <a:rPr lang="en-US" dirty="0">
                <a:latin typeface="Arial" charset="0"/>
                <a:ea typeface="ＭＳ Ｐゴシック" charset="0"/>
                <a:cs typeface="ＭＳ Ｐゴシック" charset="0"/>
              </a:rPr>
              <a:t>Rapid - 10-60 minutes</a:t>
            </a:r>
          </a:p>
          <a:p>
            <a:pPr eaLnBrk="1" hangingPunct="1">
              <a:lnSpc>
                <a:spcPct val="90000"/>
              </a:lnSpc>
            </a:pPr>
            <a:r>
              <a:rPr lang="en-US" dirty="0">
                <a:latin typeface="Arial" charset="0"/>
                <a:ea typeface="ＭＳ Ｐゴシック" charset="0"/>
                <a:cs typeface="ＭＳ Ｐゴシック" charset="0"/>
              </a:rPr>
              <a:t>Low sensitivity* - 55-94%; higher specificity 81-99%</a:t>
            </a:r>
          </a:p>
          <a:p>
            <a:pPr eaLnBrk="1" hangingPunct="1">
              <a:lnSpc>
                <a:spcPct val="90000"/>
              </a:lnSpc>
            </a:pPr>
            <a:r>
              <a:rPr lang="en-US" dirty="0">
                <a:latin typeface="Arial" charset="0"/>
                <a:ea typeface="ＭＳ Ｐゴシック" charset="0"/>
                <a:cs typeface="ＭＳ Ｐゴシック" charset="0"/>
              </a:rPr>
              <a:t>Performed in physician’s office by nurses &amp; other HCW; waived test (CLIA)</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1600201" y="533400"/>
            <a:ext cx="10058399" cy="1143000"/>
          </a:xfrm>
        </p:spPr>
        <p:txBody>
          <a:bodyPr/>
          <a:lstStyle/>
          <a:p>
            <a:pPr eaLnBrk="1" fontAlgn="auto" hangingPunct="1">
              <a:spcAft>
                <a:spcPts val="0"/>
              </a:spcAft>
              <a:defRPr/>
            </a:pPr>
            <a:r>
              <a:rPr lang="en-US" sz="5400" dirty="0">
                <a:latin typeface="Arial" charset="0"/>
                <a:ea typeface="+mj-ea"/>
                <a:cs typeface="+mj-cs"/>
              </a:rPr>
              <a:t>Rapid GAS EIA/LFA – 1</a:t>
            </a:r>
            <a:r>
              <a:rPr lang="en-US" sz="5400" baseline="30000" dirty="0">
                <a:latin typeface="Arial" charset="0"/>
                <a:ea typeface="+mj-ea"/>
                <a:cs typeface="+mj-cs"/>
              </a:rPr>
              <a:t>st</a:t>
            </a:r>
            <a:r>
              <a:rPr lang="en-US" sz="5400" dirty="0">
                <a:latin typeface="Arial" charset="0"/>
                <a:ea typeface="+mj-ea"/>
                <a:cs typeface="+mj-cs"/>
              </a:rPr>
              <a:t> Gen</a:t>
            </a:r>
            <a:endParaRPr lang="en-US" sz="5400" i="1" dirty="0">
              <a:latin typeface="Arial" charset="0"/>
              <a:ea typeface="+mj-ea"/>
              <a:cs typeface="+mj-cs"/>
            </a:endParaRPr>
          </a:p>
        </p:txBody>
      </p:sp>
      <p:pic>
        <p:nvPicPr>
          <p:cNvPr id="4505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01" y="2209799"/>
            <a:ext cx="4267199" cy="41347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5059" name="Picture 1" descr="220px-Streptatest_01.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715001" y="2209800"/>
            <a:ext cx="5201793" cy="411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itle 1"/>
          <p:cNvSpPr>
            <a:spLocks noGrp="1"/>
          </p:cNvSpPr>
          <p:nvPr>
            <p:ph type="title"/>
          </p:nvPr>
        </p:nvSpPr>
        <p:spPr>
          <a:xfrm>
            <a:off x="1676400" y="533400"/>
            <a:ext cx="9829800" cy="1143000"/>
          </a:xfrm>
        </p:spPr>
        <p:txBody>
          <a:bodyPr/>
          <a:lstStyle/>
          <a:p>
            <a:r>
              <a:rPr lang="en-US" sz="5400" dirty="0">
                <a:latin typeface="Arial" charset="0"/>
                <a:ea typeface="ＭＳ Ｐゴシック" charset="0"/>
                <a:cs typeface="ＭＳ Ｐゴシック" charset="0"/>
              </a:rPr>
              <a:t>Rapid GAS - 2</a:t>
            </a:r>
            <a:r>
              <a:rPr lang="en-US" sz="5400" baseline="30000" dirty="0">
                <a:latin typeface="Arial" charset="0"/>
                <a:ea typeface="ＭＳ Ｐゴシック" charset="0"/>
                <a:cs typeface="ＭＳ Ｐゴシック" charset="0"/>
              </a:rPr>
              <a:t>nd</a:t>
            </a:r>
            <a:r>
              <a:rPr lang="en-US" sz="5400" dirty="0">
                <a:latin typeface="Arial" charset="0"/>
                <a:ea typeface="ＭＳ Ｐゴシック" charset="0"/>
                <a:cs typeface="ＭＳ Ｐゴシック" charset="0"/>
              </a:rPr>
              <a:t> Generation</a:t>
            </a:r>
          </a:p>
        </p:txBody>
      </p:sp>
      <p:pic>
        <p:nvPicPr>
          <p:cNvPr id="3" name="Picture 2" descr="A picture containing diagram&#10;&#10;Description automatically generated">
            <a:extLst>
              <a:ext uri="{FF2B5EF4-FFF2-40B4-BE49-F238E27FC236}">
                <a16:creationId xmlns:a16="http://schemas.microsoft.com/office/drawing/2014/main" id="{10E4D7CD-2AF8-A94B-AAA9-A4A696F993FE}"/>
              </a:ext>
            </a:extLst>
          </p:cNvPr>
          <p:cNvPicPr>
            <a:picLocks noChangeAspect="1"/>
          </p:cNvPicPr>
          <p:nvPr/>
        </p:nvPicPr>
        <p:blipFill>
          <a:blip r:embed="rId3"/>
          <a:stretch>
            <a:fillRect/>
          </a:stretch>
        </p:blipFill>
        <p:spPr>
          <a:xfrm>
            <a:off x="144432" y="2362200"/>
            <a:ext cx="6388039" cy="3657600"/>
          </a:xfrm>
          <a:prstGeom prst="rect">
            <a:avLst/>
          </a:prstGeom>
        </p:spPr>
      </p:pic>
      <p:pic>
        <p:nvPicPr>
          <p:cNvPr id="7" name="Picture 6">
            <a:extLst>
              <a:ext uri="{FF2B5EF4-FFF2-40B4-BE49-F238E27FC236}">
                <a16:creationId xmlns:a16="http://schemas.microsoft.com/office/drawing/2014/main" id="{CFD31E44-4782-144E-8585-9A7B75FD544F}"/>
              </a:ext>
            </a:extLst>
          </p:cNvPr>
          <p:cNvPicPr>
            <a:picLocks noChangeAspect="1"/>
          </p:cNvPicPr>
          <p:nvPr/>
        </p:nvPicPr>
        <p:blipFill>
          <a:blip r:embed="rId4"/>
          <a:stretch>
            <a:fillRect/>
          </a:stretch>
        </p:blipFill>
        <p:spPr>
          <a:xfrm>
            <a:off x="6696163" y="2057400"/>
            <a:ext cx="5384062" cy="4606760"/>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1655763" y="533400"/>
            <a:ext cx="7793037" cy="1143000"/>
          </a:xfrm>
        </p:spPr>
        <p:txBody>
          <a:bodyPr/>
          <a:lstStyle/>
          <a:p>
            <a:pPr eaLnBrk="1" fontAlgn="auto" hangingPunct="1">
              <a:spcAft>
                <a:spcPts val="0"/>
              </a:spcAft>
              <a:defRPr/>
            </a:pPr>
            <a:r>
              <a:rPr lang="en-US" sz="5400" dirty="0">
                <a:latin typeface="Arial" charset="0"/>
                <a:ea typeface="+mj-ea"/>
                <a:cs typeface="+mj-cs"/>
              </a:rPr>
              <a:t>DIRECT DETECTION</a:t>
            </a:r>
          </a:p>
        </p:txBody>
      </p:sp>
      <p:sp>
        <p:nvSpPr>
          <p:cNvPr id="49154" name="Rectangle 3"/>
          <p:cNvSpPr>
            <a:spLocks noGrp="1" noChangeArrowheads="1"/>
          </p:cNvSpPr>
          <p:nvPr>
            <p:ph idx="1"/>
          </p:nvPr>
        </p:nvSpPr>
        <p:spPr>
          <a:xfrm>
            <a:off x="990600" y="2057400"/>
            <a:ext cx="7620000" cy="4648200"/>
          </a:xfrm>
        </p:spPr>
        <p:txBody>
          <a:bodyPr/>
          <a:lstStyle/>
          <a:p>
            <a:pPr eaLnBrk="1" hangingPunct="1">
              <a:lnSpc>
                <a:spcPct val="90000"/>
              </a:lnSpc>
            </a:pPr>
            <a:r>
              <a:rPr lang="en-US" dirty="0">
                <a:latin typeface="Arial" charset="0"/>
                <a:ea typeface="ＭＳ Ｐゴシック" charset="0"/>
                <a:cs typeface="ＭＳ Ｐゴシック" charset="0"/>
              </a:rPr>
              <a:t>Molecular methods - probe, PCR</a:t>
            </a:r>
          </a:p>
          <a:p>
            <a:pPr lvl="1" eaLnBrk="1" hangingPunct="1">
              <a:lnSpc>
                <a:spcPct val="90000"/>
              </a:lnSpc>
            </a:pPr>
            <a:r>
              <a:rPr lang="en-US" dirty="0">
                <a:latin typeface="Arial" charset="0"/>
                <a:ea typeface="ＭＳ Ｐゴシック" charset="0"/>
                <a:cs typeface="ＭＳ Ｐゴシック" charset="0"/>
              </a:rPr>
              <a:t>DNA probe </a:t>
            </a:r>
          </a:p>
          <a:p>
            <a:pPr lvl="2" eaLnBrk="1" hangingPunct="1">
              <a:lnSpc>
                <a:spcPct val="90000"/>
              </a:lnSpc>
            </a:pPr>
            <a:r>
              <a:rPr lang="en-US" dirty="0">
                <a:latin typeface="Arial" charset="0"/>
                <a:ea typeface="ＭＳ Ｐゴシック" charset="0"/>
              </a:rPr>
              <a:t>Sensitivity 90-95%; specificity 90-99%</a:t>
            </a:r>
          </a:p>
          <a:p>
            <a:pPr lvl="1" eaLnBrk="1" hangingPunct="1">
              <a:lnSpc>
                <a:spcPct val="90000"/>
              </a:lnSpc>
            </a:pPr>
            <a:r>
              <a:rPr lang="en-US" dirty="0">
                <a:latin typeface="Arial" charset="0"/>
                <a:ea typeface="ＭＳ Ｐゴシック" charset="0"/>
                <a:cs typeface="ＭＳ Ｐゴシック" charset="0"/>
              </a:rPr>
              <a:t>PCR, e.g., Cepheid </a:t>
            </a:r>
            <a:r>
              <a:rPr lang="en-US" dirty="0" err="1">
                <a:latin typeface="Arial" charset="0"/>
                <a:ea typeface="ＭＳ Ｐゴシック" charset="0"/>
                <a:cs typeface="ＭＳ Ｐゴシック" charset="0"/>
              </a:rPr>
              <a:t>Xpert</a:t>
            </a:r>
            <a:r>
              <a:rPr lang="en-US" dirty="0">
                <a:latin typeface="Arial" charset="0"/>
                <a:ea typeface="ＭＳ Ｐゴシック" charset="0"/>
                <a:cs typeface="ＭＳ Ｐゴシック" charset="0"/>
              </a:rPr>
              <a:t>, Abbott ID Now</a:t>
            </a:r>
          </a:p>
          <a:p>
            <a:pPr lvl="2" eaLnBrk="1" hangingPunct="1">
              <a:lnSpc>
                <a:spcPct val="90000"/>
              </a:lnSpc>
            </a:pPr>
            <a:r>
              <a:rPr lang="en-US" dirty="0">
                <a:latin typeface="Arial" charset="0"/>
                <a:ea typeface="ＭＳ Ｐゴシック" charset="0"/>
              </a:rPr>
              <a:t>Sensitivity 92-98%; specificity 91-99%</a:t>
            </a:r>
          </a:p>
          <a:p>
            <a:pPr lvl="1" eaLnBrk="1" hangingPunct="1">
              <a:lnSpc>
                <a:spcPct val="90000"/>
              </a:lnSpc>
            </a:pPr>
            <a:r>
              <a:rPr lang="en-US" dirty="0">
                <a:latin typeface="Arial" charset="0"/>
                <a:ea typeface="ＭＳ Ｐゴシック" charset="0"/>
                <a:cs typeface="ＭＳ Ｐゴシック" charset="0"/>
              </a:rPr>
              <a:t>TAT – 1-2 </a:t>
            </a:r>
            <a:r>
              <a:rPr lang="en-US" dirty="0" err="1">
                <a:latin typeface="Arial" charset="0"/>
                <a:ea typeface="ＭＳ Ｐゴシック" charset="0"/>
                <a:cs typeface="ＭＳ Ｐゴシック" charset="0"/>
              </a:rPr>
              <a:t>hrs</a:t>
            </a:r>
            <a:r>
              <a:rPr lang="en-US" dirty="0">
                <a:latin typeface="Arial" charset="0"/>
                <a:ea typeface="ＭＳ Ｐゴシック" charset="0"/>
                <a:cs typeface="ＭＳ Ｐゴシック" charset="0"/>
              </a:rPr>
              <a:t>; more accurate; easy to use; not as rapid as antigen detection</a:t>
            </a:r>
          </a:p>
          <a:p>
            <a:pPr lvl="1" eaLnBrk="1" hangingPunct="1">
              <a:lnSpc>
                <a:spcPct val="90000"/>
              </a:lnSpc>
            </a:pPr>
            <a:r>
              <a:rPr lang="en-US" dirty="0">
                <a:latin typeface="Arial" charset="0"/>
                <a:ea typeface="ＭＳ Ｐゴシック" charset="0"/>
                <a:cs typeface="ＭＳ Ｐゴシック" charset="0"/>
              </a:rPr>
              <a:t>Expense; replacement for culture</a:t>
            </a:r>
          </a:p>
        </p:txBody>
      </p:sp>
      <p:pic>
        <p:nvPicPr>
          <p:cNvPr id="4" name="Content Placeholder 10" descr="A picture containing monitor, printer, microwave, sitting&#10;&#10;Description automatically generated">
            <a:extLst>
              <a:ext uri="{FF2B5EF4-FFF2-40B4-BE49-F238E27FC236}">
                <a16:creationId xmlns:a16="http://schemas.microsoft.com/office/drawing/2014/main" id="{E6F6F8B5-B13A-1B48-85BA-0BDA73F64E72}"/>
              </a:ext>
            </a:extLst>
          </p:cNvPr>
          <p:cNvPicPr>
            <a:picLocks noChangeAspect="1"/>
          </p:cNvPicPr>
          <p:nvPr/>
        </p:nvPicPr>
        <p:blipFill>
          <a:blip r:embed="rId3"/>
          <a:stretch>
            <a:fillRect/>
          </a:stretch>
        </p:blipFill>
        <p:spPr>
          <a:xfrm>
            <a:off x="9067800" y="3938536"/>
            <a:ext cx="3124200" cy="2915920"/>
          </a:xfrm>
          <a:prstGeom prst="rect">
            <a:avLst/>
          </a:prstGeom>
        </p:spPr>
      </p:pic>
      <p:pic>
        <p:nvPicPr>
          <p:cNvPr id="2" name="Content Placeholder 4" descr="A picture containing printer, sitting, white, car&#10;&#10;Description automatically generated">
            <a:extLst>
              <a:ext uri="{FF2B5EF4-FFF2-40B4-BE49-F238E27FC236}">
                <a16:creationId xmlns:a16="http://schemas.microsoft.com/office/drawing/2014/main" id="{0B2ED917-58DD-8B7B-756D-1CF44A1C26C4}"/>
              </a:ext>
            </a:extLst>
          </p:cNvPr>
          <p:cNvPicPr>
            <a:picLocks noChangeAspect="1"/>
          </p:cNvPicPr>
          <p:nvPr/>
        </p:nvPicPr>
        <p:blipFill>
          <a:blip r:embed="rId4"/>
          <a:stretch>
            <a:fillRect/>
          </a:stretch>
        </p:blipFill>
        <p:spPr bwMode="auto">
          <a:xfrm>
            <a:off x="8965149" y="1887217"/>
            <a:ext cx="3226851" cy="1993055"/>
          </a:xfrm>
          <a:prstGeom prst="rect">
            <a:avLst/>
          </a:prstGeom>
          <a:noFill/>
          <a:ln>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1600200" y="533400"/>
            <a:ext cx="7793037" cy="1143000"/>
          </a:xfrm>
        </p:spPr>
        <p:txBody>
          <a:bodyPr/>
          <a:lstStyle/>
          <a:p>
            <a:pPr eaLnBrk="1" fontAlgn="auto" hangingPunct="1">
              <a:spcAft>
                <a:spcPts val="0"/>
              </a:spcAft>
              <a:defRPr/>
            </a:pPr>
            <a:r>
              <a:rPr lang="en-US" sz="5400" dirty="0">
                <a:latin typeface="Arial" charset="0"/>
                <a:ea typeface="+mj-ea"/>
                <a:cs typeface="+mj-cs"/>
              </a:rPr>
              <a:t>DIAGNOSTIC OPTIONS</a:t>
            </a:r>
          </a:p>
        </p:txBody>
      </p:sp>
      <p:sp>
        <p:nvSpPr>
          <p:cNvPr id="53250" name="Rectangle 3"/>
          <p:cNvSpPr>
            <a:spLocks noGrp="1" noChangeArrowheads="1"/>
          </p:cNvSpPr>
          <p:nvPr>
            <p:ph idx="1"/>
          </p:nvPr>
        </p:nvSpPr>
        <p:spPr>
          <a:xfrm>
            <a:off x="990600" y="1981201"/>
            <a:ext cx="11201400" cy="4419599"/>
          </a:xfrm>
        </p:spPr>
        <p:txBody>
          <a:bodyPr/>
          <a:lstStyle/>
          <a:p>
            <a:pPr eaLnBrk="1" hangingPunct="1"/>
            <a:r>
              <a:rPr lang="en-US" sz="3600" dirty="0">
                <a:latin typeface="Arial" charset="0"/>
                <a:ea typeface="ＭＳ Ｐゴシック" charset="0"/>
                <a:cs typeface="ＭＳ Ｐゴシック" charset="0"/>
              </a:rPr>
              <a:t>Diagnose &amp; treat clinically</a:t>
            </a:r>
          </a:p>
          <a:p>
            <a:pPr eaLnBrk="1" hangingPunct="1"/>
            <a:r>
              <a:rPr lang="en-US" sz="3600" dirty="0">
                <a:latin typeface="Arial" charset="0"/>
                <a:ea typeface="ＭＳ Ｐゴシック" charset="0"/>
                <a:cs typeface="ＭＳ Ｐゴシック" charset="0"/>
              </a:rPr>
              <a:t>Culture/PCR &amp; treat until results known</a:t>
            </a:r>
          </a:p>
          <a:p>
            <a:pPr eaLnBrk="1" hangingPunct="1"/>
            <a:r>
              <a:rPr lang="en-US" sz="3600" dirty="0">
                <a:latin typeface="Arial" charset="0"/>
                <a:ea typeface="ＭＳ Ｐゴシック" charset="0"/>
                <a:cs typeface="ＭＳ Ｐゴシック" charset="0"/>
              </a:rPr>
              <a:t>Culture/PCR &amp; no treatment until results known</a:t>
            </a:r>
          </a:p>
          <a:p>
            <a:pPr eaLnBrk="1" hangingPunct="1"/>
            <a:r>
              <a:rPr lang="en-US" sz="3600" dirty="0">
                <a:latin typeface="Arial" charset="0"/>
                <a:ea typeface="ＭＳ Ｐゴシック" charset="0"/>
                <a:cs typeface="ＭＳ Ｐゴシック" charset="0"/>
              </a:rPr>
              <a:t>Rapid antigen test &amp; treat based on results</a:t>
            </a:r>
          </a:p>
          <a:p>
            <a:pPr eaLnBrk="1" hangingPunct="1"/>
            <a:r>
              <a:rPr lang="en-US" sz="3600" dirty="0">
                <a:latin typeface="Arial" charset="0"/>
                <a:ea typeface="ＭＳ Ｐゴシック" charset="0"/>
                <a:cs typeface="ＭＳ Ｐゴシック" charset="0"/>
              </a:rPr>
              <a:t>Rapid antigen test with culture/PCR backup for neg </a:t>
            </a:r>
          </a:p>
          <a:p>
            <a:pPr lvl="1" eaLnBrk="1" hangingPunct="1"/>
            <a:r>
              <a:rPr lang="en-US" sz="3200" dirty="0">
                <a:latin typeface="Arial" charset="0"/>
                <a:ea typeface="ＭＳ Ｐゴシック" charset="0"/>
              </a:rPr>
              <a:t>Rapid test +  </a:t>
            </a:r>
            <a:r>
              <a:rPr lang="en-US" sz="3200" dirty="0">
                <a:latin typeface="Wingdings" charset="0"/>
                <a:ea typeface="ＭＳ Ｐゴシック" charset="0"/>
                <a:cs typeface="Wingdings" charset="0"/>
                <a:sym typeface="Wingdings" charset="0"/>
              </a:rPr>
              <a:t> </a:t>
            </a:r>
            <a:r>
              <a:rPr lang="en-US" sz="3200" dirty="0">
                <a:latin typeface="Arial" charset="0"/>
                <a:ea typeface="ＭＳ Ｐゴシック" charset="0"/>
              </a:rPr>
              <a:t>treat</a:t>
            </a:r>
          </a:p>
          <a:p>
            <a:pPr lvl="1" eaLnBrk="1" hangingPunct="1"/>
            <a:r>
              <a:rPr lang="en-US" sz="3200" dirty="0">
                <a:latin typeface="Arial" charset="0"/>
                <a:ea typeface="ＭＳ Ｐゴシック" charset="0"/>
              </a:rPr>
              <a:t>Rapid test -  </a:t>
            </a:r>
            <a:r>
              <a:rPr lang="en-US" sz="3200" dirty="0">
                <a:latin typeface="Wingdings" charset="0"/>
                <a:ea typeface="ＭＳ Ｐゴシック" charset="0"/>
                <a:cs typeface="Wingdings" charset="0"/>
                <a:sym typeface="Wingdings" charset="0"/>
              </a:rPr>
              <a:t> </a:t>
            </a:r>
            <a:r>
              <a:rPr lang="en-US" sz="3200" dirty="0">
                <a:latin typeface="Arial" charset="0"/>
                <a:ea typeface="ＭＳ Ｐゴシック" charset="0"/>
              </a:rPr>
              <a:t>no Rx until culture/PCR results known</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1579563" y="533400"/>
            <a:ext cx="7793037" cy="1143000"/>
          </a:xfrm>
        </p:spPr>
        <p:txBody>
          <a:bodyPr/>
          <a:lstStyle/>
          <a:p>
            <a:pPr eaLnBrk="1" fontAlgn="auto" hangingPunct="1">
              <a:spcAft>
                <a:spcPts val="0"/>
              </a:spcAft>
              <a:defRPr/>
            </a:pPr>
            <a:r>
              <a:rPr lang="en-US" sz="5400" dirty="0">
                <a:latin typeface="Arial" charset="0"/>
                <a:ea typeface="+mj-ea"/>
                <a:cs typeface="+mj-cs"/>
              </a:rPr>
              <a:t>RECOMMENDATIONS</a:t>
            </a:r>
          </a:p>
        </p:txBody>
      </p:sp>
      <p:sp>
        <p:nvSpPr>
          <p:cNvPr id="55298" name="Rectangle 3"/>
          <p:cNvSpPr>
            <a:spLocks noGrp="1" noChangeArrowheads="1"/>
          </p:cNvSpPr>
          <p:nvPr>
            <p:ph idx="1"/>
          </p:nvPr>
        </p:nvSpPr>
        <p:spPr>
          <a:xfrm>
            <a:off x="990600" y="1981200"/>
            <a:ext cx="11049000" cy="4495800"/>
          </a:xfrm>
        </p:spPr>
        <p:txBody>
          <a:bodyPr/>
          <a:lstStyle/>
          <a:p>
            <a:pPr eaLnBrk="1" hangingPunct="1"/>
            <a:r>
              <a:rPr lang="en-US" dirty="0">
                <a:latin typeface="Arial" charset="0"/>
                <a:ea typeface="ＭＳ Ｐゴシック" charset="0"/>
                <a:cs typeface="ＭＳ Ｐゴシック" charset="0"/>
              </a:rPr>
              <a:t>American Academy of Pediatrics</a:t>
            </a:r>
          </a:p>
          <a:p>
            <a:pPr lvl="1" eaLnBrk="1" hangingPunct="1"/>
            <a:r>
              <a:rPr lang="en-US" dirty="0">
                <a:latin typeface="Arial" charset="0"/>
                <a:ea typeface="ＭＳ Ｐゴシック" charset="0"/>
              </a:rPr>
              <a:t>Confirm negative rapid antigen with culture/PCR</a:t>
            </a:r>
          </a:p>
          <a:p>
            <a:pPr lvl="1" eaLnBrk="1" hangingPunct="1"/>
            <a:r>
              <a:rPr lang="en-US" dirty="0">
                <a:latin typeface="Arial" charset="0"/>
                <a:ea typeface="ＭＳ Ｐゴシック" charset="0"/>
              </a:rPr>
              <a:t>Positive results do not need confirmation</a:t>
            </a:r>
          </a:p>
          <a:p>
            <a:pPr lvl="1" eaLnBrk="1" hangingPunct="1"/>
            <a:r>
              <a:rPr lang="en-US" dirty="0">
                <a:latin typeface="Arial" charset="0"/>
                <a:ea typeface="ＭＳ Ｐゴシック" charset="0"/>
              </a:rPr>
              <a:t>Negative PCR does not need culture confirmation</a:t>
            </a:r>
          </a:p>
          <a:p>
            <a:pPr eaLnBrk="1" hangingPunct="1"/>
            <a:r>
              <a:rPr lang="en-US" dirty="0">
                <a:latin typeface="Arial" charset="0"/>
                <a:ea typeface="ＭＳ Ｐゴシック" charset="0"/>
                <a:cs typeface="ＭＳ Ｐゴシック" charset="0"/>
              </a:rPr>
              <a:t>Infectious Disease Society of America</a:t>
            </a:r>
          </a:p>
          <a:p>
            <a:pPr lvl="1" eaLnBrk="1" hangingPunct="1"/>
            <a:r>
              <a:rPr lang="en-US" dirty="0">
                <a:latin typeface="Arial" charset="0"/>
                <a:ea typeface="ＭＳ Ｐゴシック" charset="0"/>
              </a:rPr>
              <a:t>Similar to AAP</a:t>
            </a:r>
          </a:p>
          <a:p>
            <a:pPr lvl="1" eaLnBrk="1" hangingPunct="1"/>
            <a:r>
              <a:rPr lang="en-US" dirty="0">
                <a:latin typeface="Arial" charset="0"/>
                <a:ea typeface="ＭＳ Ｐゴシック" charset="0"/>
              </a:rPr>
              <a:t>Adults lower incidence of GAS pharyngitis &amp; very low risk of ARF - no need to confirm negative rapid antigen w/ culture/PCR</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1579563" y="533400"/>
            <a:ext cx="7793037" cy="1143000"/>
          </a:xfrm>
        </p:spPr>
        <p:txBody>
          <a:bodyPr/>
          <a:lstStyle/>
          <a:p>
            <a:pPr eaLnBrk="1" fontAlgn="auto" hangingPunct="1">
              <a:spcAft>
                <a:spcPts val="0"/>
              </a:spcAft>
              <a:defRPr/>
            </a:pPr>
            <a:r>
              <a:rPr lang="en-US" sz="5400" dirty="0">
                <a:latin typeface="Arial" charset="0"/>
                <a:ea typeface="+mj-ea"/>
                <a:cs typeface="+mj-cs"/>
              </a:rPr>
              <a:t>RECOMMENDATIONS</a:t>
            </a:r>
          </a:p>
        </p:txBody>
      </p:sp>
      <p:sp>
        <p:nvSpPr>
          <p:cNvPr id="57346" name="Rectangle 3"/>
          <p:cNvSpPr>
            <a:spLocks noGrp="1" noChangeArrowheads="1"/>
          </p:cNvSpPr>
          <p:nvPr>
            <p:ph idx="1"/>
          </p:nvPr>
        </p:nvSpPr>
        <p:spPr>
          <a:xfrm>
            <a:off x="990600" y="1981201"/>
            <a:ext cx="11049000" cy="4724399"/>
          </a:xfrm>
        </p:spPr>
        <p:txBody>
          <a:bodyPr/>
          <a:lstStyle/>
          <a:p>
            <a:pPr eaLnBrk="1" hangingPunct="1">
              <a:spcBef>
                <a:spcPts val="500"/>
              </a:spcBef>
            </a:pPr>
            <a:r>
              <a:rPr lang="en-US" dirty="0">
                <a:latin typeface="Arial" charset="0"/>
                <a:ea typeface="ＭＳ Ｐゴシック" charset="0"/>
                <a:cs typeface="ＭＳ Ｐゴシック" charset="0"/>
              </a:rPr>
              <a:t>CDC/ACP/ASIM/AAFP</a:t>
            </a:r>
          </a:p>
          <a:p>
            <a:pPr lvl="1" eaLnBrk="1" hangingPunct="1">
              <a:spcBef>
                <a:spcPts val="500"/>
              </a:spcBef>
            </a:pPr>
            <a:r>
              <a:rPr lang="en-US" dirty="0">
                <a:latin typeface="Arial" charset="0"/>
                <a:ea typeface="ＭＳ Ｐゴシック" charset="0"/>
              </a:rPr>
              <a:t>Adults with pharyngitis screened for 4 </a:t>
            </a:r>
            <a:r>
              <a:rPr lang="ja-JP" altLang="en-US">
                <a:latin typeface="Arial" charset="0"/>
                <a:ea typeface="ＭＳ Ｐゴシック" charset="0"/>
              </a:rPr>
              <a:t>“</a:t>
            </a:r>
            <a:r>
              <a:rPr lang="en-US" altLang="ja-JP" dirty="0" err="1">
                <a:latin typeface="Arial" charset="0"/>
                <a:ea typeface="ＭＳ Ｐゴシック" charset="0"/>
              </a:rPr>
              <a:t>Centor</a:t>
            </a:r>
            <a:r>
              <a:rPr lang="en-US" altLang="ja-JP" dirty="0">
                <a:latin typeface="Arial" charset="0"/>
                <a:ea typeface="ＭＳ Ｐゴシック" charset="0"/>
              </a:rPr>
              <a:t> criteria</a:t>
            </a:r>
            <a:r>
              <a:rPr lang="ja-JP" altLang="en-US">
                <a:latin typeface="Arial" charset="0"/>
                <a:ea typeface="ＭＳ Ｐゴシック" charset="0"/>
              </a:rPr>
              <a:t>”</a:t>
            </a:r>
            <a:r>
              <a:rPr lang="en-US" altLang="ja-JP" dirty="0">
                <a:latin typeface="Arial" charset="0"/>
                <a:ea typeface="ＭＳ Ｐゴシック" charset="0"/>
              </a:rPr>
              <a:t> - fever, tonsillar exudate, absence of cough, tender anterior cervical lymphadenopathy</a:t>
            </a:r>
          </a:p>
          <a:p>
            <a:pPr lvl="1" eaLnBrk="1" hangingPunct="1">
              <a:spcBef>
                <a:spcPts val="500"/>
              </a:spcBef>
            </a:pPr>
            <a:r>
              <a:rPr lang="en-US" dirty="0">
                <a:latin typeface="Arial" charset="0"/>
                <a:ea typeface="ＭＳ Ｐゴシック" charset="0"/>
              </a:rPr>
              <a:t>None or one - not tested/not treated</a:t>
            </a:r>
          </a:p>
          <a:p>
            <a:pPr lvl="1" eaLnBrk="1" hangingPunct="1">
              <a:spcBef>
                <a:spcPts val="500"/>
              </a:spcBef>
            </a:pPr>
            <a:r>
              <a:rPr lang="en-US" dirty="0">
                <a:latin typeface="Arial" charset="0"/>
                <a:ea typeface="ＭＳ Ｐゴシック" charset="0"/>
              </a:rPr>
              <a:t>≥ 2 – 3 - options</a:t>
            </a:r>
          </a:p>
          <a:p>
            <a:pPr lvl="2" eaLnBrk="1" hangingPunct="1">
              <a:spcBef>
                <a:spcPts val="500"/>
              </a:spcBef>
            </a:pPr>
            <a:r>
              <a:rPr lang="en-US" dirty="0">
                <a:latin typeface="Arial" charset="0"/>
                <a:ea typeface="ＭＳ Ｐゴシック" charset="0"/>
              </a:rPr>
              <a:t>Rapid antigen; treat if +</a:t>
            </a:r>
          </a:p>
          <a:p>
            <a:pPr lvl="2" eaLnBrk="1" hangingPunct="1">
              <a:spcBef>
                <a:spcPts val="500"/>
              </a:spcBef>
            </a:pPr>
            <a:r>
              <a:rPr lang="en-US" dirty="0">
                <a:latin typeface="Arial" charset="0"/>
                <a:ea typeface="ＭＳ Ｐゴシック" charset="0"/>
              </a:rPr>
              <a:t>Rapid antigen if 2-3 criteria; treat if + or if 4 criteria</a:t>
            </a:r>
          </a:p>
          <a:p>
            <a:pPr lvl="2" eaLnBrk="1" hangingPunct="1">
              <a:spcBef>
                <a:spcPts val="500"/>
              </a:spcBef>
            </a:pPr>
            <a:r>
              <a:rPr lang="en-US" dirty="0">
                <a:latin typeface="Arial" charset="0"/>
                <a:ea typeface="ＭＳ Ｐゴシック" charset="0"/>
              </a:rPr>
              <a:t>Treat if ≥ 3 criteria</a:t>
            </a:r>
          </a:p>
          <a:p>
            <a:pPr lvl="1" eaLnBrk="1" hangingPunct="1">
              <a:spcBef>
                <a:spcPts val="500"/>
              </a:spcBef>
            </a:pPr>
            <a:r>
              <a:rPr lang="en-US" dirty="0">
                <a:latin typeface="Arial" charset="0"/>
                <a:ea typeface="ＭＳ Ｐゴシック" charset="0"/>
              </a:rPr>
              <a:t>Excessive antibiotic treatment?</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533400"/>
            <a:ext cx="9677400" cy="1143000"/>
          </a:xfrm>
        </p:spPr>
        <p:txBody>
          <a:bodyPr/>
          <a:lstStyle/>
          <a:p>
            <a:r>
              <a:rPr lang="en-US" sz="5400" dirty="0"/>
              <a:t>Upper Respiratory Infections</a:t>
            </a:r>
          </a:p>
        </p:txBody>
      </p:sp>
      <p:sp>
        <p:nvSpPr>
          <p:cNvPr id="3" name="Content Placeholder 2"/>
          <p:cNvSpPr>
            <a:spLocks noGrp="1"/>
          </p:cNvSpPr>
          <p:nvPr>
            <p:ph sz="half" idx="1"/>
          </p:nvPr>
        </p:nvSpPr>
        <p:spPr>
          <a:xfrm>
            <a:off x="1066800" y="2017713"/>
            <a:ext cx="4800600" cy="4114800"/>
          </a:xfrm>
        </p:spPr>
        <p:txBody>
          <a:bodyPr/>
          <a:lstStyle/>
          <a:p>
            <a:r>
              <a:rPr lang="en-US" sz="3200" dirty="0"/>
              <a:t>Viruses</a:t>
            </a:r>
          </a:p>
          <a:p>
            <a:pPr lvl="1"/>
            <a:r>
              <a:rPr lang="en-US" sz="2800" dirty="0"/>
              <a:t>RSV*</a:t>
            </a:r>
          </a:p>
          <a:p>
            <a:pPr lvl="1"/>
            <a:r>
              <a:rPr lang="en-US" sz="2800" dirty="0"/>
              <a:t>Influenza viruses*</a:t>
            </a:r>
          </a:p>
          <a:p>
            <a:pPr lvl="1"/>
            <a:r>
              <a:rPr lang="en-US" sz="2800" dirty="0"/>
              <a:t>Parainfluenza viruses</a:t>
            </a:r>
          </a:p>
          <a:p>
            <a:pPr lvl="1"/>
            <a:r>
              <a:rPr lang="en-US" sz="2800" dirty="0"/>
              <a:t>hMPV</a:t>
            </a:r>
          </a:p>
          <a:p>
            <a:pPr lvl="1"/>
            <a:r>
              <a:rPr lang="en-US" sz="2800" dirty="0"/>
              <a:t>Coronaviruses</a:t>
            </a:r>
            <a:r>
              <a:rPr lang="en-US" sz="2800" baseline="30000" dirty="0"/>
              <a:t>#</a:t>
            </a:r>
            <a:r>
              <a:rPr lang="en-US" sz="2800" dirty="0"/>
              <a:t>*</a:t>
            </a:r>
          </a:p>
          <a:p>
            <a:pPr lvl="1"/>
            <a:r>
              <a:rPr lang="en-US" sz="2800" dirty="0"/>
              <a:t>Rhinoviruses</a:t>
            </a:r>
          </a:p>
          <a:p>
            <a:pPr lvl="1"/>
            <a:r>
              <a:rPr lang="en-US" sz="2800" dirty="0"/>
              <a:t>Adenoviruses</a:t>
            </a:r>
          </a:p>
          <a:p>
            <a:pPr lvl="1"/>
            <a:endParaRPr lang="en-US" sz="2800" dirty="0"/>
          </a:p>
          <a:p>
            <a:pPr lvl="1"/>
            <a:endParaRPr lang="en-US" sz="2800" dirty="0"/>
          </a:p>
        </p:txBody>
      </p:sp>
      <p:sp>
        <p:nvSpPr>
          <p:cNvPr id="4" name="Content Placeholder 3"/>
          <p:cNvSpPr>
            <a:spLocks noGrp="1"/>
          </p:cNvSpPr>
          <p:nvPr>
            <p:ph sz="half" idx="2"/>
          </p:nvPr>
        </p:nvSpPr>
        <p:spPr>
          <a:xfrm>
            <a:off x="6019800" y="2043340"/>
            <a:ext cx="5715000" cy="4114800"/>
          </a:xfrm>
        </p:spPr>
        <p:txBody>
          <a:bodyPr/>
          <a:lstStyle/>
          <a:p>
            <a:r>
              <a:rPr lang="en-US" sz="3200" dirty="0"/>
              <a:t>Bacteria</a:t>
            </a:r>
          </a:p>
          <a:p>
            <a:pPr lvl="1"/>
            <a:r>
              <a:rPr lang="en-US" sz="2800" i="1" dirty="0"/>
              <a:t>Mycoplasma pneumoniae</a:t>
            </a:r>
          </a:p>
          <a:p>
            <a:pPr lvl="1"/>
            <a:r>
              <a:rPr lang="en-US" sz="2800" i="1" dirty="0" err="1"/>
              <a:t>Chlamydophila</a:t>
            </a:r>
            <a:r>
              <a:rPr lang="en-US" sz="2800" i="1" dirty="0"/>
              <a:t> pneumoniae</a:t>
            </a:r>
          </a:p>
          <a:p>
            <a:pPr lvl="1"/>
            <a:r>
              <a:rPr lang="en-US" sz="2800" i="1" dirty="0"/>
              <a:t>Bordetella pertussis</a:t>
            </a:r>
          </a:p>
        </p:txBody>
      </p:sp>
    </p:spTree>
    <p:extLst>
      <p:ext uri="{BB962C8B-B14F-4D97-AF65-F5344CB8AC3E}">
        <p14:creationId xmlns:p14="http://schemas.microsoft.com/office/powerpoint/2010/main" val="2069546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533400"/>
            <a:ext cx="7793037" cy="1143000"/>
          </a:xfrm>
        </p:spPr>
        <p:txBody>
          <a:bodyPr/>
          <a:lstStyle/>
          <a:p>
            <a:r>
              <a:rPr lang="en-US" sz="5400" dirty="0"/>
              <a:t>RSV</a:t>
            </a:r>
          </a:p>
        </p:txBody>
      </p:sp>
      <p:sp>
        <p:nvSpPr>
          <p:cNvPr id="5" name="Content Placeholder 4"/>
          <p:cNvSpPr>
            <a:spLocks noGrp="1"/>
          </p:cNvSpPr>
          <p:nvPr>
            <p:ph idx="1"/>
          </p:nvPr>
        </p:nvSpPr>
        <p:spPr>
          <a:xfrm>
            <a:off x="990600" y="1964987"/>
            <a:ext cx="10972800" cy="4167526"/>
          </a:xfrm>
        </p:spPr>
        <p:txBody>
          <a:bodyPr/>
          <a:lstStyle/>
          <a:p>
            <a:r>
              <a:rPr lang="en-US" dirty="0" err="1"/>
              <a:t>Paramyxoviridae</a:t>
            </a:r>
            <a:endParaRPr lang="en-US" dirty="0"/>
          </a:p>
          <a:p>
            <a:r>
              <a:rPr lang="en-US" dirty="0"/>
              <a:t>Enveloped, </a:t>
            </a:r>
            <a:r>
              <a:rPr lang="en-US" dirty="0" err="1"/>
              <a:t>ssRNA</a:t>
            </a:r>
            <a:r>
              <a:rPr lang="en-US" dirty="0"/>
              <a:t>; A &amp; B antigenic </a:t>
            </a:r>
            <a:r>
              <a:rPr lang="en-US" dirty="0" err="1"/>
              <a:t>grps</a:t>
            </a:r>
            <a:endParaRPr lang="en-US" dirty="0"/>
          </a:p>
          <a:p>
            <a:pPr>
              <a:spcBef>
                <a:spcPts val="500"/>
              </a:spcBef>
            </a:pPr>
            <a:r>
              <a:rPr lang="en-US" dirty="0"/>
              <a:t>Acute upper &amp; lower respiratory infections</a:t>
            </a:r>
          </a:p>
          <a:p>
            <a:r>
              <a:rPr lang="en-US" dirty="0"/>
              <a:t>Winter predominance in temperate zones</a:t>
            </a:r>
          </a:p>
          <a:p>
            <a:r>
              <a:rPr lang="en-US" dirty="0"/>
              <a:t>Leading cause of bronchiolitis in infants</a:t>
            </a:r>
          </a:p>
          <a:p>
            <a:r>
              <a:rPr lang="en-US" dirty="0"/>
              <a:t>Droplet transmission</a:t>
            </a:r>
          </a:p>
          <a:p>
            <a:r>
              <a:rPr lang="en-US" dirty="0"/>
              <a:t>Treatment </a:t>
            </a:r>
            <a:r>
              <a:rPr lang="mr-IN" dirty="0"/>
              <a:t>–</a:t>
            </a:r>
            <a:r>
              <a:rPr lang="en-US" dirty="0"/>
              <a:t> supportive; ribavirin</a:t>
            </a:r>
          </a:p>
          <a:p>
            <a:r>
              <a:rPr lang="en-US" dirty="0"/>
              <a:t>Prevention - </a:t>
            </a:r>
            <a:r>
              <a:rPr lang="en-US" dirty="0" err="1"/>
              <a:t>palivizumab</a:t>
            </a:r>
            <a:endParaRPr lang="en-US" dirty="0"/>
          </a:p>
        </p:txBody>
      </p:sp>
    </p:spTree>
    <p:extLst>
      <p:ext uri="{BB962C8B-B14F-4D97-AF65-F5344CB8AC3E}">
        <p14:creationId xmlns:p14="http://schemas.microsoft.com/office/powerpoint/2010/main" val="15103410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C67DE9-DB1B-1B4B-0940-A98F2D2CCA69}"/>
              </a:ext>
            </a:extLst>
          </p:cNvPr>
          <p:cNvSpPr>
            <a:spLocks noGrp="1"/>
          </p:cNvSpPr>
          <p:nvPr>
            <p:ph type="title"/>
          </p:nvPr>
        </p:nvSpPr>
        <p:spPr>
          <a:xfrm>
            <a:off x="1600200" y="533400"/>
            <a:ext cx="10390716" cy="1143000"/>
          </a:xfrm>
        </p:spPr>
        <p:txBody>
          <a:bodyPr/>
          <a:lstStyle/>
          <a:p>
            <a:r>
              <a:rPr lang="en-US" sz="5400" dirty="0"/>
              <a:t>OBJECTIVES</a:t>
            </a:r>
          </a:p>
        </p:txBody>
      </p:sp>
      <p:sp>
        <p:nvSpPr>
          <p:cNvPr id="3" name="Content Placeholder 2">
            <a:extLst>
              <a:ext uri="{FF2B5EF4-FFF2-40B4-BE49-F238E27FC236}">
                <a16:creationId xmlns:a16="http://schemas.microsoft.com/office/drawing/2014/main" id="{DBC1B372-90C8-35FC-1637-D269D005066A}"/>
              </a:ext>
            </a:extLst>
          </p:cNvPr>
          <p:cNvSpPr>
            <a:spLocks noGrp="1"/>
          </p:cNvSpPr>
          <p:nvPr>
            <p:ph idx="1"/>
          </p:nvPr>
        </p:nvSpPr>
        <p:spPr>
          <a:xfrm>
            <a:off x="1143000" y="2057400"/>
            <a:ext cx="10363200" cy="4114800"/>
          </a:xfrm>
        </p:spPr>
        <p:txBody>
          <a:bodyPr/>
          <a:lstStyle/>
          <a:p>
            <a:r>
              <a:rPr lang="en-US" sz="3600" dirty="0"/>
              <a:t>Describe 2 test methods for the diagnosis of "strep throat" </a:t>
            </a:r>
          </a:p>
          <a:p>
            <a:r>
              <a:rPr lang="en-US" sz="3600" dirty="0"/>
              <a:t>Describe 2 test methods for the diagnosis of viral upper respiratory infections </a:t>
            </a:r>
          </a:p>
          <a:p>
            <a:r>
              <a:rPr lang="en-US" sz="3600" dirty="0"/>
              <a:t>Describe the testing algorithm for HIV and HCV screening </a:t>
            </a:r>
          </a:p>
        </p:txBody>
      </p:sp>
    </p:spTree>
    <p:extLst>
      <p:ext uri="{BB962C8B-B14F-4D97-AF65-F5344CB8AC3E}">
        <p14:creationId xmlns:p14="http://schemas.microsoft.com/office/powerpoint/2010/main" val="15359964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533400"/>
            <a:ext cx="7793037" cy="1143000"/>
          </a:xfrm>
        </p:spPr>
        <p:txBody>
          <a:bodyPr/>
          <a:lstStyle/>
          <a:p>
            <a:r>
              <a:rPr lang="en-US" sz="5400" dirty="0"/>
              <a:t>INFLUENZA</a:t>
            </a:r>
          </a:p>
        </p:txBody>
      </p:sp>
      <p:sp>
        <p:nvSpPr>
          <p:cNvPr id="3" name="Content Placeholder 2"/>
          <p:cNvSpPr>
            <a:spLocks noGrp="1"/>
          </p:cNvSpPr>
          <p:nvPr>
            <p:ph idx="1"/>
          </p:nvPr>
        </p:nvSpPr>
        <p:spPr>
          <a:xfrm>
            <a:off x="990600" y="1905001"/>
            <a:ext cx="11049000" cy="4674917"/>
          </a:xfrm>
        </p:spPr>
        <p:txBody>
          <a:bodyPr/>
          <a:lstStyle/>
          <a:p>
            <a:r>
              <a:rPr lang="en-US" dirty="0" err="1"/>
              <a:t>Orthomyxoviridae</a:t>
            </a:r>
            <a:endParaRPr lang="en-US" dirty="0"/>
          </a:p>
          <a:p>
            <a:r>
              <a:rPr lang="en-US" dirty="0"/>
              <a:t>Enveloped, </a:t>
            </a:r>
            <a:r>
              <a:rPr lang="en-US" dirty="0" err="1"/>
              <a:t>ssRNA</a:t>
            </a:r>
            <a:r>
              <a:rPr lang="en-US" dirty="0"/>
              <a:t> virus; Types A, B, C</a:t>
            </a:r>
          </a:p>
          <a:p>
            <a:r>
              <a:rPr lang="en-US" dirty="0"/>
              <a:t>Transmitted via respiratory route </a:t>
            </a:r>
            <a:r>
              <a:rPr lang="mr-IN" dirty="0"/>
              <a:t>–</a:t>
            </a:r>
            <a:r>
              <a:rPr lang="en-US" dirty="0"/>
              <a:t> droplet/airborne</a:t>
            </a:r>
          </a:p>
          <a:p>
            <a:r>
              <a:rPr lang="en-US" dirty="0"/>
              <a:t>Epidemic disease </a:t>
            </a:r>
            <a:r>
              <a:rPr lang="mr-IN" dirty="0"/>
              <a:t>–</a:t>
            </a:r>
            <a:r>
              <a:rPr lang="en-US" dirty="0"/>
              <a:t> winter; antigenic variation</a:t>
            </a:r>
          </a:p>
          <a:p>
            <a:r>
              <a:rPr lang="en-US" dirty="0"/>
              <a:t>Significant cause of morbidity &amp; mortality; characteristic fever &amp; cough</a:t>
            </a:r>
          </a:p>
          <a:p>
            <a:r>
              <a:rPr lang="en-US" dirty="0"/>
              <a:t>Treatment – </a:t>
            </a:r>
            <a:r>
              <a:rPr lang="en-US" dirty="0">
                <a:latin typeface="Arial" charset="0"/>
                <a:ea typeface="ＭＳ Ｐゴシック" charset="0"/>
                <a:cs typeface="ＭＳ Ｐゴシック" charset="0"/>
              </a:rPr>
              <a:t>oseltamivir, </a:t>
            </a:r>
            <a:r>
              <a:rPr lang="en-US" dirty="0" err="1">
                <a:latin typeface="Arial" charset="0"/>
                <a:ea typeface="ＭＳ Ｐゴシック" charset="0"/>
                <a:cs typeface="ＭＳ Ｐゴシック" charset="0"/>
              </a:rPr>
              <a:t>zanamivir</a:t>
            </a:r>
            <a:r>
              <a:rPr lang="en-US" dirty="0">
                <a:latin typeface="Arial" charset="0"/>
                <a:ea typeface="ＭＳ Ｐゴシック" charset="0"/>
                <a:cs typeface="ＭＳ Ｐゴシック" charset="0"/>
              </a:rPr>
              <a:t>, </a:t>
            </a:r>
            <a:r>
              <a:rPr lang="en-US" dirty="0" err="1">
                <a:latin typeface="Arial" charset="0"/>
                <a:ea typeface="ＭＳ Ｐゴシック" charset="0"/>
                <a:cs typeface="ＭＳ Ｐゴシック" charset="0"/>
              </a:rPr>
              <a:t>peramivir</a:t>
            </a:r>
            <a:endParaRPr lang="en-US" dirty="0">
              <a:latin typeface="Arial" charset="0"/>
              <a:ea typeface="ＭＳ Ｐゴシック" charset="0"/>
              <a:cs typeface="ＭＳ Ｐゴシック" charset="0"/>
            </a:endParaRPr>
          </a:p>
          <a:p>
            <a:r>
              <a:rPr lang="en-US" dirty="0"/>
              <a:t>Prevention </a:t>
            </a:r>
            <a:r>
              <a:rPr lang="mr-IN" dirty="0"/>
              <a:t>–</a:t>
            </a:r>
            <a:r>
              <a:rPr lang="en-US" dirty="0"/>
              <a:t> annual flu vaccination</a:t>
            </a:r>
            <a:endParaRPr lang="en-US" dirty="0">
              <a:latin typeface="Arial" charset="0"/>
              <a:ea typeface="ＭＳ Ｐゴシック" charset="0"/>
              <a:cs typeface="ＭＳ Ｐゴシック" charset="0"/>
            </a:endParaRPr>
          </a:p>
          <a:p>
            <a:endParaRPr lang="en-US" dirty="0"/>
          </a:p>
        </p:txBody>
      </p:sp>
    </p:spTree>
    <p:extLst>
      <p:ext uri="{BB962C8B-B14F-4D97-AF65-F5344CB8AC3E}">
        <p14:creationId xmlns:p14="http://schemas.microsoft.com/office/powerpoint/2010/main" val="13209929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529986"/>
            <a:ext cx="8858049" cy="1143000"/>
          </a:xfrm>
        </p:spPr>
        <p:txBody>
          <a:bodyPr/>
          <a:lstStyle/>
          <a:p>
            <a:r>
              <a:rPr lang="en-US" sz="5400" dirty="0"/>
              <a:t>SARS-CoV-2</a:t>
            </a:r>
          </a:p>
        </p:txBody>
      </p:sp>
      <p:sp>
        <p:nvSpPr>
          <p:cNvPr id="3" name="Content Placeholder 2"/>
          <p:cNvSpPr>
            <a:spLocks noGrp="1"/>
          </p:cNvSpPr>
          <p:nvPr>
            <p:ph idx="1"/>
          </p:nvPr>
        </p:nvSpPr>
        <p:spPr>
          <a:xfrm>
            <a:off x="990600" y="1981200"/>
            <a:ext cx="11049000" cy="4648200"/>
          </a:xfrm>
        </p:spPr>
        <p:txBody>
          <a:bodyPr/>
          <a:lstStyle/>
          <a:p>
            <a:pPr>
              <a:spcBef>
                <a:spcPts val="168"/>
              </a:spcBef>
            </a:pPr>
            <a:r>
              <a:rPr lang="en-US" sz="2800" dirty="0" err="1"/>
              <a:t>Coronaviridae</a:t>
            </a:r>
            <a:endParaRPr lang="en-US" sz="2800" dirty="0"/>
          </a:p>
          <a:p>
            <a:pPr>
              <a:spcBef>
                <a:spcPts val="168"/>
              </a:spcBef>
            </a:pPr>
            <a:r>
              <a:rPr lang="en-US" sz="2800" dirty="0"/>
              <a:t>Enveloped, </a:t>
            </a:r>
            <a:r>
              <a:rPr lang="en-US" sz="2800" dirty="0" err="1"/>
              <a:t>ssRNA</a:t>
            </a:r>
            <a:endParaRPr lang="en-US" sz="2800" dirty="0"/>
          </a:p>
          <a:p>
            <a:pPr>
              <a:spcBef>
                <a:spcPts val="168"/>
              </a:spcBef>
            </a:pPr>
            <a:r>
              <a:rPr lang="en-US" sz="2800" dirty="0"/>
              <a:t>Coronaviruses cause 15% of common colds; winter/spring</a:t>
            </a:r>
          </a:p>
          <a:p>
            <a:pPr lvl="1">
              <a:spcBef>
                <a:spcPts val="168"/>
              </a:spcBef>
            </a:pPr>
            <a:r>
              <a:rPr lang="en-US" sz="2400" dirty="0"/>
              <a:t>MERS, SARS, CoVID-19 </a:t>
            </a:r>
            <a:r>
              <a:rPr lang="mr-IN" sz="2400" dirty="0"/>
              <a:t>–</a:t>
            </a:r>
            <a:r>
              <a:rPr lang="en-US" sz="2400" dirty="0"/>
              <a:t> severe &amp; sometimes fatal respiratory disease</a:t>
            </a:r>
          </a:p>
          <a:p>
            <a:pPr>
              <a:spcBef>
                <a:spcPts val="168"/>
              </a:spcBef>
            </a:pPr>
            <a:r>
              <a:rPr lang="en-US" sz="2800" dirty="0"/>
              <a:t>Wuhan, Hubei Province, China; 2019</a:t>
            </a:r>
          </a:p>
          <a:p>
            <a:pPr lvl="1">
              <a:spcBef>
                <a:spcPts val="168"/>
              </a:spcBef>
            </a:pPr>
            <a:r>
              <a:rPr lang="en-US" sz="2400" dirty="0"/>
              <a:t>Global – 762 million cases; 6.9 million deaths (0.9%)</a:t>
            </a:r>
          </a:p>
          <a:p>
            <a:pPr lvl="2">
              <a:spcBef>
                <a:spcPts val="168"/>
              </a:spcBef>
            </a:pPr>
            <a:r>
              <a:rPr lang="en-US" sz="2000" dirty="0"/>
              <a:t>USA – 103 million cases; about 1.1 million deaths (1.1%)*</a:t>
            </a:r>
          </a:p>
          <a:p>
            <a:pPr lvl="2">
              <a:spcBef>
                <a:spcPts val="168"/>
              </a:spcBef>
            </a:pPr>
            <a:r>
              <a:rPr lang="en-US" sz="2000" dirty="0"/>
              <a:t>Nebraska – 563,000 cases; 4800 deaths (0.9%)*</a:t>
            </a:r>
          </a:p>
          <a:p>
            <a:pPr>
              <a:spcBef>
                <a:spcPts val="168"/>
              </a:spcBef>
            </a:pPr>
            <a:r>
              <a:rPr lang="en-US" sz="2800" dirty="0" err="1"/>
              <a:t>CoVID</a:t>
            </a:r>
            <a:r>
              <a:rPr lang="en-US" sz="2800" dirty="0"/>
              <a:t> treatment/prevention </a:t>
            </a:r>
            <a:r>
              <a:rPr lang="mr-IN" sz="2800" dirty="0"/>
              <a:t>–</a:t>
            </a:r>
            <a:r>
              <a:rPr lang="en-US" sz="2800" dirty="0"/>
              <a:t> supportive; antivirals; steroids, monoclonal antibodies**; vaccination</a:t>
            </a:r>
          </a:p>
        </p:txBody>
      </p:sp>
    </p:spTree>
    <p:extLst>
      <p:ext uri="{BB962C8B-B14F-4D97-AF65-F5344CB8AC3E}">
        <p14:creationId xmlns:p14="http://schemas.microsoft.com/office/powerpoint/2010/main" val="17431706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559170"/>
            <a:ext cx="8867777" cy="1143000"/>
          </a:xfrm>
        </p:spPr>
        <p:txBody>
          <a:bodyPr/>
          <a:lstStyle/>
          <a:p>
            <a:r>
              <a:rPr lang="en-US" sz="5400" dirty="0"/>
              <a:t>CONVENTIONAL DX</a:t>
            </a:r>
          </a:p>
        </p:txBody>
      </p:sp>
      <p:sp>
        <p:nvSpPr>
          <p:cNvPr id="3" name="Content Placeholder 2"/>
          <p:cNvSpPr>
            <a:spLocks noGrp="1"/>
          </p:cNvSpPr>
          <p:nvPr>
            <p:ph idx="1"/>
          </p:nvPr>
        </p:nvSpPr>
        <p:spPr>
          <a:xfrm>
            <a:off x="1066800" y="2017712"/>
            <a:ext cx="10972800" cy="4459287"/>
          </a:xfrm>
        </p:spPr>
        <p:txBody>
          <a:bodyPr/>
          <a:lstStyle/>
          <a:p>
            <a:r>
              <a:rPr lang="en-US" sz="3600" dirty="0"/>
              <a:t>Diagnosis </a:t>
            </a:r>
            <a:r>
              <a:rPr lang="mr-IN" sz="3600" dirty="0"/>
              <a:t>–</a:t>
            </a:r>
            <a:r>
              <a:rPr lang="en-US" sz="3600" dirty="0"/>
              <a:t> age/season → clinical</a:t>
            </a:r>
          </a:p>
          <a:p>
            <a:r>
              <a:rPr lang="en-US" sz="3600" dirty="0"/>
              <a:t>Laboratory diagnosis</a:t>
            </a:r>
          </a:p>
          <a:p>
            <a:pPr lvl="1"/>
            <a:r>
              <a:rPr lang="en-US" sz="3200" dirty="0"/>
              <a:t>Rapid antigen (RSV, </a:t>
            </a:r>
            <a:r>
              <a:rPr lang="en-US" sz="3200" dirty="0" err="1"/>
              <a:t>FluA</a:t>
            </a:r>
            <a:r>
              <a:rPr lang="en-US" sz="3200" dirty="0"/>
              <a:t>/B, </a:t>
            </a:r>
            <a:r>
              <a:rPr lang="en-US" sz="3200" dirty="0" err="1"/>
              <a:t>CoVID</a:t>
            </a:r>
            <a:r>
              <a:rPr lang="en-US" sz="3200" dirty="0"/>
              <a:t>) - clinics, ER; fast, but low sensitivity (65-80%) &amp; suboptimal specificity</a:t>
            </a:r>
          </a:p>
          <a:p>
            <a:pPr lvl="1"/>
            <a:r>
              <a:rPr lang="en-US" sz="3200" dirty="0"/>
              <a:t>DFA (RSV, Flu, ADV, </a:t>
            </a:r>
            <a:r>
              <a:rPr lang="en-US" sz="3200" dirty="0" err="1"/>
              <a:t>Paraflu</a:t>
            </a:r>
            <a:r>
              <a:rPr lang="en-US" sz="3200" dirty="0"/>
              <a:t>) – similar</a:t>
            </a:r>
          </a:p>
          <a:p>
            <a:pPr lvl="1"/>
            <a:r>
              <a:rPr lang="en-US" sz="3200" dirty="0"/>
              <a:t>Culture </a:t>
            </a:r>
            <a:r>
              <a:rPr lang="mr-IN" sz="3200" dirty="0"/>
              <a:t>–</a:t>
            </a:r>
            <a:r>
              <a:rPr lang="en-US" sz="3200" dirty="0"/>
              <a:t> low sensitivity/high specificity; 3-28 days</a:t>
            </a:r>
          </a:p>
          <a:p>
            <a:pPr lvl="1"/>
            <a:r>
              <a:rPr lang="en-US" sz="3200" dirty="0"/>
              <a:t>Serology – IgM, acute/convalescent</a:t>
            </a:r>
          </a:p>
        </p:txBody>
      </p:sp>
    </p:spTree>
    <p:extLst>
      <p:ext uri="{BB962C8B-B14F-4D97-AF65-F5344CB8AC3E}">
        <p14:creationId xmlns:p14="http://schemas.microsoft.com/office/powerpoint/2010/main" val="10457399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71623" y="563750"/>
            <a:ext cx="8943977" cy="1143000"/>
          </a:xfrm>
        </p:spPr>
        <p:txBody>
          <a:bodyPr/>
          <a:lstStyle/>
          <a:p>
            <a:r>
              <a:rPr lang="en-US" sz="5400" dirty="0"/>
              <a:t>MOLECULAR DIAGNOSIS</a:t>
            </a:r>
          </a:p>
        </p:txBody>
      </p:sp>
      <p:sp>
        <p:nvSpPr>
          <p:cNvPr id="3" name="Content Placeholder 2"/>
          <p:cNvSpPr>
            <a:spLocks noGrp="1"/>
          </p:cNvSpPr>
          <p:nvPr>
            <p:ph idx="1"/>
          </p:nvPr>
        </p:nvSpPr>
        <p:spPr>
          <a:xfrm>
            <a:off x="422896" y="2133600"/>
            <a:ext cx="6054104" cy="4648200"/>
          </a:xfrm>
        </p:spPr>
        <p:txBody>
          <a:bodyPr/>
          <a:lstStyle/>
          <a:p>
            <a:pPr>
              <a:spcBef>
                <a:spcPts val="264"/>
              </a:spcBef>
            </a:pPr>
            <a:r>
              <a:rPr lang="en-US" dirty="0"/>
              <a:t>Several methods/ approaches</a:t>
            </a:r>
          </a:p>
          <a:p>
            <a:pPr lvl="1">
              <a:spcBef>
                <a:spcPts val="264"/>
              </a:spcBef>
            </a:pPr>
            <a:r>
              <a:rPr lang="en-US" dirty="0"/>
              <a:t>Single or limited multiple PCR methods</a:t>
            </a:r>
          </a:p>
          <a:p>
            <a:pPr lvl="2">
              <a:spcBef>
                <a:spcPts val="264"/>
              </a:spcBef>
            </a:pPr>
            <a:r>
              <a:rPr lang="en-US" dirty="0"/>
              <a:t>Flu A/B + RSV</a:t>
            </a:r>
          </a:p>
          <a:p>
            <a:pPr lvl="2">
              <a:spcBef>
                <a:spcPts val="264"/>
              </a:spcBef>
            </a:pPr>
            <a:r>
              <a:rPr lang="en-US" dirty="0"/>
              <a:t>SARS-CoV-2 alone or with Flu/RSV </a:t>
            </a:r>
            <a:r>
              <a:rPr lang="en-US" dirty="0">
                <a:sym typeface="Wingdings" pitchFamily="2" charset="2"/>
              </a:rPr>
              <a:t></a:t>
            </a:r>
            <a:r>
              <a:rPr lang="en-US" dirty="0"/>
              <a:t> “4-plex”</a:t>
            </a:r>
          </a:p>
          <a:p>
            <a:pPr lvl="1">
              <a:spcBef>
                <a:spcPts val="264"/>
              </a:spcBef>
            </a:pPr>
            <a:r>
              <a:rPr lang="en-US" dirty="0"/>
              <a:t>Multiplex panels - signal/NA amplification</a:t>
            </a:r>
          </a:p>
          <a:p>
            <a:pPr lvl="2">
              <a:spcBef>
                <a:spcPts val="264"/>
              </a:spcBef>
            </a:pPr>
            <a:r>
              <a:rPr lang="en-US" dirty="0" err="1"/>
              <a:t>Verigene</a:t>
            </a:r>
            <a:endParaRPr lang="en-US" dirty="0"/>
          </a:p>
          <a:p>
            <a:pPr lvl="2">
              <a:spcBef>
                <a:spcPts val="264"/>
              </a:spcBef>
            </a:pPr>
            <a:r>
              <a:rPr lang="en-US" dirty="0" err="1"/>
              <a:t>BioFire</a:t>
            </a:r>
            <a:endParaRPr lang="en-US" dirty="0"/>
          </a:p>
        </p:txBody>
      </p:sp>
      <p:pic>
        <p:nvPicPr>
          <p:cNvPr id="4" name="Picture 3" descr="Diagram&#10;&#10;Description automatically generated">
            <a:extLst>
              <a:ext uri="{FF2B5EF4-FFF2-40B4-BE49-F238E27FC236}">
                <a16:creationId xmlns:a16="http://schemas.microsoft.com/office/drawing/2014/main" id="{7783E3D9-8682-D40C-8596-7EE46662FCC3}"/>
              </a:ext>
            </a:extLst>
          </p:cNvPr>
          <p:cNvPicPr>
            <a:picLocks noChangeAspect="1"/>
          </p:cNvPicPr>
          <p:nvPr/>
        </p:nvPicPr>
        <p:blipFill>
          <a:blip r:embed="rId2"/>
          <a:stretch>
            <a:fillRect/>
          </a:stretch>
        </p:blipFill>
        <p:spPr>
          <a:xfrm>
            <a:off x="6477000" y="2209800"/>
            <a:ext cx="5292104" cy="4495800"/>
          </a:xfrm>
          <a:prstGeom prst="rect">
            <a:avLst/>
          </a:prstGeom>
        </p:spPr>
      </p:pic>
      <p:pic>
        <p:nvPicPr>
          <p:cNvPr id="5" name="Content Placeholder 3" descr="biofire.jpg">
            <a:extLst>
              <a:ext uri="{FF2B5EF4-FFF2-40B4-BE49-F238E27FC236}">
                <a16:creationId xmlns:a16="http://schemas.microsoft.com/office/drawing/2014/main" id="{F8774F32-3192-C4DA-D195-31DDEA7DE47C}"/>
              </a:ext>
            </a:extLst>
          </p:cNvPr>
          <p:cNvPicPr>
            <a:picLocks noChangeAspect="1"/>
          </p:cNvPicPr>
          <p:nvPr/>
        </p:nvPicPr>
        <p:blipFill>
          <a:blip r:embed="rId3">
            <a:extLst>
              <a:ext uri="{28A0092B-C50C-407E-A947-70E740481C1C}">
                <a14:useLocalDpi xmlns:a14="http://schemas.microsoft.com/office/drawing/2010/main" val="0"/>
              </a:ext>
            </a:extLst>
          </a:blip>
          <a:srcRect t="-8177" b="-8177"/>
          <a:stretch>
            <a:fillRect/>
          </a:stretch>
        </p:blipFill>
        <p:spPr bwMode="auto">
          <a:xfrm>
            <a:off x="8278518" y="4648200"/>
            <a:ext cx="3761082" cy="1646050"/>
          </a:xfrm>
          <a:prstGeom prst="rect">
            <a:avLst/>
          </a:prstGeom>
          <a:noFill/>
          <a:ln>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 name="Rectangle 7">
            <a:extLst>
              <a:ext uri="{FF2B5EF4-FFF2-40B4-BE49-F238E27FC236}">
                <a16:creationId xmlns:a16="http://schemas.microsoft.com/office/drawing/2014/main" id="{546377A2-965E-0B93-5E62-24BAAF65C207}"/>
              </a:ext>
            </a:extLst>
          </p:cNvPr>
          <p:cNvSpPr/>
          <p:nvPr/>
        </p:nvSpPr>
        <p:spPr bwMode="auto">
          <a:xfrm>
            <a:off x="9601200" y="3581400"/>
            <a:ext cx="1828800" cy="1219200"/>
          </a:xfrm>
          <a:prstGeom prst="rect">
            <a:avLst/>
          </a:prstGeom>
          <a:solidFill>
            <a:schemeClr val="bg1"/>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ndParaRPr>
          </a:p>
        </p:txBody>
      </p:sp>
      <p:sp>
        <p:nvSpPr>
          <p:cNvPr id="7" name="TextBox 6">
            <a:extLst>
              <a:ext uri="{FF2B5EF4-FFF2-40B4-BE49-F238E27FC236}">
                <a16:creationId xmlns:a16="http://schemas.microsoft.com/office/drawing/2014/main" id="{AC9DC38F-F7B5-FD21-0DAA-3BD0C3A8A9A2}"/>
              </a:ext>
            </a:extLst>
          </p:cNvPr>
          <p:cNvSpPr txBox="1"/>
          <p:nvPr/>
        </p:nvSpPr>
        <p:spPr>
          <a:xfrm>
            <a:off x="9296400" y="3854290"/>
            <a:ext cx="2286000" cy="461665"/>
          </a:xfrm>
          <a:prstGeom prst="rect">
            <a:avLst/>
          </a:prstGeom>
          <a:noFill/>
        </p:spPr>
        <p:txBody>
          <a:bodyPr wrap="square" rtlCol="0">
            <a:spAutoFit/>
          </a:bodyPr>
          <a:lstStyle/>
          <a:p>
            <a:r>
              <a:rPr lang="en-US" dirty="0" err="1">
                <a:latin typeface="+mn-lt"/>
              </a:rPr>
              <a:t>BioFire</a:t>
            </a:r>
            <a:r>
              <a:rPr lang="en-US" dirty="0">
                <a:latin typeface="+mn-lt"/>
              </a:rPr>
              <a:t> RP 2.1</a:t>
            </a:r>
          </a:p>
        </p:txBody>
      </p:sp>
    </p:spTree>
    <p:extLst>
      <p:ext uri="{BB962C8B-B14F-4D97-AF65-F5344CB8AC3E}">
        <p14:creationId xmlns:p14="http://schemas.microsoft.com/office/powerpoint/2010/main" val="2855563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1" y="533400"/>
            <a:ext cx="8791576" cy="1143000"/>
          </a:xfrm>
        </p:spPr>
        <p:txBody>
          <a:bodyPr/>
          <a:lstStyle/>
          <a:p>
            <a:r>
              <a:rPr lang="en-US" sz="5400" dirty="0"/>
              <a:t>NP SWAB &amp; ASPIRATE</a:t>
            </a:r>
          </a:p>
        </p:txBody>
      </p:sp>
      <p:pic>
        <p:nvPicPr>
          <p:cNvPr id="4" name="Content Placeholder 3" descr="NPSwab.bmp"/>
          <p:cNvPicPr>
            <a:picLocks noGrp="1" noChangeAspect="1"/>
          </p:cNvPicPr>
          <p:nvPr>
            <p:ph idx="1"/>
          </p:nvPr>
        </p:nvPicPr>
        <p:blipFill rotWithShape="1">
          <a:blip r:embed="rId2">
            <a:extLst>
              <a:ext uri="{28A0092B-C50C-407E-A947-70E740481C1C}">
                <a14:useLocalDpi xmlns:a14="http://schemas.microsoft.com/office/drawing/2010/main" val="0"/>
              </a:ext>
            </a:extLst>
          </a:blip>
          <a:srcRect l="4376" r="9796"/>
          <a:stretch/>
        </p:blipFill>
        <p:spPr>
          <a:xfrm>
            <a:off x="1676400" y="2133600"/>
            <a:ext cx="4537476" cy="3886200"/>
          </a:xfrm>
        </p:spPr>
      </p:pic>
      <p:pic>
        <p:nvPicPr>
          <p:cNvPr id="5" name="Picture 4" descr="NPAspirate.jpg"/>
          <p:cNvPicPr>
            <a:picLocks noChangeAspect="1"/>
          </p:cNvPicPr>
          <p:nvPr/>
        </p:nvPicPr>
        <p:blipFill rotWithShape="1">
          <a:blip r:embed="rId3">
            <a:extLst>
              <a:ext uri="{28A0092B-C50C-407E-A947-70E740481C1C}">
                <a14:useLocalDpi xmlns:a14="http://schemas.microsoft.com/office/drawing/2010/main" val="0"/>
              </a:ext>
            </a:extLst>
          </a:blip>
          <a:srcRect l="13183" t="13420" r="19813"/>
          <a:stretch/>
        </p:blipFill>
        <p:spPr>
          <a:xfrm>
            <a:off x="6324601" y="2286000"/>
            <a:ext cx="4227955" cy="3581400"/>
          </a:xfrm>
          <a:prstGeom prst="rect">
            <a:avLst/>
          </a:prstGeom>
        </p:spPr>
      </p:pic>
      <p:sp>
        <p:nvSpPr>
          <p:cNvPr id="6" name="TextBox 5"/>
          <p:cNvSpPr txBox="1"/>
          <p:nvPr/>
        </p:nvSpPr>
        <p:spPr>
          <a:xfrm>
            <a:off x="3048000" y="6096001"/>
            <a:ext cx="7315200" cy="461665"/>
          </a:xfrm>
          <a:prstGeom prst="rect">
            <a:avLst/>
          </a:prstGeom>
          <a:noFill/>
        </p:spPr>
        <p:txBody>
          <a:bodyPr wrap="square" rtlCol="0">
            <a:spAutoFit/>
          </a:bodyPr>
          <a:lstStyle/>
          <a:p>
            <a:r>
              <a:rPr lang="en-US" dirty="0">
                <a:latin typeface="+mn-lt"/>
              </a:rPr>
              <a:t>NP Swab				NP Aspirate </a:t>
            </a:r>
          </a:p>
        </p:txBody>
      </p:sp>
    </p:spTree>
    <p:extLst>
      <p:ext uri="{BB962C8B-B14F-4D97-AF65-F5344CB8AC3E}">
        <p14:creationId xmlns:p14="http://schemas.microsoft.com/office/powerpoint/2010/main" val="19164639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533400"/>
            <a:ext cx="8229600" cy="1143000"/>
          </a:xfrm>
        </p:spPr>
        <p:txBody>
          <a:bodyPr/>
          <a:lstStyle/>
          <a:p>
            <a:r>
              <a:rPr lang="en-US" sz="5400" dirty="0"/>
              <a:t>CLINICAL IMPACT</a:t>
            </a:r>
          </a:p>
        </p:txBody>
      </p:sp>
      <p:sp>
        <p:nvSpPr>
          <p:cNvPr id="3" name="Content Placeholder 2"/>
          <p:cNvSpPr>
            <a:spLocks noGrp="1"/>
          </p:cNvSpPr>
          <p:nvPr>
            <p:ph sz="half" idx="2"/>
          </p:nvPr>
        </p:nvSpPr>
        <p:spPr/>
        <p:txBody>
          <a:bodyPr/>
          <a:lstStyle/>
          <a:p>
            <a:r>
              <a:rPr lang="en-US" sz="3200" dirty="0"/>
              <a:t>Very few studies</a:t>
            </a:r>
          </a:p>
          <a:p>
            <a:r>
              <a:rPr lang="en-US" sz="3200" dirty="0"/>
              <a:t>Difficult to control variables</a:t>
            </a:r>
          </a:p>
          <a:p>
            <a:r>
              <a:rPr lang="en-US" sz="3200" dirty="0"/>
              <a:t>Uneven distribution of pathogens</a:t>
            </a:r>
          </a:p>
          <a:p>
            <a:r>
              <a:rPr lang="en-US" sz="3200" dirty="0"/>
              <a:t>Population dependent</a:t>
            </a:r>
          </a:p>
          <a:p>
            <a:r>
              <a:rPr lang="en-US" sz="3200" dirty="0"/>
              <a:t>Often underpowered</a:t>
            </a:r>
          </a:p>
        </p:txBody>
      </p:sp>
      <p:sp>
        <p:nvSpPr>
          <p:cNvPr id="6" name="Content Placeholder 5"/>
          <p:cNvSpPr>
            <a:spLocks noGrp="1"/>
          </p:cNvSpPr>
          <p:nvPr>
            <p:ph sz="quarter" idx="4"/>
          </p:nvPr>
        </p:nvSpPr>
        <p:spPr>
          <a:xfrm>
            <a:off x="6124303" y="2057400"/>
            <a:ext cx="5458097" cy="4495800"/>
          </a:xfrm>
        </p:spPr>
        <p:txBody>
          <a:bodyPr/>
          <a:lstStyle/>
          <a:p>
            <a:pPr>
              <a:spcBef>
                <a:spcPts val="72"/>
              </a:spcBef>
            </a:pPr>
            <a:r>
              <a:rPr lang="en-US" sz="3200" dirty="0"/>
              <a:t>Useful for influenza</a:t>
            </a:r>
          </a:p>
          <a:p>
            <a:pPr>
              <a:spcBef>
                <a:spcPts val="72"/>
              </a:spcBef>
            </a:pPr>
            <a:r>
              <a:rPr lang="en-US" sz="3200" dirty="0"/>
              <a:t>Impact on antibiotic Rx</a:t>
            </a:r>
          </a:p>
          <a:p>
            <a:pPr lvl="1">
              <a:spcBef>
                <a:spcPts val="72"/>
              </a:spcBef>
            </a:pPr>
            <a:r>
              <a:rPr lang="en-US" sz="2800" dirty="0"/>
              <a:t>No impact</a:t>
            </a:r>
          </a:p>
          <a:p>
            <a:pPr lvl="1">
              <a:spcBef>
                <a:spcPts val="72"/>
              </a:spcBef>
            </a:pPr>
            <a:r>
              <a:rPr lang="en-US" sz="2800" dirty="0"/>
              <a:t>Less use for shorter periods</a:t>
            </a:r>
          </a:p>
          <a:p>
            <a:pPr>
              <a:spcBef>
                <a:spcPts val="72"/>
              </a:spcBef>
            </a:pPr>
            <a:r>
              <a:rPr lang="en-US" sz="3200" dirty="0"/>
              <a:t>Impact on other tests</a:t>
            </a:r>
          </a:p>
          <a:p>
            <a:pPr lvl="1">
              <a:spcBef>
                <a:spcPts val="72"/>
              </a:spcBef>
            </a:pPr>
            <a:r>
              <a:rPr lang="en-US" sz="2800" dirty="0"/>
              <a:t>Less CXR</a:t>
            </a:r>
          </a:p>
          <a:p>
            <a:pPr>
              <a:spcBef>
                <a:spcPts val="72"/>
              </a:spcBef>
            </a:pPr>
            <a:r>
              <a:rPr lang="en-US" sz="3200" dirty="0"/>
              <a:t>Other impacts</a:t>
            </a:r>
          </a:p>
          <a:p>
            <a:pPr lvl="1">
              <a:spcBef>
                <a:spcPts val="72"/>
              </a:spcBef>
            </a:pPr>
            <a:r>
              <a:rPr lang="en-US" sz="2800" dirty="0"/>
              <a:t>Infection prevention</a:t>
            </a:r>
          </a:p>
          <a:p>
            <a:pPr lvl="1">
              <a:spcBef>
                <a:spcPts val="72"/>
              </a:spcBef>
            </a:pPr>
            <a:r>
              <a:rPr lang="en-US" sz="2800" dirty="0"/>
              <a:t>Patient satisfier</a:t>
            </a:r>
          </a:p>
          <a:p>
            <a:pPr lvl="1">
              <a:spcBef>
                <a:spcPts val="72"/>
              </a:spcBef>
            </a:pPr>
            <a:r>
              <a:rPr lang="en-US" sz="2800" dirty="0"/>
              <a:t>Epidemiologic tracking</a:t>
            </a:r>
          </a:p>
        </p:txBody>
      </p:sp>
    </p:spTree>
    <p:extLst>
      <p:ext uri="{BB962C8B-B14F-4D97-AF65-F5344CB8AC3E}">
        <p14:creationId xmlns:p14="http://schemas.microsoft.com/office/powerpoint/2010/main" val="240485136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5" name="Rectangle 5"/>
          <p:cNvSpPr>
            <a:spLocks noGrp="1" noChangeArrowheads="1"/>
          </p:cNvSpPr>
          <p:nvPr>
            <p:ph type="title" idx="4294967295"/>
          </p:nvPr>
        </p:nvSpPr>
        <p:spPr>
          <a:xfrm>
            <a:off x="1600200" y="749300"/>
            <a:ext cx="6705600" cy="927100"/>
          </a:xfrm>
        </p:spPr>
        <p:txBody>
          <a:bodyPr vert="horz" wrap="square" lIns="90487" tIns="44450" rIns="90487" bIns="44450" numCol="1" anchor="b" anchorCtr="0" compatLnSpc="1">
            <a:prstTxWarp prst="textNoShape">
              <a:avLst/>
            </a:prstTxWarp>
          </a:bodyPr>
          <a:lstStyle/>
          <a:p>
            <a:pPr eaLnBrk="1" hangingPunct="1"/>
            <a:r>
              <a:rPr lang="en-US" altLang="x-none" sz="5400" dirty="0"/>
              <a:t>HIV</a:t>
            </a:r>
          </a:p>
        </p:txBody>
      </p:sp>
      <p:sp>
        <p:nvSpPr>
          <p:cNvPr id="5126" name="Rectangle 6"/>
          <p:cNvSpPr>
            <a:spLocks noGrp="1" noChangeArrowheads="1"/>
          </p:cNvSpPr>
          <p:nvPr>
            <p:ph type="body" idx="4294967295"/>
          </p:nvPr>
        </p:nvSpPr>
        <p:spPr>
          <a:xfrm>
            <a:off x="990600" y="2022475"/>
            <a:ext cx="11125200" cy="4454525"/>
          </a:xfrm>
        </p:spPr>
        <p:txBody>
          <a:bodyPr vert="horz" wrap="square" lIns="90487" tIns="44450" rIns="90487" bIns="44450" numCol="1" rtlCol="0" anchor="t" anchorCtr="0" compatLnSpc="1">
            <a:prstTxWarp prst="textNoShape">
              <a:avLst/>
            </a:prstTxWarp>
            <a:normAutofit fontScale="92500" lnSpcReduction="10000"/>
          </a:bodyPr>
          <a:lstStyle/>
          <a:p>
            <a:pPr eaLnBrk="1" fontAlgn="auto" hangingPunct="1">
              <a:spcAft>
                <a:spcPts val="0"/>
              </a:spcAft>
              <a:buSzPct val="100000"/>
              <a:buFont typeface="Wingdings" charset="2"/>
              <a:buChar char="§"/>
              <a:defRPr/>
            </a:pPr>
            <a:r>
              <a:rPr lang="en-US" dirty="0"/>
              <a:t>Etiologic agent of AIDS - progressive deterioration of immune system; usually fatal if untreated</a:t>
            </a:r>
          </a:p>
          <a:p>
            <a:pPr eaLnBrk="1" fontAlgn="auto" hangingPunct="1">
              <a:spcAft>
                <a:spcPts val="0"/>
              </a:spcAft>
              <a:buSzPct val="100000"/>
              <a:buFont typeface="Wingdings" charset="2"/>
              <a:buChar char="§"/>
              <a:defRPr/>
            </a:pPr>
            <a:r>
              <a:rPr lang="en-US" dirty="0"/>
              <a:t>Worldwide</a:t>
            </a:r>
          </a:p>
          <a:p>
            <a:pPr lvl="1" eaLnBrk="1" fontAlgn="auto" hangingPunct="1">
              <a:spcAft>
                <a:spcPts val="0"/>
              </a:spcAft>
              <a:buSzPct val="100000"/>
              <a:buFont typeface="Wingdings" charset="2"/>
              <a:buChar char="§"/>
              <a:defRPr/>
            </a:pPr>
            <a:r>
              <a:rPr lang="en-US" dirty="0"/>
              <a:t>38.4 million infected worldwide; 1.5 million new cases (2021), decreasing</a:t>
            </a:r>
          </a:p>
          <a:p>
            <a:pPr lvl="1" eaLnBrk="1" fontAlgn="auto" hangingPunct="1">
              <a:spcAft>
                <a:spcPts val="0"/>
              </a:spcAft>
              <a:buSzPct val="100000"/>
              <a:buFont typeface="Wingdings" charset="2"/>
              <a:buChar char="§"/>
              <a:defRPr/>
            </a:pPr>
            <a:r>
              <a:rPr lang="en-US" dirty="0"/>
              <a:t>650K deaths - 4th leading cause of death worldwide; 40 million overall (2021)</a:t>
            </a:r>
          </a:p>
          <a:p>
            <a:pPr lvl="1" eaLnBrk="1" fontAlgn="auto" hangingPunct="1">
              <a:spcAft>
                <a:spcPts val="0"/>
              </a:spcAft>
              <a:buSzPct val="100000"/>
              <a:buFont typeface="Wingdings" charset="2"/>
              <a:buChar char="§"/>
              <a:defRPr/>
            </a:pPr>
            <a:r>
              <a:rPr lang="en-US" dirty="0"/>
              <a:t>2nd leading cause of death in young adults</a:t>
            </a:r>
          </a:p>
          <a:p>
            <a:pPr eaLnBrk="1" fontAlgn="auto" hangingPunct="1">
              <a:spcAft>
                <a:spcPts val="0"/>
              </a:spcAft>
              <a:buSzPct val="100000"/>
              <a:buFont typeface="Wingdings" charset="2"/>
              <a:buChar char="§"/>
              <a:defRPr/>
            </a:pPr>
            <a:r>
              <a:rPr lang="en-US" dirty="0"/>
              <a:t>USA </a:t>
            </a:r>
            <a:r>
              <a:rPr lang="mr-IN" dirty="0"/>
              <a:t>–</a:t>
            </a:r>
            <a:r>
              <a:rPr lang="en-US" dirty="0"/>
              <a:t> 1.2 million cases (2020); 30,635 new cases reported; decreasing</a:t>
            </a:r>
          </a:p>
        </p:txBody>
      </p:sp>
    </p:spTree>
    <p:extLst>
      <p:ext uri="{BB962C8B-B14F-4D97-AF65-F5344CB8AC3E}">
        <p14:creationId xmlns:p14="http://schemas.microsoft.com/office/powerpoint/2010/main" val="93679509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itle 1"/>
          <p:cNvSpPr>
            <a:spLocks noGrp="1"/>
          </p:cNvSpPr>
          <p:nvPr>
            <p:ph type="title"/>
          </p:nvPr>
        </p:nvSpPr>
        <p:spPr>
          <a:xfrm>
            <a:off x="1600200" y="533400"/>
            <a:ext cx="7793037" cy="1143000"/>
          </a:xfrm>
        </p:spPr>
        <p:txBody>
          <a:bodyPr/>
          <a:lstStyle/>
          <a:p>
            <a:r>
              <a:rPr lang="en-US" sz="5400">
                <a:latin typeface="Arial" charset="0"/>
                <a:cs typeface="Arial" charset="0"/>
              </a:rPr>
              <a:t>HIV</a:t>
            </a:r>
          </a:p>
        </p:txBody>
      </p:sp>
      <p:sp>
        <p:nvSpPr>
          <p:cNvPr id="45058" name="Content Placeholder 2"/>
          <p:cNvSpPr>
            <a:spLocks noGrp="1"/>
          </p:cNvSpPr>
          <p:nvPr>
            <p:ph idx="1"/>
          </p:nvPr>
        </p:nvSpPr>
        <p:spPr>
          <a:xfrm>
            <a:off x="1066800" y="2017713"/>
            <a:ext cx="10744200" cy="4369733"/>
          </a:xfrm>
        </p:spPr>
        <p:txBody>
          <a:bodyPr/>
          <a:lstStyle/>
          <a:p>
            <a:r>
              <a:rPr lang="en-US" sz="3600" dirty="0">
                <a:latin typeface="Arial" charset="0"/>
                <a:cs typeface="Arial" charset="0"/>
              </a:rPr>
              <a:t>Acute HIV infection (AHI) – time between positive viral load and seroconversion</a:t>
            </a:r>
          </a:p>
          <a:p>
            <a:pPr lvl="1"/>
            <a:r>
              <a:rPr lang="en-US" sz="3200" dirty="0">
                <a:latin typeface="Arial" charset="0"/>
                <a:cs typeface="Arial" charset="0"/>
              </a:rPr>
              <a:t>Very high viral loads in genital secretions and blood; persists for 10-12 weeks</a:t>
            </a:r>
          </a:p>
          <a:p>
            <a:pPr lvl="1"/>
            <a:r>
              <a:rPr lang="en-US" sz="3200" dirty="0">
                <a:latin typeface="Arial" charset="0"/>
                <a:cs typeface="Arial" charset="0"/>
              </a:rPr>
              <a:t>Rate of transmission 26 times higher vs established HIV infection</a:t>
            </a:r>
          </a:p>
          <a:p>
            <a:pPr lvl="1"/>
            <a:r>
              <a:rPr lang="en-US" sz="3200" dirty="0">
                <a:latin typeface="Arial" charset="0"/>
                <a:cs typeface="Arial" charset="0"/>
              </a:rPr>
              <a:t>May account for 10-50% of all new HIV infections</a:t>
            </a:r>
          </a:p>
          <a:p>
            <a:endParaRPr lang="en-US" sz="3600" dirty="0">
              <a:latin typeface="Arial" charset="0"/>
              <a:cs typeface="Arial" charset="0"/>
            </a:endParaRPr>
          </a:p>
          <a:p>
            <a:endParaRPr lang="en-US" sz="3600" dirty="0">
              <a:latin typeface="Arial" charset="0"/>
              <a:cs typeface="Arial" charset="0"/>
            </a:endParaRPr>
          </a:p>
        </p:txBody>
      </p:sp>
    </p:spTree>
    <p:extLst>
      <p:ext uri="{BB962C8B-B14F-4D97-AF65-F5344CB8AC3E}">
        <p14:creationId xmlns:p14="http://schemas.microsoft.com/office/powerpoint/2010/main" val="257272775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2"/>
          <p:cNvSpPr>
            <a:spLocks noGrp="1" noChangeArrowheads="1"/>
          </p:cNvSpPr>
          <p:nvPr>
            <p:ph type="title"/>
          </p:nvPr>
        </p:nvSpPr>
        <p:spPr>
          <a:xfrm>
            <a:off x="1600200" y="533400"/>
            <a:ext cx="9440861" cy="1143000"/>
          </a:xfrm>
        </p:spPr>
        <p:txBody>
          <a:bodyPr/>
          <a:lstStyle/>
          <a:p>
            <a:pPr eaLnBrk="1" hangingPunct="1"/>
            <a:r>
              <a:rPr lang="en-US" sz="5400" dirty="0">
                <a:latin typeface="Arial" charset="0"/>
              </a:rPr>
              <a:t>LABORATORY DIAGNOSIS</a:t>
            </a:r>
          </a:p>
        </p:txBody>
      </p:sp>
      <p:sp>
        <p:nvSpPr>
          <p:cNvPr id="76802" name="Rectangle 3"/>
          <p:cNvSpPr>
            <a:spLocks noGrp="1" noChangeArrowheads="1"/>
          </p:cNvSpPr>
          <p:nvPr>
            <p:ph idx="1"/>
          </p:nvPr>
        </p:nvSpPr>
        <p:spPr>
          <a:xfrm>
            <a:off x="1066800" y="2017712"/>
            <a:ext cx="10896600" cy="4687887"/>
          </a:xfrm>
        </p:spPr>
        <p:txBody>
          <a:bodyPr/>
          <a:lstStyle/>
          <a:p>
            <a:pPr eaLnBrk="1" hangingPunct="1">
              <a:defRPr/>
            </a:pPr>
            <a:r>
              <a:rPr lang="en-US">
                <a:latin typeface="Arial" charset="0"/>
              </a:rPr>
              <a:t>Diagnosis of acute HIV infection</a:t>
            </a:r>
          </a:p>
          <a:p>
            <a:pPr lvl="1" eaLnBrk="1" hangingPunct="1">
              <a:defRPr/>
            </a:pPr>
            <a:r>
              <a:rPr lang="en-US">
                <a:latin typeface="Arial" charset="0"/>
              </a:rPr>
              <a:t>Improve understanding of transmission</a:t>
            </a:r>
          </a:p>
          <a:p>
            <a:pPr lvl="1" eaLnBrk="1" hangingPunct="1">
              <a:defRPr/>
            </a:pPr>
            <a:r>
              <a:rPr lang="en-US">
                <a:latin typeface="Arial" charset="0"/>
              </a:rPr>
              <a:t>Early intervention may limit replication &amp; integration to the latent (incurable) state</a:t>
            </a:r>
          </a:p>
          <a:p>
            <a:pPr lvl="1" eaLnBrk="1" hangingPunct="1">
              <a:defRPr/>
            </a:pPr>
            <a:r>
              <a:rPr lang="en-US">
                <a:latin typeface="Arial" charset="0"/>
              </a:rPr>
              <a:t>Maximally contagious</a:t>
            </a:r>
          </a:p>
          <a:p>
            <a:pPr lvl="1" eaLnBrk="1" hangingPunct="1">
              <a:defRPr/>
            </a:pPr>
            <a:r>
              <a:rPr lang="en-US">
                <a:latin typeface="Arial" charset="0"/>
              </a:rPr>
              <a:t>Early diagnosis - opportunities for treatment and prevention interventions</a:t>
            </a:r>
          </a:p>
          <a:p>
            <a:pPr lvl="2" eaLnBrk="1" hangingPunct="1">
              <a:defRPr/>
            </a:pPr>
            <a:r>
              <a:rPr lang="en-US">
                <a:latin typeface="Arial" charset="0"/>
              </a:rPr>
              <a:t>Routine screening </a:t>
            </a:r>
          </a:p>
          <a:p>
            <a:pPr lvl="2" eaLnBrk="1" hangingPunct="1">
              <a:defRPr/>
            </a:pPr>
            <a:r>
              <a:rPr lang="en-US">
                <a:latin typeface="Arial" charset="0"/>
              </a:rPr>
              <a:t>Use of short time to positivity (TTP) tests</a:t>
            </a:r>
          </a:p>
          <a:p>
            <a:pPr marL="457200" lvl="1" indent="0" eaLnBrk="1" hangingPunct="1">
              <a:buNone/>
              <a:defRPr/>
            </a:pPr>
            <a:endParaRPr lang="en-US">
              <a:latin typeface="Arial" charset="0"/>
            </a:endParaRPr>
          </a:p>
        </p:txBody>
      </p:sp>
    </p:spTree>
    <p:extLst>
      <p:ext uri="{BB962C8B-B14F-4D97-AF65-F5344CB8AC3E}">
        <p14:creationId xmlns:p14="http://schemas.microsoft.com/office/powerpoint/2010/main" val="237116947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2"/>
          <p:cNvSpPr>
            <a:spLocks noGrp="1" noChangeArrowheads="1"/>
          </p:cNvSpPr>
          <p:nvPr>
            <p:ph type="title" idx="4294967295"/>
          </p:nvPr>
        </p:nvSpPr>
        <p:spPr>
          <a:xfrm>
            <a:off x="1600200" y="762000"/>
            <a:ext cx="7924800" cy="914400"/>
          </a:xfrm>
        </p:spPr>
        <p:txBody>
          <a:bodyPr vert="horz" wrap="square" lIns="90487" tIns="44450" rIns="90487" bIns="44450" numCol="1" anchor="b" anchorCtr="0" compatLnSpc="1">
            <a:prstTxWarp prst="textNoShape">
              <a:avLst/>
            </a:prstTxWarp>
          </a:bodyPr>
          <a:lstStyle/>
          <a:p>
            <a:pPr eaLnBrk="1" hangingPunct="1"/>
            <a:r>
              <a:rPr lang="en-US" sz="5400" dirty="0">
                <a:latin typeface="Arial" charset="0"/>
              </a:rPr>
              <a:t>SCREENING TESTS</a:t>
            </a:r>
          </a:p>
        </p:txBody>
      </p:sp>
      <p:sp>
        <p:nvSpPr>
          <p:cNvPr id="55298" name="Rectangle 3"/>
          <p:cNvSpPr>
            <a:spLocks noGrp="1" noChangeArrowheads="1"/>
          </p:cNvSpPr>
          <p:nvPr>
            <p:ph type="body" idx="4294967295"/>
          </p:nvPr>
        </p:nvSpPr>
        <p:spPr>
          <a:xfrm>
            <a:off x="990600" y="1902629"/>
            <a:ext cx="10972800" cy="4832537"/>
          </a:xfrm>
        </p:spPr>
        <p:txBody>
          <a:bodyPr vert="horz" wrap="square" lIns="90487" tIns="44450" rIns="90487" bIns="44450" numCol="1" anchor="t" anchorCtr="0" compatLnSpc="1">
            <a:prstTxWarp prst="textNoShape">
              <a:avLst/>
            </a:prstTxWarp>
          </a:bodyPr>
          <a:lstStyle/>
          <a:p>
            <a:pPr>
              <a:defRPr/>
            </a:pPr>
            <a:r>
              <a:rPr lang="en-US" dirty="0">
                <a:cs typeface="Arial"/>
              </a:rPr>
              <a:t>Most cases – antibody HIV-1/HIV-2</a:t>
            </a:r>
          </a:p>
          <a:p>
            <a:r>
              <a:rPr lang="en-US" sz="2800" dirty="0">
                <a:latin typeface="Arial" charset="0"/>
              </a:rPr>
              <a:t>3</a:t>
            </a:r>
            <a:r>
              <a:rPr lang="en-US" sz="2800" baseline="30000" dirty="0">
                <a:latin typeface="Arial" charset="0"/>
              </a:rPr>
              <a:t>rd</a:t>
            </a:r>
            <a:r>
              <a:rPr lang="en-US" sz="2800" dirty="0">
                <a:latin typeface="Arial" charset="0"/>
              </a:rPr>
              <a:t> Generation Tests</a:t>
            </a:r>
          </a:p>
          <a:p>
            <a:pPr lvl="1">
              <a:buFont typeface="Times" charset="0"/>
              <a:buChar char="–"/>
            </a:pPr>
            <a:r>
              <a:rPr lang="en-US" sz="2400" dirty="0">
                <a:latin typeface="Arial" charset="0"/>
              </a:rPr>
              <a:t>Ag sandwich EIA, </a:t>
            </a:r>
            <a:r>
              <a:rPr lang="en-US" sz="2400" dirty="0">
                <a:cs typeface="Arial"/>
              </a:rPr>
              <a:t>sensitivity 99.9%; specificity 98.8%</a:t>
            </a:r>
            <a:endParaRPr lang="en-US" sz="2400" dirty="0">
              <a:latin typeface="Arial" charset="0"/>
            </a:endParaRPr>
          </a:p>
          <a:p>
            <a:pPr lvl="1" eaLnBrk="1" hangingPunct="1">
              <a:buFont typeface="Times" charset="0"/>
              <a:buChar char="–"/>
            </a:pPr>
            <a:r>
              <a:rPr lang="en-US" sz="2400" dirty="0">
                <a:latin typeface="Arial" charset="0"/>
              </a:rPr>
              <a:t>Detect all classes of Ab; groups N &amp; O</a:t>
            </a:r>
          </a:p>
          <a:p>
            <a:pPr lvl="1" eaLnBrk="1" hangingPunct="1">
              <a:buFont typeface="Times" charset="0"/>
              <a:buChar char="–"/>
            </a:pPr>
            <a:r>
              <a:rPr lang="en-US" sz="2400" dirty="0">
                <a:latin typeface="Arial" charset="0"/>
              </a:rPr>
              <a:t>Greater sensitivity in early infection – 22-25 days</a:t>
            </a:r>
          </a:p>
          <a:p>
            <a:pPr eaLnBrk="1" hangingPunct="1"/>
            <a:r>
              <a:rPr lang="en-US" sz="2800" dirty="0">
                <a:latin typeface="Arial" charset="0"/>
              </a:rPr>
              <a:t>4</a:t>
            </a:r>
            <a:r>
              <a:rPr lang="en-US" sz="2800" baseline="30000" dirty="0">
                <a:latin typeface="Arial" charset="0"/>
              </a:rPr>
              <a:t>th</a:t>
            </a:r>
            <a:r>
              <a:rPr lang="en-US" sz="2800" dirty="0">
                <a:latin typeface="Arial" charset="0"/>
              </a:rPr>
              <a:t> Generation Tests – p24/Ab combination; earlier diagnosis – 15-16 days; ≥ 99% sensitivity/specificity</a:t>
            </a:r>
          </a:p>
          <a:p>
            <a:pPr eaLnBrk="1" hangingPunct="1"/>
            <a:r>
              <a:rPr lang="en-US" sz="2800" dirty="0">
                <a:latin typeface="Arial" charset="0"/>
              </a:rPr>
              <a:t>5</a:t>
            </a:r>
            <a:r>
              <a:rPr lang="en-US" sz="2800" baseline="30000" dirty="0">
                <a:latin typeface="Arial" charset="0"/>
              </a:rPr>
              <a:t>th</a:t>
            </a:r>
            <a:r>
              <a:rPr lang="en-US" sz="2800" dirty="0">
                <a:latin typeface="Arial" charset="0"/>
              </a:rPr>
              <a:t> Generation test – separate results for p24 &amp; HIV-1/HIV-2 antibody</a:t>
            </a:r>
          </a:p>
        </p:txBody>
      </p:sp>
    </p:spTree>
    <p:extLst>
      <p:ext uri="{BB962C8B-B14F-4D97-AF65-F5344CB8AC3E}">
        <p14:creationId xmlns:p14="http://schemas.microsoft.com/office/powerpoint/2010/main" val="8101644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C1830A-7AAB-ED2B-E940-05BE3F260054}"/>
              </a:ext>
            </a:extLst>
          </p:cNvPr>
          <p:cNvSpPr>
            <a:spLocks noGrp="1"/>
          </p:cNvSpPr>
          <p:nvPr>
            <p:ph type="title"/>
          </p:nvPr>
        </p:nvSpPr>
        <p:spPr>
          <a:xfrm>
            <a:off x="1549401" y="533400"/>
            <a:ext cx="10390716" cy="1143000"/>
          </a:xfrm>
        </p:spPr>
        <p:txBody>
          <a:bodyPr/>
          <a:lstStyle/>
          <a:p>
            <a:r>
              <a:rPr kumimoji="0" lang="en-US" sz="5400" b="0" i="0" u="none" strike="noStrike" kern="0" cap="none" spc="0" normalizeH="0" baseline="0" noProof="0" dirty="0">
                <a:ln>
                  <a:noFill/>
                </a:ln>
                <a:solidFill>
                  <a:srgbClr val="333399"/>
                </a:solidFill>
                <a:effectLst/>
                <a:uLnTx/>
                <a:uFillTx/>
                <a:latin typeface="Arial"/>
                <a:ea typeface="ＭＳ Ｐゴシック" charset="-128"/>
              </a:rPr>
              <a:t>Rapid/POC ID Tests</a:t>
            </a:r>
            <a:endParaRPr lang="en-US" dirty="0"/>
          </a:p>
        </p:txBody>
      </p:sp>
      <p:sp>
        <p:nvSpPr>
          <p:cNvPr id="3" name="Content Placeholder 2">
            <a:extLst>
              <a:ext uri="{FF2B5EF4-FFF2-40B4-BE49-F238E27FC236}">
                <a16:creationId xmlns:a16="http://schemas.microsoft.com/office/drawing/2014/main" id="{97C4FA78-2135-FE72-3C3B-F1C69FF26DCE}"/>
              </a:ext>
            </a:extLst>
          </p:cNvPr>
          <p:cNvSpPr>
            <a:spLocks noGrp="1"/>
          </p:cNvSpPr>
          <p:nvPr>
            <p:ph idx="1"/>
          </p:nvPr>
        </p:nvSpPr>
        <p:spPr>
          <a:xfrm>
            <a:off x="1066800" y="2017713"/>
            <a:ext cx="10873317" cy="4114800"/>
          </a:xfrm>
        </p:spPr>
        <p:txBody>
          <a:bodyPr/>
          <a:lstStyle/>
          <a:p>
            <a:r>
              <a:rPr lang="en-US" dirty="0"/>
              <a:t>“Strep throat”</a:t>
            </a:r>
          </a:p>
          <a:p>
            <a:r>
              <a:rPr lang="en-US" dirty="0" err="1"/>
              <a:t>CoVID</a:t>
            </a:r>
            <a:endParaRPr lang="en-US" dirty="0"/>
          </a:p>
          <a:p>
            <a:r>
              <a:rPr lang="en-US" dirty="0"/>
              <a:t>Influenza</a:t>
            </a:r>
          </a:p>
          <a:p>
            <a:r>
              <a:rPr lang="en-US" dirty="0"/>
              <a:t>RSV</a:t>
            </a:r>
          </a:p>
          <a:p>
            <a:r>
              <a:rPr lang="en-US" dirty="0"/>
              <a:t>HIV</a:t>
            </a:r>
          </a:p>
          <a:p>
            <a:r>
              <a:rPr lang="en-US" i="1" dirty="0">
                <a:solidFill>
                  <a:srgbClr val="FF0000"/>
                </a:solidFill>
              </a:rPr>
              <a:t>HCV</a:t>
            </a:r>
          </a:p>
        </p:txBody>
      </p:sp>
    </p:spTree>
    <p:extLst>
      <p:ext uri="{BB962C8B-B14F-4D97-AF65-F5344CB8AC3E}">
        <p14:creationId xmlns:p14="http://schemas.microsoft.com/office/powerpoint/2010/main" val="327837801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2"/>
          <p:cNvSpPr>
            <a:spLocks noGrp="1" noChangeArrowheads="1"/>
          </p:cNvSpPr>
          <p:nvPr>
            <p:ph type="title" idx="4294967295"/>
          </p:nvPr>
        </p:nvSpPr>
        <p:spPr>
          <a:xfrm>
            <a:off x="1600200" y="762000"/>
            <a:ext cx="8001000" cy="914400"/>
          </a:xfrm>
        </p:spPr>
        <p:txBody>
          <a:bodyPr vert="horz" wrap="square" lIns="90487" tIns="44450" rIns="90487" bIns="44450" numCol="1" anchor="b" anchorCtr="0" compatLnSpc="1">
            <a:prstTxWarp prst="textNoShape">
              <a:avLst/>
            </a:prstTxWarp>
          </a:bodyPr>
          <a:lstStyle/>
          <a:p>
            <a:pPr eaLnBrk="1" hangingPunct="1"/>
            <a:r>
              <a:rPr lang="en-US" sz="5400">
                <a:latin typeface="Arial" charset="0"/>
              </a:rPr>
              <a:t>SCREENING TESTS</a:t>
            </a:r>
          </a:p>
        </p:txBody>
      </p:sp>
      <p:sp>
        <p:nvSpPr>
          <p:cNvPr id="57346" name="Rectangle 3"/>
          <p:cNvSpPr>
            <a:spLocks noGrp="1" noChangeArrowheads="1"/>
          </p:cNvSpPr>
          <p:nvPr>
            <p:ph type="body" idx="4294967295"/>
          </p:nvPr>
        </p:nvSpPr>
        <p:spPr>
          <a:xfrm>
            <a:off x="1066800" y="1988654"/>
            <a:ext cx="10972800" cy="4412146"/>
          </a:xfrm>
        </p:spPr>
        <p:txBody>
          <a:bodyPr vert="horz" wrap="square" lIns="90487" tIns="44450" rIns="90487" bIns="44450" numCol="1" anchor="t" anchorCtr="0" compatLnSpc="1">
            <a:prstTxWarp prst="textNoShape">
              <a:avLst/>
            </a:prstTxWarp>
          </a:bodyPr>
          <a:lstStyle/>
          <a:p>
            <a:pPr eaLnBrk="1" hangingPunct="1">
              <a:buFontTx/>
              <a:buNone/>
            </a:pPr>
            <a:r>
              <a:rPr lang="en-US" u="sng" dirty="0">
                <a:latin typeface="Arial" charset="0"/>
              </a:rPr>
              <a:t>HIV Ab 3</a:t>
            </a:r>
            <a:r>
              <a:rPr lang="en-US" u="sng" baseline="30000" dirty="0">
                <a:latin typeface="Arial" charset="0"/>
              </a:rPr>
              <a:t>rd</a:t>
            </a:r>
            <a:r>
              <a:rPr lang="en-US" u="sng" dirty="0">
                <a:latin typeface="Arial" charset="0"/>
              </a:rPr>
              <a:t> – 5</a:t>
            </a:r>
            <a:r>
              <a:rPr lang="en-US" u="sng" baseline="30000" dirty="0">
                <a:latin typeface="Arial" charset="0"/>
              </a:rPr>
              <a:t>th</a:t>
            </a:r>
            <a:r>
              <a:rPr lang="en-US" u="sng" dirty="0">
                <a:latin typeface="Arial" charset="0"/>
              </a:rPr>
              <a:t> Gen EIA</a:t>
            </a:r>
            <a:endParaRPr lang="en-US" dirty="0">
              <a:latin typeface="Arial" charset="0"/>
            </a:endParaRPr>
          </a:p>
          <a:p>
            <a:r>
              <a:rPr lang="en-US" dirty="0">
                <a:latin typeface="Arial" charset="0"/>
              </a:rPr>
              <a:t>False negatives - absence/low level Ab (or Ag) in early primary infection (0.02-0.3%)</a:t>
            </a:r>
          </a:p>
          <a:p>
            <a:pPr eaLnBrk="1" hangingPunct="1"/>
            <a:r>
              <a:rPr lang="en-US" dirty="0">
                <a:latin typeface="Arial" charset="0"/>
              </a:rPr>
              <a:t>Fewer false positives</a:t>
            </a:r>
          </a:p>
          <a:p>
            <a:pPr lvl="1" eaLnBrk="1" hangingPunct="1"/>
            <a:r>
              <a:rPr lang="en-US" dirty="0">
                <a:latin typeface="Arial" charset="0"/>
              </a:rPr>
              <a:t>Neonates – positive 18-24 months – maternal Ab </a:t>
            </a:r>
          </a:p>
          <a:p>
            <a:pPr eaLnBrk="1" hangingPunct="1"/>
            <a:r>
              <a:rPr lang="en-US" dirty="0">
                <a:latin typeface="Arial" charset="0"/>
              </a:rPr>
              <a:t>Low prevalence (0.5%); PPV = 50%</a:t>
            </a:r>
          </a:p>
          <a:p>
            <a:pPr lvl="1"/>
            <a:r>
              <a:rPr lang="en-US" dirty="0">
                <a:latin typeface="Arial" charset="0"/>
              </a:rPr>
              <a:t>Confirmatory test needed for positives</a:t>
            </a:r>
          </a:p>
        </p:txBody>
      </p:sp>
    </p:spTree>
    <p:extLst>
      <p:ext uri="{BB962C8B-B14F-4D97-AF65-F5344CB8AC3E}">
        <p14:creationId xmlns:p14="http://schemas.microsoft.com/office/powerpoint/2010/main" val="35459907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2"/>
          <p:cNvSpPr>
            <a:spLocks noGrp="1" noChangeArrowheads="1"/>
          </p:cNvSpPr>
          <p:nvPr>
            <p:ph type="title" idx="4294967295"/>
          </p:nvPr>
        </p:nvSpPr>
        <p:spPr>
          <a:xfrm>
            <a:off x="1600200" y="762000"/>
            <a:ext cx="9133125" cy="914400"/>
          </a:xfrm>
        </p:spPr>
        <p:txBody>
          <a:bodyPr vert="horz" wrap="square" lIns="90487" tIns="44450" rIns="90487" bIns="44450" numCol="1" anchor="b" anchorCtr="0" compatLnSpc="1">
            <a:prstTxWarp prst="textNoShape">
              <a:avLst/>
            </a:prstTxWarp>
          </a:bodyPr>
          <a:lstStyle/>
          <a:p>
            <a:pPr eaLnBrk="1" hangingPunct="1"/>
            <a:r>
              <a:rPr lang="en-US" sz="5400" dirty="0">
                <a:latin typeface="Arial" charset="0"/>
              </a:rPr>
              <a:t>CONFIRMATORY TESTS</a:t>
            </a:r>
          </a:p>
        </p:txBody>
      </p:sp>
      <p:sp>
        <p:nvSpPr>
          <p:cNvPr id="60418" name="Rectangle 3"/>
          <p:cNvSpPr>
            <a:spLocks noGrp="1" noChangeArrowheads="1"/>
          </p:cNvSpPr>
          <p:nvPr>
            <p:ph type="body" idx="4294967295"/>
          </p:nvPr>
        </p:nvSpPr>
        <p:spPr>
          <a:xfrm>
            <a:off x="1066800" y="1981201"/>
            <a:ext cx="10820400" cy="4477931"/>
          </a:xfrm>
        </p:spPr>
        <p:txBody>
          <a:bodyPr vert="horz" wrap="square" lIns="90487" tIns="44450" rIns="90487" bIns="44450" numCol="1" anchor="t" anchorCtr="0" compatLnSpc="1">
            <a:prstTxWarp prst="textNoShape">
              <a:avLst/>
            </a:prstTxWarp>
          </a:bodyPr>
          <a:lstStyle/>
          <a:p>
            <a:pPr eaLnBrk="1" hangingPunct="1">
              <a:buFontTx/>
              <a:buNone/>
            </a:pPr>
            <a:r>
              <a:rPr lang="en-US" u="sng">
                <a:latin typeface="Arial" charset="0"/>
              </a:rPr>
              <a:t>Western Blot</a:t>
            </a:r>
          </a:p>
          <a:p>
            <a:pPr eaLnBrk="1" hangingPunct="1"/>
            <a:r>
              <a:rPr lang="en-US">
                <a:latin typeface="Arial" charset="0"/>
              </a:rPr>
              <a:t>Use of WB as confirmatory test “essential” to exclude false positive results – </a:t>
            </a:r>
            <a:r>
              <a:rPr lang="en-US" b="1">
                <a:latin typeface="Arial" charset="0"/>
              </a:rPr>
              <a:t>old algorithm</a:t>
            </a:r>
          </a:p>
          <a:p>
            <a:pPr eaLnBrk="1" hangingPunct="1"/>
            <a:r>
              <a:rPr lang="en-US">
                <a:latin typeface="Arial" charset="0"/>
              </a:rPr>
              <a:t>Detection of </a:t>
            </a:r>
            <a:r>
              <a:rPr lang="en-US" err="1">
                <a:latin typeface="Arial" charset="0"/>
              </a:rPr>
              <a:t>Ab</a:t>
            </a:r>
            <a:r>
              <a:rPr lang="en-US">
                <a:latin typeface="Arial" charset="0"/>
              </a:rPr>
              <a:t> to individual proteins</a:t>
            </a:r>
          </a:p>
          <a:p>
            <a:pPr lvl="1"/>
            <a:r>
              <a:rPr lang="en-US" err="1">
                <a:latin typeface="Arial" charset="0"/>
              </a:rPr>
              <a:t>Ab</a:t>
            </a:r>
            <a:r>
              <a:rPr lang="en-US">
                <a:latin typeface="Arial" charset="0"/>
              </a:rPr>
              <a:t> to Gag proteins (p17, p24, p55) appear earliest (30 days); decrease with progression</a:t>
            </a:r>
          </a:p>
          <a:p>
            <a:pPr lvl="1"/>
            <a:r>
              <a:rPr lang="en-US" err="1">
                <a:latin typeface="Arial" charset="0"/>
              </a:rPr>
              <a:t>Ab</a:t>
            </a:r>
            <a:r>
              <a:rPr lang="en-US">
                <a:latin typeface="Arial" charset="0"/>
              </a:rPr>
              <a:t> to </a:t>
            </a:r>
            <a:r>
              <a:rPr lang="en-US" err="1">
                <a:latin typeface="Arial" charset="0"/>
              </a:rPr>
              <a:t>Env</a:t>
            </a:r>
            <a:r>
              <a:rPr lang="en-US">
                <a:latin typeface="Arial" charset="0"/>
              </a:rPr>
              <a:t> proteins (gp160, gp120/gp41) appear later but persist even w/ advanced AIDS</a:t>
            </a:r>
          </a:p>
        </p:txBody>
      </p:sp>
    </p:spTree>
    <p:extLst>
      <p:ext uri="{BB962C8B-B14F-4D97-AF65-F5344CB8AC3E}">
        <p14:creationId xmlns:p14="http://schemas.microsoft.com/office/powerpoint/2010/main" val="158692490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Title 1"/>
          <p:cNvSpPr>
            <a:spLocks noGrp="1"/>
          </p:cNvSpPr>
          <p:nvPr>
            <p:ph type="title"/>
          </p:nvPr>
        </p:nvSpPr>
        <p:spPr>
          <a:xfrm>
            <a:off x="1524000" y="533400"/>
            <a:ext cx="10668000" cy="1143000"/>
          </a:xfrm>
        </p:spPr>
        <p:txBody>
          <a:bodyPr/>
          <a:lstStyle/>
          <a:p>
            <a:r>
              <a:rPr lang="en-US" sz="5400">
                <a:latin typeface="Arial" charset="0"/>
              </a:rPr>
              <a:t>NEW CONFIRMATORY ASSAYS</a:t>
            </a:r>
            <a:endParaRPr lang="en-US" sz="5400">
              <a:latin typeface="Calibri" charset="0"/>
            </a:endParaRPr>
          </a:p>
        </p:txBody>
      </p:sp>
      <p:sp>
        <p:nvSpPr>
          <p:cNvPr id="66562" name="Content Placeholder 2"/>
          <p:cNvSpPr>
            <a:spLocks noGrp="1"/>
          </p:cNvSpPr>
          <p:nvPr>
            <p:ph idx="1"/>
          </p:nvPr>
        </p:nvSpPr>
        <p:spPr>
          <a:xfrm>
            <a:off x="990600" y="1955478"/>
            <a:ext cx="10972800" cy="4681152"/>
          </a:xfrm>
        </p:spPr>
        <p:txBody>
          <a:bodyPr/>
          <a:lstStyle/>
          <a:p>
            <a:r>
              <a:rPr lang="en-US" sz="2800" dirty="0" err="1">
                <a:latin typeface="Arial" charset="0"/>
              </a:rPr>
              <a:t>Multispot</a:t>
            </a:r>
            <a:r>
              <a:rPr lang="en-US" sz="2800" dirty="0">
                <a:latin typeface="Arial" charset="0"/>
              </a:rPr>
              <a:t>® HIV 1/2 rapid test - differentiates HIV-1 antibody from HIV-2 antibody</a:t>
            </a:r>
          </a:p>
          <a:p>
            <a:pPr lvl="1"/>
            <a:r>
              <a:rPr lang="en-US" sz="2400" dirty="0">
                <a:latin typeface="Arial" charset="0"/>
              </a:rPr>
              <a:t>2 HIV-1 proteins; 1 HIV-2 protein</a:t>
            </a:r>
          </a:p>
          <a:p>
            <a:pPr lvl="1"/>
            <a:r>
              <a:rPr lang="en-US" sz="2400" dirty="0">
                <a:latin typeface="Arial" charset="0"/>
              </a:rPr>
              <a:t>Sensitivity &gt;99%; specificity 99%</a:t>
            </a:r>
          </a:p>
          <a:p>
            <a:r>
              <a:rPr lang="en-US" sz="2800" dirty="0" err="1">
                <a:latin typeface="Arial" charset="0"/>
              </a:rPr>
              <a:t>Geenius</a:t>
            </a:r>
            <a:r>
              <a:rPr lang="en-US" sz="2800" dirty="0">
                <a:latin typeface="Arial" charset="0"/>
              </a:rPr>
              <a:t>™ HIV 1/2 supplemental assay</a:t>
            </a:r>
          </a:p>
          <a:p>
            <a:pPr lvl="1"/>
            <a:r>
              <a:rPr lang="en-US" sz="2400" dirty="0">
                <a:latin typeface="Arial" charset="0"/>
              </a:rPr>
              <a:t>4 HIV-1 proteins; 2 HIV-2 proteins</a:t>
            </a:r>
          </a:p>
          <a:p>
            <a:pPr lvl="1"/>
            <a:r>
              <a:rPr lang="en-US" sz="2400" dirty="0">
                <a:latin typeface="Arial" charset="0"/>
              </a:rPr>
              <a:t>Sensitivity &gt;99%; specificity 96%</a:t>
            </a:r>
          </a:p>
          <a:p>
            <a:r>
              <a:rPr lang="en-US" sz="2800" dirty="0">
                <a:latin typeface="Arial" charset="0"/>
              </a:rPr>
              <a:t>HIV-1 Nucleic acid Amplification Test (NAT) </a:t>
            </a:r>
          </a:p>
          <a:p>
            <a:pPr lvl="1"/>
            <a:r>
              <a:rPr lang="en-US" sz="2400" dirty="0">
                <a:latin typeface="Arial" charset="0"/>
                <a:cs typeface="Arial" charset="0"/>
              </a:rPr>
              <a:t>APTIMA HIV-1 RNA Qual (Hologic Gen-Probe)</a:t>
            </a:r>
          </a:p>
          <a:p>
            <a:pPr lvl="1"/>
            <a:r>
              <a:rPr lang="en-US" sz="2400" dirty="0">
                <a:latin typeface="Arial" charset="0"/>
                <a:cs typeface="Arial" charset="0"/>
              </a:rPr>
              <a:t>Procleix </a:t>
            </a:r>
            <a:r>
              <a:rPr lang="en-US" sz="2400" dirty="0" err="1">
                <a:latin typeface="Arial" charset="0"/>
                <a:cs typeface="Arial" charset="0"/>
              </a:rPr>
              <a:t>Ultrio</a:t>
            </a:r>
            <a:r>
              <a:rPr lang="en-US" sz="2400" dirty="0">
                <a:latin typeface="Arial" charset="0"/>
                <a:cs typeface="Arial" charset="0"/>
              </a:rPr>
              <a:t> (Novartis) </a:t>
            </a:r>
          </a:p>
          <a:p>
            <a:pPr lvl="1"/>
            <a:endParaRPr lang="en-US" dirty="0">
              <a:latin typeface="Arial" charset="0"/>
            </a:endParaRPr>
          </a:p>
        </p:txBody>
      </p:sp>
    </p:spTree>
    <p:extLst>
      <p:ext uri="{BB962C8B-B14F-4D97-AF65-F5344CB8AC3E}">
        <p14:creationId xmlns:p14="http://schemas.microsoft.com/office/powerpoint/2010/main" val="115986434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2"/>
          <p:cNvSpPr>
            <a:spLocks noGrp="1" noChangeArrowheads="1"/>
          </p:cNvSpPr>
          <p:nvPr>
            <p:ph type="title" idx="4294967295"/>
          </p:nvPr>
        </p:nvSpPr>
        <p:spPr>
          <a:xfrm>
            <a:off x="1600200" y="762000"/>
            <a:ext cx="7705702" cy="914400"/>
          </a:xfrm>
        </p:spPr>
        <p:txBody>
          <a:bodyPr vert="horz" wrap="square" lIns="90487" tIns="44450" rIns="90487" bIns="44450" numCol="1" anchor="b" anchorCtr="0" compatLnSpc="1">
            <a:prstTxWarp prst="textNoShape">
              <a:avLst/>
            </a:prstTxWarp>
          </a:bodyPr>
          <a:lstStyle/>
          <a:p>
            <a:pPr eaLnBrk="1" hangingPunct="1"/>
            <a:r>
              <a:rPr lang="en-US" sz="5400">
                <a:latin typeface="Arial" charset="0"/>
              </a:rPr>
              <a:t>RAPID TESTS</a:t>
            </a:r>
          </a:p>
        </p:txBody>
      </p:sp>
      <p:sp>
        <p:nvSpPr>
          <p:cNvPr id="59394" name="Rectangle 3"/>
          <p:cNvSpPr>
            <a:spLocks noGrp="1" noChangeArrowheads="1"/>
          </p:cNvSpPr>
          <p:nvPr>
            <p:ph type="body" idx="4294967295"/>
          </p:nvPr>
        </p:nvSpPr>
        <p:spPr>
          <a:xfrm>
            <a:off x="990600" y="1894502"/>
            <a:ext cx="11049000" cy="4953000"/>
          </a:xfrm>
        </p:spPr>
        <p:txBody>
          <a:bodyPr vert="horz" wrap="square" lIns="90487" tIns="44450" rIns="90487" bIns="44450" numCol="1" anchor="t" anchorCtr="0" compatLnSpc="1">
            <a:prstTxWarp prst="textNoShape">
              <a:avLst/>
            </a:prstTxWarp>
          </a:bodyPr>
          <a:lstStyle/>
          <a:p>
            <a:pPr eaLnBrk="1" hangingPunct="1">
              <a:spcBef>
                <a:spcPts val="168"/>
              </a:spcBef>
            </a:pPr>
            <a:r>
              <a:rPr lang="en-US">
                <a:latin typeface="Arial" charset="0"/>
              </a:rPr>
              <a:t>Membrane EIA &amp; </a:t>
            </a:r>
            <a:r>
              <a:rPr lang="en-US" err="1">
                <a:latin typeface="Arial" charset="0"/>
              </a:rPr>
              <a:t>immunochromatographic</a:t>
            </a:r>
            <a:r>
              <a:rPr lang="en-US">
                <a:latin typeface="Arial" charset="0"/>
              </a:rPr>
              <a:t>; oral/blood specimens</a:t>
            </a:r>
          </a:p>
          <a:p>
            <a:pPr eaLnBrk="1" hangingPunct="1">
              <a:spcBef>
                <a:spcPts val="168"/>
              </a:spcBef>
            </a:pPr>
            <a:r>
              <a:rPr lang="en-US">
                <a:latin typeface="Arial" charset="0"/>
              </a:rPr>
              <a:t>Simple; sensitivity &amp; specificity comparable in ideal conditions but lower in field; skill level</a:t>
            </a:r>
          </a:p>
          <a:p>
            <a:pPr eaLnBrk="1" hangingPunct="1">
              <a:spcBef>
                <a:spcPts val="168"/>
              </a:spcBef>
            </a:pPr>
            <a:r>
              <a:rPr lang="en-US">
                <a:latin typeface="Arial" charset="0"/>
              </a:rPr>
              <a:t>Several test kits available including waived</a:t>
            </a:r>
          </a:p>
          <a:p>
            <a:pPr eaLnBrk="1" hangingPunct="1">
              <a:spcBef>
                <a:spcPts val="168"/>
              </a:spcBef>
            </a:pPr>
            <a:r>
              <a:rPr lang="en-US">
                <a:latin typeface="Arial" charset="0"/>
              </a:rPr>
              <a:t>New 4</a:t>
            </a:r>
            <a:r>
              <a:rPr lang="en-US" baseline="30000">
                <a:latin typeface="Arial" charset="0"/>
              </a:rPr>
              <a:t>th</a:t>
            </a:r>
            <a:r>
              <a:rPr lang="en-US">
                <a:latin typeface="Arial" charset="0"/>
              </a:rPr>
              <a:t> gen rapid tests include Ag detection</a:t>
            </a:r>
          </a:p>
          <a:p>
            <a:pPr eaLnBrk="1" hangingPunct="1">
              <a:spcBef>
                <a:spcPts val="168"/>
              </a:spcBef>
            </a:pPr>
            <a:r>
              <a:rPr lang="en-US">
                <a:latin typeface="Arial" charset="0"/>
              </a:rPr>
              <a:t>More expensive; longer TTP; group N</a:t>
            </a:r>
          </a:p>
          <a:p>
            <a:pPr eaLnBrk="1" hangingPunct="1">
              <a:spcBef>
                <a:spcPts val="168"/>
              </a:spcBef>
            </a:pPr>
            <a:r>
              <a:rPr lang="en-US">
                <a:latin typeface="Arial" charset="0"/>
              </a:rPr>
              <a:t>Parturient women, needle stick injuries</a:t>
            </a:r>
          </a:p>
          <a:p>
            <a:pPr eaLnBrk="1" hangingPunct="1">
              <a:spcBef>
                <a:spcPts val="168"/>
              </a:spcBef>
            </a:pPr>
            <a:r>
              <a:rPr lang="en-US">
                <a:latin typeface="Arial" charset="0"/>
              </a:rPr>
              <a:t>If reactive, must enter new algorithm</a:t>
            </a:r>
          </a:p>
        </p:txBody>
      </p:sp>
    </p:spTree>
    <p:extLst>
      <p:ext uri="{BB962C8B-B14F-4D97-AF65-F5344CB8AC3E}">
        <p14:creationId xmlns:p14="http://schemas.microsoft.com/office/powerpoint/2010/main" val="245122296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Title 1"/>
          <p:cNvSpPr>
            <a:spLocks noGrp="1"/>
          </p:cNvSpPr>
          <p:nvPr>
            <p:ph type="title"/>
          </p:nvPr>
        </p:nvSpPr>
        <p:spPr>
          <a:xfrm>
            <a:off x="1600200" y="533400"/>
            <a:ext cx="7793037" cy="1143000"/>
          </a:xfrm>
        </p:spPr>
        <p:txBody>
          <a:bodyPr/>
          <a:lstStyle/>
          <a:p>
            <a:pPr eaLnBrk="1" hangingPunct="1"/>
            <a:r>
              <a:rPr lang="en-US" sz="5400">
                <a:latin typeface="Arial" charset="0"/>
                <a:cs typeface="Arial" charset="0"/>
              </a:rPr>
              <a:t>ALGORITHM ISSUES</a:t>
            </a:r>
          </a:p>
        </p:txBody>
      </p:sp>
      <p:sp>
        <p:nvSpPr>
          <p:cNvPr id="69634" name="Content Placeholder 2"/>
          <p:cNvSpPr>
            <a:spLocks noGrp="1"/>
          </p:cNvSpPr>
          <p:nvPr>
            <p:ph idx="1"/>
          </p:nvPr>
        </p:nvSpPr>
        <p:spPr>
          <a:xfrm>
            <a:off x="990600" y="1932801"/>
            <a:ext cx="11049000" cy="4800600"/>
          </a:xfrm>
        </p:spPr>
        <p:txBody>
          <a:bodyPr/>
          <a:lstStyle/>
          <a:p>
            <a:pPr eaLnBrk="1" hangingPunct="1">
              <a:spcBef>
                <a:spcPts val="168"/>
              </a:spcBef>
            </a:pPr>
            <a:r>
              <a:rPr lang="en-US">
                <a:latin typeface="Arial" charset="0"/>
                <a:cs typeface="Arial" charset="0"/>
              </a:rPr>
              <a:t>Focus change from “specificity” to “sensitivity”</a:t>
            </a:r>
          </a:p>
          <a:p>
            <a:pPr eaLnBrk="1" hangingPunct="1">
              <a:spcBef>
                <a:spcPts val="168"/>
              </a:spcBef>
            </a:pPr>
            <a:r>
              <a:rPr lang="en-US">
                <a:latin typeface="Arial" charset="0"/>
                <a:cs typeface="Arial" charset="0"/>
              </a:rPr>
              <a:t>Time to positivity (TTP) of tests; acute HIV</a:t>
            </a:r>
          </a:p>
          <a:p>
            <a:pPr eaLnBrk="1" hangingPunct="1">
              <a:spcBef>
                <a:spcPts val="168"/>
              </a:spcBef>
            </a:pPr>
            <a:r>
              <a:rPr lang="en-US">
                <a:latin typeface="Arial" charset="0"/>
                <a:cs typeface="Arial" charset="0"/>
              </a:rPr>
              <a:t>4</a:t>
            </a:r>
            <a:r>
              <a:rPr lang="en-US" baseline="30000">
                <a:latin typeface="Arial" charset="0"/>
                <a:cs typeface="Arial" charset="0"/>
              </a:rPr>
              <a:t>th</a:t>
            </a:r>
            <a:r>
              <a:rPr lang="en-US">
                <a:latin typeface="Arial" charset="0"/>
                <a:cs typeface="Arial" charset="0"/>
              </a:rPr>
              <a:t> generation tests (4GT)</a:t>
            </a:r>
          </a:p>
          <a:p>
            <a:pPr lvl="1" eaLnBrk="1" hangingPunct="1">
              <a:spcBef>
                <a:spcPts val="168"/>
              </a:spcBef>
            </a:pPr>
            <a:r>
              <a:rPr lang="en-US">
                <a:latin typeface="Arial" charset="0"/>
                <a:cs typeface="Arial" charset="0"/>
              </a:rPr>
              <a:t>Earlier TTP (14-16d); close to HIV RNA VL (8-10d) </a:t>
            </a:r>
          </a:p>
          <a:p>
            <a:pPr lvl="1" eaLnBrk="1" hangingPunct="1">
              <a:spcBef>
                <a:spcPts val="168"/>
              </a:spcBef>
            </a:pPr>
            <a:r>
              <a:rPr lang="en-US">
                <a:latin typeface="Arial" charset="0"/>
                <a:cs typeface="Arial" charset="0"/>
              </a:rPr>
              <a:t>89% of VL+/</a:t>
            </a:r>
            <a:r>
              <a:rPr lang="en-US" err="1">
                <a:latin typeface="Arial" charset="0"/>
                <a:cs typeface="Arial" charset="0"/>
              </a:rPr>
              <a:t>Ab</a:t>
            </a:r>
            <a:r>
              <a:rPr lang="en-US">
                <a:latin typeface="Arial" charset="0"/>
                <a:cs typeface="Arial" charset="0"/>
              </a:rPr>
              <a:t>- </a:t>
            </a:r>
            <a:r>
              <a:rPr lang="en-US">
                <a:latin typeface="Arial" charset="0"/>
                <a:cs typeface="Arial" charset="0"/>
                <a:sym typeface="Wingdings" charset="0"/>
              </a:rPr>
              <a:t></a:t>
            </a:r>
            <a:r>
              <a:rPr lang="en-US">
                <a:latin typeface="Arial" charset="0"/>
                <a:cs typeface="Arial" charset="0"/>
              </a:rPr>
              <a:t> 4GT+</a:t>
            </a:r>
          </a:p>
          <a:p>
            <a:pPr lvl="1" eaLnBrk="1" hangingPunct="1">
              <a:spcBef>
                <a:spcPts val="168"/>
              </a:spcBef>
            </a:pPr>
            <a:r>
              <a:rPr lang="en-US">
                <a:latin typeface="Arial" charset="0"/>
                <a:cs typeface="Arial" charset="0"/>
              </a:rPr>
              <a:t>Cheaper than VL - $50 </a:t>
            </a:r>
            <a:r>
              <a:rPr lang="en-US" err="1">
                <a:latin typeface="Arial" charset="0"/>
                <a:cs typeface="Arial" charset="0"/>
              </a:rPr>
              <a:t>vs</a:t>
            </a:r>
            <a:r>
              <a:rPr lang="en-US">
                <a:latin typeface="Arial" charset="0"/>
                <a:cs typeface="Arial" charset="0"/>
              </a:rPr>
              <a:t> $6</a:t>
            </a:r>
          </a:p>
          <a:p>
            <a:pPr eaLnBrk="1" hangingPunct="1">
              <a:spcBef>
                <a:spcPts val="168"/>
              </a:spcBef>
            </a:pPr>
            <a:r>
              <a:rPr lang="en-US">
                <a:latin typeface="Arial" charset="0"/>
                <a:cs typeface="Arial" charset="0"/>
              </a:rPr>
              <a:t>WB long TTP – 25-35 days; no longer part of HIV testing algorithm</a:t>
            </a:r>
          </a:p>
          <a:p>
            <a:pPr eaLnBrk="1" hangingPunct="1">
              <a:spcBef>
                <a:spcPts val="168"/>
              </a:spcBef>
            </a:pPr>
            <a:r>
              <a:rPr lang="en-US" err="1">
                <a:latin typeface="Arial" charset="0"/>
                <a:cs typeface="Arial" charset="0"/>
              </a:rPr>
              <a:t>Multispot</a:t>
            </a:r>
            <a:r>
              <a:rPr lang="en-US">
                <a:latin typeface="Arial" charset="0"/>
                <a:cs typeface="Arial" charset="0"/>
              </a:rPr>
              <a:t>®/</a:t>
            </a:r>
            <a:r>
              <a:rPr lang="en-US" err="1">
                <a:latin typeface="Arial" charset="0"/>
                <a:cs typeface="Arial" charset="0"/>
              </a:rPr>
              <a:t>Geenius</a:t>
            </a:r>
            <a:r>
              <a:rPr lang="en-US">
                <a:latin typeface="Arial" charset="0"/>
                <a:cs typeface="Arial" charset="0"/>
              </a:rPr>
              <a:t>™ – differentiation/ confirmatory test</a:t>
            </a:r>
          </a:p>
        </p:txBody>
      </p:sp>
    </p:spTree>
    <p:extLst>
      <p:ext uri="{BB962C8B-B14F-4D97-AF65-F5344CB8AC3E}">
        <p14:creationId xmlns:p14="http://schemas.microsoft.com/office/powerpoint/2010/main" val="281300297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2"/>
          <p:cNvSpPr>
            <a:spLocks noGrp="1" noChangeArrowheads="1"/>
          </p:cNvSpPr>
          <p:nvPr>
            <p:ph type="title" idx="4294967295"/>
          </p:nvPr>
        </p:nvSpPr>
        <p:spPr>
          <a:xfrm>
            <a:off x="1524000" y="741820"/>
            <a:ext cx="10439400" cy="927100"/>
          </a:xfrm>
        </p:spPr>
        <p:txBody>
          <a:bodyPr vert="horz" wrap="square" lIns="90487" tIns="44450" rIns="90487" bIns="44450" numCol="1" anchor="b" anchorCtr="0" compatLnSpc="1">
            <a:prstTxWarp prst="textNoShape">
              <a:avLst/>
            </a:prstTxWarp>
          </a:bodyPr>
          <a:lstStyle/>
          <a:p>
            <a:pPr eaLnBrk="1" hangingPunct="1"/>
            <a:r>
              <a:rPr lang="en-US" sz="5400">
                <a:latin typeface="Arial" charset="0"/>
              </a:rPr>
              <a:t>SEQUENCE OF LAB MARKERS</a:t>
            </a:r>
          </a:p>
        </p:txBody>
      </p:sp>
      <p:pic>
        <p:nvPicPr>
          <p:cNvPr id="71682" name="Picture 1" descr="LabMarkerSequence.jpg"/>
          <p:cNvPicPr>
            <a:picLocks noChangeAspect="1"/>
          </p:cNvPicPr>
          <p:nvPr/>
        </p:nvPicPr>
        <p:blipFill>
          <a:blip r:embed="rId3">
            <a:extLst>
              <a:ext uri="{28A0092B-C50C-407E-A947-70E740481C1C}">
                <a14:useLocalDpi xmlns:a14="http://schemas.microsoft.com/office/drawing/2010/main" val="0"/>
              </a:ext>
            </a:extLst>
          </a:blip>
          <a:srcRect t="9523" b="3671"/>
          <a:stretch>
            <a:fillRect/>
          </a:stretch>
        </p:blipFill>
        <p:spPr bwMode="auto">
          <a:xfrm>
            <a:off x="2286002" y="1945392"/>
            <a:ext cx="7583541" cy="491070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1683" name="TextBox 2"/>
          <p:cNvSpPr txBox="1">
            <a:spLocks noChangeArrowheads="1"/>
          </p:cNvSpPr>
          <p:nvPr/>
        </p:nvSpPr>
        <p:spPr bwMode="auto">
          <a:xfrm>
            <a:off x="8382001" y="6082570"/>
            <a:ext cx="1579563" cy="2762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sz="1200">
                <a:latin typeface="Arial" charset="0"/>
                <a:cs typeface="Arial" charset="0"/>
              </a:rPr>
              <a:t>CDC: June 27, 2014</a:t>
            </a:r>
          </a:p>
        </p:txBody>
      </p:sp>
      <p:grpSp>
        <p:nvGrpSpPr>
          <p:cNvPr id="5" name="Group 4"/>
          <p:cNvGrpSpPr>
            <a:grpSpLocks/>
          </p:cNvGrpSpPr>
          <p:nvPr/>
        </p:nvGrpSpPr>
        <p:grpSpPr bwMode="auto">
          <a:xfrm>
            <a:off x="4252688" y="3868037"/>
            <a:ext cx="457200" cy="457200"/>
            <a:chOff x="2819400" y="3505200"/>
            <a:chExt cx="457200" cy="457200"/>
          </a:xfrm>
        </p:grpSpPr>
        <p:sp>
          <p:nvSpPr>
            <p:cNvPr id="2" name="Left-Right Arrow 1"/>
            <p:cNvSpPr/>
            <p:nvPr/>
          </p:nvSpPr>
          <p:spPr>
            <a:xfrm>
              <a:off x="2819400" y="3810000"/>
              <a:ext cx="457200" cy="152400"/>
            </a:xfrm>
            <a:prstGeom prst="leftRightArrow">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71686" name="TextBox 3"/>
            <p:cNvSpPr txBox="1">
              <a:spLocks noChangeArrowheads="1"/>
            </p:cNvSpPr>
            <p:nvPr/>
          </p:nvSpPr>
          <p:spPr bwMode="auto">
            <a:xfrm>
              <a:off x="2819400" y="3505200"/>
              <a:ext cx="457200"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sz="1200" b="1">
                  <a:latin typeface="Arial" charset="0"/>
                  <a:cs typeface="Arial" charset="0"/>
                </a:rPr>
                <a:t>WB</a:t>
              </a:r>
            </a:p>
          </p:txBody>
        </p:sp>
      </p:grpSp>
    </p:spTree>
    <p:extLst>
      <p:ext uri="{BB962C8B-B14F-4D97-AF65-F5344CB8AC3E}">
        <p14:creationId xmlns:p14="http://schemas.microsoft.com/office/powerpoint/2010/main" val="55177606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TextBox 2"/>
          <p:cNvSpPr txBox="1">
            <a:spLocks noChangeArrowheads="1"/>
          </p:cNvSpPr>
          <p:nvPr/>
        </p:nvSpPr>
        <p:spPr bwMode="auto">
          <a:xfrm>
            <a:off x="8382001" y="6543676"/>
            <a:ext cx="1579563" cy="2762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sz="1200">
                <a:latin typeface="Arial" charset="0"/>
                <a:cs typeface="Arial" charset="0"/>
              </a:rPr>
              <a:t>CDC: June 27, 2014</a:t>
            </a:r>
          </a:p>
        </p:txBody>
      </p:sp>
      <p:pic>
        <p:nvPicPr>
          <p:cNvPr id="75778" name="Picture 1" descr="NewAlgorithmCDC.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431800"/>
            <a:ext cx="9144000" cy="59832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nvGrpSpPr>
          <p:cNvPr id="10" name="Group 9"/>
          <p:cNvGrpSpPr>
            <a:grpSpLocks/>
          </p:cNvGrpSpPr>
          <p:nvPr/>
        </p:nvGrpSpPr>
        <p:grpSpPr bwMode="auto">
          <a:xfrm>
            <a:off x="8153401" y="2590800"/>
            <a:ext cx="2009775" cy="2362200"/>
            <a:chOff x="6629400" y="2590800"/>
            <a:chExt cx="2009284" cy="2362200"/>
          </a:xfrm>
        </p:grpSpPr>
        <p:sp>
          <p:nvSpPr>
            <p:cNvPr id="75780" name="TextBox 2"/>
            <p:cNvSpPr txBox="1">
              <a:spLocks noChangeArrowheads="1"/>
            </p:cNvSpPr>
            <p:nvPr/>
          </p:nvSpPr>
          <p:spPr bwMode="auto">
            <a:xfrm>
              <a:off x="6629400" y="2743200"/>
              <a:ext cx="2009284"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sz="1600">
                  <a:latin typeface="Arial" charset="0"/>
                  <a:cs typeface="Arial" charset="0"/>
                </a:rPr>
                <a:t>If high risk, consider</a:t>
              </a:r>
            </a:p>
          </p:txBody>
        </p:sp>
        <p:cxnSp>
          <p:nvCxnSpPr>
            <p:cNvPr id="5" name="Straight Arrow Connector 4"/>
            <p:cNvCxnSpPr/>
            <p:nvPr/>
          </p:nvCxnSpPr>
          <p:spPr>
            <a:xfrm>
              <a:off x="7238851" y="2590800"/>
              <a:ext cx="304726" cy="15240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a:off x="8381572" y="3124200"/>
              <a:ext cx="0" cy="1828800"/>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9" name="Straight Arrow Connector 8"/>
            <p:cNvCxnSpPr/>
            <p:nvPr/>
          </p:nvCxnSpPr>
          <p:spPr>
            <a:xfrm flipH="1">
              <a:off x="7467395" y="4953000"/>
              <a:ext cx="914177" cy="0"/>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252271686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Rectangle 2"/>
          <p:cNvSpPr>
            <a:spLocks noGrp="1" noChangeArrowheads="1"/>
          </p:cNvSpPr>
          <p:nvPr>
            <p:ph type="title"/>
          </p:nvPr>
        </p:nvSpPr>
        <p:spPr>
          <a:xfrm>
            <a:off x="1600200" y="533400"/>
            <a:ext cx="10390716" cy="1143000"/>
          </a:xfrm>
        </p:spPr>
        <p:txBody>
          <a:bodyPr/>
          <a:lstStyle/>
          <a:p>
            <a:pPr eaLnBrk="1" hangingPunct="1"/>
            <a:r>
              <a:rPr lang="en-US" altLang="x-none" sz="5400"/>
              <a:t>HEPATITIS C VIRUS</a:t>
            </a:r>
          </a:p>
        </p:txBody>
      </p:sp>
      <p:sp>
        <p:nvSpPr>
          <p:cNvPr id="86018" name="Rectangle 3"/>
          <p:cNvSpPr>
            <a:spLocks noGrp="1" noChangeArrowheads="1"/>
          </p:cNvSpPr>
          <p:nvPr>
            <p:ph idx="1"/>
          </p:nvPr>
        </p:nvSpPr>
        <p:spPr>
          <a:xfrm>
            <a:off x="990600" y="1905000"/>
            <a:ext cx="11000316" cy="4495800"/>
          </a:xfrm>
        </p:spPr>
        <p:txBody>
          <a:bodyPr/>
          <a:lstStyle/>
          <a:p>
            <a:pPr eaLnBrk="1" hangingPunct="1"/>
            <a:r>
              <a:rPr lang="en-US" altLang="x-none" dirty="0"/>
              <a:t>RNA virus </a:t>
            </a:r>
            <a:r>
              <a:rPr lang="mr-IN" altLang="x-none" dirty="0"/>
              <a:t>–</a:t>
            </a:r>
            <a:r>
              <a:rPr lang="en-US" altLang="x-none" dirty="0"/>
              <a:t> </a:t>
            </a:r>
            <a:r>
              <a:rPr lang="en-US" altLang="x-none" i="1" dirty="0"/>
              <a:t>Flaviviridae; </a:t>
            </a:r>
            <a:r>
              <a:rPr lang="en-US" altLang="x-none" dirty="0"/>
              <a:t>complex antigenic structure</a:t>
            </a:r>
          </a:p>
          <a:p>
            <a:pPr eaLnBrk="1" hangingPunct="1"/>
            <a:r>
              <a:rPr lang="en-US" altLang="x-none" dirty="0"/>
              <a:t>Six major genotypes (1-6); 11 subtypes</a:t>
            </a:r>
          </a:p>
          <a:p>
            <a:pPr eaLnBrk="1" hangingPunct="1"/>
            <a:r>
              <a:rPr lang="en-US" altLang="x-none" dirty="0"/>
              <a:t>Occurrence of virus - blood (months to years); usually absent elsewhere; transmission - percutaneous &amp; IVDU</a:t>
            </a:r>
          </a:p>
          <a:p>
            <a:pPr eaLnBrk="1" hangingPunct="1"/>
            <a:r>
              <a:rPr lang="en-US" altLang="x-none" dirty="0"/>
              <a:t>Worldwide – 160 million; US 180,000 w/ 3363 new cases (2019)</a:t>
            </a:r>
          </a:p>
          <a:p>
            <a:pPr eaLnBrk="1" hangingPunct="1"/>
            <a:r>
              <a:rPr lang="en-US" altLang="x-none" dirty="0"/>
              <a:t>Chronic active hepatitis (75%); cirrhosis, hepatocellular carcinoma (30%)</a:t>
            </a:r>
          </a:p>
        </p:txBody>
      </p:sp>
    </p:spTree>
    <p:extLst>
      <p:ext uri="{BB962C8B-B14F-4D97-AF65-F5344CB8AC3E}">
        <p14:creationId xmlns:p14="http://schemas.microsoft.com/office/powerpoint/2010/main" val="94864891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Title 1"/>
          <p:cNvSpPr>
            <a:spLocks noGrp="1"/>
          </p:cNvSpPr>
          <p:nvPr>
            <p:ph type="title"/>
          </p:nvPr>
        </p:nvSpPr>
        <p:spPr>
          <a:xfrm>
            <a:off x="1600201" y="533400"/>
            <a:ext cx="8896110" cy="1143000"/>
          </a:xfrm>
        </p:spPr>
        <p:txBody>
          <a:bodyPr/>
          <a:lstStyle/>
          <a:p>
            <a:r>
              <a:rPr lang="en-US" altLang="x-none" sz="5400">
                <a:latin typeface="Arial" charset="0"/>
              </a:rPr>
              <a:t>THERAPY</a:t>
            </a:r>
            <a:endParaRPr lang="en-US" altLang="x-none" sz="5400"/>
          </a:p>
        </p:txBody>
      </p:sp>
      <p:sp>
        <p:nvSpPr>
          <p:cNvPr id="91138" name="Content Placeholder 2"/>
          <p:cNvSpPr>
            <a:spLocks noGrp="1"/>
          </p:cNvSpPr>
          <p:nvPr>
            <p:ph idx="1"/>
          </p:nvPr>
        </p:nvSpPr>
        <p:spPr>
          <a:xfrm>
            <a:off x="990600" y="1881877"/>
            <a:ext cx="11049000" cy="4953000"/>
          </a:xfrm>
        </p:spPr>
        <p:txBody>
          <a:bodyPr/>
          <a:lstStyle/>
          <a:p>
            <a:pPr marL="457200" lvl="1" indent="-457200">
              <a:buClr>
                <a:schemeClr val="tx2"/>
              </a:buClr>
              <a:buSzPct val="100000"/>
              <a:buFont typeface="Wingdings" pitchFamily="2" charset="2"/>
              <a:buChar char="§"/>
            </a:pPr>
            <a:r>
              <a:rPr lang="en-US" altLang="x-none" sz="3200" dirty="0">
                <a:latin typeface="Arial" charset="0"/>
              </a:rPr>
              <a:t>Pre-2013 - pegylated interferon + ribavirin for 24-48 weeks, depending on genotype</a:t>
            </a:r>
          </a:p>
          <a:p>
            <a:pPr marL="742950" lvl="2" indent="-342900">
              <a:buClr>
                <a:srgbClr val="FF0000"/>
              </a:buClr>
            </a:pPr>
            <a:r>
              <a:rPr lang="en-US" altLang="x-none" dirty="0">
                <a:latin typeface="Arial" charset="0"/>
                <a:ea typeface="ＭＳ Ｐゴシック" charset="-128"/>
              </a:rPr>
              <a:t>Boceprevir, telaprevir – improved response rates (20-40%) for genotype 1</a:t>
            </a:r>
          </a:p>
          <a:p>
            <a:pPr marL="457200" lvl="1" indent="-457200">
              <a:buClr>
                <a:schemeClr val="tx2"/>
              </a:buClr>
              <a:buSzPct val="100000"/>
              <a:buFont typeface="Wingdings" pitchFamily="2" charset="2"/>
              <a:buChar char="§"/>
            </a:pPr>
            <a:r>
              <a:rPr lang="en-US" altLang="x-none" sz="3200" dirty="0">
                <a:latin typeface="Arial" charset="0"/>
              </a:rPr>
              <a:t>New drugs – </a:t>
            </a:r>
            <a:r>
              <a:rPr lang="en-US" altLang="x-none" sz="3200" dirty="0" err="1">
                <a:latin typeface="Arial" charset="0"/>
              </a:rPr>
              <a:t>glecaprevir</a:t>
            </a:r>
            <a:r>
              <a:rPr lang="en-US" altLang="x-none" sz="3200" dirty="0">
                <a:latin typeface="Arial" charset="0"/>
              </a:rPr>
              <a:t>/</a:t>
            </a:r>
            <a:r>
              <a:rPr lang="en-US" altLang="x-none" sz="3200" dirty="0" err="1">
                <a:latin typeface="Arial" charset="0"/>
              </a:rPr>
              <a:t>pibrentasvir</a:t>
            </a:r>
            <a:r>
              <a:rPr lang="en-US" altLang="x-none" sz="3200" dirty="0">
                <a:latin typeface="Arial" charset="0"/>
              </a:rPr>
              <a:t> (MAVYRET®); sofosbuvir/</a:t>
            </a:r>
            <a:r>
              <a:rPr lang="en-US" altLang="x-none" sz="3200" dirty="0" err="1">
                <a:latin typeface="Arial" charset="0"/>
              </a:rPr>
              <a:t>velpatasvir</a:t>
            </a:r>
            <a:r>
              <a:rPr lang="en-US" altLang="x-none" sz="3200" dirty="0">
                <a:latin typeface="Arial" charset="0"/>
              </a:rPr>
              <a:t> (EPCLUSA®); ledipasvir/</a:t>
            </a:r>
            <a:r>
              <a:rPr lang="en-US" altLang="x-none" sz="3200" dirty="0" err="1">
                <a:latin typeface="Arial" charset="0"/>
              </a:rPr>
              <a:t>sofobuvir</a:t>
            </a:r>
            <a:r>
              <a:rPr lang="en-US" altLang="x-none" sz="3200" dirty="0">
                <a:latin typeface="Arial" charset="0"/>
              </a:rPr>
              <a:t> (HARVONI®); others</a:t>
            </a:r>
          </a:p>
          <a:p>
            <a:pPr marL="742950" lvl="2" indent="-342900">
              <a:buClr>
                <a:srgbClr val="FF0000"/>
              </a:buClr>
            </a:pPr>
            <a:r>
              <a:rPr lang="en-US" altLang="x-none" dirty="0">
                <a:latin typeface="Arial" charset="0"/>
                <a:ea typeface="ＭＳ Ｐゴシック" charset="-128"/>
              </a:rPr>
              <a:t>Better response rates (&gt;90%) in shorter timeframe (8-24 weeks)</a:t>
            </a:r>
          </a:p>
          <a:p>
            <a:pPr marL="742950" lvl="2" indent="-342900">
              <a:buClr>
                <a:srgbClr val="FF0000"/>
              </a:buClr>
            </a:pPr>
            <a:r>
              <a:rPr lang="en-US" altLang="x-none" dirty="0">
                <a:latin typeface="Arial" charset="0"/>
              </a:rPr>
              <a:t>E</a:t>
            </a:r>
            <a:r>
              <a:rPr lang="en-US" altLang="x-none" dirty="0">
                <a:latin typeface="Arial" charset="0"/>
                <a:ea typeface="ＭＳ Ｐゴシック" charset="-128"/>
              </a:rPr>
              <a:t>liminates the need for interferon therapy</a:t>
            </a:r>
          </a:p>
          <a:p>
            <a:pPr marL="742950" lvl="2" indent="-342900">
              <a:buClr>
                <a:srgbClr val="FF0000"/>
              </a:buClr>
            </a:pPr>
            <a:r>
              <a:rPr lang="en-US" altLang="x-none" dirty="0">
                <a:latin typeface="Arial" charset="0"/>
              </a:rPr>
              <a:t>Screening recommended</a:t>
            </a:r>
            <a:endParaRPr lang="en-US" altLang="x-none" dirty="0">
              <a:latin typeface="Arial" charset="0"/>
              <a:ea typeface="ＭＳ Ｐゴシック" charset="-128"/>
            </a:endParaRPr>
          </a:p>
        </p:txBody>
      </p:sp>
      <p:sp>
        <p:nvSpPr>
          <p:cNvPr id="91140" name="TextBox 1"/>
          <p:cNvSpPr txBox="1">
            <a:spLocks noChangeArrowheads="1"/>
          </p:cNvSpPr>
          <p:nvPr/>
        </p:nvSpPr>
        <p:spPr bwMode="auto">
          <a:xfrm>
            <a:off x="8077201" y="6526903"/>
            <a:ext cx="250395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charset="0"/>
                <a:ea typeface="ＭＳ Ｐゴシック" charset="-128"/>
              </a:defRPr>
            </a:lvl1pPr>
            <a:lvl2pPr marL="742950" indent="-285750">
              <a:spcBef>
                <a:spcPct val="20000"/>
              </a:spcBef>
              <a:buFont typeface="Arial" charset="0"/>
              <a:buChar char="–"/>
              <a:defRPr sz="2800">
                <a:solidFill>
                  <a:schemeClr val="tx1"/>
                </a:solidFill>
                <a:latin typeface="Calibri" charset="0"/>
                <a:ea typeface="ＭＳ Ｐゴシック" charset="-128"/>
              </a:defRPr>
            </a:lvl2pPr>
            <a:lvl3pPr marL="1143000" indent="-228600">
              <a:spcBef>
                <a:spcPct val="20000"/>
              </a:spcBef>
              <a:buFont typeface="Arial" charset="0"/>
              <a:buChar char="•"/>
              <a:defRPr sz="2400">
                <a:solidFill>
                  <a:schemeClr val="tx1"/>
                </a:solidFill>
                <a:latin typeface="Calibri" charset="0"/>
                <a:ea typeface="ＭＳ Ｐゴシック" charset="-128"/>
              </a:defRPr>
            </a:lvl3pPr>
            <a:lvl4pPr marL="1600200" indent="-228600">
              <a:spcBef>
                <a:spcPct val="20000"/>
              </a:spcBef>
              <a:buFont typeface="Arial" charset="0"/>
              <a:buChar char="–"/>
              <a:defRPr sz="2000">
                <a:solidFill>
                  <a:schemeClr val="tx1"/>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a:spcBef>
                <a:spcPct val="0"/>
              </a:spcBef>
              <a:buFontTx/>
              <a:buNone/>
            </a:pPr>
            <a:r>
              <a:rPr lang="en-US" altLang="x-none" sz="1400">
                <a:latin typeface="Arial" charset="0"/>
              </a:rPr>
              <a:t>http://</a:t>
            </a:r>
            <a:r>
              <a:rPr lang="en-US" altLang="x-none" sz="1400" err="1">
                <a:latin typeface="Arial" charset="0"/>
              </a:rPr>
              <a:t>www.hcvguidelines.org</a:t>
            </a:r>
            <a:r>
              <a:rPr lang="en-US" altLang="x-none" sz="1400">
                <a:latin typeface="Arial" charset="0"/>
              </a:rPr>
              <a:t> </a:t>
            </a:r>
          </a:p>
        </p:txBody>
      </p:sp>
    </p:spTree>
    <p:extLst>
      <p:ext uri="{BB962C8B-B14F-4D97-AF65-F5344CB8AC3E}">
        <p14:creationId xmlns:p14="http://schemas.microsoft.com/office/powerpoint/2010/main" val="209500820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Rectangle 2"/>
          <p:cNvSpPr>
            <a:spLocks noGrp="1" noChangeArrowheads="1"/>
          </p:cNvSpPr>
          <p:nvPr>
            <p:ph type="title"/>
          </p:nvPr>
        </p:nvSpPr>
        <p:spPr>
          <a:xfrm>
            <a:off x="1647824" y="693738"/>
            <a:ext cx="8867776" cy="982662"/>
          </a:xfrm>
        </p:spPr>
        <p:txBody>
          <a:bodyPr/>
          <a:lstStyle/>
          <a:p>
            <a:pPr eaLnBrk="1" hangingPunct="1"/>
            <a:r>
              <a:rPr lang="en-US" altLang="x-none" sz="5400"/>
              <a:t>SEROLOGIC DIAGNOSIS</a:t>
            </a:r>
          </a:p>
        </p:txBody>
      </p:sp>
      <p:sp>
        <p:nvSpPr>
          <p:cNvPr id="99331" name="Rectangle 3"/>
          <p:cNvSpPr>
            <a:spLocks noGrp="1" noChangeArrowheads="1"/>
          </p:cNvSpPr>
          <p:nvPr>
            <p:ph idx="1"/>
          </p:nvPr>
        </p:nvSpPr>
        <p:spPr>
          <a:xfrm>
            <a:off x="990600" y="1981200"/>
            <a:ext cx="10972800" cy="4876800"/>
          </a:xfrm>
        </p:spPr>
        <p:txBody>
          <a:bodyPr>
            <a:normAutofit/>
          </a:bodyPr>
          <a:lstStyle/>
          <a:p>
            <a:pPr eaLnBrk="1" hangingPunct="1">
              <a:lnSpc>
                <a:spcPct val="90000"/>
              </a:lnSpc>
              <a:buSzPct val="100000"/>
              <a:buFont typeface="Wingdings" charset="2"/>
              <a:buChar char="§"/>
            </a:pPr>
            <a:r>
              <a:rPr lang="en-US" altLang="x-none" sz="3600" dirty="0"/>
              <a:t>Third generation - EIA, CIA</a:t>
            </a:r>
          </a:p>
          <a:p>
            <a:pPr lvl="1" eaLnBrk="1" hangingPunct="1">
              <a:lnSpc>
                <a:spcPct val="90000"/>
              </a:lnSpc>
              <a:buSzPct val="100000"/>
              <a:buFont typeface="Wingdings" charset="2"/>
              <a:buChar char="§"/>
            </a:pPr>
            <a:r>
              <a:rPr lang="en-US" altLang="x-none" sz="3200" dirty="0"/>
              <a:t>Detects Ab to multiple proteins</a:t>
            </a:r>
          </a:p>
          <a:p>
            <a:pPr lvl="1" eaLnBrk="1" hangingPunct="1">
              <a:lnSpc>
                <a:spcPct val="90000"/>
              </a:lnSpc>
              <a:buSzPct val="100000"/>
              <a:buFont typeface="Wingdings" charset="2"/>
              <a:buChar char="§"/>
            </a:pPr>
            <a:r>
              <a:rPr lang="en-US" altLang="x-none" sz="3200" dirty="0"/>
              <a:t>High sensitivity (99%) &amp; specificity (≥99%)</a:t>
            </a:r>
          </a:p>
          <a:p>
            <a:pPr lvl="1" eaLnBrk="1" hangingPunct="1">
              <a:lnSpc>
                <a:spcPct val="90000"/>
              </a:lnSpc>
              <a:buSzPct val="100000"/>
              <a:buFont typeface="Wingdings" charset="2"/>
              <a:buChar char="§"/>
            </a:pPr>
            <a:r>
              <a:rPr lang="en-US" altLang="x-none" sz="3200" dirty="0"/>
              <a:t>Positive 1-2 weeks after exposure but seroconversion rarely delayed for months</a:t>
            </a:r>
          </a:p>
          <a:p>
            <a:pPr lvl="1" eaLnBrk="1" hangingPunct="1">
              <a:lnSpc>
                <a:spcPct val="90000"/>
              </a:lnSpc>
              <a:buSzPct val="100000"/>
              <a:buFont typeface="Wingdings" charset="2"/>
              <a:buChar char="§"/>
            </a:pPr>
            <a:r>
              <a:rPr lang="en-US" altLang="x-none" sz="3200" dirty="0"/>
              <a:t>Remains + but declines slowly if disease spontaneously resolves; may become negative after 18-20 </a:t>
            </a:r>
            <a:r>
              <a:rPr lang="en-US" altLang="x-none" sz="3200" dirty="0" err="1"/>
              <a:t>yrs</a:t>
            </a:r>
            <a:r>
              <a:rPr lang="en-US" altLang="x-none" sz="3200" dirty="0"/>
              <a:t> in 40%</a:t>
            </a:r>
          </a:p>
          <a:p>
            <a:pPr lvl="1" eaLnBrk="1" hangingPunct="1">
              <a:lnSpc>
                <a:spcPct val="90000"/>
              </a:lnSpc>
              <a:buSzPct val="100000"/>
              <a:buFont typeface="Wingdings" charset="2"/>
              <a:buChar char="§"/>
            </a:pPr>
            <a:r>
              <a:rPr lang="en-US" altLang="x-none" sz="3200" dirty="0"/>
              <a:t>Poor PPV in low prevalence population</a:t>
            </a:r>
          </a:p>
        </p:txBody>
      </p:sp>
    </p:spTree>
    <p:extLst>
      <p:ext uri="{BB962C8B-B14F-4D97-AF65-F5344CB8AC3E}">
        <p14:creationId xmlns:p14="http://schemas.microsoft.com/office/powerpoint/2010/main" val="14350208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1BD41B-1ADB-F6A2-B6C7-7BCDDEC79215}"/>
              </a:ext>
            </a:extLst>
          </p:cNvPr>
          <p:cNvSpPr>
            <a:spLocks noGrp="1"/>
          </p:cNvSpPr>
          <p:nvPr>
            <p:ph type="title"/>
          </p:nvPr>
        </p:nvSpPr>
        <p:spPr>
          <a:xfrm>
            <a:off x="1563578" y="533400"/>
            <a:ext cx="10390716" cy="1143000"/>
          </a:xfrm>
        </p:spPr>
        <p:txBody>
          <a:bodyPr/>
          <a:lstStyle/>
          <a:p>
            <a:r>
              <a:rPr lang="en-US" sz="5400" dirty="0"/>
              <a:t>Rapid/POC ID Tests</a:t>
            </a:r>
          </a:p>
        </p:txBody>
      </p:sp>
      <p:sp>
        <p:nvSpPr>
          <p:cNvPr id="3" name="Content Placeholder 2">
            <a:extLst>
              <a:ext uri="{FF2B5EF4-FFF2-40B4-BE49-F238E27FC236}">
                <a16:creationId xmlns:a16="http://schemas.microsoft.com/office/drawing/2014/main" id="{21A83B9E-786B-A63B-99E1-96D40348F806}"/>
              </a:ext>
            </a:extLst>
          </p:cNvPr>
          <p:cNvSpPr>
            <a:spLocks noGrp="1"/>
          </p:cNvSpPr>
          <p:nvPr>
            <p:ph idx="1"/>
          </p:nvPr>
        </p:nvSpPr>
        <p:spPr>
          <a:xfrm>
            <a:off x="990600" y="2017712"/>
            <a:ext cx="10949517" cy="4383087"/>
          </a:xfrm>
        </p:spPr>
        <p:txBody>
          <a:bodyPr/>
          <a:lstStyle/>
          <a:p>
            <a:r>
              <a:rPr lang="en-US" dirty="0"/>
              <a:t>Advantages</a:t>
            </a:r>
          </a:p>
          <a:p>
            <a:pPr lvl="1"/>
            <a:r>
              <a:rPr lang="en-US" dirty="0"/>
              <a:t>Ease of use</a:t>
            </a:r>
          </a:p>
          <a:p>
            <a:pPr lvl="1"/>
            <a:r>
              <a:rPr lang="en-US" dirty="0"/>
              <a:t>Inexpensive</a:t>
            </a:r>
          </a:p>
          <a:p>
            <a:pPr lvl="1"/>
            <a:r>
              <a:rPr lang="en-US" dirty="0"/>
              <a:t>Fast – patient satisfier</a:t>
            </a:r>
          </a:p>
          <a:p>
            <a:r>
              <a:rPr lang="en-US" dirty="0"/>
              <a:t>Disadvantages</a:t>
            </a:r>
          </a:p>
          <a:p>
            <a:pPr lvl="1"/>
            <a:r>
              <a:rPr lang="en-US" dirty="0"/>
              <a:t>Accuracy – low sensitivity</a:t>
            </a:r>
          </a:p>
          <a:p>
            <a:pPr lvl="1"/>
            <a:r>
              <a:rPr lang="en-US" dirty="0"/>
              <a:t>Predictive value – depends on prevalence</a:t>
            </a:r>
          </a:p>
          <a:p>
            <a:pPr lvl="1"/>
            <a:r>
              <a:rPr lang="en-US" dirty="0"/>
              <a:t>Need for confirmatory tests</a:t>
            </a:r>
          </a:p>
        </p:txBody>
      </p:sp>
    </p:spTree>
    <p:extLst>
      <p:ext uri="{BB962C8B-B14F-4D97-AF65-F5344CB8AC3E}">
        <p14:creationId xmlns:p14="http://schemas.microsoft.com/office/powerpoint/2010/main" val="287118370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Rectangle 2"/>
          <p:cNvSpPr>
            <a:spLocks noGrp="1" noChangeArrowheads="1"/>
          </p:cNvSpPr>
          <p:nvPr>
            <p:ph type="title"/>
          </p:nvPr>
        </p:nvSpPr>
        <p:spPr>
          <a:xfrm>
            <a:off x="1600201" y="693738"/>
            <a:ext cx="8867776" cy="982662"/>
          </a:xfrm>
        </p:spPr>
        <p:txBody>
          <a:bodyPr/>
          <a:lstStyle/>
          <a:p>
            <a:pPr eaLnBrk="1" hangingPunct="1"/>
            <a:r>
              <a:rPr lang="en-US" altLang="x-none" sz="5400"/>
              <a:t>SEROLOGIC DIAGNOSIS</a:t>
            </a:r>
          </a:p>
        </p:txBody>
      </p:sp>
      <p:sp>
        <p:nvSpPr>
          <p:cNvPr id="98306" name="Rectangle 3"/>
          <p:cNvSpPr>
            <a:spLocks noGrp="1" noChangeArrowheads="1"/>
          </p:cNvSpPr>
          <p:nvPr>
            <p:ph idx="1"/>
          </p:nvPr>
        </p:nvSpPr>
        <p:spPr>
          <a:xfrm>
            <a:off x="990600" y="1981200"/>
            <a:ext cx="11049000" cy="4876800"/>
          </a:xfrm>
        </p:spPr>
        <p:txBody>
          <a:bodyPr/>
          <a:lstStyle/>
          <a:p>
            <a:pPr eaLnBrk="1" hangingPunct="1"/>
            <a:r>
              <a:rPr lang="en-US" altLang="x-none" dirty="0"/>
              <a:t>Confirmatory assays</a:t>
            </a:r>
            <a:endParaRPr lang="en-US" altLang="x-none" sz="2800" dirty="0"/>
          </a:p>
          <a:p>
            <a:pPr lvl="1" eaLnBrk="1" hangingPunct="1"/>
            <a:r>
              <a:rPr lang="en-US" altLang="x-none" u="sng" dirty="0"/>
              <a:t>R</a:t>
            </a:r>
            <a:r>
              <a:rPr lang="en-US" altLang="x-none" dirty="0"/>
              <a:t>ecombinant </a:t>
            </a:r>
            <a:r>
              <a:rPr lang="en-US" altLang="x-none" u="sng" dirty="0" err="1"/>
              <a:t>I</a:t>
            </a:r>
            <a:r>
              <a:rPr lang="en-US" altLang="x-none" dirty="0" err="1"/>
              <a:t>mmuno</a:t>
            </a:r>
            <a:r>
              <a:rPr lang="en-US" altLang="x-none" u="sng" dirty="0" err="1"/>
              <a:t>B</a:t>
            </a:r>
            <a:r>
              <a:rPr lang="en-US" altLang="x-none" dirty="0" err="1"/>
              <a:t>lot</a:t>
            </a:r>
            <a:r>
              <a:rPr lang="en-US" altLang="x-none" dirty="0"/>
              <a:t> </a:t>
            </a:r>
            <a:r>
              <a:rPr lang="en-US" altLang="x-none" u="sng" dirty="0"/>
              <a:t>A</a:t>
            </a:r>
            <a:r>
              <a:rPr lang="en-US" altLang="x-none" dirty="0"/>
              <a:t>ssay (RIBA) </a:t>
            </a:r>
            <a:r>
              <a:rPr lang="mr-IN" altLang="x-none" dirty="0"/>
              <a:t>–</a:t>
            </a:r>
            <a:r>
              <a:rPr lang="en-US" altLang="x-none" dirty="0"/>
              <a:t> not available</a:t>
            </a:r>
          </a:p>
          <a:p>
            <a:pPr lvl="1" eaLnBrk="1" hangingPunct="1"/>
            <a:r>
              <a:rPr lang="en-US" altLang="x-none" dirty="0"/>
              <a:t>NAT</a:t>
            </a:r>
            <a:endParaRPr lang="en-US" altLang="x-none" sz="2400" dirty="0"/>
          </a:p>
          <a:p>
            <a:pPr lvl="2" eaLnBrk="1" hangingPunct="1"/>
            <a:r>
              <a:rPr lang="en-US" altLang="x-none" dirty="0"/>
              <a:t>Quantitative PCR for HCV RNA</a:t>
            </a:r>
          </a:p>
          <a:p>
            <a:pPr lvl="2" eaLnBrk="1" hangingPunct="1"/>
            <a:r>
              <a:rPr lang="en-US" altLang="x-none" dirty="0"/>
              <a:t>Indicates active infection; baseline viral load if positive</a:t>
            </a:r>
          </a:p>
          <a:p>
            <a:pPr eaLnBrk="1" hangingPunct="1">
              <a:lnSpc>
                <a:spcPct val="110000"/>
              </a:lnSpc>
            </a:pPr>
            <a:r>
              <a:rPr lang="en-US" altLang="x-none" dirty="0"/>
              <a:t>If EIA/CIA+, confirm with NAT</a:t>
            </a:r>
          </a:p>
          <a:p>
            <a:pPr lvl="1" eaLnBrk="1" hangingPunct="1">
              <a:lnSpc>
                <a:spcPct val="110000"/>
              </a:lnSpc>
            </a:pPr>
            <a:r>
              <a:rPr lang="en-US" altLang="x-none" dirty="0"/>
              <a:t>Positive NAT - anti-HCV positive &amp; active HCV infection</a:t>
            </a:r>
          </a:p>
          <a:p>
            <a:pPr lvl="1" eaLnBrk="1" hangingPunct="1">
              <a:lnSpc>
                <a:spcPct val="110000"/>
              </a:lnSpc>
            </a:pPr>
            <a:r>
              <a:rPr lang="en-US" altLang="x-none" dirty="0"/>
              <a:t>Negative NAT - resolved infection or false positive serology</a:t>
            </a:r>
          </a:p>
          <a:p>
            <a:pPr lvl="2" eaLnBrk="1" hangingPunct="1">
              <a:lnSpc>
                <a:spcPct val="110000"/>
              </a:lnSpc>
            </a:pPr>
            <a:r>
              <a:rPr lang="en-US" altLang="x-none" dirty="0"/>
              <a:t>s/co &lt;3.8 (EIA), &lt;8.0 (CIA) </a:t>
            </a:r>
            <a:r>
              <a:rPr lang="en-US" altLang="x-none" dirty="0">
                <a:sym typeface="Wingdings" pitchFamily="2" charset="2"/>
              </a:rPr>
              <a:t> false+ more likely</a:t>
            </a:r>
            <a:endParaRPr lang="en-US" altLang="x-none" dirty="0"/>
          </a:p>
        </p:txBody>
      </p:sp>
    </p:spTree>
    <p:extLst>
      <p:ext uri="{BB962C8B-B14F-4D97-AF65-F5344CB8AC3E}">
        <p14:creationId xmlns:p14="http://schemas.microsoft.com/office/powerpoint/2010/main" val="69405949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071424-6BCD-568F-805B-8F96C742D7F2}"/>
              </a:ext>
            </a:extLst>
          </p:cNvPr>
          <p:cNvSpPr>
            <a:spLocks noGrp="1"/>
          </p:cNvSpPr>
          <p:nvPr>
            <p:ph type="title"/>
          </p:nvPr>
        </p:nvSpPr>
        <p:spPr>
          <a:xfrm>
            <a:off x="1576917" y="457200"/>
            <a:ext cx="10390716" cy="1143000"/>
          </a:xfrm>
        </p:spPr>
        <p:txBody>
          <a:bodyPr/>
          <a:lstStyle/>
          <a:p>
            <a:r>
              <a:rPr lang="en-US" sz="5400" dirty="0"/>
              <a:t>SUMMARY</a:t>
            </a:r>
          </a:p>
        </p:txBody>
      </p:sp>
      <p:sp>
        <p:nvSpPr>
          <p:cNvPr id="3" name="Content Placeholder 2">
            <a:extLst>
              <a:ext uri="{FF2B5EF4-FFF2-40B4-BE49-F238E27FC236}">
                <a16:creationId xmlns:a16="http://schemas.microsoft.com/office/drawing/2014/main" id="{128F012E-2EF9-BD32-A5FB-BCA50DAB289E}"/>
              </a:ext>
            </a:extLst>
          </p:cNvPr>
          <p:cNvSpPr>
            <a:spLocks noGrp="1"/>
          </p:cNvSpPr>
          <p:nvPr>
            <p:ph idx="1"/>
          </p:nvPr>
        </p:nvSpPr>
        <p:spPr>
          <a:xfrm>
            <a:off x="1066800" y="2017713"/>
            <a:ext cx="10873317" cy="4114800"/>
          </a:xfrm>
        </p:spPr>
        <p:txBody>
          <a:bodyPr/>
          <a:lstStyle/>
          <a:p>
            <a:r>
              <a:rPr lang="en-US" dirty="0"/>
              <a:t>Rapid antigen tests for GAS, Flu A/B, RSV and now </a:t>
            </a:r>
            <a:r>
              <a:rPr lang="en-US" dirty="0" err="1"/>
              <a:t>CoVID</a:t>
            </a:r>
            <a:r>
              <a:rPr lang="en-US" dirty="0"/>
              <a:t> have been available for many years</a:t>
            </a:r>
          </a:p>
          <a:p>
            <a:r>
              <a:rPr lang="en-US" dirty="0"/>
              <a:t>Attractive – inexpensive, fast, easy (POC); BUT suboptimal accuracy</a:t>
            </a:r>
          </a:p>
          <a:p>
            <a:r>
              <a:rPr lang="en-US" dirty="0"/>
              <a:t>Molecular methods – more accurate, TAT improving (1-2 </a:t>
            </a:r>
            <a:r>
              <a:rPr lang="en-US" dirty="0" err="1"/>
              <a:t>hrs</a:t>
            </a:r>
            <a:r>
              <a:rPr lang="en-US" dirty="0"/>
              <a:t>), easy to use; expensive</a:t>
            </a:r>
          </a:p>
          <a:p>
            <a:r>
              <a:rPr lang="en-US" dirty="0"/>
              <a:t>HIV/HCV – screening recommended; testing algorithms; treatment</a:t>
            </a:r>
          </a:p>
        </p:txBody>
      </p:sp>
    </p:spTree>
    <p:extLst>
      <p:ext uri="{BB962C8B-B14F-4D97-AF65-F5344CB8AC3E}">
        <p14:creationId xmlns:p14="http://schemas.microsoft.com/office/powerpoint/2010/main" val="223058801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ChangeArrowheads="1"/>
          </p:cNvSpPr>
          <p:nvPr>
            <p:ph type="ctrTitle"/>
          </p:nvPr>
        </p:nvSpPr>
        <p:spPr>
          <a:xfrm>
            <a:off x="114300" y="1371600"/>
            <a:ext cx="11963400" cy="1755775"/>
          </a:xfrm>
        </p:spPr>
        <p:txBody>
          <a:bodyPr/>
          <a:lstStyle/>
          <a:p>
            <a:pPr algn="ctr" eaLnBrk="1" fontAlgn="auto" hangingPunct="1">
              <a:spcAft>
                <a:spcPts val="0"/>
              </a:spcAft>
              <a:defRPr/>
            </a:pPr>
            <a:r>
              <a:rPr lang="en-US" sz="6000" b="1" dirty="0">
                <a:latin typeface="Arial" charset="0"/>
                <a:ea typeface="+mj-ea"/>
                <a:cs typeface="+mj-cs"/>
              </a:rPr>
              <a:t>Recent Developments in Clinical Microbiology - Primary Care Perspective </a:t>
            </a:r>
          </a:p>
        </p:txBody>
      </p:sp>
      <p:sp>
        <p:nvSpPr>
          <p:cNvPr id="120836" name="Rectangle 11"/>
          <p:cNvSpPr>
            <a:spLocks noGrp="1" noChangeArrowheads="1"/>
          </p:cNvSpPr>
          <p:nvPr>
            <p:ph type="subTitle" idx="1"/>
          </p:nvPr>
        </p:nvSpPr>
        <p:spPr>
          <a:xfrm>
            <a:off x="3467100" y="3730626"/>
            <a:ext cx="5257800" cy="1295400"/>
          </a:xfrm>
        </p:spPr>
        <p:txBody>
          <a:bodyPr rtlCol="0">
            <a:normAutofit lnSpcReduction="10000"/>
          </a:bodyPr>
          <a:lstStyle/>
          <a:p>
            <a:pPr eaLnBrk="1" fontAlgn="auto" hangingPunct="1">
              <a:spcAft>
                <a:spcPts val="0"/>
              </a:spcAft>
              <a:defRPr/>
            </a:pPr>
            <a:r>
              <a:rPr lang="en-US" sz="3600" b="1" i="1" dirty="0">
                <a:latin typeface="Arial" charset="0"/>
                <a:ea typeface="+mn-ea"/>
                <a:cs typeface="+mn-cs"/>
              </a:rPr>
              <a:t>Questions?</a:t>
            </a:r>
          </a:p>
          <a:p>
            <a:pPr eaLnBrk="1" fontAlgn="auto" hangingPunct="1">
              <a:spcAft>
                <a:spcPts val="0"/>
              </a:spcAft>
              <a:defRPr/>
            </a:pPr>
            <a:r>
              <a:rPr lang="en-US" sz="3600" b="1" i="1" dirty="0">
                <a:latin typeface="Arial" charset="0"/>
                <a:ea typeface="+mn-ea"/>
                <a:cs typeface="+mn-cs"/>
              </a:rPr>
              <a:t>Comments?</a:t>
            </a:r>
            <a:endParaRPr lang="en-US" i="1" dirty="0">
              <a:latin typeface="Arial" charset="0"/>
              <a:ea typeface="+mn-ea"/>
              <a:cs typeface="+mn-cs"/>
            </a:endParaRPr>
          </a:p>
        </p:txBody>
      </p:sp>
      <p:pic>
        <p:nvPicPr>
          <p:cNvPr id="7" name="Picture 6">
            <a:extLst>
              <a:ext uri="{FF2B5EF4-FFF2-40B4-BE49-F238E27FC236}">
                <a16:creationId xmlns:a16="http://schemas.microsoft.com/office/drawing/2014/main" id="{BFB04207-F2DA-654E-989C-EAACE3B8B64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59283" y="5380040"/>
            <a:ext cx="5299964" cy="1251038"/>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1600200" y="533400"/>
            <a:ext cx="7793037" cy="1143000"/>
          </a:xfrm>
        </p:spPr>
        <p:txBody>
          <a:bodyPr/>
          <a:lstStyle/>
          <a:p>
            <a:pPr eaLnBrk="1" fontAlgn="auto" hangingPunct="1">
              <a:spcAft>
                <a:spcPts val="0"/>
              </a:spcAft>
              <a:defRPr/>
            </a:pPr>
            <a:r>
              <a:rPr lang="en-US" sz="5400" dirty="0">
                <a:latin typeface="Arial" charset="0"/>
                <a:ea typeface="+mj-ea"/>
                <a:cs typeface="+mj-cs"/>
              </a:rPr>
              <a:t>PHARYNGITIS</a:t>
            </a:r>
            <a:endParaRPr lang="en-US" sz="5400" i="1" dirty="0">
              <a:latin typeface="Arial" charset="0"/>
              <a:ea typeface="+mj-ea"/>
              <a:cs typeface="+mj-cs"/>
            </a:endParaRPr>
          </a:p>
        </p:txBody>
      </p:sp>
      <p:sp>
        <p:nvSpPr>
          <p:cNvPr id="19458" name="Rectangle 3"/>
          <p:cNvSpPr>
            <a:spLocks noGrp="1" noChangeArrowheads="1"/>
          </p:cNvSpPr>
          <p:nvPr>
            <p:ph idx="1"/>
          </p:nvPr>
        </p:nvSpPr>
        <p:spPr>
          <a:xfrm>
            <a:off x="1219200" y="2024063"/>
            <a:ext cx="10744200" cy="4681537"/>
          </a:xfrm>
        </p:spPr>
        <p:txBody>
          <a:bodyPr/>
          <a:lstStyle/>
          <a:p>
            <a:pPr eaLnBrk="1" hangingPunct="1">
              <a:lnSpc>
                <a:spcPct val="80000"/>
              </a:lnSpc>
            </a:pPr>
            <a:r>
              <a:rPr lang="en-US" sz="3600" dirty="0">
                <a:latin typeface="Arial" charset="0"/>
                <a:ea typeface="ＭＳ Ｐゴシック" charset="0"/>
                <a:cs typeface="ＭＳ Ｐゴシック" charset="0"/>
              </a:rPr>
              <a:t>Bacterial - 40%</a:t>
            </a:r>
          </a:p>
          <a:p>
            <a:pPr lvl="1" eaLnBrk="1" hangingPunct="1">
              <a:lnSpc>
                <a:spcPct val="80000"/>
              </a:lnSpc>
            </a:pPr>
            <a:r>
              <a:rPr lang="en-US" sz="3200" i="1" dirty="0">
                <a:latin typeface="Arial" charset="0"/>
                <a:ea typeface="ＭＳ Ｐゴシック" charset="0"/>
              </a:rPr>
              <a:t>Streptococcus pyogenes </a:t>
            </a:r>
            <a:r>
              <a:rPr lang="en-US" sz="3200" dirty="0">
                <a:latin typeface="Arial" charset="0"/>
                <a:ea typeface="ＭＳ Ｐゴシック" charset="0"/>
              </a:rPr>
              <a:t>(GAS)</a:t>
            </a:r>
            <a:r>
              <a:rPr lang="en-US" sz="3200" i="1" dirty="0">
                <a:latin typeface="Arial" charset="0"/>
                <a:ea typeface="ＭＳ Ｐゴシック" charset="0"/>
              </a:rPr>
              <a:t> </a:t>
            </a:r>
          </a:p>
          <a:p>
            <a:pPr lvl="2" eaLnBrk="1" hangingPunct="1">
              <a:lnSpc>
                <a:spcPct val="80000"/>
              </a:lnSpc>
            </a:pPr>
            <a:r>
              <a:rPr lang="en-US" sz="2800" dirty="0">
                <a:latin typeface="Arial" charset="0"/>
                <a:ea typeface="ＭＳ Ｐゴシック" charset="0"/>
              </a:rPr>
              <a:t>10-17% adults </a:t>
            </a:r>
          </a:p>
          <a:p>
            <a:pPr lvl="2" eaLnBrk="1" hangingPunct="1">
              <a:lnSpc>
                <a:spcPct val="80000"/>
              </a:lnSpc>
            </a:pPr>
            <a:r>
              <a:rPr lang="en-US" sz="2800" dirty="0">
                <a:latin typeface="Arial" charset="0"/>
                <a:ea typeface="ＭＳ Ｐゴシック" charset="0"/>
              </a:rPr>
              <a:t>15-37% in children</a:t>
            </a:r>
          </a:p>
          <a:p>
            <a:pPr lvl="1" eaLnBrk="1" hangingPunct="1">
              <a:lnSpc>
                <a:spcPct val="80000"/>
              </a:lnSpc>
            </a:pPr>
            <a:r>
              <a:rPr lang="en-US" sz="3200" dirty="0">
                <a:latin typeface="Arial" charset="0"/>
                <a:ea typeface="ＭＳ Ｐゴシック" charset="0"/>
              </a:rPr>
              <a:t>Non-group A </a:t>
            </a:r>
            <a:r>
              <a:rPr lang="en-US" sz="3200" dirty="0" err="1">
                <a:latin typeface="Arial" charset="0"/>
                <a:ea typeface="ＭＳ Ｐゴシック" charset="0"/>
              </a:rPr>
              <a:t>ß</a:t>
            </a:r>
            <a:r>
              <a:rPr lang="en-US" sz="3200" dirty="0">
                <a:latin typeface="Arial" charset="0"/>
                <a:ea typeface="ＭＳ Ｐゴシック" charset="0"/>
              </a:rPr>
              <a:t>-streptococci (</a:t>
            </a:r>
            <a:r>
              <a:rPr lang="en-US" sz="3200" dirty="0" err="1">
                <a:latin typeface="Arial" charset="0"/>
                <a:ea typeface="ＭＳ Ｐゴシック" charset="0"/>
              </a:rPr>
              <a:t>Grps</a:t>
            </a:r>
            <a:r>
              <a:rPr lang="en-US" sz="3200" dirty="0">
                <a:latin typeface="Arial" charset="0"/>
                <a:ea typeface="ＭＳ Ｐゴシック" charset="0"/>
              </a:rPr>
              <a:t> C &amp; G) - 5%</a:t>
            </a:r>
          </a:p>
          <a:p>
            <a:pPr lvl="1" eaLnBrk="1" hangingPunct="1">
              <a:lnSpc>
                <a:spcPct val="80000"/>
              </a:lnSpc>
            </a:pPr>
            <a:r>
              <a:rPr lang="en-US" sz="3200" dirty="0">
                <a:latin typeface="Arial" charset="0"/>
                <a:ea typeface="ＭＳ Ｐゴシック" charset="0"/>
              </a:rPr>
              <a:t>Others - 5-10%</a:t>
            </a:r>
            <a:endParaRPr lang="en-US" sz="3200" i="1" dirty="0">
              <a:latin typeface="Arial" charset="0"/>
              <a:ea typeface="ＭＳ Ｐゴシック" charset="0"/>
            </a:endParaRPr>
          </a:p>
          <a:p>
            <a:pPr eaLnBrk="1" hangingPunct="1">
              <a:lnSpc>
                <a:spcPct val="80000"/>
              </a:lnSpc>
            </a:pPr>
            <a:r>
              <a:rPr lang="en-US" sz="3600" dirty="0">
                <a:latin typeface="Arial" charset="0"/>
                <a:ea typeface="ＭＳ Ｐゴシック" charset="0"/>
              </a:rPr>
              <a:t>Viral - 25-45%</a:t>
            </a:r>
          </a:p>
          <a:p>
            <a:pPr eaLnBrk="1" hangingPunct="1">
              <a:lnSpc>
                <a:spcPct val="80000"/>
              </a:lnSpc>
            </a:pPr>
            <a:r>
              <a:rPr lang="en-US" sz="3600" dirty="0">
                <a:latin typeface="Arial" charset="0"/>
                <a:ea typeface="ＭＳ Ｐゴシック" charset="0"/>
              </a:rPr>
              <a:t>Unknown – 20%</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1600200" y="533400"/>
            <a:ext cx="7793037" cy="1143000"/>
          </a:xfrm>
        </p:spPr>
        <p:txBody>
          <a:bodyPr/>
          <a:lstStyle/>
          <a:p>
            <a:pPr eaLnBrk="1" fontAlgn="auto" hangingPunct="1">
              <a:spcAft>
                <a:spcPts val="0"/>
              </a:spcAft>
              <a:defRPr/>
            </a:pPr>
            <a:r>
              <a:rPr lang="en-US" sz="5400" dirty="0">
                <a:latin typeface="Arial" charset="0"/>
                <a:ea typeface="+mj-ea"/>
                <a:cs typeface="+mj-cs"/>
              </a:rPr>
              <a:t>EPIDEMIOLOGY</a:t>
            </a:r>
          </a:p>
        </p:txBody>
      </p:sp>
      <p:sp>
        <p:nvSpPr>
          <p:cNvPr id="23554" name="Rectangle 3"/>
          <p:cNvSpPr>
            <a:spLocks noGrp="1" noChangeArrowheads="1"/>
          </p:cNvSpPr>
          <p:nvPr>
            <p:ph idx="1"/>
          </p:nvPr>
        </p:nvSpPr>
        <p:spPr>
          <a:xfrm>
            <a:off x="990600" y="2057400"/>
            <a:ext cx="11049000" cy="4495800"/>
          </a:xfrm>
        </p:spPr>
        <p:txBody>
          <a:bodyPr/>
          <a:lstStyle/>
          <a:p>
            <a:pPr eaLnBrk="1" hangingPunct="1"/>
            <a:r>
              <a:rPr lang="en-US" sz="3600" dirty="0">
                <a:latin typeface="Arial" charset="0"/>
                <a:ea typeface="ＭＳ Ｐゴシック" charset="0"/>
                <a:cs typeface="ＭＳ Ｐゴシック" charset="0"/>
              </a:rPr>
              <a:t>More prevalent in winter - early spring</a:t>
            </a:r>
          </a:p>
          <a:p>
            <a:pPr eaLnBrk="1" hangingPunct="1"/>
            <a:r>
              <a:rPr lang="en-US" sz="3600" dirty="0">
                <a:latin typeface="Arial" charset="0"/>
                <a:ea typeface="ＭＳ Ｐゴシック" charset="0"/>
                <a:cs typeface="ＭＳ Ｐゴシック" charset="0"/>
              </a:rPr>
              <a:t>Person-to-person transmission</a:t>
            </a:r>
          </a:p>
          <a:p>
            <a:pPr eaLnBrk="1" hangingPunct="1"/>
            <a:r>
              <a:rPr lang="en-US" sz="3600" dirty="0">
                <a:latin typeface="Arial" charset="0"/>
                <a:ea typeface="ＭＳ Ｐゴシック" charset="0"/>
                <a:cs typeface="ＭＳ Ｐゴシック" charset="0"/>
              </a:rPr>
              <a:t>Primarily (50%) a disease of 5-24 </a:t>
            </a:r>
            <a:r>
              <a:rPr lang="en-US" sz="3600" dirty="0" err="1">
                <a:latin typeface="Arial" charset="0"/>
                <a:ea typeface="ＭＳ Ｐゴシック" charset="0"/>
                <a:cs typeface="ＭＳ Ｐゴシック" charset="0"/>
              </a:rPr>
              <a:t>yo</a:t>
            </a:r>
            <a:endParaRPr lang="en-US" sz="3600" dirty="0">
              <a:latin typeface="Arial" charset="0"/>
              <a:ea typeface="ＭＳ Ｐゴシック" charset="0"/>
              <a:cs typeface="ＭＳ Ｐゴシック" charset="0"/>
            </a:endParaRPr>
          </a:p>
          <a:p>
            <a:pPr eaLnBrk="1" hangingPunct="1"/>
            <a:r>
              <a:rPr lang="en-US" sz="3600" dirty="0">
                <a:latin typeface="Arial" charset="0"/>
                <a:ea typeface="ＭＳ Ｐゴシック" charset="0"/>
                <a:cs typeface="ＭＳ Ｐゴシック" charset="0"/>
              </a:rPr>
              <a:t>6-10 million children &amp; 5 million adult clinic visits/</a:t>
            </a:r>
            <a:r>
              <a:rPr lang="en-US" sz="3600" dirty="0" err="1">
                <a:latin typeface="Arial" charset="0"/>
                <a:ea typeface="ＭＳ Ｐゴシック" charset="0"/>
                <a:cs typeface="ＭＳ Ｐゴシック" charset="0"/>
              </a:rPr>
              <a:t>yr</a:t>
            </a:r>
            <a:endParaRPr lang="en-US" sz="3600" dirty="0">
              <a:latin typeface="Arial" charset="0"/>
              <a:ea typeface="ＭＳ Ｐゴシック" charset="0"/>
              <a:cs typeface="ＭＳ Ｐゴシック" charset="0"/>
            </a:endParaRPr>
          </a:p>
          <a:p>
            <a:pPr eaLnBrk="1" hangingPunct="1"/>
            <a:r>
              <a:rPr lang="en-US" sz="3600" dirty="0">
                <a:latin typeface="Arial" charset="0"/>
                <a:ea typeface="ＭＳ Ｐゴシック" charset="0"/>
                <a:cs typeface="ＭＳ Ｐゴシック" charset="0"/>
              </a:rPr>
              <a:t>Most get antibiotic therapy</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E4D55F-E489-9C8C-8E67-58D3A269116E}"/>
              </a:ext>
            </a:extLst>
          </p:cNvPr>
          <p:cNvSpPr>
            <a:spLocks noGrp="1"/>
          </p:cNvSpPr>
          <p:nvPr>
            <p:ph type="title"/>
          </p:nvPr>
        </p:nvSpPr>
        <p:spPr>
          <a:xfrm>
            <a:off x="1529908" y="533400"/>
            <a:ext cx="10390716" cy="1143000"/>
          </a:xfrm>
        </p:spPr>
        <p:txBody>
          <a:bodyPr/>
          <a:lstStyle/>
          <a:p>
            <a:r>
              <a:rPr lang="en-US" sz="5400" dirty="0"/>
              <a:t>CLINICAL MANIFESTATIONS</a:t>
            </a:r>
          </a:p>
        </p:txBody>
      </p:sp>
      <p:sp>
        <p:nvSpPr>
          <p:cNvPr id="3" name="Content Placeholder 2">
            <a:extLst>
              <a:ext uri="{FF2B5EF4-FFF2-40B4-BE49-F238E27FC236}">
                <a16:creationId xmlns:a16="http://schemas.microsoft.com/office/drawing/2014/main" id="{070B031A-CAC3-EACE-BDF5-561B6D28F3EE}"/>
              </a:ext>
            </a:extLst>
          </p:cNvPr>
          <p:cNvSpPr>
            <a:spLocks noGrp="1"/>
          </p:cNvSpPr>
          <p:nvPr>
            <p:ph sz="half" idx="1"/>
          </p:nvPr>
        </p:nvSpPr>
        <p:spPr>
          <a:xfrm>
            <a:off x="838200" y="2017712"/>
            <a:ext cx="5334000" cy="4114800"/>
          </a:xfrm>
        </p:spPr>
        <p:txBody>
          <a:bodyPr/>
          <a:lstStyle/>
          <a:p>
            <a:r>
              <a:rPr lang="en-US" dirty="0"/>
              <a:t>Viral</a:t>
            </a:r>
          </a:p>
          <a:p>
            <a:pPr lvl="1"/>
            <a:r>
              <a:rPr lang="en-US" dirty="0"/>
              <a:t>Scratchiness, soreness, irritation, cough, HA, HFM</a:t>
            </a:r>
          </a:p>
          <a:p>
            <a:pPr lvl="1"/>
            <a:r>
              <a:rPr lang="en-US" dirty="0"/>
              <a:t>Appearance – normal to mild edema &amp; erythema</a:t>
            </a:r>
          </a:p>
          <a:p>
            <a:pPr lvl="1"/>
            <a:r>
              <a:rPr lang="en-US" dirty="0"/>
              <a:t>Can present with severe pain, dysphagia, fever, chills, malaise, myalgia, exudate, &amp; painful LA</a:t>
            </a:r>
          </a:p>
          <a:p>
            <a:pPr lvl="1"/>
            <a:r>
              <a:rPr lang="en-US" dirty="0"/>
              <a:t>Self-limited</a:t>
            </a:r>
          </a:p>
        </p:txBody>
      </p:sp>
      <p:sp>
        <p:nvSpPr>
          <p:cNvPr id="4" name="Content Placeholder 3">
            <a:extLst>
              <a:ext uri="{FF2B5EF4-FFF2-40B4-BE49-F238E27FC236}">
                <a16:creationId xmlns:a16="http://schemas.microsoft.com/office/drawing/2014/main" id="{76615671-6EBA-071F-CC2A-853A0D499CBE}"/>
              </a:ext>
            </a:extLst>
          </p:cNvPr>
          <p:cNvSpPr>
            <a:spLocks noGrp="1"/>
          </p:cNvSpPr>
          <p:nvPr>
            <p:ph sz="half" idx="2"/>
          </p:nvPr>
        </p:nvSpPr>
        <p:spPr>
          <a:xfrm>
            <a:off x="6226889" y="2017712"/>
            <a:ext cx="5715000" cy="4611687"/>
          </a:xfrm>
        </p:spPr>
        <p:txBody>
          <a:bodyPr/>
          <a:lstStyle/>
          <a:p>
            <a:r>
              <a:rPr lang="en-US" dirty="0"/>
              <a:t>“Strep throat”</a:t>
            </a:r>
          </a:p>
          <a:p>
            <a:pPr lvl="1"/>
            <a:r>
              <a:rPr lang="en-US" dirty="0"/>
              <a:t>Sudden onset</a:t>
            </a:r>
          </a:p>
          <a:p>
            <a:pPr lvl="1"/>
            <a:r>
              <a:rPr lang="en-US" dirty="0"/>
              <a:t>Pharyngeal pain, dysphagia, fever*, headache, fiery red pharyngeal membranes*, thick exudate* edema*, LA*, tonsillar enlargement, rash, absence of cough, leukocytosis, elevated CRP</a:t>
            </a:r>
          </a:p>
          <a:p>
            <a:pPr lvl="1"/>
            <a:r>
              <a:rPr lang="en-US" dirty="0"/>
              <a:t>Self-limited; sequelae – suppurative &amp; non-suppurative</a:t>
            </a:r>
          </a:p>
        </p:txBody>
      </p:sp>
    </p:spTree>
    <p:extLst>
      <p:ext uri="{BB962C8B-B14F-4D97-AF65-F5344CB8AC3E}">
        <p14:creationId xmlns:p14="http://schemas.microsoft.com/office/powerpoint/2010/main" val="21427912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1600200" y="533400"/>
            <a:ext cx="7793037" cy="1143000"/>
          </a:xfrm>
        </p:spPr>
        <p:txBody>
          <a:bodyPr/>
          <a:lstStyle/>
          <a:p>
            <a:pPr eaLnBrk="1" fontAlgn="auto" hangingPunct="1">
              <a:spcAft>
                <a:spcPts val="0"/>
              </a:spcAft>
              <a:defRPr/>
            </a:pPr>
            <a:r>
              <a:rPr lang="en-US" sz="5400" dirty="0">
                <a:latin typeface="Arial" charset="0"/>
                <a:ea typeface="+mj-ea"/>
                <a:cs typeface="+mj-cs"/>
              </a:rPr>
              <a:t>TREATMENT</a:t>
            </a:r>
          </a:p>
        </p:txBody>
      </p:sp>
      <p:sp>
        <p:nvSpPr>
          <p:cNvPr id="33794" name="Rectangle 3"/>
          <p:cNvSpPr>
            <a:spLocks noGrp="1" noChangeArrowheads="1"/>
          </p:cNvSpPr>
          <p:nvPr>
            <p:ph idx="1"/>
          </p:nvPr>
        </p:nvSpPr>
        <p:spPr>
          <a:xfrm>
            <a:off x="1066800" y="1981200"/>
            <a:ext cx="5105400" cy="4343400"/>
          </a:xfrm>
        </p:spPr>
        <p:txBody>
          <a:bodyPr/>
          <a:lstStyle/>
          <a:p>
            <a:pPr eaLnBrk="1" hangingPunct="1"/>
            <a:r>
              <a:rPr lang="en-US" sz="3600" dirty="0">
                <a:latin typeface="Arial" charset="0"/>
                <a:ea typeface="ＭＳ Ｐゴシック" charset="0"/>
                <a:cs typeface="ＭＳ Ｐゴシック" charset="0"/>
              </a:rPr>
              <a:t>Viral - symptomatic; oseltamivir for flu</a:t>
            </a:r>
          </a:p>
          <a:p>
            <a:pPr eaLnBrk="1" hangingPunct="1"/>
            <a:r>
              <a:rPr lang="en-US" sz="3600" dirty="0">
                <a:latin typeface="Arial" charset="0"/>
                <a:ea typeface="ＭＳ Ｐゴシック" charset="0"/>
                <a:cs typeface="ＭＳ Ｐゴシック" charset="0"/>
              </a:rPr>
              <a:t>GAS - 10 days of penicillin; oral cephalosporin; amoxicillin/clavulanate</a:t>
            </a:r>
          </a:p>
        </p:txBody>
      </p:sp>
      <p:pic>
        <p:nvPicPr>
          <p:cNvPr id="2" name="Picture 8">
            <a:extLst>
              <a:ext uri="{FF2B5EF4-FFF2-40B4-BE49-F238E27FC236}">
                <a16:creationId xmlns:a16="http://schemas.microsoft.com/office/drawing/2014/main" id="{43D2EAF0-1B1D-0C6F-6A83-D6294C11AE4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4600" y="2286000"/>
            <a:ext cx="5689195" cy="3779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1600200" y="533400"/>
            <a:ext cx="7793037" cy="1143000"/>
          </a:xfrm>
        </p:spPr>
        <p:txBody>
          <a:bodyPr/>
          <a:lstStyle/>
          <a:p>
            <a:pPr eaLnBrk="1" fontAlgn="auto" hangingPunct="1">
              <a:spcAft>
                <a:spcPts val="0"/>
              </a:spcAft>
              <a:defRPr/>
            </a:pPr>
            <a:r>
              <a:rPr lang="en-US" sz="5400" dirty="0">
                <a:latin typeface="Arial" charset="0"/>
                <a:ea typeface="+mj-ea"/>
                <a:cs typeface="+mj-cs"/>
              </a:rPr>
              <a:t>DIAGNOSIS</a:t>
            </a:r>
          </a:p>
        </p:txBody>
      </p:sp>
      <p:sp>
        <p:nvSpPr>
          <p:cNvPr id="35842" name="Rectangle 3"/>
          <p:cNvSpPr>
            <a:spLocks noGrp="1" noChangeArrowheads="1"/>
          </p:cNvSpPr>
          <p:nvPr>
            <p:ph idx="1"/>
          </p:nvPr>
        </p:nvSpPr>
        <p:spPr>
          <a:xfrm>
            <a:off x="990600" y="1981200"/>
            <a:ext cx="10972800" cy="4343400"/>
          </a:xfrm>
        </p:spPr>
        <p:txBody>
          <a:bodyPr/>
          <a:lstStyle/>
          <a:p>
            <a:pPr eaLnBrk="1" hangingPunct="1"/>
            <a:r>
              <a:rPr lang="en-US" sz="3600" dirty="0">
                <a:latin typeface="Arial" charset="0"/>
                <a:ea typeface="ＭＳ Ｐゴシック" charset="0"/>
                <a:cs typeface="ＭＳ Ｐゴシック" charset="0"/>
              </a:rPr>
              <a:t>Distinguish viral from GAS pharyngitis</a:t>
            </a:r>
          </a:p>
          <a:p>
            <a:pPr eaLnBrk="1" hangingPunct="1"/>
            <a:r>
              <a:rPr lang="en-US" sz="3600" dirty="0">
                <a:latin typeface="Arial" charset="0"/>
                <a:ea typeface="ＭＳ Ｐゴシック" charset="0"/>
                <a:cs typeface="ＭＳ Ｐゴシック" charset="0"/>
              </a:rPr>
              <a:t>GAS - treat to reduce severity, shorten course, prevent spread, prevent suppurative &amp; nonsuppurative sequelae</a:t>
            </a:r>
          </a:p>
          <a:p>
            <a:pPr eaLnBrk="1" hangingPunct="1"/>
            <a:r>
              <a:rPr lang="en-US" sz="3600" dirty="0">
                <a:latin typeface="Arial" charset="0"/>
                <a:ea typeface="ＭＳ Ｐゴシック" charset="0"/>
                <a:cs typeface="ＭＳ Ｐゴシック" charset="0"/>
              </a:rPr>
              <a:t>Viral - treatment with antibiotics of no benefit; increased bacterial resistance; CDI</a:t>
            </a:r>
          </a:p>
          <a:p>
            <a:pPr eaLnBrk="1" hangingPunct="1"/>
            <a:r>
              <a:rPr lang="en-US" sz="3600" dirty="0">
                <a:latin typeface="Arial" charset="0"/>
                <a:ea typeface="ＭＳ Ｐゴシック" charset="0"/>
                <a:cs typeface="ＭＳ Ｐゴシック" charset="0"/>
              </a:rPr>
              <a:t>Clinical diagnosis - not definitive; </a:t>
            </a:r>
            <a:r>
              <a:rPr lang="en-US" sz="3600" dirty="0" err="1">
                <a:latin typeface="Arial" charset="0"/>
                <a:ea typeface="ＭＳ Ｐゴシック" charset="0"/>
                <a:cs typeface="ＭＳ Ｐゴシック" charset="0"/>
              </a:rPr>
              <a:t>Centor</a:t>
            </a:r>
            <a:r>
              <a:rPr lang="en-US" sz="3600" dirty="0">
                <a:latin typeface="Arial" charset="0"/>
                <a:ea typeface="ＭＳ Ｐゴシック" charset="0"/>
                <a:cs typeface="ＭＳ Ｐゴシック" charset="0"/>
              </a:rPr>
              <a:t> criteria</a:t>
            </a:r>
          </a:p>
        </p:txBody>
      </p:sp>
    </p:spTree>
  </p:cSld>
  <p:clrMapOvr>
    <a:masterClrMapping/>
  </p:clrMapOvr>
</p:sld>
</file>

<file path=ppt/theme/theme1.xml><?xml version="1.0" encoding="utf-8"?>
<a:theme xmlns:a="http://schemas.openxmlformats.org/drawingml/2006/main" name="Blends">
  <a:themeElements>
    <a:clrScheme name="Office Theme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Office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defRPr>
        </a:defPPr>
      </a:lstStyle>
    </a:lnDef>
  </a:objectDefaults>
  <a:extraClrSchemeLst>
    <a:extraClrScheme>
      <a:clrScheme name="Office Theme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Office Theme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Office Theme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Office Theme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3437</TotalTime>
  <Words>3008</Words>
  <Application>Microsoft Macintosh PowerPoint</Application>
  <PresentationFormat>Widescreen</PresentationFormat>
  <Paragraphs>382</Paragraphs>
  <Slides>42</Slides>
  <Notes>30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42</vt:i4>
      </vt:variant>
    </vt:vector>
  </HeadingPairs>
  <TitlesOfParts>
    <vt:vector size="47" baseType="lpstr">
      <vt:lpstr>Arial</vt:lpstr>
      <vt:lpstr>Calibri</vt:lpstr>
      <vt:lpstr>Times</vt:lpstr>
      <vt:lpstr>Wingdings</vt:lpstr>
      <vt:lpstr>Blends</vt:lpstr>
      <vt:lpstr>Recent Developments in Clinical Microbiology - Primary Care Perspective </vt:lpstr>
      <vt:lpstr>OBJECTIVES</vt:lpstr>
      <vt:lpstr>Rapid/POC ID Tests</vt:lpstr>
      <vt:lpstr>Rapid/POC ID Tests</vt:lpstr>
      <vt:lpstr>PHARYNGITIS</vt:lpstr>
      <vt:lpstr>EPIDEMIOLOGY</vt:lpstr>
      <vt:lpstr>CLINICAL MANIFESTATIONS</vt:lpstr>
      <vt:lpstr>TREATMENT</vt:lpstr>
      <vt:lpstr>DIAGNOSIS</vt:lpstr>
      <vt:lpstr>CULTURE</vt:lpstr>
      <vt:lpstr>DIRECT DETECTION</vt:lpstr>
      <vt:lpstr>Rapid GAS EIA/LFA – 1st Gen</vt:lpstr>
      <vt:lpstr>Rapid GAS - 2nd Generation</vt:lpstr>
      <vt:lpstr>DIRECT DETECTION</vt:lpstr>
      <vt:lpstr>DIAGNOSTIC OPTIONS</vt:lpstr>
      <vt:lpstr>RECOMMENDATIONS</vt:lpstr>
      <vt:lpstr>RECOMMENDATIONS</vt:lpstr>
      <vt:lpstr>Upper Respiratory Infections</vt:lpstr>
      <vt:lpstr>RSV</vt:lpstr>
      <vt:lpstr>INFLUENZA</vt:lpstr>
      <vt:lpstr>SARS-CoV-2</vt:lpstr>
      <vt:lpstr>CONVENTIONAL DX</vt:lpstr>
      <vt:lpstr>MOLECULAR DIAGNOSIS</vt:lpstr>
      <vt:lpstr>NP SWAB &amp; ASPIRATE</vt:lpstr>
      <vt:lpstr>CLINICAL IMPACT</vt:lpstr>
      <vt:lpstr>HIV</vt:lpstr>
      <vt:lpstr>HIV</vt:lpstr>
      <vt:lpstr>LABORATORY DIAGNOSIS</vt:lpstr>
      <vt:lpstr>SCREENING TESTS</vt:lpstr>
      <vt:lpstr>SCREENING TESTS</vt:lpstr>
      <vt:lpstr>CONFIRMATORY TESTS</vt:lpstr>
      <vt:lpstr>NEW CONFIRMATORY ASSAYS</vt:lpstr>
      <vt:lpstr>RAPID TESTS</vt:lpstr>
      <vt:lpstr>ALGORITHM ISSUES</vt:lpstr>
      <vt:lpstr>SEQUENCE OF LAB MARKERS</vt:lpstr>
      <vt:lpstr>PowerPoint Presentation</vt:lpstr>
      <vt:lpstr>HEPATITIS C VIRUS</vt:lpstr>
      <vt:lpstr>THERAPY</vt:lpstr>
      <vt:lpstr>SEROLOGIC DIAGNOSIS</vt:lpstr>
      <vt:lpstr>SEROLOGIC DIAGNOSIS</vt:lpstr>
      <vt:lpstr>SUMMARY</vt:lpstr>
      <vt:lpstr>Recent Developments in Clinical Microbiology - Primary Care Perspective </vt:lpstr>
    </vt:vector>
  </TitlesOfParts>
  <Company>Creighton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CURRENT TRENDS IN ANTIMICROBIAL RESISTANCE</dc:title>
  <dc:creator>Stephen J. Cavalieri, Ph.D.</dc:creator>
  <cp:lastModifiedBy>Cavalieri, Stephen J</cp:lastModifiedBy>
  <cp:revision>115</cp:revision>
  <dcterms:created xsi:type="dcterms:W3CDTF">2009-02-05T22:24:40Z</dcterms:created>
  <dcterms:modified xsi:type="dcterms:W3CDTF">2023-04-17T16:32:40Z</dcterms:modified>
</cp:coreProperties>
</file>