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448944124" r:id="rId2"/>
    <p:sldId id="1448944200" r:id="rId3"/>
    <p:sldId id="1448944224" r:id="rId4"/>
    <p:sldId id="1448944250" r:id="rId5"/>
    <p:sldId id="1448944251" r:id="rId6"/>
    <p:sldId id="1448944253" r:id="rId7"/>
    <p:sldId id="1448944261" r:id="rId8"/>
    <p:sldId id="1448944267" r:id="rId9"/>
    <p:sldId id="1448944266" r:id="rId10"/>
    <p:sldId id="1448944269" r:id="rId11"/>
    <p:sldId id="1448944268" r:id="rId12"/>
    <p:sldId id="1448944270" r:id="rId13"/>
    <p:sldId id="1448944271" r:id="rId14"/>
    <p:sldId id="1448944222" r:id="rId15"/>
    <p:sldId id="1448944192" r:id="rId16"/>
    <p:sldId id="1448944188" r:id="rId17"/>
    <p:sldId id="1448944217" r:id="rId18"/>
    <p:sldId id="14489442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1" autoAdjust="0"/>
    <p:restoredTop sz="94707"/>
  </p:normalViewPr>
  <p:slideViewPr>
    <p:cSldViewPr snapToGrid="0">
      <p:cViewPr varScale="1">
        <p:scale>
          <a:sx n="80" d="100"/>
          <a:sy n="80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506B-205D-4637-B828-FCF1B5907C8A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ACB3-B2FE-48B6-907C-42AE48809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B9622-F4C1-440E-B703-8391D301B9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9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B9622-F4C1-440E-B703-8391D301B9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9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l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208A7-A33F-2143-9E84-6276630CD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5067" y="1147870"/>
            <a:ext cx="7769981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5067" y="2176081"/>
            <a:ext cx="6657219" cy="883627"/>
          </a:xfrm>
        </p:spPr>
        <p:txBody>
          <a:bodyPr>
            <a:normAutofit/>
          </a:bodyPr>
          <a:lstStyle>
            <a:lvl1pPr marL="0" indent="0" algn="l">
              <a:buNone/>
              <a:defRPr sz="3733" i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5069" y="2973068"/>
            <a:ext cx="5843456" cy="852243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067" y="4516224"/>
            <a:ext cx="2865640" cy="498475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360FE-3BDD-874B-B0E9-8F02CD3A8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000">
            <a:off x="7148955" y="1176490"/>
            <a:ext cx="4222319" cy="71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Screen Media">
    <p:bg>
      <p:bgPr>
        <a:solidFill>
          <a:srgbClr val="008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1CB91-D300-1C4B-8B7E-B20B2C44E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678915-DEC7-454E-BCCA-BB84549090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52312-0AC2-114B-8435-FFEDDC9D3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CreightonUniv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874" y="2656161"/>
            <a:ext cx="3582253" cy="13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A664-D776-AE41-AF6B-58087D1B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089A-03EF-0C42-8F73-D19B8F958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FBE4-FE05-284F-A88E-F9060D1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7180-EC8C-D540-8A1F-C5B3955218E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372E-0B79-A24A-9BCC-1979FF74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1322-FAA7-3D43-9A8E-EA5CA8C0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807D-AAD5-A64A-AE14-C559F595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7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0DA6A-3D89-AA43-9FDD-C30B0A918DD4}"/>
              </a:ext>
            </a:extLst>
          </p:cNvPr>
          <p:cNvSpPr/>
          <p:nvPr userDrawn="1"/>
        </p:nvSpPr>
        <p:spPr>
          <a:xfrm>
            <a:off x="0" y="5833641"/>
            <a:ext cx="12192000" cy="102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F7342-9099-7247-A414-39045CAFE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208" y="5833640"/>
            <a:ext cx="2963653" cy="102436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1" y="6491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  <p:pic>
        <p:nvPicPr>
          <p:cNvPr id="10" name="Picture 9" descr="CreightonUniv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C88C0-EF7D-5641-9AE8-56DFAA5776B5}"/>
              </a:ext>
            </a:extLst>
          </p:cNvPr>
          <p:cNvSpPr/>
          <p:nvPr userDrawn="1"/>
        </p:nvSpPr>
        <p:spPr>
          <a:xfrm>
            <a:off x="-1" y="1"/>
            <a:ext cx="430847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DE7F1-3515-E145-AAEB-BFC72FE34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16" t="-1823" r="40616"/>
          <a:stretch/>
        </p:blipFill>
        <p:spPr>
          <a:xfrm>
            <a:off x="0" y="1757642"/>
            <a:ext cx="430845" cy="51003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B306DF-58C7-C943-A5BF-831CD380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0BC18A-90D4-CC42-9D15-1F9AD3F7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or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110258-26D0-D44B-95D2-B7FC98A72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ABFAA-2E8A-D745-9919-3433F9347E69}"/>
              </a:ext>
            </a:extLst>
          </p:cNvPr>
          <p:cNvSpPr/>
          <p:nvPr userDrawn="1"/>
        </p:nvSpPr>
        <p:spPr>
          <a:xfrm>
            <a:off x="406400" y="431800"/>
            <a:ext cx="11379200" cy="599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B306DF-58C7-C943-A5BF-831CD380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9558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0BC18A-90D4-CC42-9D15-1F9AD3F7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302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8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CreightonUniv_White.png">
            <a:extLst>
              <a:ext uri="{FF2B5EF4-FFF2-40B4-BE49-F238E27FC236}">
                <a16:creationId xmlns:a16="http://schemas.microsoft.com/office/drawing/2014/main" id="{C383DA66-8F97-A042-9B95-E19C0ADDD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St. John'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rgbClr val="95D2FF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6EDB1-59EA-4249-BF3B-C0BD13893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0271" y="4033216"/>
            <a:ext cx="2649624" cy="3007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85226F-B2C0-7B4B-9CD3-43914157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80230"/>
            <a:ext cx="8487508" cy="45259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2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Stained Gl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5341A-0F37-9D4E-8331-CAF7A76F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38905"/>
            <a:ext cx="9648092" cy="494445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54698-EB19-7C49-91A7-01B0F072C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7372" y="5743877"/>
            <a:ext cx="683475" cy="8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ount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9CEE9-2C4C-6A4A-8688-E0E539916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DB958-F34B-AF4E-8EDC-F7788B5E5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2546264"/>
            <a:ext cx="2536316" cy="43117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746F8E-1DA0-0748-BE6A-B4CBE8EDC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363" y="1438157"/>
            <a:ext cx="9138789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07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Ha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9CEE9-2C4C-6A4A-8688-E0E539916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47E21-3A19-3440-96CE-621079AE8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2682" y="2960651"/>
            <a:ext cx="3295740" cy="39505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38FE07-4DEE-5941-B6EF-4E26FD9C6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363" y="1438157"/>
            <a:ext cx="9138789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941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1F6C98-F78C-A243-BB98-92FEA987FDB9}"/>
              </a:ext>
            </a:extLst>
          </p:cNvPr>
          <p:cNvSpPr/>
          <p:nvPr userDrawn="1"/>
        </p:nvSpPr>
        <p:spPr>
          <a:xfrm>
            <a:off x="0" y="5833641"/>
            <a:ext cx="12192000" cy="102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F518F-E00E-2D4B-9E6E-5CE4D785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8347" y="5833641"/>
            <a:ext cx="2963653" cy="1024360"/>
          </a:xfrm>
          <a:prstGeom prst="rect">
            <a:avLst/>
          </a:prstGeom>
        </p:spPr>
      </p:pic>
      <p:pic>
        <p:nvPicPr>
          <p:cNvPr id="10" name="Picture 9" descr="CreightonUniv_White.png">
            <a:extLst>
              <a:ext uri="{FF2B5EF4-FFF2-40B4-BE49-F238E27FC236}">
                <a16:creationId xmlns:a16="http://schemas.microsoft.com/office/drawing/2014/main" id="{1EBA0EE2-C673-994F-BA14-4C628E845D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17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47673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72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Georgia" panose="02040502050405020303" pitchFamily="18" charset="0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accent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accent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accent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accent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EB3-8583-8A4D-9A0D-A074B940B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57" y="2766444"/>
            <a:ext cx="9138789" cy="995729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Innovative Solutions to Promote Access to Rural Surgical Care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Scott Shipman, MD, MPH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CyncHealth Chair in Population Health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Executive Director, Institute for Population Health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Creighton University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Sept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77D0D-6F78-F37B-99EE-F93F023A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08" y="267266"/>
            <a:ext cx="3677930" cy="22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C57CA-D776-F5A3-349A-38DBD7FE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8379"/>
            <a:ext cx="10972800" cy="4459705"/>
          </a:xfrm>
        </p:spPr>
        <p:txBody>
          <a:bodyPr>
            <a:normAutofit/>
          </a:bodyPr>
          <a:lstStyle/>
          <a:p>
            <a:r>
              <a:rPr lang="en-US" sz="3600" dirty="0"/>
              <a:t>Synchronous</a:t>
            </a:r>
          </a:p>
          <a:p>
            <a:r>
              <a:rPr lang="en-US" sz="3600" dirty="0"/>
              <a:t>Asynchronous</a:t>
            </a:r>
          </a:p>
          <a:p>
            <a:r>
              <a:rPr lang="en-US" sz="3600" dirty="0"/>
              <a:t>Provider-to-patient</a:t>
            </a:r>
          </a:p>
          <a:p>
            <a:r>
              <a:rPr lang="en-US" sz="3600" dirty="0"/>
              <a:t>Provider-to-provider</a:t>
            </a:r>
          </a:p>
          <a:p>
            <a:r>
              <a:rPr lang="en-US" sz="3600" dirty="0"/>
              <a:t>RPM</a:t>
            </a:r>
          </a:p>
          <a:p>
            <a:r>
              <a:rPr lang="en-US" sz="3600" dirty="0"/>
              <a:t>mHealth</a:t>
            </a:r>
          </a:p>
          <a:p>
            <a:endParaRPr lang="en-US" sz="3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7EF4BDF-6C24-B363-022A-8F627FA3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puck is here: Leveraging telehealth</a:t>
            </a:r>
          </a:p>
        </p:txBody>
      </p:sp>
    </p:spTree>
    <p:extLst>
      <p:ext uri="{BB962C8B-B14F-4D97-AF65-F5344CB8AC3E}">
        <p14:creationId xmlns:p14="http://schemas.microsoft.com/office/powerpoint/2010/main" val="318977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B2ED0-4A50-CDD8-1C0F-D8FCFD7A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7639"/>
            <a:ext cx="11101137" cy="4951077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Better access </a:t>
            </a:r>
            <a:r>
              <a:rPr lang="en-US" sz="3600" dirty="0"/>
              <a:t>to care for rural populations</a:t>
            </a:r>
          </a:p>
          <a:p>
            <a:r>
              <a:rPr lang="en-US" sz="3600" dirty="0"/>
              <a:t>Greater efficiency for provider, practice = </a:t>
            </a:r>
            <a:r>
              <a:rPr lang="en-US" sz="3600" b="1" dirty="0"/>
              <a:t>ROI</a:t>
            </a:r>
          </a:p>
          <a:p>
            <a:pPr lvl="1"/>
            <a:r>
              <a:rPr lang="en-US" sz="3333" dirty="0"/>
              <a:t>Provider-to-patient: Fewer no shows, reduced bricks and mortar costs, less road time for provider &amp; team</a:t>
            </a:r>
          </a:p>
          <a:p>
            <a:pPr lvl="1"/>
            <a:r>
              <a:rPr lang="en-US" sz="3333" dirty="0"/>
              <a:t>Provider-to-provider (eConsults): reduced low value referrals</a:t>
            </a:r>
          </a:p>
          <a:p>
            <a:pPr lvl="1"/>
            <a:r>
              <a:rPr lang="en-US" sz="3333" dirty="0"/>
              <a:t>Asynchronous: new workflows reduce clinician burden</a:t>
            </a:r>
          </a:p>
          <a:p>
            <a:r>
              <a:rPr lang="en-US" sz="3600" dirty="0"/>
              <a:t>Greater convenience for patients = greater </a:t>
            </a:r>
            <a:r>
              <a:rPr lang="en-US" sz="3600" b="1" dirty="0"/>
              <a:t>satisfaction</a:t>
            </a:r>
            <a:r>
              <a:rPr lang="en-US" sz="3600" dirty="0"/>
              <a:t>, loyalty to system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BE37CE-7727-2E13-0077-B628488D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puck is here: Integrating telehealth into routine care models</a:t>
            </a:r>
          </a:p>
        </p:txBody>
      </p:sp>
    </p:spTree>
    <p:extLst>
      <p:ext uri="{BB962C8B-B14F-4D97-AF65-F5344CB8AC3E}">
        <p14:creationId xmlns:p14="http://schemas.microsoft.com/office/powerpoint/2010/main" val="10570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97BAD-4F5C-08C2-4F04-13D89645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79" y="1527804"/>
            <a:ext cx="7748337" cy="3802391"/>
          </a:xfrm>
        </p:spPr>
        <p:txBody>
          <a:bodyPr>
            <a:normAutofit/>
          </a:bodyPr>
          <a:lstStyle/>
          <a:p>
            <a:r>
              <a:rPr lang="en-US" sz="3200" dirty="0"/>
              <a:t>Change is hard: stakeholder engagement is key</a:t>
            </a:r>
          </a:p>
          <a:p>
            <a:r>
              <a:rPr lang="en-US" sz="3200" dirty="0"/>
              <a:t>Building clinician, staff skills is required</a:t>
            </a:r>
          </a:p>
          <a:p>
            <a:r>
              <a:rPr lang="en-US" sz="3200" dirty="0"/>
              <a:t>Must address the digital divide to ensure equitable access to services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82F69-DC0F-8FDE-1C23-FA12D01D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Challenges of effective telehealth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1B876-8D4B-E46D-4B4A-024763D5D3D4}"/>
              </a:ext>
            </a:extLst>
          </p:cNvPr>
          <p:cNvSpPr txBox="1"/>
          <p:nvPr/>
        </p:nvSpPr>
        <p:spPr>
          <a:xfrm>
            <a:off x="7764053" y="1481001"/>
            <a:ext cx="4068743" cy="523220"/>
          </a:xfrm>
          <a:prstGeom prst="rect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7110C-499A-1EA3-AC24-17DF35CAEA9B}"/>
              </a:ext>
            </a:extLst>
          </p:cNvPr>
          <p:cNvSpPr txBox="1"/>
          <p:nvPr/>
        </p:nvSpPr>
        <p:spPr>
          <a:xfrm>
            <a:off x="8496723" y="3167390"/>
            <a:ext cx="3336106" cy="523220"/>
          </a:xfrm>
          <a:prstGeom prst="rect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51A1-8F9C-F107-6A8E-A269AC9FBFE2}"/>
              </a:ext>
            </a:extLst>
          </p:cNvPr>
          <p:cNvSpPr txBox="1"/>
          <p:nvPr/>
        </p:nvSpPr>
        <p:spPr>
          <a:xfrm>
            <a:off x="8516888" y="4853779"/>
            <a:ext cx="3315908" cy="523220"/>
          </a:xfrm>
          <a:prstGeom prst="rect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Sustainability, scale</a:t>
            </a:r>
          </a:p>
        </p:txBody>
      </p:sp>
      <p:pic>
        <p:nvPicPr>
          <p:cNvPr id="9" name="Picture 8" descr="A blue hexagon with white icons&#10;&#10;Description automatically generated">
            <a:extLst>
              <a:ext uri="{FF2B5EF4-FFF2-40B4-BE49-F238E27FC236}">
                <a16:creationId xmlns:a16="http://schemas.microsoft.com/office/drawing/2014/main" id="{DA6C34F6-177A-D062-AF5F-4C574F223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" y="4803682"/>
            <a:ext cx="7594600" cy="14986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4B0FD73A-8F76-6940-2128-015D39FDCDEB}"/>
              </a:ext>
            </a:extLst>
          </p:cNvPr>
          <p:cNvSpPr/>
          <p:nvPr/>
        </p:nvSpPr>
        <p:spPr>
          <a:xfrm>
            <a:off x="11097768" y="211067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1CF6800-7992-A8BC-D6FE-58238A2ABE02}"/>
              </a:ext>
            </a:extLst>
          </p:cNvPr>
          <p:cNvSpPr/>
          <p:nvPr/>
        </p:nvSpPr>
        <p:spPr>
          <a:xfrm>
            <a:off x="11097768" y="378299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B8F46BE0-B61D-493C-389B-36ACEE8C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" y="0"/>
            <a:ext cx="3851646" cy="49971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Picture 9" descr="A cover of a magazine&#10;&#10;Description automatically generated">
            <a:extLst>
              <a:ext uri="{FF2B5EF4-FFF2-40B4-BE49-F238E27FC236}">
                <a16:creationId xmlns:a16="http://schemas.microsoft.com/office/drawing/2014/main" id="{F77659B6-1B5B-A635-F0FF-DF3F3A364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1" y="732118"/>
            <a:ext cx="4247733" cy="550865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5" descr="A cover of a magazine&#10;&#10;Description automatically generated">
            <a:extLst>
              <a:ext uri="{FF2B5EF4-FFF2-40B4-BE49-F238E27FC236}">
                <a16:creationId xmlns:a16="http://schemas.microsoft.com/office/drawing/2014/main" id="{93891B9D-CEF5-A92B-9ED5-327ED637A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01" y="1413028"/>
            <a:ext cx="4125673" cy="534045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99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EA04713-7E2B-48FB-807F-EFA6B5EC3F23}"/>
              </a:ext>
            </a:extLst>
          </p:cNvPr>
          <p:cNvSpPr/>
          <p:nvPr/>
        </p:nvSpPr>
        <p:spPr>
          <a:xfrm>
            <a:off x="7856559" y="1064302"/>
            <a:ext cx="3419200" cy="40262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4A331-D864-4386-8755-FB48FDE4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86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healthy is Nebraska?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44C26-D98D-4FC9-821D-6808071C8B49}"/>
              </a:ext>
            </a:extLst>
          </p:cNvPr>
          <p:cNvSpPr txBox="1"/>
          <p:nvPr/>
        </p:nvSpPr>
        <p:spPr>
          <a:xfrm>
            <a:off x="609600" y="1064302"/>
            <a:ext cx="7073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ranked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#16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America’s Health Rankings*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*Rankings are derived from 51 measures across five categories of health: social and economic factors, physical environment, behaviors, clinical care and health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53D59-8BE3-4D39-82F9-118A9A64B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5" b="1953"/>
          <a:stretch/>
        </p:blipFill>
        <p:spPr>
          <a:xfrm>
            <a:off x="1802948" y="1977394"/>
            <a:ext cx="4847190" cy="29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F53E5A-8923-4A87-94DB-BEB59E85727B}"/>
              </a:ext>
            </a:extLst>
          </p:cNvPr>
          <p:cNvSpPr txBox="1"/>
          <p:nvPr/>
        </p:nvSpPr>
        <p:spPr>
          <a:xfrm>
            <a:off x="505805" y="6564841"/>
            <a:ext cx="11460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United Health Foundation; https://www.americashealthrankings.org/explore/states/NE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56228-3DEB-425A-83C3-B90DADDF2EF5}"/>
              </a:ext>
            </a:extLst>
          </p:cNvPr>
          <p:cNvSpPr/>
          <p:nvPr/>
        </p:nvSpPr>
        <p:spPr>
          <a:xfrm>
            <a:off x="1878868" y="2635908"/>
            <a:ext cx="672208" cy="27770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9" name="Graphic 18" descr="Upward trend with solid fill">
            <a:extLst>
              <a:ext uri="{FF2B5EF4-FFF2-40B4-BE49-F238E27FC236}">
                <a16:creationId xmlns:a16="http://schemas.microsoft.com/office/drawing/2014/main" id="{B86F0A27-ED0C-44FD-B6F7-00A61D538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5658" y="1272680"/>
            <a:ext cx="1073573" cy="10735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38E85B-1C2E-46EB-864F-512438AF425A}"/>
              </a:ext>
            </a:extLst>
          </p:cNvPr>
          <p:cNvSpPr txBox="1"/>
          <p:nvPr/>
        </p:nvSpPr>
        <p:spPr>
          <a:xfrm>
            <a:off x="8894850" y="1127254"/>
            <a:ext cx="21783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21%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obesity in adults between 2013 - 2021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E8F86-49B4-4CA7-863C-29D91266B3B4}"/>
              </a:ext>
            </a:extLst>
          </p:cNvPr>
          <p:cNvSpPr txBox="1"/>
          <p:nvPr/>
        </p:nvSpPr>
        <p:spPr>
          <a:xfrm>
            <a:off x="8894850" y="2376058"/>
            <a:ext cx="2346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frequent mental distress of adults between 2019 - 2021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F181B-830F-41F7-9E45-9A2E5E450C83}"/>
              </a:ext>
            </a:extLst>
          </p:cNvPr>
          <p:cNvSpPr txBox="1"/>
          <p:nvPr/>
        </p:nvSpPr>
        <p:spPr>
          <a:xfrm>
            <a:off x="8894851" y="3849184"/>
            <a:ext cx="23463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1CC98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uninsured population between 2019 - 2021</a:t>
            </a:r>
          </a:p>
        </p:txBody>
      </p:sp>
      <p:pic>
        <p:nvPicPr>
          <p:cNvPr id="27" name="Graphic 26" descr="Downward trend graph with solid fill">
            <a:extLst>
              <a:ext uri="{FF2B5EF4-FFF2-40B4-BE49-F238E27FC236}">
                <a16:creationId xmlns:a16="http://schemas.microsoft.com/office/drawing/2014/main" id="{5517A83F-C2AA-462B-A5A4-D409E44F5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923983" y="3813984"/>
            <a:ext cx="1035248" cy="10735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F680FE0-D59D-40EC-BEA9-0543957A0A43}"/>
              </a:ext>
            </a:extLst>
          </p:cNvPr>
          <p:cNvSpPr txBox="1"/>
          <p:nvPr/>
        </p:nvSpPr>
        <p:spPr>
          <a:xfrm>
            <a:off x="681903" y="5051685"/>
            <a:ext cx="436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strengths: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prevalence of multiple chronic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economic hardship index score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adult flu vaccination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Graphic 30" descr="Upward trend with solid fill">
            <a:extLst>
              <a:ext uri="{FF2B5EF4-FFF2-40B4-BE49-F238E27FC236}">
                <a16:creationId xmlns:a16="http://schemas.microsoft.com/office/drawing/2014/main" id="{EC09A3A5-E402-4837-8869-61949E6D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559" y="2596119"/>
            <a:ext cx="1073573" cy="10735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06B663-4E90-4A1C-B423-D47E0423606F}"/>
              </a:ext>
            </a:extLst>
          </p:cNvPr>
          <p:cNvSpPr txBox="1"/>
          <p:nvPr/>
        </p:nvSpPr>
        <p:spPr>
          <a:xfrm>
            <a:off x="4720176" y="5090530"/>
            <a:ext cx="4575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challenges: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racial disparity in premature death rates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prevalence of excessive drinking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percentage of household 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3506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29E2C-1DF7-494B-9232-0328EFEE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977"/>
            <a:ext cx="11369040" cy="101890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closer look at Nebraska…and the variations among subpopulations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FB687-32D1-413C-A133-E49E2C6F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8"/>
          <a:stretch/>
        </p:blipFill>
        <p:spPr>
          <a:xfrm>
            <a:off x="681445" y="2358595"/>
            <a:ext cx="7561218" cy="388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39A69-FDCB-41C4-98CA-8D2334583C70}"/>
              </a:ext>
            </a:extLst>
          </p:cNvPr>
          <p:cNvSpPr txBox="1"/>
          <p:nvPr/>
        </p:nvSpPr>
        <p:spPr>
          <a:xfrm>
            <a:off x="1114643" y="5564047"/>
            <a:ext cx="523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ranked county (1) to bottom ranked (79)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4417E-2C7A-488A-919E-E4EF1BFB1E49}"/>
              </a:ext>
            </a:extLst>
          </p:cNvPr>
          <p:cNvSpPr txBox="1"/>
          <p:nvPr/>
        </p:nvSpPr>
        <p:spPr>
          <a:xfrm>
            <a:off x="681445" y="1532115"/>
            <a:ext cx="756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County Health Rankings by Health Factors*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D1FB44-6F38-49F1-AA4A-EBBB5B64BBF7}"/>
              </a:ext>
            </a:extLst>
          </p:cNvPr>
          <p:cNvSpPr txBox="1"/>
          <p:nvPr/>
        </p:nvSpPr>
        <p:spPr>
          <a:xfrm>
            <a:off x="681445" y="1829944"/>
            <a:ext cx="76853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*Health Factor Rankings are derived from measures across four health factor areas: social and economic factors, physical environment, behaviors, and clinical care.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44D87C-3F13-4006-9A61-10C06BFDB069}"/>
              </a:ext>
            </a:extLst>
          </p:cNvPr>
          <p:cNvSpPr/>
          <p:nvPr/>
        </p:nvSpPr>
        <p:spPr>
          <a:xfrm>
            <a:off x="8548260" y="3940874"/>
            <a:ext cx="3419200" cy="24827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EAADE-C702-44F5-AA4A-D614403E8E08}"/>
              </a:ext>
            </a:extLst>
          </p:cNvPr>
          <p:cNvSpPr txBox="1"/>
          <p:nvPr/>
        </p:nvSpPr>
        <p:spPr>
          <a:xfrm>
            <a:off x="8242663" y="3964382"/>
            <a:ext cx="405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Care* by Race/Ethnicity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3F8708-2302-4A4D-8F09-66D304EB9966}"/>
              </a:ext>
            </a:extLst>
          </p:cNvPr>
          <p:cNvSpPr/>
          <p:nvPr/>
        </p:nvSpPr>
        <p:spPr>
          <a:xfrm>
            <a:off x="10487480" y="4581345"/>
            <a:ext cx="947433" cy="2508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F2B039-03CD-4FF3-9508-46E6262B36A5}"/>
              </a:ext>
            </a:extLst>
          </p:cNvPr>
          <p:cNvSpPr txBox="1"/>
          <p:nvPr/>
        </p:nvSpPr>
        <p:spPr>
          <a:xfrm>
            <a:off x="8896682" y="4545027"/>
            <a:ext cx="1579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American Indian / Alaska Native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8FA2D-549E-4D2C-A881-3B41BD8AA905}"/>
              </a:ext>
            </a:extLst>
          </p:cNvPr>
          <p:cNvSpPr/>
          <p:nvPr/>
        </p:nvSpPr>
        <p:spPr>
          <a:xfrm>
            <a:off x="10503283" y="4999628"/>
            <a:ext cx="1248746" cy="2508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620F79-EAD8-48D5-B80D-F7151386B595}"/>
              </a:ext>
            </a:extLst>
          </p:cNvPr>
          <p:cNvSpPr txBox="1"/>
          <p:nvPr/>
        </p:nvSpPr>
        <p:spPr>
          <a:xfrm>
            <a:off x="8898520" y="4973593"/>
            <a:ext cx="173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Hispanic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BB7220-B59C-4EE6-AC07-FF885BD4896F}"/>
              </a:ext>
            </a:extLst>
          </p:cNvPr>
          <p:cNvSpPr/>
          <p:nvPr/>
        </p:nvSpPr>
        <p:spPr>
          <a:xfrm>
            <a:off x="10494862" y="5374947"/>
            <a:ext cx="1103810" cy="2508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563AAC-ADD6-46EE-9C93-CD67433F0FE5}"/>
              </a:ext>
            </a:extLst>
          </p:cNvPr>
          <p:cNvSpPr/>
          <p:nvPr/>
        </p:nvSpPr>
        <p:spPr>
          <a:xfrm>
            <a:off x="10493561" y="5757262"/>
            <a:ext cx="626477" cy="2508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766B8B-ADBD-40F0-96A7-4D9223F343EE}"/>
              </a:ext>
            </a:extLst>
          </p:cNvPr>
          <p:cNvSpPr/>
          <p:nvPr/>
        </p:nvSpPr>
        <p:spPr>
          <a:xfrm>
            <a:off x="10493561" y="6126128"/>
            <a:ext cx="280126" cy="2508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C7A349-ACE2-48CE-A264-2D99977AD08E}"/>
              </a:ext>
            </a:extLst>
          </p:cNvPr>
          <p:cNvSpPr txBox="1"/>
          <p:nvPr/>
        </p:nvSpPr>
        <p:spPr>
          <a:xfrm>
            <a:off x="8903290" y="5343463"/>
            <a:ext cx="173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857AB6-FD43-4A13-9A23-03C44CC07C1B}"/>
              </a:ext>
            </a:extLst>
          </p:cNvPr>
          <p:cNvSpPr txBox="1"/>
          <p:nvPr/>
        </p:nvSpPr>
        <p:spPr>
          <a:xfrm>
            <a:off x="8903290" y="5723139"/>
            <a:ext cx="173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042D2-F856-49B6-B8DE-95F541F7FA30}"/>
              </a:ext>
            </a:extLst>
          </p:cNvPr>
          <p:cNvSpPr txBox="1"/>
          <p:nvPr/>
        </p:nvSpPr>
        <p:spPr>
          <a:xfrm>
            <a:off x="8896682" y="6108554"/>
            <a:ext cx="1736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49CCEF-C75A-47C3-8368-E0FBAD190936}"/>
              </a:ext>
            </a:extLst>
          </p:cNvPr>
          <p:cNvSpPr txBox="1"/>
          <p:nvPr/>
        </p:nvSpPr>
        <p:spPr>
          <a:xfrm>
            <a:off x="10044761" y="6140602"/>
            <a:ext cx="622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5.7%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B9937-C9F5-4235-B68B-C928744B4AF6}"/>
              </a:ext>
            </a:extLst>
          </p:cNvPr>
          <p:cNvCxnSpPr/>
          <p:nvPr/>
        </p:nvCxnSpPr>
        <p:spPr>
          <a:xfrm>
            <a:off x="10507167" y="4581345"/>
            <a:ext cx="0" cy="1793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F7B38B9-EBB6-48B7-A6FE-1A393D3CC703}"/>
              </a:ext>
            </a:extLst>
          </p:cNvPr>
          <p:cNvSpPr txBox="1"/>
          <p:nvPr/>
        </p:nvSpPr>
        <p:spPr>
          <a:xfrm>
            <a:off x="9992144" y="5744346"/>
            <a:ext cx="622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3A0C78-C2DB-48AF-8B92-A541E5BEA121}"/>
              </a:ext>
            </a:extLst>
          </p:cNvPr>
          <p:cNvSpPr txBox="1"/>
          <p:nvPr/>
        </p:nvSpPr>
        <p:spPr>
          <a:xfrm>
            <a:off x="9967016" y="5350700"/>
            <a:ext cx="622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5860A4-0D0F-42ED-A235-565204CA6D5C}"/>
              </a:ext>
            </a:extLst>
          </p:cNvPr>
          <p:cNvSpPr txBox="1"/>
          <p:nvPr/>
        </p:nvSpPr>
        <p:spPr>
          <a:xfrm>
            <a:off x="9992024" y="4985180"/>
            <a:ext cx="6604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2F4A9B-45F2-493E-960F-F6F8218D2D22}"/>
              </a:ext>
            </a:extLst>
          </p:cNvPr>
          <p:cNvSpPr txBox="1"/>
          <p:nvPr/>
        </p:nvSpPr>
        <p:spPr>
          <a:xfrm>
            <a:off x="9992024" y="4588789"/>
            <a:ext cx="622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2F0F6C-CA38-4A4F-9F84-8B483F066E6D}"/>
              </a:ext>
            </a:extLst>
          </p:cNvPr>
          <p:cNvSpPr txBox="1"/>
          <p:nvPr/>
        </p:nvSpPr>
        <p:spPr>
          <a:xfrm>
            <a:off x="8544161" y="4250019"/>
            <a:ext cx="3380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*Adults Who Report Not Seeing a Doctor in the Past 12 Months Because of Cost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55E826-B149-4681-9BD3-9F70767628B7}"/>
              </a:ext>
            </a:extLst>
          </p:cNvPr>
          <p:cNvSpPr/>
          <p:nvPr/>
        </p:nvSpPr>
        <p:spPr>
          <a:xfrm>
            <a:off x="8839168" y="4913568"/>
            <a:ext cx="3003065" cy="785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C56F99-8BEB-4EE6-BA6E-CD434709F565}"/>
              </a:ext>
            </a:extLst>
          </p:cNvPr>
          <p:cNvSpPr/>
          <p:nvPr/>
        </p:nvSpPr>
        <p:spPr>
          <a:xfrm>
            <a:off x="8544161" y="1298676"/>
            <a:ext cx="3419200" cy="24827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C15054-44A7-4289-8D65-28E45C80C3FA}"/>
              </a:ext>
            </a:extLst>
          </p:cNvPr>
          <p:cNvSpPr txBox="1"/>
          <p:nvPr/>
        </p:nvSpPr>
        <p:spPr>
          <a:xfrm>
            <a:off x="8859450" y="1544804"/>
            <a:ext cx="29827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7.6%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adults in Nebraska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not seeing a doctor in the past 12 months because of cost as compared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8.7% of adults nationally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F01427-19BE-4DF7-A49E-5E08069CC937}"/>
              </a:ext>
            </a:extLst>
          </p:cNvPr>
          <p:cNvSpPr txBox="1"/>
          <p:nvPr/>
        </p:nvSpPr>
        <p:spPr>
          <a:xfrm>
            <a:off x="472748" y="6488668"/>
            <a:ext cx="1164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Sources: University of Wisconsin Population Health Institute. County Health Rankings State Report 2022; KFF analysis of the Centers for Disease Control and Prevention (CDC)'s 2013-2021 Behavioral Risk Factor Surveillance System (BRFSS).</a:t>
            </a:r>
          </a:p>
        </p:txBody>
      </p:sp>
    </p:spTree>
    <p:extLst>
      <p:ext uri="{BB962C8B-B14F-4D97-AF65-F5344CB8AC3E}">
        <p14:creationId xmlns:p14="http://schemas.microsoft.com/office/powerpoint/2010/main" val="2040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5290446-A4EC-48AE-B89E-2D5C6A7E1246}"/>
              </a:ext>
            </a:extLst>
          </p:cNvPr>
          <p:cNvSpPr/>
          <p:nvPr/>
        </p:nvSpPr>
        <p:spPr>
          <a:xfrm>
            <a:off x="8797149" y="3439297"/>
            <a:ext cx="3046477" cy="1985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D4DB3-D04F-4A6D-BA7D-62A13DA3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9932" y="1708563"/>
            <a:ext cx="7148847" cy="344087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9A948FE-5E88-4983-AE7A-E9A1AE65B41F}"/>
              </a:ext>
            </a:extLst>
          </p:cNvPr>
          <p:cNvSpPr txBox="1">
            <a:spLocks/>
          </p:cNvSpPr>
          <p:nvPr/>
        </p:nvSpPr>
        <p:spPr>
          <a:xfrm>
            <a:off x="597535" y="228591"/>
            <a:ext cx="11369040" cy="101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467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Nebraska and it’s rural population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A438F-1A14-4569-80EF-E29B8055CF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4287862"/>
            <a:ext cx="2027096" cy="815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42586-ECDB-4F6E-9E38-08585A8A6B60}"/>
              </a:ext>
            </a:extLst>
          </p:cNvPr>
          <p:cNvSpPr/>
          <p:nvPr/>
        </p:nvSpPr>
        <p:spPr>
          <a:xfrm>
            <a:off x="535164" y="1708562"/>
            <a:ext cx="7904500" cy="37160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CC849-1794-4B89-B8F9-EC97FC8E804B}"/>
              </a:ext>
            </a:extLst>
          </p:cNvPr>
          <p:cNvSpPr txBox="1"/>
          <p:nvPr/>
        </p:nvSpPr>
        <p:spPr>
          <a:xfrm>
            <a:off x="535164" y="6488668"/>
            <a:ext cx="1136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Nebraska DHHS, https://dhhs.ne.gov/Pages/Rural-Health-Advisory-Commission.aspx; America’s Health Rankings analysis of U.S. Census Bureau, 2020, United Health Foundation, AmericasHealthRankings.org, accessed 2023, https://www.americashealthrankings.org/explore/annual/measure/pct_rural/state/NE.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4B9371-B569-410D-BE6F-F0879A3F8E37}"/>
              </a:ext>
            </a:extLst>
          </p:cNvPr>
          <p:cNvSpPr/>
          <p:nvPr/>
        </p:nvSpPr>
        <p:spPr>
          <a:xfrm>
            <a:off x="8785118" y="1509962"/>
            <a:ext cx="3046477" cy="1517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20FB5-9D28-4597-833E-6B7BF985FF05}"/>
              </a:ext>
            </a:extLst>
          </p:cNvPr>
          <p:cNvSpPr txBox="1"/>
          <p:nvPr/>
        </p:nvSpPr>
        <p:spPr>
          <a:xfrm>
            <a:off x="8896003" y="1578817"/>
            <a:ext cx="2947623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people in NE live in a rural area;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18.7%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U.S. population lives in rural areas.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78AEA-D738-40A3-853C-1C73FED07281}"/>
              </a:ext>
            </a:extLst>
          </p:cNvPr>
          <p:cNvSpPr txBox="1"/>
          <p:nvPr/>
        </p:nvSpPr>
        <p:spPr>
          <a:xfrm>
            <a:off x="8773053" y="3554792"/>
            <a:ext cx="31935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 access to care in rural populations is associated with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40% higher rate </a:t>
            </a:r>
            <a:r>
              <a:rPr lang="en-US" sz="160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preventable</a:t>
            </a:r>
            <a:r>
              <a:rPr lang="en-US" sz="160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hospitalizations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23% increase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 mortality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AD083-26DC-4073-AB6A-BAEC2605D860}"/>
              </a:ext>
            </a:extLst>
          </p:cNvPr>
          <p:cNvSpPr txBox="1"/>
          <p:nvPr/>
        </p:nvSpPr>
        <p:spPr>
          <a:xfrm>
            <a:off x="609600" y="1341402"/>
            <a:ext cx="611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counties with population under 15,000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6BD21-C354-4A36-A9AF-B6D00627C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80"/>
          <a:stretch/>
        </p:blipFill>
        <p:spPr>
          <a:xfrm>
            <a:off x="996845" y="1853165"/>
            <a:ext cx="10463134" cy="47661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FFBD9C-D63B-491B-A179-D200A5B3A213}"/>
              </a:ext>
            </a:extLst>
          </p:cNvPr>
          <p:cNvSpPr txBox="1">
            <a:spLocks/>
          </p:cNvSpPr>
          <p:nvPr/>
        </p:nvSpPr>
        <p:spPr>
          <a:xfrm>
            <a:off x="543892" y="175469"/>
            <a:ext cx="11369040" cy="1018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467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closer look at Nebraska…and the racial disparities as compared to the U.S.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2EA30-6118-4BE5-BFB4-2721DFCE9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03" y="1853165"/>
            <a:ext cx="885283" cy="3471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282308-0475-4F1B-81D0-D5A5FBD991C5}"/>
              </a:ext>
            </a:extLst>
          </p:cNvPr>
          <p:cNvSpPr txBox="1"/>
          <p:nvPr/>
        </p:nvSpPr>
        <p:spPr>
          <a:xfrm>
            <a:off x="394509" y="6619355"/>
            <a:ext cx="9344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America's Health Rankings composite measure, 2022, https://www.americashealthrankings.org/health-topics/71?topics=12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4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8C45D-CF9A-4027-AE78-A60548760920}"/>
              </a:ext>
            </a:extLst>
          </p:cNvPr>
          <p:cNvSpPr/>
          <p:nvPr/>
        </p:nvSpPr>
        <p:spPr>
          <a:xfrm>
            <a:off x="7322694" y="4152275"/>
            <a:ext cx="704537" cy="18737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10DA1-8F07-4064-81E8-15D35E4547CE}"/>
              </a:ext>
            </a:extLst>
          </p:cNvPr>
          <p:cNvSpPr txBox="1"/>
          <p:nvPr/>
        </p:nvSpPr>
        <p:spPr>
          <a:xfrm>
            <a:off x="891913" y="1223339"/>
            <a:ext cx="11300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Ratio of the racial/ethnic group with the highest rate (varies by state) to that of the non-Hispanic white population</a:t>
            </a:r>
          </a:p>
        </p:txBody>
      </p:sp>
    </p:spTree>
    <p:extLst>
      <p:ext uri="{BB962C8B-B14F-4D97-AF65-F5344CB8AC3E}">
        <p14:creationId xmlns:p14="http://schemas.microsoft.com/office/powerpoint/2010/main" val="3656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2A16A1-E7A3-4CCD-A8E2-C7187A80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Building population health as a cornerstone for Creighton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F4608-FB94-43BC-8E30-839D1DE86E86}"/>
              </a:ext>
            </a:extLst>
          </p:cNvPr>
          <p:cNvSpPr/>
          <p:nvPr/>
        </p:nvSpPr>
        <p:spPr>
          <a:xfrm>
            <a:off x="1254212" y="3651796"/>
            <a:ext cx="2082113" cy="753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transformation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79036-9224-4165-85E4-5B5AD9BC3358}"/>
              </a:ext>
            </a:extLst>
          </p:cNvPr>
          <p:cNvSpPr/>
          <p:nvPr/>
        </p:nvSpPr>
        <p:spPr>
          <a:xfrm>
            <a:off x="1254212" y="4745367"/>
            <a:ext cx="2082113" cy="753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and workforce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B8D3F-FC3D-475B-BD85-560949A0C457}"/>
              </a:ext>
            </a:extLst>
          </p:cNvPr>
          <p:cNvSpPr/>
          <p:nvPr/>
        </p:nvSpPr>
        <p:spPr>
          <a:xfrm>
            <a:off x="8598244" y="3651796"/>
            <a:ext cx="2082113" cy="753763"/>
          </a:xfrm>
          <a:prstGeom prst="rect">
            <a:avLst/>
          </a:prstGeom>
          <a:solidFill>
            <a:srgbClr val="EAF6F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and policy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17D64-54B2-4456-A21D-E334BD924730}"/>
              </a:ext>
            </a:extLst>
          </p:cNvPr>
          <p:cNvSpPr/>
          <p:nvPr/>
        </p:nvSpPr>
        <p:spPr>
          <a:xfrm>
            <a:off x="8598244" y="4745367"/>
            <a:ext cx="2082113" cy="753763"/>
          </a:xfrm>
          <a:prstGeom prst="rect">
            <a:avLst/>
          </a:prstGeom>
          <a:solidFill>
            <a:srgbClr val="BADD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4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engagement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A84D77B8-510C-46C7-95E4-42CC67CE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844" y="4028677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CCA125-D4CC-4BE8-998B-A06F4165E20F}"/>
              </a:ext>
            </a:extLst>
          </p:cNvPr>
          <p:cNvGrpSpPr/>
          <p:nvPr/>
        </p:nvGrpSpPr>
        <p:grpSpPr>
          <a:xfrm>
            <a:off x="3891265" y="3429000"/>
            <a:ext cx="4409469" cy="2882714"/>
            <a:chOff x="5157993" y="1665630"/>
            <a:chExt cx="2936367" cy="1919171"/>
          </a:xfrm>
          <a:solidFill>
            <a:srgbClr val="F2F2F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A11927C-AEBE-4AE8-84BD-C2AB5B4C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9" y="1665630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AB178F0-9E7D-4C3B-9573-9BF4401E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6" y="2621843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722162-FF3F-4FC9-8926-17BFB98E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2" y="2696047"/>
              <a:ext cx="762272" cy="752154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rgbClr val="F2F2F2"/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92D927C-3FF9-4909-8D5D-FDE77D30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3" y="2574622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26D57B2-627D-4DE6-A531-8DD9DED6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3" y="2105792"/>
              <a:ext cx="433415" cy="750468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2CFE7A4-8596-438F-9CFE-8B6F8C82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9" y="2660632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54B0E08-5EFB-4F1C-A6F4-2A1D73C9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1" y="2454886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236730F-2FA6-4E81-87FB-CF691CB0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9" y="2242394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81EEF3A-AAB3-42BB-BA8C-39E7D345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40" y="2040021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EA09DC83-E203-467C-940C-CFBA9940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3" y="2058571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B1E2494-AA61-4F85-AD84-53F9D49D0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8" y="1829214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37DFD8DE-CFED-481F-B191-537C71A9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5" y="2348640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47255AD-9E38-49DB-8DFA-D07FB286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7" y="2235648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F2F2F2"/>
            </a:solidFill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AAA8532-2043-49E0-B49C-415314C0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5" y="2164818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FA8B3E3-8E29-480F-AF8B-4FAC1160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2" y="1830902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F98F45C-B099-4874-8928-57F0B249D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731401"/>
              <a:ext cx="325483" cy="532916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354375A-B7FD-4541-9067-F19A8567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2" y="1743206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4B90EF73-79BD-49CC-B10E-202F1C8D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6" y="1787054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3A42523-36B8-4C06-9CEE-AEA292E6F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8" y="2002920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0A78916-B2A7-4E7A-90DB-52E06AFF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8" y="1982681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4679BC5-F79C-4BFD-A6D9-80D9B543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91" y="1960757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AEE79DE2-3F12-43D8-A824-945A541D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88428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0376779-1EC3-44EC-ADB6-6F061CC7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2" y="2179995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2636FC1B-0EBA-47E7-B12C-77EB629AB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19282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580CB8C6-B730-4EC2-9A27-44F94D9C1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11" y="2205292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BE39A767-B146-446E-A35C-F534886E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8" y="2269378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B9DF157C-23D2-4FED-AA36-FB2C5B2C6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7" y="2378996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D627400-7A20-4E27-99EE-5E1F3F56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6" y="2227215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985BE74E-7F1A-44EE-BA1F-7B26D27D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2" y="3051887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BE11403-91FE-4132-957C-B3AC39E94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6" y="2950699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1C3B3E43-1EED-427B-9D3D-C2CB55F88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4" y="2707852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08509068-CE74-41F5-811B-21215A05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5" y="2657259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6734609C-E1C8-4195-BE6F-2780A88F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8" y="2606665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05741BB-4D59-4A56-AE9C-6C57206F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50" y="2775310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EA4B54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AB581313-B6FE-4A38-8811-83AE43832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1" y="2432962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3AD292DC-8CCD-47E4-9F1F-E405E9021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2" y="2750013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E3B2689C-1A93-40E8-9626-029E5C22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9" y="2788801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4BB4E70-CB26-416E-A8E5-5A59E604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20" y="2800606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3AA514C1-DC04-4C98-91FE-89B3715C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60" y="2387428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29DEBC9D-CC96-4036-BBD5-C3C65300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2" y="2367191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45E26604-D210-402D-B737-F781CA5F6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5" y="2498733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DA0E60C1-81BE-4F1C-8C2C-0EE22920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9" y="2426216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138088ED-9CFB-47A8-9A6B-C3ED36B7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3" y="1820782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B36B7DDC-96B3-4C55-AEB7-0693C08D1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14FCD93D-7C6F-4FD9-8033-99CF0BA0D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35DC8B63-30C0-4304-9231-84766142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6" y="1940520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C3D4F436-52BB-4860-A2DC-463120A1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81" y="1986054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14BBA792-5109-48CD-B6B5-F84D81724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5" y="2274435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E2B517A5-B00A-4F7F-9A25-FF09613E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8" y="2319970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4270BF9-63DD-4977-BB17-F4786198C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0" y="2282869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F3BF24E5-1AE9-4644-B653-42433F932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2" y="2198545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70" name="Freeform 139">
              <a:extLst>
                <a:ext uri="{FF2B5EF4-FFF2-40B4-BE49-F238E27FC236}">
                  <a16:creationId xmlns:a16="http://schemas.microsoft.com/office/drawing/2014/main" id="{7F57BE74-E372-4719-BB49-1E1FFB97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3" y="3013097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  <p:sp>
          <p:nvSpPr>
            <p:cNvPr id="71" name="Freeform 140">
              <a:extLst>
                <a:ext uri="{FF2B5EF4-FFF2-40B4-BE49-F238E27FC236}">
                  <a16:creationId xmlns:a16="http://schemas.microsoft.com/office/drawing/2014/main" id="{E3DBA833-70D0-46AC-B139-BC1A514E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31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8E3C68B-13A5-47B2-9FF7-E96E52DBFD79}"/>
              </a:ext>
            </a:extLst>
          </p:cNvPr>
          <p:cNvSpPr/>
          <p:nvPr/>
        </p:nvSpPr>
        <p:spPr>
          <a:xfrm>
            <a:off x="364331" y="1795009"/>
            <a:ext cx="11827669" cy="1398406"/>
          </a:xfrm>
          <a:prstGeom prst="rect">
            <a:avLst/>
          </a:prstGeom>
          <a:solidFill>
            <a:srgbClr val="0054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63DCA085-0A37-4D17-8610-0A226CAC9DC7}"/>
              </a:ext>
            </a:extLst>
          </p:cNvPr>
          <p:cNvSpPr txBox="1">
            <a:spLocks/>
          </p:cNvSpPr>
          <p:nvPr/>
        </p:nvSpPr>
        <p:spPr>
          <a:xfrm>
            <a:off x="364330" y="2052306"/>
            <a:ext cx="11827669" cy="128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 regional and national distinction for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Creighton through clinical and community partnerships that improve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equity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 to care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high-value care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50161-45A2-7DF1-0F39-C2936BC2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989" y="5541641"/>
            <a:ext cx="2082114" cy="13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88D7E-7481-1B01-9F77-99795B0E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16" y="1941094"/>
            <a:ext cx="10700084" cy="42190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Training</a:t>
            </a:r>
          </a:p>
          <a:p>
            <a:endParaRPr lang="en-US" sz="32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Team-based care</a:t>
            </a:r>
          </a:p>
          <a:p>
            <a:endParaRPr lang="en-US" sz="32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Technology &amp; virtual care models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Policy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AE0D4C-E63F-0273-9E4F-E51C9D2B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39374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Innovative solutions to mitigate rural access barriers: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94C4E8D3-48C3-3B08-FEAA-2A00E93F69ED}"/>
              </a:ext>
            </a:extLst>
          </p:cNvPr>
          <p:cNvSpPr/>
          <p:nvPr/>
        </p:nvSpPr>
        <p:spPr>
          <a:xfrm>
            <a:off x="8157412" y="2935704"/>
            <a:ext cx="144380" cy="2390273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E191F-342F-85B5-2185-EB012912A52A}"/>
              </a:ext>
            </a:extLst>
          </p:cNvPr>
          <p:cNvSpPr txBox="1"/>
          <p:nvPr/>
        </p:nvSpPr>
        <p:spPr>
          <a:xfrm>
            <a:off x="8646696" y="3272590"/>
            <a:ext cx="2518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innovations, redesign</a:t>
            </a:r>
          </a:p>
        </p:txBody>
      </p:sp>
    </p:spTree>
    <p:extLst>
      <p:ext uri="{BB962C8B-B14F-4D97-AF65-F5344CB8AC3E}">
        <p14:creationId xmlns:p14="http://schemas.microsoft.com/office/powerpoint/2010/main" val="20645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D304BB-E78F-9D92-14C1-4FC9B061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84" y="293023"/>
            <a:ext cx="11182349" cy="6207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Approaching &amp; planning innovation, redesign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863345-163D-5E51-A72C-7AAC53985F36}"/>
              </a:ext>
            </a:extLst>
          </p:cNvPr>
          <p:cNvSpPr/>
          <p:nvPr/>
        </p:nvSpPr>
        <p:spPr bwMode="auto">
          <a:xfrm>
            <a:off x="4443258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E91C8-994B-F97C-9C45-3A7129D888A1}"/>
              </a:ext>
            </a:extLst>
          </p:cNvPr>
          <p:cNvCxnSpPr/>
          <p:nvPr/>
        </p:nvCxnSpPr>
        <p:spPr bwMode="auto">
          <a:xfrm>
            <a:off x="4443258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57860B-B4F6-6D22-57A8-AFC32DF238C8}"/>
              </a:ext>
            </a:extLst>
          </p:cNvPr>
          <p:cNvSpPr txBox="1"/>
          <p:nvPr/>
        </p:nvSpPr>
        <p:spPr>
          <a:xfrm>
            <a:off x="4977060" y="4409991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“Skate to where the puck is going”</a:t>
            </a:r>
          </a:p>
        </p:txBody>
      </p:sp>
      <p:pic>
        <p:nvPicPr>
          <p:cNvPr id="8" name="Picture 2" descr="black hockey puck on ice rink Wall Mural • Pixers® - We live to change">
            <a:extLst>
              <a:ext uri="{FF2B5EF4-FFF2-40B4-BE49-F238E27FC236}">
                <a16:creationId xmlns:a16="http://schemas.microsoft.com/office/drawing/2014/main" id="{302C31FF-4CB8-A345-A9C8-3A348A4E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94" y="1604648"/>
            <a:ext cx="2736514" cy="18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8392F1-789D-604A-8C80-C1250D72BED7}"/>
              </a:ext>
            </a:extLst>
          </p:cNvPr>
          <p:cNvSpPr txBox="1"/>
          <p:nvPr/>
        </p:nvSpPr>
        <p:spPr>
          <a:xfrm>
            <a:off x="5927381" y="5265331"/>
            <a:ext cx="1462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-Wayne Gretzky</a:t>
            </a:r>
          </a:p>
        </p:txBody>
      </p:sp>
    </p:spTree>
    <p:extLst>
      <p:ext uri="{BB962C8B-B14F-4D97-AF65-F5344CB8AC3E}">
        <p14:creationId xmlns:p14="http://schemas.microsoft.com/office/powerpoint/2010/main" val="35706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8B92-E3CF-F962-1591-B1935E28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84" y="293023"/>
            <a:ext cx="11182349" cy="6207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Approaching &amp; planning innovation, redesign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752234-EF61-B42E-2A34-731C5ACA1327}"/>
              </a:ext>
            </a:extLst>
          </p:cNvPr>
          <p:cNvSpPr/>
          <p:nvPr/>
        </p:nvSpPr>
        <p:spPr bwMode="auto">
          <a:xfrm>
            <a:off x="462987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985384-8DDD-17F1-FC86-EB65A43D41E6}"/>
              </a:ext>
            </a:extLst>
          </p:cNvPr>
          <p:cNvSpPr/>
          <p:nvPr/>
        </p:nvSpPr>
        <p:spPr bwMode="auto">
          <a:xfrm>
            <a:off x="4443258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7630EE-214B-A0EC-0859-5DD207DEFEC4}"/>
              </a:ext>
            </a:extLst>
          </p:cNvPr>
          <p:cNvSpPr/>
          <p:nvPr/>
        </p:nvSpPr>
        <p:spPr bwMode="auto">
          <a:xfrm>
            <a:off x="8423529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0205DA-E4DD-DB6C-2588-5910A5126E8B}"/>
              </a:ext>
            </a:extLst>
          </p:cNvPr>
          <p:cNvCxnSpPr>
            <a:cxnSpLocks/>
          </p:cNvCxnSpPr>
          <p:nvPr/>
        </p:nvCxnSpPr>
        <p:spPr bwMode="auto">
          <a:xfrm>
            <a:off x="462987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4A633C-111C-BAE4-F677-E542F26EF15E}"/>
              </a:ext>
            </a:extLst>
          </p:cNvPr>
          <p:cNvCxnSpPr/>
          <p:nvPr/>
        </p:nvCxnSpPr>
        <p:spPr bwMode="auto">
          <a:xfrm>
            <a:off x="4443258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0AAF5D-63B6-2756-8AC8-BF30FB82097F}"/>
              </a:ext>
            </a:extLst>
          </p:cNvPr>
          <p:cNvCxnSpPr/>
          <p:nvPr/>
        </p:nvCxnSpPr>
        <p:spPr bwMode="auto">
          <a:xfrm>
            <a:off x="8423529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F6D937-7054-04DD-BC19-FC0BDB3E1C2D}"/>
              </a:ext>
            </a:extLst>
          </p:cNvPr>
          <p:cNvSpPr txBox="1"/>
          <p:nvPr/>
        </p:nvSpPr>
        <p:spPr>
          <a:xfrm>
            <a:off x="759884" y="450298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“The puck is here.  Hit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2229D-276F-B590-B4E0-4896DCB65AF5}"/>
              </a:ext>
            </a:extLst>
          </p:cNvPr>
          <p:cNvSpPr txBox="1"/>
          <p:nvPr/>
        </p:nvSpPr>
        <p:spPr>
          <a:xfrm>
            <a:off x="4977060" y="4409991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“Skate to where the puck is going”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FDF58-13DC-2B57-E996-C6647649A2D8}"/>
              </a:ext>
            </a:extLst>
          </p:cNvPr>
          <p:cNvSpPr txBox="1"/>
          <p:nvPr/>
        </p:nvSpPr>
        <p:spPr>
          <a:xfrm>
            <a:off x="8589433" y="4409991"/>
            <a:ext cx="318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“Skate to where the puck may be going next, after it gets to where it’s going now”</a:t>
            </a:r>
          </a:p>
        </p:txBody>
      </p:sp>
      <p:pic>
        <p:nvPicPr>
          <p:cNvPr id="12" name="Picture 2" descr="black hockey puck on ice rink Wall Mural • Pixers® - We live to change">
            <a:extLst>
              <a:ext uri="{FF2B5EF4-FFF2-40B4-BE49-F238E27FC236}">
                <a16:creationId xmlns:a16="http://schemas.microsoft.com/office/drawing/2014/main" id="{EA687586-C086-EC6E-2556-6E72B191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94" y="1604648"/>
            <a:ext cx="2736514" cy="18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at Does Wheel Mean in Hockey? - Gaimday">
            <a:extLst>
              <a:ext uri="{FF2B5EF4-FFF2-40B4-BE49-F238E27FC236}">
                <a16:creationId xmlns:a16="http://schemas.microsoft.com/office/drawing/2014/main" id="{E7FAFECE-9AEF-35DE-85F6-056DE1C4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31" y="1314280"/>
            <a:ext cx="2349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ockey Stick Hitting Hockey Puck Stock Footage Video (100% Royalty-free)  1020890011 | Shutterstock">
            <a:extLst>
              <a:ext uri="{FF2B5EF4-FFF2-40B4-BE49-F238E27FC236}">
                <a16:creationId xmlns:a16="http://schemas.microsoft.com/office/drawing/2014/main" id="{D11B1D90-0971-0554-7E3B-62A2B7F7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9" y="1384130"/>
            <a:ext cx="28687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59F0A8-CE89-4DF4-67EB-A62CC51C5C08}"/>
              </a:ext>
            </a:extLst>
          </p:cNvPr>
          <p:cNvSpPr/>
          <p:nvPr/>
        </p:nvSpPr>
        <p:spPr bwMode="auto">
          <a:xfrm>
            <a:off x="9008131" y="1314280"/>
            <a:ext cx="593069" cy="290368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8B92-E3CF-F962-1591-B1935E28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84" y="293023"/>
            <a:ext cx="11182349" cy="6207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Approaching &amp; planning innovation, redesign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752234-EF61-B42E-2A34-731C5ACA1327}"/>
              </a:ext>
            </a:extLst>
          </p:cNvPr>
          <p:cNvSpPr/>
          <p:nvPr/>
        </p:nvSpPr>
        <p:spPr bwMode="auto">
          <a:xfrm>
            <a:off x="462987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985384-8DDD-17F1-FC86-EB65A43D41E6}"/>
              </a:ext>
            </a:extLst>
          </p:cNvPr>
          <p:cNvSpPr/>
          <p:nvPr/>
        </p:nvSpPr>
        <p:spPr bwMode="auto">
          <a:xfrm>
            <a:off x="4443258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7630EE-214B-A0EC-0859-5DD207DEFEC4}"/>
              </a:ext>
            </a:extLst>
          </p:cNvPr>
          <p:cNvSpPr/>
          <p:nvPr/>
        </p:nvSpPr>
        <p:spPr bwMode="auto">
          <a:xfrm>
            <a:off x="8423529" y="1122744"/>
            <a:ext cx="3518704" cy="5208608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0205DA-E4DD-DB6C-2588-5910A5126E8B}"/>
              </a:ext>
            </a:extLst>
          </p:cNvPr>
          <p:cNvCxnSpPr>
            <a:cxnSpLocks/>
          </p:cNvCxnSpPr>
          <p:nvPr/>
        </p:nvCxnSpPr>
        <p:spPr bwMode="auto">
          <a:xfrm>
            <a:off x="462987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4A633C-111C-BAE4-F677-E542F26EF15E}"/>
              </a:ext>
            </a:extLst>
          </p:cNvPr>
          <p:cNvCxnSpPr/>
          <p:nvPr/>
        </p:nvCxnSpPr>
        <p:spPr bwMode="auto">
          <a:xfrm>
            <a:off x="4443258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0AAF5D-63B6-2756-8AC8-BF30FB82097F}"/>
              </a:ext>
            </a:extLst>
          </p:cNvPr>
          <p:cNvCxnSpPr/>
          <p:nvPr/>
        </p:nvCxnSpPr>
        <p:spPr bwMode="auto">
          <a:xfrm>
            <a:off x="8423529" y="3727048"/>
            <a:ext cx="3518704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F6D937-7054-04DD-BC19-FC0BDB3E1C2D}"/>
              </a:ext>
            </a:extLst>
          </p:cNvPr>
          <p:cNvSpPr txBox="1"/>
          <p:nvPr/>
        </p:nvSpPr>
        <p:spPr>
          <a:xfrm>
            <a:off x="759884" y="450298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“The puck is here.  Hit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2229D-276F-B590-B4E0-4896DCB65AF5}"/>
              </a:ext>
            </a:extLst>
          </p:cNvPr>
          <p:cNvSpPr txBox="1"/>
          <p:nvPr/>
        </p:nvSpPr>
        <p:spPr>
          <a:xfrm>
            <a:off x="4977060" y="4409991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“Skate to where the puck is going”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FDF58-13DC-2B57-E996-C6647649A2D8}"/>
              </a:ext>
            </a:extLst>
          </p:cNvPr>
          <p:cNvSpPr txBox="1"/>
          <p:nvPr/>
        </p:nvSpPr>
        <p:spPr>
          <a:xfrm>
            <a:off x="8589433" y="4409991"/>
            <a:ext cx="318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“Skate to where the puck may be going next, after it gets to where it’s going now”</a:t>
            </a:r>
          </a:p>
        </p:txBody>
      </p:sp>
      <p:pic>
        <p:nvPicPr>
          <p:cNvPr id="12" name="Picture 2" descr="black hockey puck on ice rink Wall Mural • Pixers® - We live to change">
            <a:extLst>
              <a:ext uri="{FF2B5EF4-FFF2-40B4-BE49-F238E27FC236}">
                <a16:creationId xmlns:a16="http://schemas.microsoft.com/office/drawing/2014/main" id="{EA687586-C086-EC6E-2556-6E72B191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94" y="1604648"/>
            <a:ext cx="2736514" cy="18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at Does Wheel Mean in Hockey? - Gaimday">
            <a:extLst>
              <a:ext uri="{FF2B5EF4-FFF2-40B4-BE49-F238E27FC236}">
                <a16:creationId xmlns:a16="http://schemas.microsoft.com/office/drawing/2014/main" id="{E7FAFECE-9AEF-35DE-85F6-056DE1C4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31" y="1314280"/>
            <a:ext cx="2349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ockey Stick Hitting Hockey Puck Stock Footage Video (100% Royalty-free)  1020890011 | Shutterstock">
            <a:extLst>
              <a:ext uri="{FF2B5EF4-FFF2-40B4-BE49-F238E27FC236}">
                <a16:creationId xmlns:a16="http://schemas.microsoft.com/office/drawing/2014/main" id="{D11B1D90-0971-0554-7E3B-62A2B7F7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9" y="1384130"/>
            <a:ext cx="28687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59F0A8-CE89-4DF4-67EB-A62CC51C5C08}"/>
              </a:ext>
            </a:extLst>
          </p:cNvPr>
          <p:cNvSpPr/>
          <p:nvPr/>
        </p:nvSpPr>
        <p:spPr bwMode="auto">
          <a:xfrm>
            <a:off x="9008131" y="1314280"/>
            <a:ext cx="593069" cy="290368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CE1DFFB-2290-4D30-2AB4-81C25AEC4E7D}"/>
              </a:ext>
            </a:extLst>
          </p:cNvPr>
          <p:cNvSpPr/>
          <p:nvPr/>
        </p:nvSpPr>
        <p:spPr bwMode="auto">
          <a:xfrm>
            <a:off x="1250950" y="5756955"/>
            <a:ext cx="9690100" cy="794802"/>
          </a:xfrm>
          <a:prstGeom prst="rightArrow">
            <a:avLst/>
          </a:prstGeom>
          <a:solidFill>
            <a:srgbClr val="99D08F">
              <a:lumMod val="75000"/>
            </a:srgbClr>
          </a:solidFill>
          <a:ln w="22225" cap="flat" cmpd="sng" algn="ctr">
            <a:solidFill>
              <a:srgbClr val="013D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Need increasing tolerance for risk, error, failure</a:t>
            </a:r>
          </a:p>
        </p:txBody>
      </p:sp>
    </p:spTree>
    <p:extLst>
      <p:ext uri="{BB962C8B-B14F-4D97-AF65-F5344CB8AC3E}">
        <p14:creationId xmlns:p14="http://schemas.microsoft.com/office/powerpoint/2010/main" val="28334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CBE49-BC36-D329-DB1D-6EAEB648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923"/>
            <a:ext cx="10972800" cy="387056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Workforce shortages</a:t>
            </a:r>
          </a:p>
          <a:p>
            <a:endParaRPr lang="en-US" sz="3200" dirty="0"/>
          </a:p>
          <a:p>
            <a:r>
              <a:rPr lang="en-US" sz="3200" dirty="0"/>
              <a:t>Clinician, staff burn-out</a:t>
            </a:r>
          </a:p>
          <a:p>
            <a:endParaRPr lang="en-US" sz="3200" dirty="0"/>
          </a:p>
          <a:p>
            <a:r>
              <a:rPr lang="en-US" sz="3200" dirty="0"/>
              <a:t>New payment models increasingly reward efficiency</a:t>
            </a:r>
          </a:p>
          <a:p>
            <a:endParaRPr lang="en-US" sz="3200" dirty="0"/>
          </a:p>
          <a:p>
            <a:r>
              <a:rPr lang="en-US" sz="3200" dirty="0"/>
              <a:t>Complexity in care requires new workflows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D0DE1-CB3F-D70C-D76E-9BB02A19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195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puck is here: Clinical redesign is a growing necessity</a:t>
            </a:r>
          </a:p>
        </p:txBody>
      </p:sp>
    </p:spTree>
    <p:extLst>
      <p:ext uri="{BB962C8B-B14F-4D97-AF65-F5344CB8AC3E}">
        <p14:creationId xmlns:p14="http://schemas.microsoft.com/office/powerpoint/2010/main" val="31322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C57CA-D776-F5A3-349A-38DBD7FE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8379"/>
            <a:ext cx="10972800" cy="3802391"/>
          </a:xfrm>
        </p:spPr>
        <p:txBody>
          <a:bodyPr>
            <a:normAutofit/>
          </a:bodyPr>
          <a:lstStyle/>
          <a:p>
            <a:r>
              <a:rPr lang="en-US" sz="3600" dirty="0"/>
              <a:t>Delegate tasks to reduce inefficiency</a:t>
            </a:r>
          </a:p>
          <a:p>
            <a:r>
              <a:rPr lang="en-US" sz="3600" dirty="0"/>
              <a:t>Extend effectiveness of care by outreach into community, home</a:t>
            </a:r>
          </a:p>
          <a:p>
            <a:r>
              <a:rPr lang="en-US" sz="3600" dirty="0"/>
              <a:t>Role delineation to optimize care &amp; clinical team satisfaction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7EF4BDF-6C24-B363-022A-8F627FA3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puck is here: Merits of Team-Based Care</a:t>
            </a:r>
          </a:p>
        </p:txBody>
      </p:sp>
    </p:spTree>
    <p:extLst>
      <p:ext uri="{BB962C8B-B14F-4D97-AF65-F5344CB8AC3E}">
        <p14:creationId xmlns:p14="http://schemas.microsoft.com/office/powerpoint/2010/main" val="32455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627F79-6DD2-FE70-9EE8-0855130E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04" y="410694"/>
            <a:ext cx="11400414" cy="62071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Connecting the dots for health: the clinical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7DA17-FE1B-D17E-4DB3-592A2327389B}"/>
              </a:ext>
            </a:extLst>
          </p:cNvPr>
          <p:cNvSpPr/>
          <p:nvPr/>
        </p:nvSpPr>
        <p:spPr bwMode="auto">
          <a:xfrm>
            <a:off x="7931312" y="2873170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BE94B-F513-A4B6-C669-93AE7C3DAFE7}"/>
              </a:ext>
            </a:extLst>
          </p:cNvPr>
          <p:cNvSpPr/>
          <p:nvPr/>
        </p:nvSpPr>
        <p:spPr bwMode="auto">
          <a:xfrm>
            <a:off x="2163590" y="2783504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B0985-D2F8-9E6C-3BEA-E4FB02CDBA64}"/>
              </a:ext>
            </a:extLst>
          </p:cNvPr>
          <p:cNvSpPr/>
          <p:nvPr/>
        </p:nvSpPr>
        <p:spPr bwMode="auto">
          <a:xfrm>
            <a:off x="3335472" y="5603334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49A78-6FA1-E09B-0A6A-B01E6E3A6CE9}"/>
              </a:ext>
            </a:extLst>
          </p:cNvPr>
          <p:cNvSpPr/>
          <p:nvPr/>
        </p:nvSpPr>
        <p:spPr bwMode="auto">
          <a:xfrm>
            <a:off x="5701777" y="5717257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36853-D59C-8FAE-03BC-E9B45E9AF9DC}"/>
              </a:ext>
            </a:extLst>
          </p:cNvPr>
          <p:cNvSpPr/>
          <p:nvPr/>
        </p:nvSpPr>
        <p:spPr bwMode="auto">
          <a:xfrm>
            <a:off x="2686392" y="3593403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AE633-E2FD-4D34-25F0-8EF1E3AAA51F}"/>
              </a:ext>
            </a:extLst>
          </p:cNvPr>
          <p:cNvSpPr/>
          <p:nvPr/>
        </p:nvSpPr>
        <p:spPr bwMode="auto">
          <a:xfrm>
            <a:off x="1518399" y="1756129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83C2B-B7AD-EE58-506F-312DCD54B299}"/>
              </a:ext>
            </a:extLst>
          </p:cNvPr>
          <p:cNvSpPr/>
          <p:nvPr/>
        </p:nvSpPr>
        <p:spPr bwMode="auto">
          <a:xfrm>
            <a:off x="4739006" y="4256256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4126F-3E44-C4D2-0632-38F89204C62C}"/>
              </a:ext>
            </a:extLst>
          </p:cNvPr>
          <p:cNvSpPr/>
          <p:nvPr/>
        </p:nvSpPr>
        <p:spPr bwMode="auto">
          <a:xfrm>
            <a:off x="6240011" y="2876655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82BF0-9117-116A-D90E-3F1E4D223B44}"/>
              </a:ext>
            </a:extLst>
          </p:cNvPr>
          <p:cNvSpPr/>
          <p:nvPr/>
        </p:nvSpPr>
        <p:spPr bwMode="auto">
          <a:xfrm>
            <a:off x="2314424" y="4767496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67DD3-3886-1B43-C31D-7C14A7C0C16F}"/>
              </a:ext>
            </a:extLst>
          </p:cNvPr>
          <p:cNvSpPr/>
          <p:nvPr/>
        </p:nvSpPr>
        <p:spPr bwMode="auto">
          <a:xfrm>
            <a:off x="7280986" y="1777589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3B0A85-E847-B3B0-C891-2F5C79171C6A}"/>
              </a:ext>
            </a:extLst>
          </p:cNvPr>
          <p:cNvSpPr/>
          <p:nvPr/>
        </p:nvSpPr>
        <p:spPr bwMode="auto">
          <a:xfrm>
            <a:off x="6467449" y="4630196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5C2ED-97B2-B46E-9F05-96B1367FE847}"/>
              </a:ext>
            </a:extLst>
          </p:cNvPr>
          <p:cNvSpPr txBox="1"/>
          <p:nvPr/>
        </p:nvSpPr>
        <p:spPr>
          <a:xfrm>
            <a:off x="6787640" y="4536927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3E339-CFE8-A7FD-324E-CCDCBAD39652}"/>
              </a:ext>
            </a:extLst>
          </p:cNvPr>
          <p:cNvSpPr txBox="1"/>
          <p:nvPr/>
        </p:nvSpPr>
        <p:spPr>
          <a:xfrm>
            <a:off x="7685133" y="1756129"/>
            <a:ext cx="83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Nurse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30896-74A6-F19C-1224-4A748CC60EA9}"/>
              </a:ext>
            </a:extLst>
          </p:cNvPr>
          <p:cNvSpPr txBox="1"/>
          <p:nvPr/>
        </p:nvSpPr>
        <p:spPr>
          <a:xfrm>
            <a:off x="6690597" y="282983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CF3310-605F-E939-FA2C-BE8E18925BF7}"/>
              </a:ext>
            </a:extLst>
          </p:cNvPr>
          <p:cNvSpPr txBox="1"/>
          <p:nvPr/>
        </p:nvSpPr>
        <p:spPr>
          <a:xfrm>
            <a:off x="2686392" y="4733411"/>
            <a:ext cx="50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74A39-7B38-8BBD-CC06-987C196C57E9}"/>
              </a:ext>
            </a:extLst>
          </p:cNvPr>
          <p:cNvSpPr txBox="1"/>
          <p:nvPr/>
        </p:nvSpPr>
        <p:spPr>
          <a:xfrm>
            <a:off x="5180814" y="41785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0E837-5F4C-53DE-DD2F-1B7FFB726E31}"/>
              </a:ext>
            </a:extLst>
          </p:cNvPr>
          <p:cNvSpPr txBox="1"/>
          <p:nvPr/>
        </p:nvSpPr>
        <p:spPr>
          <a:xfrm>
            <a:off x="1919571" y="1670137"/>
            <a:ext cx="32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Behavioral health specialist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C337E-F084-ABB0-E38D-065F6EC88E0B}"/>
              </a:ext>
            </a:extLst>
          </p:cNvPr>
          <p:cNvSpPr txBox="1"/>
          <p:nvPr/>
        </p:nvSpPr>
        <p:spPr>
          <a:xfrm>
            <a:off x="3035001" y="3532402"/>
            <a:ext cx="1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Social</a:t>
            </a:r>
            <a:r>
              <a:rPr lang="en-US" dirty="0"/>
              <a:t> </a:t>
            </a:r>
            <a:r>
              <a:rPr lang="en-US" b="1" dirty="0"/>
              <a:t>worker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5D6477-3D12-B204-99D8-C0ADC828EF00}"/>
              </a:ext>
            </a:extLst>
          </p:cNvPr>
          <p:cNvSpPr txBox="1"/>
          <p:nvPr/>
        </p:nvSpPr>
        <p:spPr>
          <a:xfrm>
            <a:off x="6096000" y="563599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5A9D5-F027-1E31-9FD5-E78FCE0AEF3E}"/>
              </a:ext>
            </a:extLst>
          </p:cNvPr>
          <p:cNvSpPr txBox="1"/>
          <p:nvPr/>
        </p:nvSpPr>
        <p:spPr>
          <a:xfrm>
            <a:off x="3766496" y="5535164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Patient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F328A-B244-4DA8-CFDC-F2EF9947C339}"/>
              </a:ext>
            </a:extLst>
          </p:cNvPr>
          <p:cNvSpPr txBox="1"/>
          <p:nvPr/>
        </p:nvSpPr>
        <p:spPr>
          <a:xfrm>
            <a:off x="2433445" y="2709150"/>
            <a:ext cx="30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Community health worker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24FA3-B23B-B89A-0F13-43D4BB062488}"/>
              </a:ext>
            </a:extLst>
          </p:cNvPr>
          <p:cNvSpPr txBox="1"/>
          <p:nvPr/>
        </p:nvSpPr>
        <p:spPr>
          <a:xfrm>
            <a:off x="8335459" y="2829839"/>
            <a:ext cx="186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Emerging roles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31180-369C-24DC-9D60-1FF9CB334926}"/>
              </a:ext>
            </a:extLst>
          </p:cNvPr>
          <p:cNvSpPr/>
          <p:nvPr/>
        </p:nvSpPr>
        <p:spPr bwMode="auto">
          <a:xfrm>
            <a:off x="8678518" y="4006818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32E011-BCFD-1669-7E67-8C6A298F4E0B}"/>
              </a:ext>
            </a:extLst>
          </p:cNvPr>
          <p:cNvSpPr txBox="1"/>
          <p:nvPr/>
        </p:nvSpPr>
        <p:spPr>
          <a:xfrm>
            <a:off x="8985563" y="392389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PT, Speech, </a:t>
            </a:r>
            <a:r>
              <a:rPr lang="en-US" b="1" dirty="0" err="1"/>
              <a:t>Occ</a:t>
            </a:r>
            <a:r>
              <a:rPr lang="en-US" b="1" dirty="0"/>
              <a:t> Therapy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46FB47-14DC-45CC-B74E-CCC67D20FDF9}"/>
              </a:ext>
            </a:extLst>
          </p:cNvPr>
          <p:cNvSpPr/>
          <p:nvPr/>
        </p:nvSpPr>
        <p:spPr bwMode="auto">
          <a:xfrm>
            <a:off x="9097297" y="5527962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109E5A-E60E-64D4-E5D8-986E47B3D54F}"/>
              </a:ext>
            </a:extLst>
          </p:cNvPr>
          <p:cNvSpPr txBox="1"/>
          <p:nvPr/>
        </p:nvSpPr>
        <p:spPr>
          <a:xfrm>
            <a:off x="9498942" y="5527962"/>
            <a:ext cx="14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Clin</a:t>
            </a:r>
            <a:r>
              <a:rPr lang="en-US" b="1" dirty="0"/>
              <a:t> Pharm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AA609-DE7A-33B1-BC07-EB0C2B556DA0}"/>
              </a:ext>
            </a:extLst>
          </p:cNvPr>
          <p:cNvSpPr/>
          <p:nvPr/>
        </p:nvSpPr>
        <p:spPr bwMode="auto">
          <a:xfrm>
            <a:off x="9401185" y="1539924"/>
            <a:ext cx="274958" cy="261880"/>
          </a:xfrm>
          <a:prstGeom prst="rect">
            <a:avLst/>
          </a:prstGeom>
          <a:solidFill>
            <a:srgbClr val="E27225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16499-8EB8-3F24-1333-90142E7223E2}"/>
              </a:ext>
            </a:extLst>
          </p:cNvPr>
          <p:cNvSpPr txBox="1"/>
          <p:nvPr/>
        </p:nvSpPr>
        <p:spPr>
          <a:xfrm>
            <a:off x="9784122" y="148619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13DD48-9B30-ED8B-2AFC-6BED734BD7CA}"/>
              </a:ext>
            </a:extLst>
          </p:cNvPr>
          <p:cNvSpPr txBox="1"/>
          <p:nvPr/>
        </p:nvSpPr>
        <p:spPr>
          <a:xfrm>
            <a:off x="2118020" y="272042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BBE597-61D7-286D-0A54-D8F31B34E401}"/>
              </a:ext>
            </a:extLst>
          </p:cNvPr>
          <p:cNvSpPr txBox="1"/>
          <p:nvPr/>
        </p:nvSpPr>
        <p:spPr>
          <a:xfrm>
            <a:off x="9358166" y="1474174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D1284-BAD5-DA48-A4F1-2D07A486E9DD}"/>
              </a:ext>
            </a:extLst>
          </p:cNvPr>
          <p:cNvSpPr txBox="1"/>
          <p:nvPr/>
        </p:nvSpPr>
        <p:spPr>
          <a:xfrm>
            <a:off x="7246676" y="1679185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776038-01A2-F76F-8317-77877A5BEF25}"/>
              </a:ext>
            </a:extLst>
          </p:cNvPr>
          <p:cNvSpPr txBox="1"/>
          <p:nvPr/>
        </p:nvSpPr>
        <p:spPr>
          <a:xfrm>
            <a:off x="6215996" y="2794437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A504BC-3CBA-C8FA-83AA-395E4F07A5D5}"/>
              </a:ext>
            </a:extLst>
          </p:cNvPr>
          <p:cNvSpPr txBox="1"/>
          <p:nvPr/>
        </p:nvSpPr>
        <p:spPr>
          <a:xfrm>
            <a:off x="4695987" y="4178524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2F58B3-81AF-60C5-1542-48AD7B227DBE}"/>
              </a:ext>
            </a:extLst>
          </p:cNvPr>
          <p:cNvSpPr txBox="1"/>
          <p:nvPr/>
        </p:nvSpPr>
        <p:spPr>
          <a:xfrm>
            <a:off x="6426644" y="4541381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646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ightonPPT_4-3">
  <a:themeElements>
    <a:clrScheme name="New Brand Final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45D"/>
      </a:accent1>
      <a:accent2>
        <a:srgbClr val="0054A6"/>
      </a:accent2>
      <a:accent3>
        <a:srgbClr val="95D2F3"/>
      </a:accent3>
      <a:accent4>
        <a:srgbClr val="5D6468"/>
      </a:accent4>
      <a:accent5>
        <a:srgbClr val="FFC72C"/>
      </a:accent5>
      <a:accent6>
        <a:srgbClr val="71CC98"/>
      </a:accent6>
      <a:hlink>
        <a:srgbClr val="1F74DB"/>
      </a:hlink>
      <a:folHlink>
        <a:srgbClr val="1F74D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22257</TotalTime>
  <Words>940</Words>
  <Application>Microsoft Macintosh PowerPoint</Application>
  <PresentationFormat>Widescreen</PresentationFormat>
  <Paragraphs>132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Georgia</vt:lpstr>
      <vt:lpstr>Montserrat</vt:lpstr>
      <vt:lpstr>CreightonPPT_4-3</vt:lpstr>
      <vt:lpstr>Innovative Solutions to Promote Access to Rural Surgical Care  Scott Shipman, MD, MPH CyncHealth Chair in Population Health Executive Director, Institute for Population Health Creighton University  Sept 2023</vt:lpstr>
      <vt:lpstr>Building population health as a cornerstone for Creighton</vt:lpstr>
      <vt:lpstr>Innovative solutions to mitigate rural access barriers:</vt:lpstr>
      <vt:lpstr>Approaching &amp; planning innovation, redesign</vt:lpstr>
      <vt:lpstr>Approaching &amp; planning innovation, redesign</vt:lpstr>
      <vt:lpstr>Approaching &amp; planning innovation, redesign</vt:lpstr>
      <vt:lpstr>The puck is here: Clinical redesign is a growing necessity</vt:lpstr>
      <vt:lpstr>The puck is here: Merits of Team-Based Care</vt:lpstr>
      <vt:lpstr>Connecting the dots for health: the clinical team</vt:lpstr>
      <vt:lpstr>The puck is here: Leveraging telehealth</vt:lpstr>
      <vt:lpstr>The puck is here: Integrating telehealth into routine care models</vt:lpstr>
      <vt:lpstr>Challenges of effective telehealth integration</vt:lpstr>
      <vt:lpstr>PowerPoint Presentation</vt:lpstr>
      <vt:lpstr>PowerPoint Presentation</vt:lpstr>
      <vt:lpstr>How healthy is Nebraska?</vt:lpstr>
      <vt:lpstr>A closer look at Nebraska…and the variations among subpopulations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Health Overview   January 2023</dc:title>
  <dc:creator>King, Sarah</dc:creator>
  <cp:lastModifiedBy>Shipman, Scott</cp:lastModifiedBy>
  <cp:revision>15</cp:revision>
  <dcterms:created xsi:type="dcterms:W3CDTF">2023-01-21T02:28:01Z</dcterms:created>
  <dcterms:modified xsi:type="dcterms:W3CDTF">2023-09-08T16:10:07Z</dcterms:modified>
</cp:coreProperties>
</file>