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9" r:id="rId4"/>
    <p:sldId id="260" r:id="rId5"/>
    <p:sldId id="261" r:id="rId6"/>
    <p:sldId id="262" r:id="rId7"/>
    <p:sldId id="263" r:id="rId8"/>
    <p:sldId id="264" r:id="rId9"/>
    <p:sldId id="265" r:id="rId10"/>
    <p:sldId id="266" r:id="rId11"/>
    <p:sldId id="270" r:id="rId12"/>
    <p:sldId id="271"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192"/>
  </p:normalViewPr>
  <p:slideViewPr>
    <p:cSldViewPr snapToGrid="0">
      <p:cViewPr varScale="1">
        <p:scale>
          <a:sx n="99" d="100"/>
          <a:sy n="99" d="100"/>
        </p:scale>
        <p:origin x="176" y="5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10/27/23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10/27/23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10/27/23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extBox 1"/>
          <p:cNvSpPr txBox="1"/>
          <p:nvPr userDrawn="1"/>
        </p:nvSpPr>
        <p:spPr>
          <a:xfrm>
            <a:off x="203201" y="6477001"/>
            <a:ext cx="1218603" cy="246221"/>
          </a:xfrm>
          <a:prstGeom prst="rect">
            <a:avLst/>
          </a:prstGeom>
          <a:noFill/>
        </p:spPr>
        <p:txBody>
          <a:bodyPr wrap="none" rtlCol="0">
            <a:spAutoFit/>
          </a:bodyPr>
          <a:lstStyle/>
          <a:p>
            <a:r>
              <a:rPr lang="en-US" sz="1000" dirty="0"/>
              <a:t>Copyrights apply</a:t>
            </a:r>
          </a:p>
        </p:txBody>
      </p:sp>
    </p:spTree>
    <p:extLst>
      <p:ext uri="{BB962C8B-B14F-4D97-AF65-F5344CB8AC3E}">
        <p14:creationId xmlns:p14="http://schemas.microsoft.com/office/powerpoint/2010/main" val="1797932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10/27/23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10/27/23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10/27/23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10/27/23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10/27/23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10/27/23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10/27/23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10/27/23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10/27/23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hf sldNum="0" hdr="0" ftr="0" dt="0"/>
  <p:txStyles>
    <p:titleStyle>
      <a:lvl1pPr algn="l" defTabSz="914400" rtl="0" eaLnBrk="1" latinLnBrk="0" hangingPunct="1">
        <a:lnSpc>
          <a:spcPct val="90000"/>
        </a:lnSpc>
        <a:spcBef>
          <a:spcPct val="0"/>
        </a:spcBef>
        <a:buNone/>
        <a:defRPr sz="540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EBA57-26D6-0388-9873-5A64CBD61E71}"/>
              </a:ext>
            </a:extLst>
          </p:cNvPr>
          <p:cNvSpPr>
            <a:spLocks noGrp="1"/>
          </p:cNvSpPr>
          <p:nvPr>
            <p:ph type="ctrTitle"/>
          </p:nvPr>
        </p:nvSpPr>
        <p:spPr/>
        <p:txBody>
          <a:bodyPr/>
          <a:lstStyle/>
          <a:p>
            <a:r>
              <a:rPr lang="en-US" dirty="0"/>
              <a:t>Test your knowledge!</a:t>
            </a:r>
          </a:p>
        </p:txBody>
      </p:sp>
      <p:sp>
        <p:nvSpPr>
          <p:cNvPr id="3" name="Subtitle 2">
            <a:extLst>
              <a:ext uri="{FF2B5EF4-FFF2-40B4-BE49-F238E27FC236}">
                <a16:creationId xmlns:a16="http://schemas.microsoft.com/office/drawing/2014/main" id="{32640229-FEC6-BBAE-353C-10F8113DC370}"/>
              </a:ext>
            </a:extLst>
          </p:cNvPr>
          <p:cNvSpPr>
            <a:spLocks noGrp="1"/>
          </p:cNvSpPr>
          <p:nvPr>
            <p:ph type="subTitle" idx="1"/>
          </p:nvPr>
        </p:nvSpPr>
        <p:spPr/>
        <p:txBody>
          <a:bodyPr>
            <a:normAutofit fontScale="92500" lnSpcReduction="20000"/>
          </a:bodyPr>
          <a:lstStyle/>
          <a:p>
            <a:r>
              <a:rPr lang="en-US" dirty="0"/>
              <a:t>By Dr Mohsin </a:t>
            </a:r>
            <a:r>
              <a:rPr lang="en-US" dirty="0" err="1"/>
              <a:t>Saghir</a:t>
            </a:r>
            <a:r>
              <a:rPr lang="en-US" dirty="0"/>
              <a:t>, MD</a:t>
            </a:r>
          </a:p>
          <a:p>
            <a:r>
              <a:rPr lang="en-US" dirty="0"/>
              <a:t>Gastroenterology Fellow</a:t>
            </a:r>
          </a:p>
          <a:p>
            <a:r>
              <a:rPr lang="en-US" dirty="0"/>
              <a:t>Creighton University School of Medicine</a:t>
            </a:r>
          </a:p>
        </p:txBody>
      </p:sp>
    </p:spTree>
    <p:extLst>
      <p:ext uri="{BB962C8B-B14F-4D97-AF65-F5344CB8AC3E}">
        <p14:creationId xmlns:p14="http://schemas.microsoft.com/office/powerpoint/2010/main" val="1600376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9EA576-5BD2-F8BF-6EE4-2AF512844EDE}"/>
              </a:ext>
            </a:extLst>
          </p:cNvPr>
          <p:cNvSpPr>
            <a:spLocks noGrp="1"/>
          </p:cNvSpPr>
          <p:nvPr>
            <p:ph idx="1"/>
          </p:nvPr>
        </p:nvSpPr>
        <p:spPr>
          <a:xfrm>
            <a:off x="1069848" y="399245"/>
            <a:ext cx="10058400" cy="5772955"/>
          </a:xfrm>
        </p:spPr>
        <p:txBody>
          <a:bodyPr>
            <a:normAutofit/>
          </a:bodyPr>
          <a:lstStyle/>
          <a:p>
            <a:pPr algn="l"/>
            <a:r>
              <a:rPr lang="en-US" b="0" i="0" u="none" strike="noStrike" dirty="0">
                <a:solidFill>
                  <a:srgbClr val="181D23"/>
                </a:solidFill>
                <a:effectLst/>
                <a:latin typeface="Open Sans" panose="020B0606030504020204" pitchFamily="34" charset="0"/>
              </a:rPr>
              <a:t>A 65-year-old man is evaluated with upper endoscopy in follow-up for Barrett esophagus. He has had heartburn for more than 15 years, but his symptoms have been well controlled with daily omeprazole. He reports no weight loss or pain with swallowing and has no history of anemia. He stopped smoking 5 years earlier, but has a 40-pack-year history.</a:t>
            </a:r>
          </a:p>
          <a:p>
            <a:pPr algn="l"/>
            <a:r>
              <a:rPr lang="en-US" b="0" i="0" u="none" strike="noStrike" dirty="0">
                <a:solidFill>
                  <a:srgbClr val="181D23"/>
                </a:solidFill>
                <a:effectLst/>
                <a:latin typeface="Open Sans" panose="020B0606030504020204" pitchFamily="34" charset="0"/>
              </a:rPr>
              <a:t>Vital signs and the remainder of the physical examination are normal.</a:t>
            </a:r>
          </a:p>
          <a:p>
            <a:pPr algn="l"/>
            <a:r>
              <a:rPr lang="en-US" b="0" i="0" u="none" strike="noStrike" dirty="0">
                <a:solidFill>
                  <a:srgbClr val="181D23"/>
                </a:solidFill>
                <a:effectLst/>
                <a:latin typeface="Open Sans" panose="020B0606030504020204" pitchFamily="34" charset="0"/>
              </a:rPr>
              <a:t>On upper endoscopy, an area of salmon-colored mucosa is seen in the esophagus. Biopsies confirm evidence of Barrett esophagus with low-grade dysplasia. The pathology slides were reviewed by a second pathologist, confirming the presence of low-grade dysplasia.</a:t>
            </a:r>
          </a:p>
          <a:p>
            <a:pPr algn="l"/>
            <a:r>
              <a:rPr lang="en-US" b="0" i="0" u="none" strike="noStrike" dirty="0">
                <a:solidFill>
                  <a:srgbClr val="181D23"/>
                </a:solidFill>
                <a:effectLst/>
                <a:latin typeface="Open Sans" panose="020B0606030504020204" pitchFamily="34" charset="0"/>
              </a:rPr>
              <a:t>What is the best next step?</a:t>
            </a:r>
          </a:p>
          <a:p>
            <a:pPr marL="457200" indent="-4572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Endoscopic ablation</a:t>
            </a:r>
          </a:p>
          <a:p>
            <a:pPr marL="457200" indent="-4572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PPI therapy only</a:t>
            </a:r>
          </a:p>
          <a:p>
            <a:pPr marL="457200" indent="-4572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Repeat endoscopy in 1 year</a:t>
            </a:r>
          </a:p>
          <a:p>
            <a:pPr marL="457200" indent="-4572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Refer to surgery</a:t>
            </a:r>
          </a:p>
        </p:txBody>
      </p:sp>
    </p:spTree>
    <p:extLst>
      <p:ext uri="{BB962C8B-B14F-4D97-AF65-F5344CB8AC3E}">
        <p14:creationId xmlns:p14="http://schemas.microsoft.com/office/powerpoint/2010/main" val="126638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4" end="4"/>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1066620-D0BD-744D-5864-5AA447B80E6B}"/>
              </a:ext>
            </a:extLst>
          </p:cNvPr>
          <p:cNvGraphicFramePr>
            <a:graphicFrameLocks noGrp="1"/>
          </p:cNvGraphicFramePr>
          <p:nvPr>
            <p:ph idx="1"/>
            <p:extLst>
              <p:ext uri="{D42A27DB-BD31-4B8C-83A1-F6EECF244321}">
                <p14:modId xmlns:p14="http://schemas.microsoft.com/office/powerpoint/2010/main" val="95602612"/>
              </p:ext>
            </p:extLst>
          </p:nvPr>
        </p:nvGraphicFramePr>
        <p:xfrm>
          <a:off x="6096000" y="1594181"/>
          <a:ext cx="5026026" cy="3325548"/>
        </p:xfrm>
        <a:graphic>
          <a:graphicData uri="http://schemas.openxmlformats.org/drawingml/2006/table">
            <a:tbl>
              <a:tblPr/>
              <a:tblGrid>
                <a:gridCol w="2513013">
                  <a:extLst>
                    <a:ext uri="{9D8B030D-6E8A-4147-A177-3AD203B41FA5}">
                      <a16:colId xmlns:a16="http://schemas.microsoft.com/office/drawing/2014/main" val="4130187658"/>
                    </a:ext>
                  </a:extLst>
                </a:gridCol>
                <a:gridCol w="2513013">
                  <a:extLst>
                    <a:ext uri="{9D8B030D-6E8A-4147-A177-3AD203B41FA5}">
                      <a16:colId xmlns:a16="http://schemas.microsoft.com/office/drawing/2014/main" val="3370116794"/>
                    </a:ext>
                  </a:extLst>
                </a:gridCol>
              </a:tblGrid>
              <a:tr h="468436">
                <a:tc gridSpan="2">
                  <a:txBody>
                    <a:bodyPr/>
                    <a:lstStyle/>
                    <a:p>
                      <a:r>
                        <a:rPr lang="en-US" dirty="0"/>
                        <a:t>Laboratory studies:</a:t>
                      </a:r>
                    </a:p>
                  </a:txBody>
                  <a:tcPr anchor="ctr">
                    <a:solidFill>
                      <a:srgbClr val="FFFFFF"/>
                    </a:solidFill>
                  </a:tcPr>
                </a:tc>
                <a:tc hMerge="1">
                  <a:txBody>
                    <a:bodyPr/>
                    <a:lstStyle/>
                    <a:p>
                      <a:endParaRPr lang="en-US"/>
                    </a:p>
                  </a:txBody>
                  <a:tcPr/>
                </a:tc>
                <a:extLst>
                  <a:ext uri="{0D108BD9-81ED-4DB2-BD59-A6C34878D82A}">
                    <a16:rowId xmlns:a16="http://schemas.microsoft.com/office/drawing/2014/main" val="3976025338"/>
                  </a:ext>
                </a:extLst>
              </a:tr>
              <a:tr h="468436">
                <a:tc>
                  <a:txBody>
                    <a:bodyPr/>
                    <a:lstStyle/>
                    <a:p>
                      <a:pPr algn="l" fontAlgn="t"/>
                      <a:r>
                        <a:rPr lang="en-US" u="none" strike="noStrike">
                          <a:effectLst/>
                        </a:rPr>
                        <a:t>Alanine aminotransferase</a:t>
                      </a:r>
                      <a:r>
                        <a:rPr lang="en-US">
                          <a:effectLst/>
                        </a:rPr>
                        <a:t> </a:t>
                      </a:r>
                    </a:p>
                  </a:txBody>
                  <a:tcPr>
                    <a:lnL>
                      <a:noFill/>
                    </a:lnL>
                    <a:lnR>
                      <a:noFill/>
                    </a:lnR>
                    <a:lnB w="9525" cap="flat" cmpd="sng" algn="ctr">
                      <a:solidFill>
                        <a:srgbClr val="D1D4D3"/>
                      </a:solidFill>
                      <a:prstDash val="solid"/>
                      <a:round/>
                      <a:headEnd type="none" w="med" len="med"/>
                      <a:tailEnd type="none" w="med" len="med"/>
                    </a:lnB>
                    <a:solidFill>
                      <a:srgbClr val="FFFFFF"/>
                    </a:solidFill>
                  </a:tcPr>
                </a:tc>
                <a:tc>
                  <a:txBody>
                    <a:bodyPr/>
                    <a:lstStyle/>
                    <a:p>
                      <a:pPr algn="l" fontAlgn="t"/>
                      <a:r>
                        <a:rPr lang="en-US">
                          <a:effectLst/>
                        </a:rPr>
                        <a:t>125 U/L</a:t>
                      </a:r>
                    </a:p>
                  </a:txBody>
                  <a:tcPr>
                    <a:lnL>
                      <a:noFill/>
                    </a:lnL>
                    <a:lnR>
                      <a:noFill/>
                    </a:lnR>
                    <a:lnT>
                      <a:noFill/>
                    </a:lnT>
                    <a:lnB w="9525" cap="flat" cmpd="sng" algn="ctr">
                      <a:solidFill>
                        <a:srgbClr val="D1D4D3"/>
                      </a:solidFill>
                      <a:prstDash val="solid"/>
                      <a:round/>
                      <a:headEnd type="none" w="med" len="med"/>
                      <a:tailEnd type="none" w="med" len="med"/>
                    </a:lnB>
                    <a:solidFill>
                      <a:srgbClr val="FFFFFF"/>
                    </a:solidFill>
                  </a:tcPr>
                </a:tc>
                <a:extLst>
                  <a:ext uri="{0D108BD9-81ED-4DB2-BD59-A6C34878D82A}">
                    <a16:rowId xmlns:a16="http://schemas.microsoft.com/office/drawing/2014/main" val="262645927"/>
                  </a:ext>
                </a:extLst>
              </a:tr>
              <a:tr h="468436">
                <a:tc>
                  <a:txBody>
                    <a:bodyPr/>
                    <a:lstStyle/>
                    <a:p>
                      <a:pPr algn="l" fontAlgn="t"/>
                      <a:r>
                        <a:rPr lang="en-US" u="none" strike="noStrike" dirty="0">
                          <a:effectLst/>
                        </a:rPr>
                        <a:t>Aspartate aminotransferase</a:t>
                      </a:r>
                      <a:r>
                        <a:rPr lang="en-US" dirty="0">
                          <a:effectLst/>
                        </a:rPr>
                        <a:t> </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tc>
                  <a:txBody>
                    <a:bodyPr/>
                    <a:lstStyle/>
                    <a:p>
                      <a:pPr algn="l" fontAlgn="t"/>
                      <a:r>
                        <a:rPr lang="en-US">
                          <a:effectLst/>
                        </a:rPr>
                        <a:t>112 U/L</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extLst>
                  <a:ext uri="{0D108BD9-81ED-4DB2-BD59-A6C34878D82A}">
                    <a16:rowId xmlns:a16="http://schemas.microsoft.com/office/drawing/2014/main" val="3746111481"/>
                  </a:ext>
                </a:extLst>
              </a:tr>
              <a:tr h="468436">
                <a:tc>
                  <a:txBody>
                    <a:bodyPr/>
                    <a:lstStyle/>
                    <a:p>
                      <a:pPr algn="l" fontAlgn="t"/>
                      <a:r>
                        <a:rPr lang="en-US">
                          <a:effectLst/>
                        </a:rPr>
                        <a:t>Hepatitis B surface antigen</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tc>
                  <a:txBody>
                    <a:bodyPr/>
                    <a:lstStyle/>
                    <a:p>
                      <a:pPr algn="l" fontAlgn="t"/>
                      <a:r>
                        <a:rPr lang="en-US">
                          <a:effectLst/>
                        </a:rPr>
                        <a:t>Positive</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extLst>
                  <a:ext uri="{0D108BD9-81ED-4DB2-BD59-A6C34878D82A}">
                    <a16:rowId xmlns:a16="http://schemas.microsoft.com/office/drawing/2014/main" val="3586475807"/>
                  </a:ext>
                </a:extLst>
              </a:tr>
              <a:tr h="468436">
                <a:tc>
                  <a:txBody>
                    <a:bodyPr/>
                    <a:lstStyle/>
                    <a:p>
                      <a:pPr algn="l" fontAlgn="t"/>
                      <a:r>
                        <a:rPr lang="en-US">
                          <a:effectLst/>
                        </a:rPr>
                        <a:t>Hepatitis B e antigen</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tc>
                  <a:txBody>
                    <a:bodyPr/>
                    <a:lstStyle/>
                    <a:p>
                      <a:pPr algn="l" fontAlgn="t"/>
                      <a:r>
                        <a:rPr lang="en-US">
                          <a:effectLst/>
                        </a:rPr>
                        <a:t>Positive</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extLst>
                  <a:ext uri="{0D108BD9-81ED-4DB2-BD59-A6C34878D82A}">
                    <a16:rowId xmlns:a16="http://schemas.microsoft.com/office/drawing/2014/main" val="1870402788"/>
                  </a:ext>
                </a:extLst>
              </a:tr>
              <a:tr h="468436">
                <a:tc>
                  <a:txBody>
                    <a:bodyPr/>
                    <a:lstStyle/>
                    <a:p>
                      <a:pPr algn="l" fontAlgn="t"/>
                      <a:r>
                        <a:rPr lang="en-US">
                          <a:effectLst/>
                        </a:rPr>
                        <a:t>HBV DNA</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tc>
                  <a:txBody>
                    <a:bodyPr/>
                    <a:lstStyle/>
                    <a:p>
                      <a:pPr algn="l" fontAlgn="t"/>
                      <a:r>
                        <a:rPr lang="en-US" dirty="0">
                          <a:effectLst/>
                        </a:rPr>
                        <a:t>41,326 IU/mL</a:t>
                      </a:r>
                    </a:p>
                  </a:txBody>
                  <a:tcPr>
                    <a:lnL>
                      <a:noFill/>
                    </a:lnL>
                    <a:lnR>
                      <a:noFill/>
                    </a:lnR>
                    <a:lnT w="9525" cap="flat" cmpd="sng" algn="ctr">
                      <a:solidFill>
                        <a:srgbClr val="D1D4D3"/>
                      </a:solidFill>
                      <a:prstDash val="solid"/>
                      <a:round/>
                      <a:headEnd type="none" w="med" len="med"/>
                      <a:tailEnd type="none" w="med" len="med"/>
                    </a:lnT>
                    <a:lnB w="9525" cap="flat" cmpd="sng" algn="ctr">
                      <a:solidFill>
                        <a:srgbClr val="D1D4D3"/>
                      </a:solidFill>
                      <a:prstDash val="solid"/>
                      <a:round/>
                      <a:headEnd type="none" w="med" len="med"/>
                      <a:tailEnd type="none" w="med" len="med"/>
                    </a:lnB>
                    <a:solidFill>
                      <a:srgbClr val="FFFFFF"/>
                    </a:solidFill>
                  </a:tcPr>
                </a:tc>
                <a:extLst>
                  <a:ext uri="{0D108BD9-81ED-4DB2-BD59-A6C34878D82A}">
                    <a16:rowId xmlns:a16="http://schemas.microsoft.com/office/drawing/2014/main" val="2205044663"/>
                  </a:ext>
                </a:extLst>
              </a:tr>
            </a:tbl>
          </a:graphicData>
        </a:graphic>
      </p:graphicFrame>
      <p:sp>
        <p:nvSpPr>
          <p:cNvPr id="5" name="Rectangle 1">
            <a:extLst>
              <a:ext uri="{FF2B5EF4-FFF2-40B4-BE49-F238E27FC236}">
                <a16:creationId xmlns:a16="http://schemas.microsoft.com/office/drawing/2014/main" id="{1FB60D1A-922A-C4FA-A214-A4D635A75CEB}"/>
              </a:ext>
            </a:extLst>
          </p:cNvPr>
          <p:cNvSpPr>
            <a:spLocks noChangeArrowheads="1"/>
          </p:cNvSpPr>
          <p:nvPr/>
        </p:nvSpPr>
        <p:spPr bwMode="auto">
          <a:xfrm>
            <a:off x="412124" y="221349"/>
            <a:ext cx="1099855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81D23"/>
                </a:solidFill>
                <a:effectLst/>
                <a:latin typeface="Open Sans" panose="020B0606030504020204" pitchFamily="34" charset="0"/>
              </a:rPr>
              <a:t>A 40-year-old woman is evaluated at a follow-up appointment for hepatitis B virus (HBV) infection, which was diagnosed at age 23 years. The patient also has psoriasis. She is married and is sexually active. Medications are topical clobetasol and an oral contraceptive agent.</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81D23"/>
                </a:solidFill>
                <a:effectLst/>
                <a:latin typeface="Open Sans" panose="020B0606030504020204" pitchFamily="34" charset="0"/>
              </a:rPr>
              <a:t>On physical examination, vital signs are normal. Psoriatic lesions are present on the elbows and knees. No hepatosplenomegaly is noted.</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16048598-6EA9-7BD7-ADBE-2AEBB0EB721C}"/>
              </a:ext>
            </a:extLst>
          </p:cNvPr>
          <p:cNvSpPr txBox="1"/>
          <p:nvPr/>
        </p:nvSpPr>
        <p:spPr>
          <a:xfrm>
            <a:off x="209008" y="2189409"/>
            <a:ext cx="5702395" cy="1754326"/>
          </a:xfrm>
          <a:prstGeom prst="rect">
            <a:avLst/>
          </a:prstGeom>
          <a:noFill/>
        </p:spPr>
        <p:txBody>
          <a:bodyPr wrap="none" rtlCol="0">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What is the most appropriate step in management?</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Monitor and repeat labs in 3 months</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Start Tenofovir</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Start ribavirin</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Start Pegylated interferon</a:t>
            </a:r>
          </a:p>
          <a:p>
            <a:pPr marL="342900" indent="-342900">
              <a:buFont typeface="+mj-lt"/>
              <a:buAutoNum type="alphaUcPeriod"/>
            </a:pP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77877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6">
                                            <p:txEl>
                                              <p:pRg st="2" end="2"/>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91D269-809B-60CB-D912-6449D7198DAA}"/>
              </a:ext>
            </a:extLst>
          </p:cNvPr>
          <p:cNvSpPr>
            <a:spLocks noGrp="1"/>
          </p:cNvSpPr>
          <p:nvPr>
            <p:ph idx="1"/>
          </p:nvPr>
        </p:nvSpPr>
        <p:spPr>
          <a:xfrm>
            <a:off x="1069848" y="360608"/>
            <a:ext cx="10058400" cy="5811592"/>
          </a:xfrm>
        </p:spPr>
        <p:txBody>
          <a:bodyPr/>
          <a:lstStyle/>
          <a:p>
            <a:pPr algn="l"/>
            <a:r>
              <a:rPr lang="en-US" b="0" i="0" u="none" strike="noStrike" dirty="0">
                <a:solidFill>
                  <a:srgbClr val="181D23"/>
                </a:solidFill>
                <a:effectLst/>
                <a:latin typeface="Open Sans" panose="020B0606030504020204" pitchFamily="34" charset="0"/>
              </a:rPr>
              <a:t>A 40-year-old woman is evaluated for intermittent lower abdominal pain, daily bloating, and constipation. Her lower abdominal pain initially worsens then subsides after a bowel movement; it occurs nearly daily. She has bowel movements every 2 to 3 days and reports that most bowel movements are hard. The patient reports that adherence to a gluten-free diet has helped the bloating, but other symptoms have not responded. A twice-daily soluble fiber supplement has not affected symptoms. </a:t>
            </a:r>
            <a:r>
              <a:rPr lang="en-US" b="0" i="0" u="none" strike="noStrike" dirty="0" err="1">
                <a:solidFill>
                  <a:srgbClr val="181D23"/>
                </a:solidFill>
                <a:effectLst/>
                <a:latin typeface="Open Sans" panose="020B0606030504020204" pitchFamily="34" charset="0"/>
              </a:rPr>
              <a:t>Miralax</a:t>
            </a:r>
            <a:r>
              <a:rPr lang="en-US" b="0" i="0" u="none" strike="noStrike" dirty="0">
                <a:solidFill>
                  <a:srgbClr val="181D23"/>
                </a:solidFill>
                <a:effectLst/>
                <a:latin typeface="Open Sans" panose="020B0606030504020204" pitchFamily="34" charset="0"/>
              </a:rPr>
              <a:t> has been trialed, but the pain continues to be an issue. Low FODMAP diet was trialed, but patient found </a:t>
            </a:r>
            <a:r>
              <a:rPr lang="en-US" dirty="0">
                <a:solidFill>
                  <a:srgbClr val="181D23"/>
                </a:solidFill>
                <a:latin typeface="Open Sans" panose="020B0606030504020204" pitchFamily="34" charset="0"/>
              </a:rPr>
              <a:t>it difficult to perform. </a:t>
            </a:r>
            <a:r>
              <a:rPr lang="en-US" b="0" i="0" u="none" strike="noStrike" dirty="0">
                <a:solidFill>
                  <a:srgbClr val="181D23"/>
                </a:solidFill>
                <a:effectLst/>
                <a:latin typeface="Open Sans" panose="020B0606030504020204" pitchFamily="34" charset="0"/>
              </a:rPr>
              <a:t>Her last thyroid-stimulating hormone measurement and complete blood count 6 months earlier were normal. Family history includes colon cancer diagnosed in her grandfather at age 60 years and a first cousin with celiac disease.</a:t>
            </a:r>
          </a:p>
          <a:p>
            <a:pPr algn="l"/>
            <a:r>
              <a:rPr lang="en-US" b="0" i="0" u="none" strike="noStrike" dirty="0">
                <a:solidFill>
                  <a:srgbClr val="181D23"/>
                </a:solidFill>
                <a:effectLst/>
                <a:latin typeface="Open Sans" panose="020B0606030504020204" pitchFamily="34" charset="0"/>
              </a:rPr>
              <a:t>On physical examination, BMI is 29; all other findings are unremarkable.</a:t>
            </a:r>
          </a:p>
          <a:p>
            <a:pPr algn="l"/>
            <a:r>
              <a:rPr lang="en-US" dirty="0">
                <a:solidFill>
                  <a:srgbClr val="181D23"/>
                </a:solidFill>
                <a:latin typeface="Open Sans" panose="020B0606030504020204" pitchFamily="34" charset="0"/>
              </a:rPr>
              <a:t>What is the diagnosis and how do you manage?</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Celiac disease and gluten free diet</a:t>
            </a:r>
          </a:p>
          <a:p>
            <a:pPr marL="457200" indent="-457200" algn="l">
              <a:buFont typeface="+mj-lt"/>
              <a:buAutoNum type="alphaUcPeriod"/>
            </a:pPr>
            <a:r>
              <a:rPr lang="en-US" dirty="0">
                <a:solidFill>
                  <a:srgbClr val="181D23"/>
                </a:solidFill>
                <a:latin typeface="Open Sans" panose="020B0606030504020204" pitchFamily="34" charset="0"/>
              </a:rPr>
              <a:t>Suspicion for colon cancer and refer for diagnostic colonoscopy</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Irritable bowel syndrome</a:t>
            </a:r>
            <a:r>
              <a:rPr lang="en-US" dirty="0">
                <a:solidFill>
                  <a:srgbClr val="181D23"/>
                </a:solidFill>
                <a:latin typeface="Open Sans" panose="020B0606030504020204" pitchFamily="34" charset="0"/>
              </a:rPr>
              <a:t>; start linaclotide, </a:t>
            </a:r>
            <a:r>
              <a:rPr lang="en-US" dirty="0" err="1">
                <a:solidFill>
                  <a:srgbClr val="181D23"/>
                </a:solidFill>
                <a:latin typeface="Open Sans" panose="020B0606030504020204" pitchFamily="34" charset="0"/>
              </a:rPr>
              <a:t>lubiprostone</a:t>
            </a:r>
            <a:r>
              <a:rPr lang="en-US" dirty="0">
                <a:solidFill>
                  <a:srgbClr val="181D23"/>
                </a:solidFill>
                <a:latin typeface="Open Sans" panose="020B0606030504020204" pitchFamily="34" charset="0"/>
              </a:rPr>
              <a:t> or </a:t>
            </a:r>
            <a:r>
              <a:rPr lang="en-US" dirty="0" err="1">
                <a:solidFill>
                  <a:srgbClr val="181D23"/>
                </a:solidFill>
                <a:latin typeface="Open Sans" panose="020B0606030504020204" pitchFamily="34" charset="0"/>
              </a:rPr>
              <a:t>plecanitide</a:t>
            </a:r>
            <a:endParaRPr lang="en-US" dirty="0">
              <a:solidFill>
                <a:srgbClr val="181D23"/>
              </a:solidFill>
              <a:latin typeface="Open Sans" panose="020B0606030504020204" pitchFamily="34" charset="0"/>
            </a:endParaRPr>
          </a:p>
          <a:p>
            <a:pPr marL="457200" indent="-457200" algn="l">
              <a:buFont typeface="+mj-lt"/>
              <a:buAutoNum type="alphaUcPeriod"/>
            </a:pPr>
            <a:r>
              <a:rPr lang="en-US" b="0" i="0" u="none" strike="noStrike" dirty="0" err="1">
                <a:solidFill>
                  <a:srgbClr val="181D23"/>
                </a:solidFill>
                <a:effectLst/>
                <a:latin typeface="Open Sans" panose="020B0606030504020204" pitchFamily="34" charset="0"/>
              </a:rPr>
              <a:t>Dyssynergic</a:t>
            </a:r>
            <a:r>
              <a:rPr lang="en-US" b="0" i="0" u="none" strike="noStrike" dirty="0">
                <a:solidFill>
                  <a:srgbClr val="181D23"/>
                </a:solidFill>
                <a:effectLst/>
                <a:latin typeface="Open Sans" panose="020B0606030504020204" pitchFamily="34" charset="0"/>
              </a:rPr>
              <a:t> defecation; refer for pelvic floor therapy and biofeedback. </a:t>
            </a:r>
          </a:p>
          <a:p>
            <a:endParaRPr lang="en-US" dirty="0"/>
          </a:p>
        </p:txBody>
      </p:sp>
    </p:spTree>
    <p:extLst>
      <p:ext uri="{BB962C8B-B14F-4D97-AF65-F5344CB8AC3E}">
        <p14:creationId xmlns:p14="http://schemas.microsoft.com/office/powerpoint/2010/main" val="1092605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5" end="5"/>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rotWithShape="1">
          <a:blip r:embed="rId2"/>
          <a:srcRect t="6960" b="182"/>
          <a:stretch/>
        </p:blipFill>
        <p:spPr>
          <a:xfrm>
            <a:off x="7120586" y="309093"/>
            <a:ext cx="4660900" cy="6014433"/>
          </a:xfrm>
          <a:prstGeom prst="rect">
            <a:avLst/>
          </a:prstGeom>
        </p:spPr>
      </p:pic>
      <p:sp>
        <p:nvSpPr>
          <p:cNvPr id="3" name="TextBox 2">
            <a:extLst>
              <a:ext uri="{FF2B5EF4-FFF2-40B4-BE49-F238E27FC236}">
                <a16:creationId xmlns:a16="http://schemas.microsoft.com/office/drawing/2014/main" id="{C7CEA0FD-833E-EE35-31CE-2D51EF8BDC80}"/>
              </a:ext>
            </a:extLst>
          </p:cNvPr>
          <p:cNvSpPr txBox="1"/>
          <p:nvPr/>
        </p:nvSpPr>
        <p:spPr>
          <a:xfrm>
            <a:off x="828541" y="450759"/>
            <a:ext cx="5267459" cy="2585323"/>
          </a:xfrm>
          <a:prstGeom prst="rect">
            <a:avLst/>
          </a:prstGeom>
          <a:noFill/>
        </p:spPr>
        <p:txBody>
          <a:bodyPr wrap="square" rtlCol="0">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This patient has chronic hepatitis C which is untreated. He presents to your clinic saying a new rash has appeared on his lower extremities. He endorses joint pains and weakness. He is distressed because he cannot wear shorts outside due to the concern of people staring at him.</a:t>
            </a:r>
          </a:p>
          <a:p>
            <a:endParaRPr lang="en-US" dirty="0">
              <a:latin typeface="Open Sans" panose="020B0606030504020204" pitchFamily="34" charset="0"/>
              <a:ea typeface="Open Sans" panose="020B0606030504020204" pitchFamily="34" charset="0"/>
              <a:cs typeface="Open Sans" panose="020B0606030504020204" pitchFamily="34" charset="0"/>
            </a:endParaRPr>
          </a:p>
          <a:p>
            <a:r>
              <a:rPr lang="en-US" dirty="0">
                <a:latin typeface="Open Sans" panose="020B0606030504020204" pitchFamily="34" charset="0"/>
                <a:ea typeface="Open Sans" panose="020B0606030504020204" pitchFamily="34" charset="0"/>
                <a:cs typeface="Open Sans" panose="020B0606030504020204" pitchFamily="34" charset="0"/>
              </a:rPr>
              <a:t>What is the next best step?</a:t>
            </a:r>
          </a:p>
        </p:txBody>
      </p:sp>
      <p:sp>
        <p:nvSpPr>
          <p:cNvPr id="4" name="TextBox 3">
            <a:extLst>
              <a:ext uri="{FF2B5EF4-FFF2-40B4-BE49-F238E27FC236}">
                <a16:creationId xmlns:a16="http://schemas.microsoft.com/office/drawing/2014/main" id="{C98C0015-6DE1-FC14-0069-8DEF9B46D471}"/>
              </a:ext>
            </a:extLst>
          </p:cNvPr>
          <p:cNvSpPr txBox="1"/>
          <p:nvPr/>
        </p:nvSpPr>
        <p:spPr>
          <a:xfrm>
            <a:off x="721217" y="3429000"/>
            <a:ext cx="5499279" cy="2031325"/>
          </a:xfrm>
          <a:prstGeom prst="rect">
            <a:avLst/>
          </a:prstGeom>
          <a:noFill/>
        </p:spPr>
        <p:txBody>
          <a:bodyPr wrap="square" rtlCol="0">
            <a:spAutoFit/>
          </a:bodyPr>
          <a:lstStyle/>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Advise him that the rash is a consequence of hepatitis C and that nothing can be done to treat it.</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Start a direct acting antiviral as this will cure this problem. </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Give trial of topical steroids</a:t>
            </a:r>
          </a:p>
          <a:p>
            <a:pPr marL="342900" indent="-342900">
              <a:buFont typeface="+mj-lt"/>
              <a:buAutoNum type="alphaUcPeriod"/>
            </a:pPr>
            <a:r>
              <a:rPr lang="en-US" dirty="0">
                <a:latin typeface="Open Sans" panose="020B0606030504020204" pitchFamily="34" charset="0"/>
                <a:ea typeface="Open Sans" panose="020B0606030504020204" pitchFamily="34" charset="0"/>
                <a:cs typeface="Open Sans" panose="020B0606030504020204" pitchFamily="34" charset="0"/>
              </a:rPr>
              <a:t>Refer to dermatology for punch biopsy.</a:t>
            </a:r>
          </a:p>
        </p:txBody>
      </p:sp>
    </p:spTree>
    <p:extLst>
      <p:ext uri="{BB962C8B-B14F-4D97-AF65-F5344CB8AC3E}">
        <p14:creationId xmlns:p14="http://schemas.microsoft.com/office/powerpoint/2010/main" val="342132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4">
                                            <p:txEl>
                                              <p:pRg st="1" end="1"/>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F166A3-DE37-43BF-F417-E39F649FE17D}"/>
              </a:ext>
            </a:extLst>
          </p:cNvPr>
          <p:cNvSpPr>
            <a:spLocks noGrp="1"/>
          </p:cNvSpPr>
          <p:nvPr>
            <p:ph idx="1"/>
          </p:nvPr>
        </p:nvSpPr>
        <p:spPr>
          <a:xfrm>
            <a:off x="1069848" y="1012371"/>
            <a:ext cx="10058400" cy="5159829"/>
          </a:xfrm>
        </p:spPr>
        <p:txBody>
          <a:bodyPr>
            <a:normAutofit fontScale="92500" lnSpcReduction="10000"/>
          </a:bodyPr>
          <a:lstStyle/>
          <a:p>
            <a:pPr algn="l"/>
            <a:r>
              <a:rPr lang="en-US" b="0" i="0" u="none" strike="noStrike" dirty="0">
                <a:solidFill>
                  <a:srgbClr val="181D23"/>
                </a:solidFill>
                <a:effectLst/>
                <a:latin typeface="Open Sans" panose="020B0606030504020204" pitchFamily="34" charset="0"/>
              </a:rPr>
              <a:t>A 35-year-old man is evaluated for a 1-year history of near-daily postprandial diarrhea, episodic abdominal cramping relieved with a bowel movement, and abdominal bloating. He is otherwise healthy, and his only medication is loperamide. This treatment has not been consistently effective in reducing diarrhea symptoms and has had no effect on the cramping and bloating, despite increased frequency of dosing.</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Vital signs are normal. Diffuse tenderness to abdominal palpation is noted. Other physical examination findings are normal.</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Stool testing for infection and celiac antibody testing are negative.</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Colonoscopy findings are unremarkable.</a:t>
            </a:r>
            <a:br>
              <a:rPr lang="en-US" b="0" i="0" u="none" strike="noStrike" dirty="0">
                <a:solidFill>
                  <a:srgbClr val="181D23"/>
                </a:solidFill>
                <a:effectLst/>
                <a:latin typeface="Open Sans" panose="020B0606030504020204" pitchFamily="34" charset="0"/>
              </a:rPr>
            </a:b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What is the recommended treatment to help his complaints? </a:t>
            </a:r>
          </a:p>
          <a:p>
            <a:pPr marL="457200" indent="-457200" algn="l">
              <a:buFont typeface="+mj-lt"/>
              <a:buAutoNum type="alphaUcPeriod"/>
            </a:pPr>
            <a:r>
              <a:rPr lang="en-US" b="0" i="0" u="none" strike="noStrike" dirty="0" err="1">
                <a:solidFill>
                  <a:srgbClr val="181D23"/>
                </a:solidFill>
                <a:effectLst/>
                <a:latin typeface="Open Sans" panose="020B0606030504020204" pitchFamily="34" charset="0"/>
              </a:rPr>
              <a:t>alosetron</a:t>
            </a:r>
            <a:endParaRPr lang="en-US" b="0" i="0" u="none" strike="noStrike" dirty="0">
              <a:solidFill>
                <a:srgbClr val="181D23"/>
              </a:solidFill>
              <a:effectLst/>
              <a:latin typeface="Open Sans" panose="020B0606030504020204" pitchFamily="34" charset="0"/>
            </a:endParaRPr>
          </a:p>
          <a:p>
            <a:pPr marL="457200" indent="-457200" algn="l">
              <a:buFont typeface="+mj-lt"/>
              <a:buAutoNum type="alphaUcPeriod"/>
            </a:pPr>
            <a:r>
              <a:rPr lang="en-US" b="0" i="0" u="none" strike="noStrike" dirty="0" err="1">
                <a:solidFill>
                  <a:srgbClr val="181D23"/>
                </a:solidFill>
                <a:effectLst/>
                <a:latin typeface="Open Sans" panose="020B0606030504020204" pitchFamily="34" charset="0"/>
              </a:rPr>
              <a:t>linacolitide</a:t>
            </a:r>
            <a:endParaRPr lang="en-US" b="0" i="0" u="none" strike="noStrike" dirty="0">
              <a:solidFill>
                <a:srgbClr val="181D23"/>
              </a:solidFill>
              <a:effectLst/>
              <a:latin typeface="Open Sans" panose="020B0606030504020204" pitchFamily="34" charset="0"/>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low fodmap (fermentable oligosaccharides, disaccharides, monosaccharides or polyols)</a:t>
            </a:r>
          </a:p>
          <a:p>
            <a:pPr marL="457200" indent="-457200" algn="l">
              <a:buFont typeface="+mj-lt"/>
              <a:buAutoNum type="alphaUcPeriod"/>
            </a:pPr>
            <a:r>
              <a:rPr lang="en-US" b="0" i="0" u="none" strike="noStrike" dirty="0" err="1">
                <a:solidFill>
                  <a:srgbClr val="181D23"/>
                </a:solidFill>
                <a:effectLst/>
                <a:latin typeface="Open Sans" panose="020B0606030504020204" pitchFamily="34" charset="0"/>
              </a:rPr>
              <a:t>lubiprostone</a:t>
            </a:r>
            <a:endParaRPr lang="en-US" b="0" i="0" u="none" strike="noStrike" dirty="0">
              <a:solidFill>
                <a:srgbClr val="181D23"/>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22970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7" end="7"/>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6D1EE-15A8-AEC0-6C90-21182B8AA793}"/>
              </a:ext>
            </a:extLst>
          </p:cNvPr>
          <p:cNvSpPr>
            <a:spLocks noGrp="1"/>
          </p:cNvSpPr>
          <p:nvPr>
            <p:ph idx="1"/>
          </p:nvPr>
        </p:nvSpPr>
        <p:spPr>
          <a:xfrm>
            <a:off x="1069848" y="664029"/>
            <a:ext cx="10058400" cy="5508171"/>
          </a:xfrm>
        </p:spPr>
        <p:txBody>
          <a:bodyPr>
            <a:normAutofit/>
          </a:bodyPr>
          <a:lstStyle/>
          <a:p>
            <a:pPr algn="l"/>
            <a:r>
              <a:rPr lang="en-US" b="0" i="0" u="none" strike="noStrike" dirty="0">
                <a:solidFill>
                  <a:srgbClr val="181D23"/>
                </a:solidFill>
                <a:effectLst/>
                <a:latin typeface="Open Sans" panose="020B0606030504020204" pitchFamily="34" charset="0"/>
              </a:rPr>
              <a:t>A 52-year-old man is evaluated for dysphagia of 3 months' duration. He reports regurgitating undigested food soon after eating solid food, occasional coughing and choking after swallowing, and chronic halitosis. He reports no weight loss or chest pain. He drinks two beers weekly and does not smoke.</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On physical examination, vital signs are normal; BMI is 25. The remainder of the examination, including abdominal examination, is unremarkable.</a:t>
            </a:r>
            <a:endParaRPr lang="en-US" b="0" i="0" u="none" strike="noStrike" dirty="0">
              <a:solidFill>
                <a:srgbClr val="000000"/>
              </a:solidFill>
              <a:effectLst/>
              <a:latin typeface="Segoe UI Web (West European)"/>
            </a:endParaRPr>
          </a:p>
          <a:p>
            <a:pPr algn="l"/>
            <a:br>
              <a:rPr lang="en-US" sz="1800" b="0" i="0" u="none" strike="noStrike" dirty="0">
                <a:solidFill>
                  <a:srgbClr val="181D23"/>
                </a:solidFill>
                <a:effectLst/>
                <a:latin typeface="Open Sans" panose="020B0606030504020204" pitchFamily="34" charset="0"/>
              </a:rPr>
            </a:br>
            <a:endParaRPr lang="en-US" b="0" i="0" u="none" strike="noStrike" dirty="0">
              <a:solidFill>
                <a:srgbClr val="000000"/>
              </a:solidFill>
              <a:effectLst/>
              <a:latin typeface="Segoe UI Web (West European)"/>
            </a:endParaRPr>
          </a:p>
          <a:p>
            <a:pPr algn="l"/>
            <a:r>
              <a:rPr lang="en-US" sz="1800" b="0" i="0" u="none" strike="noStrike" dirty="0">
                <a:solidFill>
                  <a:srgbClr val="181D23"/>
                </a:solidFill>
                <a:effectLst/>
                <a:latin typeface="Open Sans" panose="020B0606030504020204" pitchFamily="34" charset="0"/>
              </a:rPr>
              <a:t>Which of the following is the most appropriate diagnostic test to perform next?</a:t>
            </a:r>
            <a:endParaRPr lang="en-US" b="0" i="0" u="none" strike="noStrike" dirty="0">
              <a:solidFill>
                <a:srgbClr val="000000"/>
              </a:solidFill>
              <a:effectLst/>
              <a:latin typeface="Segoe UI Web (West European)"/>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barium </a:t>
            </a:r>
            <a:r>
              <a:rPr lang="en-US" b="0" i="0" u="none" strike="noStrike" dirty="0" err="1">
                <a:solidFill>
                  <a:srgbClr val="181D23"/>
                </a:solidFill>
                <a:effectLst/>
                <a:latin typeface="Open Sans" panose="020B0606030504020204" pitchFamily="34" charset="0"/>
              </a:rPr>
              <a:t>esophagram</a:t>
            </a:r>
            <a:endParaRPr lang="en-US" b="0" i="0" u="none" strike="noStrike" dirty="0">
              <a:solidFill>
                <a:srgbClr val="181D23"/>
              </a:solidFill>
              <a:effectLst/>
              <a:latin typeface="Open Sans" panose="020B0606030504020204" pitchFamily="34" charset="0"/>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upper endoscopy</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esophageal manometry</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surgery</a:t>
            </a:r>
          </a:p>
          <a:p>
            <a:endParaRPr lang="en-US" dirty="0"/>
          </a:p>
        </p:txBody>
      </p:sp>
    </p:spTree>
    <p:extLst>
      <p:ext uri="{BB962C8B-B14F-4D97-AF65-F5344CB8AC3E}">
        <p14:creationId xmlns:p14="http://schemas.microsoft.com/office/powerpoint/2010/main" val="221579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4" end="4"/>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CDFA63-0C80-B1FB-BF7F-B649BE2FA120}"/>
              </a:ext>
            </a:extLst>
          </p:cNvPr>
          <p:cNvSpPr>
            <a:spLocks noGrp="1"/>
          </p:cNvSpPr>
          <p:nvPr>
            <p:ph idx="1"/>
          </p:nvPr>
        </p:nvSpPr>
        <p:spPr>
          <a:xfrm>
            <a:off x="1069848" y="605307"/>
            <a:ext cx="10058400" cy="5566893"/>
          </a:xfrm>
        </p:spPr>
        <p:txBody>
          <a:bodyPr>
            <a:normAutofit/>
          </a:bodyPr>
          <a:lstStyle/>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 55-year-old woman is evaluated after screening colonoscopy showed three polyps at the rectosigmoid junction. The three polyps were 3 mm, 5 mm, and 6 mm in size. All three polyps were completely excised and pathology showed them to be hyperplastic. Colonoscopy preparation was excellent and the procedure was complete to the cecum. Family history is significant for colon cancer diagnosed in her paternal grandfather at age 80 years.</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All physical examination findings, including vital signs, are normal.</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a:buNone/>
            </a:pP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When should be the next colonoscopy?</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1 year</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3 years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5 years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10 years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She doesn't need anymore colonoscopies</a:t>
            </a: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3857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7" end="7"/>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9CD858-FCF4-1F8A-19F5-8166DF8B7A10}"/>
              </a:ext>
            </a:extLst>
          </p:cNvPr>
          <p:cNvSpPr>
            <a:spLocks noGrp="1"/>
          </p:cNvSpPr>
          <p:nvPr>
            <p:ph idx="1"/>
          </p:nvPr>
        </p:nvSpPr>
        <p:spPr>
          <a:xfrm>
            <a:off x="1069848" y="386366"/>
            <a:ext cx="10058400" cy="5785834"/>
          </a:xfrm>
        </p:spPr>
        <p:txBody>
          <a:bodyPr>
            <a:normAutofit fontScale="62500" lnSpcReduction="20000"/>
          </a:bodyPr>
          <a:lstStyle/>
          <a:p>
            <a:pPr algn="l">
              <a:lnSpc>
                <a:spcPct val="170000"/>
              </a:lnSpc>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 60-year-old man is evaluated for constant low-grade epigastric pain radiating to his back that worsens after he eats fatty foods. He has a 2-year history of chronic pancreatitis. The pain has progressively worsened over the preceding 6 months. His weight is stable. He has a normal bowel movement once every other day. He does not drink alcohol. He continues to smoke 2 packs of cigarettes per day as he has done for 30 years. The patient has a remote history of opioid abuse.</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lnSpc>
                <a:spcPct val="170000"/>
              </a:lnSpc>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On physical examination, vital signs are normal. Abdominal examination shows tenderness to palpation in the epigastrium.</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lnSpc>
                <a:spcPct val="170000"/>
              </a:lnSpc>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 contrast-enhanced CT scan of the abdomen shows calcifications throughout the pancreas with no pancreatic mass, no dilated pancreatic duct, and no cystic lesions.</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lnSpc>
                <a:spcPct val="170000"/>
              </a:lnSpc>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Which is the most appropriate first step in management?</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celiac plexus block</a:t>
            </a: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NSAIDs, tobacco and alcohol cessation</a:t>
            </a: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surgery</a:t>
            </a: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refer to gastroenterology</a:t>
            </a: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opioids</a:t>
            </a:r>
          </a:p>
          <a:p>
            <a:pPr marL="457200" indent="-457200" algn="l">
              <a:lnSpc>
                <a:spcPct val="170000"/>
              </a:lnSpc>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pancreatic enzyme replacement therapy</a:t>
            </a:r>
          </a:p>
          <a:p>
            <a:pPr>
              <a:lnSpc>
                <a:spcPct val="170000"/>
              </a:lnSpc>
            </a:pP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2702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5" end="5"/>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8D4220-FABF-3E12-0A28-37A39BDBD9A6}"/>
              </a:ext>
            </a:extLst>
          </p:cNvPr>
          <p:cNvSpPr>
            <a:spLocks noGrp="1"/>
          </p:cNvSpPr>
          <p:nvPr>
            <p:ph idx="1"/>
          </p:nvPr>
        </p:nvSpPr>
        <p:spPr>
          <a:xfrm>
            <a:off x="1069848" y="463639"/>
            <a:ext cx="10058400" cy="5708561"/>
          </a:xfrm>
        </p:spPr>
        <p:txBody>
          <a:bodyPr>
            <a:normAutofit/>
          </a:bodyPr>
          <a:lstStyle/>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 63-year-old woman is evaluated at a follow-up appointment after undergoing right hemicolectomy for colon cancer 1 year earlier. Her paternal grandfather had colon cancer diagnosed at age 75 years. She reports that she has been feeling well and takes no medication.</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All physical examination findings, including vital signs, are normal.</a:t>
            </a:r>
            <a:b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b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When is the next colonoscopy?</a:t>
            </a:r>
            <a:endParaRPr lang="en-US"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Now</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3 years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5 years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does not need another one for 10 years</a:t>
            </a: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7753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F82E5D-06B4-58A0-0639-C1880680A32C}"/>
              </a:ext>
            </a:extLst>
          </p:cNvPr>
          <p:cNvSpPr>
            <a:spLocks noGrp="1"/>
          </p:cNvSpPr>
          <p:nvPr>
            <p:ph idx="1"/>
          </p:nvPr>
        </p:nvSpPr>
        <p:spPr>
          <a:xfrm>
            <a:off x="1069848" y="476518"/>
            <a:ext cx="10058400" cy="5695682"/>
          </a:xfrm>
        </p:spPr>
        <p:txBody>
          <a:bodyPr>
            <a:normAutofit/>
          </a:bodyPr>
          <a:lstStyle/>
          <a:p>
            <a:pPr algn="l"/>
            <a:r>
              <a:rPr lang="en-US" b="0" i="0" u="none" strike="noStrike" dirty="0">
                <a:solidFill>
                  <a:srgbClr val="181D23"/>
                </a:solidFill>
                <a:effectLst/>
                <a:latin typeface="Open Sans" panose="020B0606030504020204" pitchFamily="34" charset="0"/>
              </a:rPr>
              <a:t>A 55-year-old man is evaluated at a follow-up appointment 4 days after being diagnosed with acute sigmoid diverticulitis. He is on day 4 of oral antibiotics and reports that his pain is almost gone. He has no other symptoms and has never had a colonoscopy. He takes no other medication.</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His vital signs are normal. Abdominal examination is positive for minimal tenderness on deep palpation in the left lower quadrant without rebound or guarding.</a:t>
            </a: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The CT scan of the abdomen from the emergency department shows mild sigmoid diverticulitis with no abscess.</a:t>
            </a:r>
            <a:br>
              <a:rPr lang="en-US" b="0" i="0" u="none" strike="noStrike" dirty="0">
                <a:solidFill>
                  <a:srgbClr val="181D23"/>
                </a:solidFill>
                <a:effectLst/>
                <a:latin typeface="Open Sans" panose="020B0606030504020204" pitchFamily="34" charset="0"/>
              </a:rPr>
            </a:br>
            <a:endParaRPr lang="en-US" b="0" i="0" u="none" strike="noStrike" dirty="0">
              <a:solidFill>
                <a:srgbClr val="000000"/>
              </a:solidFill>
              <a:effectLst/>
              <a:latin typeface="Segoe UI Web (West European)"/>
            </a:endParaRPr>
          </a:p>
          <a:p>
            <a:pPr algn="l"/>
            <a:r>
              <a:rPr lang="en-US" b="0" i="0" u="none" strike="noStrike" dirty="0">
                <a:solidFill>
                  <a:srgbClr val="181D23"/>
                </a:solidFill>
                <a:effectLst/>
                <a:latin typeface="Open Sans" panose="020B0606030504020204" pitchFamily="34" charset="0"/>
              </a:rPr>
              <a:t>When should be next colonoscopy?</a:t>
            </a:r>
            <a:endParaRPr lang="en-US" b="0" i="0" u="none" strike="noStrike" dirty="0">
              <a:solidFill>
                <a:srgbClr val="000000"/>
              </a:solidFill>
              <a:effectLst/>
              <a:latin typeface="Segoe UI Web (West European)"/>
            </a:endParaRP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does not need one</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within 2 weeks</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6- 8 weeks</a:t>
            </a:r>
          </a:p>
          <a:p>
            <a:pPr marL="457200" indent="-457200" algn="l">
              <a:buFont typeface="+mj-lt"/>
              <a:buAutoNum type="alphaUcPeriod"/>
            </a:pPr>
            <a:r>
              <a:rPr lang="en-US" dirty="0">
                <a:solidFill>
                  <a:srgbClr val="181D23"/>
                </a:solidFill>
                <a:latin typeface="Open Sans" panose="020B0606030504020204" pitchFamily="34" charset="0"/>
              </a:rPr>
              <a:t>1 year</a:t>
            </a:r>
            <a:endParaRPr lang="en-US" b="0" i="0" u="none" strike="noStrike" dirty="0">
              <a:solidFill>
                <a:srgbClr val="181D23"/>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892442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6" end="6"/>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066189-5B66-1BE7-94C3-3B3358B6B4A8}"/>
              </a:ext>
            </a:extLst>
          </p:cNvPr>
          <p:cNvSpPr>
            <a:spLocks noGrp="1"/>
          </p:cNvSpPr>
          <p:nvPr>
            <p:ph idx="1"/>
          </p:nvPr>
        </p:nvSpPr>
        <p:spPr>
          <a:xfrm>
            <a:off x="1066800" y="283335"/>
            <a:ext cx="10058400" cy="5901744"/>
          </a:xfrm>
        </p:spPr>
        <p:txBody>
          <a:bodyPr>
            <a:noAutofit/>
          </a:bodyPr>
          <a:lstStyle/>
          <a:p>
            <a:pPr marL="0" indent="0" algn="l">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 45-year-old man is evaluated for a 2-month history of a burning sensation starting in his stomach and radiating into his chest, usually occurring 4 to 5 times weekly. He says that he usually eats dinner late and then goes to sleep. He often wakes up with a sour taste in his mouth. He reports no dysphagia or unintentional weight loss. He takes no medication.</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On physical examination, vital signs are normal; BMI is 34. The remainder of the examination, including abdominal examination, is unremarkable.</a:t>
            </a:r>
            <a:b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b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What is the best next step?</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upper endoscopy</a:t>
            </a: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ambulatory </a:t>
            </a:r>
            <a:r>
              <a:rPr lang="en-US" sz="1000" b="0" i="0" u="none" strike="noStrike" dirty="0" err="1">
                <a:solidFill>
                  <a:srgbClr val="181D23"/>
                </a:solidFill>
                <a:effectLst/>
                <a:latin typeface="Open Sans" panose="020B0606030504020204" pitchFamily="34" charset="0"/>
                <a:ea typeface="Open Sans" panose="020B0606030504020204" pitchFamily="34" charset="0"/>
                <a:cs typeface="Open Sans" panose="020B0606030504020204" pitchFamily="34" charset="0"/>
              </a:rPr>
              <a:t>ph</a:t>
            </a: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 testing</a:t>
            </a: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2 month proton pump inhibitor trial</a:t>
            </a: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histamine receptor antagonist</a:t>
            </a:r>
          </a:p>
          <a:p>
            <a:pPr marL="0" indent="0" algn="l" fontAlgn="base">
              <a:buNone/>
            </a:pPr>
            <a:r>
              <a:rPr lang="en-US" sz="1000" dirty="0">
                <a:solidFill>
                  <a:srgbClr val="181D23"/>
                </a:solidFill>
                <a:latin typeface="Open Sans" panose="020B0606030504020204" pitchFamily="34" charset="0"/>
                <a:ea typeface="Open Sans" panose="020B0606030504020204" pitchFamily="34" charset="0"/>
                <a:cs typeface="Open Sans" panose="020B0606030504020204" pitchFamily="34" charset="0"/>
              </a:rPr>
              <a:t>T</a:t>
            </a: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he same patient returns after 3 months and states his symptoms improved on PPI therapy, but they recurred 3 weeks after stopping the PPI and the symptoms of heartburn are affecting his quality of life. </a:t>
            </a:r>
            <a:b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b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fontAlgn="base">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What is the next best step?</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restart proton pump inhibitor trial therapy for 2 more months</a:t>
            </a: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trial histamine receptor antagonists</a:t>
            </a:r>
          </a:p>
          <a:p>
            <a:pPr marL="457200" indent="-457200" algn="l">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Ambulatory </a:t>
            </a:r>
            <a:r>
              <a:rPr lang="en-US" sz="1000" b="0" i="0" u="none" strike="noStrike" dirty="0" err="1">
                <a:solidFill>
                  <a:srgbClr val="181D23"/>
                </a:solidFill>
                <a:effectLst/>
                <a:latin typeface="Open Sans" panose="020B0606030504020204" pitchFamily="34" charset="0"/>
                <a:ea typeface="Open Sans" panose="020B0606030504020204" pitchFamily="34" charset="0"/>
                <a:cs typeface="Open Sans" panose="020B0606030504020204" pitchFamily="34" charset="0"/>
              </a:rPr>
              <a:t>ph</a:t>
            </a: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 testing</a:t>
            </a:r>
          </a:p>
          <a:p>
            <a:pPr marL="457200" indent="-457200">
              <a:buFont typeface="+mj-lt"/>
              <a:buAutoNum type="alphaUcPeriod"/>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Upper endoscopy off of proton pump inhibitor trial</a:t>
            </a:r>
          </a:p>
          <a:p>
            <a:pPr marL="457200" indent="-457200" algn="l">
              <a:buFont typeface="+mj-lt"/>
              <a:buAutoNum type="alphaUcPeriod"/>
            </a:pPr>
            <a:endPar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fontAlgn="base">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The patient undergoes upper endoscopy and the exam is found to be normal. The patient returns to your clinic and wants to know what should be done.</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lgn="l" fontAlgn="base">
              <a:buNone/>
            </a:pP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What is the next step in management?</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buFont typeface="+mj-lt"/>
              <a:buAutoNum type="alphaUcPeriod"/>
            </a:pPr>
            <a:r>
              <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ambulatory </a:t>
            </a:r>
            <a:r>
              <a:rPr lang="en-US" sz="1000" b="0" i="0" u="none" strike="noStrike" dirty="0" err="1">
                <a:solidFill>
                  <a:srgbClr val="000000"/>
                </a:solidFill>
                <a:effectLst/>
                <a:latin typeface="Open Sans" panose="020B0606030504020204" pitchFamily="34" charset="0"/>
                <a:ea typeface="Open Sans" panose="020B0606030504020204" pitchFamily="34" charset="0"/>
                <a:cs typeface="Open Sans" panose="020B0606030504020204" pitchFamily="34" charset="0"/>
              </a:rPr>
              <a:t>ph</a:t>
            </a:r>
            <a:r>
              <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testing off of </a:t>
            </a: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proton pump inhibitor trial</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buFont typeface="+mj-lt"/>
              <a:buAutoNum type="alphaUcPeriod"/>
            </a:pPr>
            <a:r>
              <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restart </a:t>
            </a:r>
            <a:r>
              <a:rPr lang="en-US" sz="1000" b="0" i="0" u="none" strike="noStrike" dirty="0">
                <a:solidFill>
                  <a:srgbClr val="181D23"/>
                </a:solidFill>
                <a:effectLst/>
                <a:latin typeface="Open Sans" panose="020B0606030504020204" pitchFamily="34" charset="0"/>
                <a:ea typeface="Open Sans" panose="020B0606030504020204" pitchFamily="34" charset="0"/>
                <a:cs typeface="Open Sans" panose="020B0606030504020204" pitchFamily="34" charset="0"/>
              </a:rPr>
              <a:t>proton pump inhibitor trial</a:t>
            </a:r>
            <a:endPar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marL="457200" indent="-457200" algn="l">
              <a:buFont typeface="+mj-lt"/>
              <a:buAutoNum type="alphaUcPeriod"/>
            </a:pPr>
            <a:r>
              <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Apologize and tell them there is nothing else to be done</a:t>
            </a:r>
          </a:p>
          <a:p>
            <a:pPr marL="457200" indent="-457200" algn="l">
              <a:buFont typeface="+mj-lt"/>
              <a:buAutoNum type="alphaUcPeriod"/>
            </a:pPr>
            <a:r>
              <a:rPr lang="en-US" sz="10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send for esophageal manometry. </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9975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5" end="5"/>
                                            </p:txEl>
                                          </p:spTgt>
                                        </p:tgtEl>
                                        <p:attrNameLst>
                                          <p:attrName>style.color</p:attrName>
                                        </p:attrNameLst>
                                      </p:cBhvr>
                                      <p:to>
                                        <a:srgbClr val="FF0000"/>
                                      </p:to>
                                    </p:animClr>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 calcmode="lin" valueType="num">
                                      <p:cBhvr additive="base">
                                        <p:cTn id="2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 calcmode="lin" valueType="num">
                                      <p:cBhvr additive="base">
                                        <p:cTn id="2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 calcmode="lin" valueType="num">
                                      <p:cBhvr additive="base">
                                        <p:cTn id="3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mph" presetSubtype="2" fill="hold" nodeType="clickEffect">
                                  <p:stCondLst>
                                    <p:cond delay="0"/>
                                  </p:stCondLst>
                                  <p:childTnLst>
                                    <p:animClr clrSpc="rgb" dir="cw">
                                      <p:cBhvr override="childStyle">
                                        <p:cTn id="36" dur="2000" fill="hold"/>
                                        <p:tgtEl>
                                          <p:spTgt spid="3">
                                            <p:txEl>
                                              <p:pRg st="12" end="12"/>
                                            </p:txEl>
                                          </p:spTgt>
                                        </p:tgtEl>
                                        <p:attrNameLst>
                                          <p:attrName>style.color</p:attrName>
                                        </p:attrNameLst>
                                      </p:cBhvr>
                                      <p:to>
                                        <a:srgbClr val="FF0000"/>
                                      </p:to>
                                    </p:animClr>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anim calcmode="lin" valueType="num">
                                      <p:cBhvr additive="base">
                                        <p:cTn id="4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anim calcmode="lin" valueType="num">
                                      <p:cBhvr additive="base">
                                        <p:cTn id="4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16" end="16"/>
                                            </p:txEl>
                                          </p:spTgt>
                                        </p:tgtEl>
                                        <p:attrNameLst>
                                          <p:attrName>style.visibility</p:attrName>
                                        </p:attrNameLst>
                                      </p:cBhvr>
                                      <p:to>
                                        <p:strVal val="visible"/>
                                      </p:to>
                                    </p:set>
                                    <p:anim calcmode="lin" valueType="num">
                                      <p:cBhvr additive="base">
                                        <p:cTn id="49"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7" end="17"/>
                                            </p:txEl>
                                          </p:spTgt>
                                        </p:tgtEl>
                                        <p:attrNameLst>
                                          <p:attrName>style.visibility</p:attrName>
                                        </p:attrNameLst>
                                      </p:cBhvr>
                                      <p:to>
                                        <p:strVal val="visible"/>
                                      </p:to>
                                    </p:set>
                                    <p:anim calcmode="lin" valueType="num">
                                      <p:cBhvr additive="base">
                                        <p:cTn id="53"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7" end="17"/>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8" end="18"/>
                                            </p:txEl>
                                          </p:spTgt>
                                        </p:tgtEl>
                                        <p:attrNameLst>
                                          <p:attrName>style.visibility</p:attrName>
                                        </p:attrNameLst>
                                      </p:cBhvr>
                                      <p:to>
                                        <p:strVal val="visible"/>
                                      </p:to>
                                    </p:set>
                                    <p:anim calcmode="lin" valueType="num">
                                      <p:cBhvr additive="base">
                                        <p:cTn id="57"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9" end="19"/>
                                            </p:txEl>
                                          </p:spTgt>
                                        </p:tgtEl>
                                        <p:attrNameLst>
                                          <p:attrName>style.visibility</p:attrName>
                                        </p:attrNameLst>
                                      </p:cBhvr>
                                      <p:to>
                                        <p:strVal val="visible"/>
                                      </p:to>
                                    </p:set>
                                    <p:anim calcmode="lin" valueType="num">
                                      <p:cBhvr additive="base">
                                        <p:cTn id="61"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 presetClass="emph" presetSubtype="2" fill="hold" nodeType="clickEffect">
                                  <p:stCondLst>
                                    <p:cond delay="0"/>
                                  </p:stCondLst>
                                  <p:childTnLst>
                                    <p:animClr clrSpc="rgb" dir="cw">
                                      <p:cBhvr override="childStyle">
                                        <p:cTn id="66" dur="2000" fill="hold"/>
                                        <p:tgtEl>
                                          <p:spTgt spid="3">
                                            <p:txEl>
                                              <p:pRg st="16" end="16"/>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338931-CFEB-A1E2-A47A-7349693B5E48}"/>
              </a:ext>
            </a:extLst>
          </p:cNvPr>
          <p:cNvSpPr>
            <a:spLocks noGrp="1"/>
          </p:cNvSpPr>
          <p:nvPr>
            <p:ph idx="1"/>
          </p:nvPr>
        </p:nvSpPr>
        <p:spPr>
          <a:xfrm>
            <a:off x="1069848" y="618186"/>
            <a:ext cx="10058400" cy="5554014"/>
          </a:xfrm>
        </p:spPr>
        <p:txBody>
          <a:bodyPr/>
          <a:lstStyle/>
          <a:p>
            <a:pPr algn="l"/>
            <a:r>
              <a:rPr lang="en-US" b="0" i="0" u="none" strike="noStrike" dirty="0">
                <a:solidFill>
                  <a:srgbClr val="181D23"/>
                </a:solidFill>
                <a:effectLst/>
                <a:latin typeface="Open Sans" panose="020B0606030504020204" pitchFamily="34" charset="0"/>
              </a:rPr>
              <a:t>A 20-year-old man is evaluated for epigastric pain that has gradually increased in severity over 8 months. The pain worsens with eating and is not relieved by antacids. The patient reports no melena, diarrhea, or constipation. The patient's personal medical history is unremarkable and he takes no medication.</a:t>
            </a:r>
          </a:p>
          <a:p>
            <a:pPr algn="l"/>
            <a:r>
              <a:rPr lang="en-US" b="0" i="0" u="none" strike="noStrike" dirty="0">
                <a:solidFill>
                  <a:srgbClr val="181D23"/>
                </a:solidFill>
                <a:effectLst/>
                <a:latin typeface="Open Sans" panose="020B0606030504020204" pitchFamily="34" charset="0"/>
              </a:rPr>
              <a:t>On physical examination, vital signs are normal. Epigastric tenderness to palpation is noted. Other findings are normal.</a:t>
            </a:r>
          </a:p>
          <a:p>
            <a:pPr algn="l"/>
            <a:r>
              <a:rPr lang="en-US" b="0" i="0" u="none" strike="noStrike" dirty="0">
                <a:solidFill>
                  <a:srgbClr val="181D23"/>
                </a:solidFill>
                <a:effectLst/>
                <a:latin typeface="Open Sans" panose="020B0606030504020204" pitchFamily="34" charset="0"/>
              </a:rPr>
              <a:t>A complete blood count is normal.</a:t>
            </a:r>
          </a:p>
          <a:p>
            <a:pPr algn="l"/>
            <a:r>
              <a:rPr lang="en-US" dirty="0">
                <a:solidFill>
                  <a:srgbClr val="181D23"/>
                </a:solidFill>
                <a:latin typeface="Open Sans" panose="020B0606030504020204" pitchFamily="34" charset="0"/>
              </a:rPr>
              <a:t>What is the most appropriate step in management?</a:t>
            </a:r>
            <a:endParaRPr lang="en-US" b="0" i="0" u="none" strike="noStrike" dirty="0">
              <a:solidFill>
                <a:srgbClr val="181D23"/>
              </a:solidFill>
              <a:effectLst/>
              <a:latin typeface="Open Sans" panose="020B0606030504020204" pitchFamily="34" charset="0"/>
            </a:endParaRPr>
          </a:p>
          <a:p>
            <a:pPr marL="457200" indent="-457200" algn="l">
              <a:buFont typeface="+mj-lt"/>
              <a:buAutoNum type="alphaUcPeriod"/>
            </a:pPr>
            <a:r>
              <a:rPr lang="en-US" dirty="0">
                <a:solidFill>
                  <a:srgbClr val="181D23"/>
                </a:solidFill>
                <a:latin typeface="Open Sans" panose="020B0606030504020204" pitchFamily="34" charset="0"/>
              </a:rPr>
              <a:t>PPI trial</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Stool H pylori testing</a:t>
            </a:r>
          </a:p>
          <a:p>
            <a:pPr marL="457200" indent="-457200" algn="l">
              <a:buFont typeface="+mj-lt"/>
              <a:buAutoNum type="alphaUcPeriod"/>
            </a:pPr>
            <a:r>
              <a:rPr lang="en-US" dirty="0">
                <a:solidFill>
                  <a:srgbClr val="181D23"/>
                </a:solidFill>
                <a:latin typeface="Open Sans" panose="020B0606030504020204" pitchFamily="34" charset="0"/>
              </a:rPr>
              <a:t>Ultrasound abdomen</a:t>
            </a:r>
          </a:p>
          <a:p>
            <a:pPr marL="457200" indent="-457200" algn="l">
              <a:buFont typeface="+mj-lt"/>
              <a:buAutoNum type="alphaUcPeriod"/>
            </a:pPr>
            <a:r>
              <a:rPr lang="en-US" b="0" i="0" u="none" strike="noStrike" dirty="0">
                <a:solidFill>
                  <a:srgbClr val="181D23"/>
                </a:solidFill>
                <a:effectLst/>
                <a:latin typeface="Open Sans" panose="020B0606030504020204" pitchFamily="34" charset="0"/>
              </a:rPr>
              <a:t>CT scan of the abdomen</a:t>
            </a:r>
          </a:p>
          <a:p>
            <a:pPr marL="457200" indent="-457200" algn="l">
              <a:buFont typeface="+mj-lt"/>
              <a:buAutoNum type="alphaUcPeriod"/>
            </a:pPr>
            <a:r>
              <a:rPr lang="en-US" dirty="0">
                <a:solidFill>
                  <a:srgbClr val="181D23"/>
                </a:solidFill>
                <a:latin typeface="Open Sans" panose="020B0606030504020204" pitchFamily="34" charset="0"/>
              </a:rPr>
              <a:t>Treat with NSAIDS</a:t>
            </a:r>
            <a:endParaRPr lang="en-US" b="0" i="0" u="none" strike="noStrike" dirty="0">
              <a:solidFill>
                <a:srgbClr val="181D23"/>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385250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5" end="5"/>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75</TotalTime>
  <Words>1657</Words>
  <Application>Microsoft Macintosh PowerPoint</Application>
  <PresentationFormat>Widescreen</PresentationFormat>
  <Paragraphs>124</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Open Sans</vt:lpstr>
      <vt:lpstr>Rockwell</vt:lpstr>
      <vt:lpstr>Rockwell Condensed</vt:lpstr>
      <vt:lpstr>Rockwell Extra Bold</vt:lpstr>
      <vt:lpstr>Segoe UI Web (West European)</vt:lpstr>
      <vt:lpstr>Wingdings</vt:lpstr>
      <vt:lpstr>Wood Type</vt:lpstr>
      <vt:lpstr>Test your knowledge!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dc:title>
  <dc:creator>Syed Saghir</dc:creator>
  <cp:lastModifiedBy>Syed Saghir</cp:lastModifiedBy>
  <cp:revision>1</cp:revision>
  <dcterms:created xsi:type="dcterms:W3CDTF">2023-10-28T04:25:28Z</dcterms:created>
  <dcterms:modified xsi:type="dcterms:W3CDTF">2023-10-28T05:41:23Z</dcterms:modified>
</cp:coreProperties>
</file>