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262" r:id="rId4"/>
    <p:sldId id="274" r:id="rId5"/>
    <p:sldId id="282" r:id="rId6"/>
    <p:sldId id="259" r:id="rId7"/>
    <p:sldId id="275" r:id="rId8"/>
    <p:sldId id="260" r:id="rId9"/>
    <p:sldId id="271" r:id="rId10"/>
    <p:sldId id="272" r:id="rId11"/>
    <p:sldId id="261" r:id="rId12"/>
    <p:sldId id="264" r:id="rId13"/>
    <p:sldId id="265" r:id="rId14"/>
    <p:sldId id="267" r:id="rId15"/>
    <p:sldId id="268" r:id="rId16"/>
    <p:sldId id="270" r:id="rId17"/>
    <p:sldId id="269" r:id="rId18"/>
    <p:sldId id="280" r:id="rId19"/>
    <p:sldId id="281" r:id="rId20"/>
    <p:sldId id="273" r:id="rId21"/>
    <p:sldId id="276" r:id="rId22"/>
    <p:sldId id="286" r:id="rId23"/>
    <p:sldId id="287" r:id="rId24"/>
    <p:sldId id="283" r:id="rId25"/>
    <p:sldId id="288" r:id="rId26"/>
    <p:sldId id="277" r:id="rId27"/>
    <p:sldId id="284" r:id="rId28"/>
    <p:sldId id="278" r:id="rId29"/>
    <p:sldId id="263" r:id="rId30"/>
    <p:sldId id="279" r:id="rId31"/>
    <p:sldId id="266" r:id="rId32"/>
    <p:sldId id="285" r:id="rId33"/>
    <p:sldId id="25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9"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27F2B-6467-41B8-841C-E4555CDA5DAC}"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8E5E7-E5CF-4C9A-9986-ADCEA0EEA792}" type="slidenum">
              <a:rPr lang="en-US" smtClean="0"/>
              <a:t>‹#›</a:t>
            </a:fld>
            <a:endParaRPr lang="en-US"/>
          </a:p>
        </p:txBody>
      </p:sp>
    </p:spTree>
    <p:extLst>
      <p:ext uri="{BB962C8B-B14F-4D97-AF65-F5344CB8AC3E}">
        <p14:creationId xmlns:p14="http://schemas.microsoft.com/office/powerpoint/2010/main" val="408433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foot-long instrument that took 20 minutes to register, he recorded more than a million axillary readings and established normal body temperature as 37.0°C (98.6°F)</a:t>
            </a:r>
          </a:p>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a:t>
            </a:fld>
            <a:endParaRPr lang="en-US"/>
          </a:p>
        </p:txBody>
      </p:sp>
    </p:spTree>
    <p:extLst>
      <p:ext uri="{BB962C8B-B14F-4D97-AF65-F5344CB8AC3E}">
        <p14:creationId xmlns:p14="http://schemas.microsoft.com/office/powerpoint/2010/main" val="4218462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13</a:t>
            </a:fld>
            <a:endParaRPr lang="en-US"/>
          </a:p>
        </p:txBody>
      </p:sp>
    </p:spTree>
    <p:extLst>
      <p:ext uri="{BB962C8B-B14F-4D97-AF65-F5344CB8AC3E}">
        <p14:creationId xmlns:p14="http://schemas.microsoft.com/office/powerpoint/2010/main" val="166499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14</a:t>
            </a:fld>
            <a:endParaRPr lang="en-US"/>
          </a:p>
        </p:txBody>
      </p:sp>
    </p:spTree>
    <p:extLst>
      <p:ext uri="{BB962C8B-B14F-4D97-AF65-F5344CB8AC3E}">
        <p14:creationId xmlns:p14="http://schemas.microsoft.com/office/powerpoint/2010/main" val="139343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15</a:t>
            </a:fld>
            <a:endParaRPr lang="en-US"/>
          </a:p>
        </p:txBody>
      </p:sp>
    </p:spTree>
    <p:extLst>
      <p:ext uri="{BB962C8B-B14F-4D97-AF65-F5344CB8AC3E}">
        <p14:creationId xmlns:p14="http://schemas.microsoft.com/office/powerpoint/2010/main" val="55470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16</a:t>
            </a:fld>
            <a:endParaRPr lang="en-US"/>
          </a:p>
        </p:txBody>
      </p:sp>
    </p:spTree>
    <p:extLst>
      <p:ext uri="{BB962C8B-B14F-4D97-AF65-F5344CB8AC3E}">
        <p14:creationId xmlns:p14="http://schemas.microsoft.com/office/powerpoint/2010/main" val="1710930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17</a:t>
            </a:fld>
            <a:endParaRPr lang="en-US"/>
          </a:p>
        </p:txBody>
      </p:sp>
    </p:spTree>
    <p:extLst>
      <p:ext uri="{BB962C8B-B14F-4D97-AF65-F5344CB8AC3E}">
        <p14:creationId xmlns:p14="http://schemas.microsoft.com/office/powerpoint/2010/main" val="221630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18</a:t>
            </a:fld>
            <a:endParaRPr lang="en-US"/>
          </a:p>
        </p:txBody>
      </p:sp>
    </p:spTree>
    <p:extLst>
      <p:ext uri="{BB962C8B-B14F-4D97-AF65-F5344CB8AC3E}">
        <p14:creationId xmlns:p14="http://schemas.microsoft.com/office/powerpoint/2010/main" val="97669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19</a:t>
            </a:fld>
            <a:endParaRPr lang="en-US"/>
          </a:p>
        </p:txBody>
      </p:sp>
    </p:spTree>
    <p:extLst>
      <p:ext uri="{BB962C8B-B14F-4D97-AF65-F5344CB8AC3E}">
        <p14:creationId xmlns:p14="http://schemas.microsoft.com/office/powerpoint/2010/main" val="2996098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20</a:t>
            </a:fld>
            <a:endParaRPr lang="en-US"/>
          </a:p>
        </p:txBody>
      </p:sp>
    </p:spTree>
    <p:extLst>
      <p:ext uri="{BB962C8B-B14F-4D97-AF65-F5344CB8AC3E}">
        <p14:creationId xmlns:p14="http://schemas.microsoft.com/office/powerpoint/2010/main" val="1613485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of two peripheral blood cultures, or one culture drawn percutaneously and one drawn through the catheter, should be obtained. If both sets of cultures are positive for the same organism and the set drawn through the catheter becomes positive ≥120 mins earlier than the culture drawn peripherally, this is highly suggestive of catheter-related bloodstream infection</a:t>
            </a:r>
          </a:p>
        </p:txBody>
      </p:sp>
      <p:sp>
        <p:nvSpPr>
          <p:cNvPr id="4" name="Slide Number Placeholder 3"/>
          <p:cNvSpPr>
            <a:spLocks noGrp="1"/>
          </p:cNvSpPr>
          <p:nvPr>
            <p:ph type="sldNum" sz="quarter" idx="5"/>
          </p:nvPr>
        </p:nvSpPr>
        <p:spPr/>
        <p:txBody>
          <a:bodyPr/>
          <a:lstStyle/>
          <a:p>
            <a:fld id="{9DD8E5E7-E5CF-4C9A-9986-ADCEA0EEA792}" type="slidenum">
              <a:rPr lang="en-US" smtClean="0"/>
              <a:t>21</a:t>
            </a:fld>
            <a:endParaRPr lang="en-US"/>
          </a:p>
        </p:txBody>
      </p:sp>
    </p:spTree>
    <p:extLst>
      <p:ext uri="{BB962C8B-B14F-4D97-AF65-F5344CB8AC3E}">
        <p14:creationId xmlns:p14="http://schemas.microsoft.com/office/powerpoint/2010/main" val="425337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of two peripheral blood cultures, or one culture drawn percutaneously and one drawn through the catheter, should be obtained. If both sets of cultures are positive for the same organism and the set drawn through the catheter becomes positive ≥120 mins earlier than the culture drawn peripherally, this is highly suggestive of catheter-related bloodstream infection</a:t>
            </a:r>
          </a:p>
        </p:txBody>
      </p:sp>
      <p:sp>
        <p:nvSpPr>
          <p:cNvPr id="4" name="Slide Number Placeholder 3"/>
          <p:cNvSpPr>
            <a:spLocks noGrp="1"/>
          </p:cNvSpPr>
          <p:nvPr>
            <p:ph type="sldNum" sz="quarter" idx="5"/>
          </p:nvPr>
        </p:nvSpPr>
        <p:spPr/>
        <p:txBody>
          <a:bodyPr/>
          <a:lstStyle/>
          <a:p>
            <a:fld id="{9DD8E5E7-E5CF-4C9A-9986-ADCEA0EEA792}" type="slidenum">
              <a:rPr lang="en-US" smtClean="0"/>
              <a:t>22</a:t>
            </a:fld>
            <a:endParaRPr lang="en-US"/>
          </a:p>
        </p:txBody>
      </p:sp>
    </p:spTree>
    <p:extLst>
      <p:ext uri="{BB962C8B-B14F-4D97-AF65-F5344CB8AC3E}">
        <p14:creationId xmlns:p14="http://schemas.microsoft.com/office/powerpoint/2010/main" val="6309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Ideally, core temperature should be measured (e.g., rectal or esophageal temperature).</a:t>
            </a:r>
          </a:p>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3</a:t>
            </a:fld>
            <a:endParaRPr lang="en-US"/>
          </a:p>
        </p:txBody>
      </p:sp>
    </p:spTree>
    <p:extLst>
      <p:ext uri="{BB962C8B-B14F-4D97-AF65-F5344CB8AC3E}">
        <p14:creationId xmlns:p14="http://schemas.microsoft.com/office/powerpoint/2010/main" val="2543065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of two peripheral blood cultures, or one culture drawn percutaneously and one drawn through the catheter, should be obtained. If both sets of cultures are positive for the same organism and the set drawn through the catheter becomes positive ≥120 mins earlier than the culture drawn peripherally, this is highly suggestive of catheter-related bloodstream infection</a:t>
            </a:r>
          </a:p>
        </p:txBody>
      </p:sp>
      <p:sp>
        <p:nvSpPr>
          <p:cNvPr id="4" name="Slide Number Placeholder 3"/>
          <p:cNvSpPr>
            <a:spLocks noGrp="1"/>
          </p:cNvSpPr>
          <p:nvPr>
            <p:ph type="sldNum" sz="quarter" idx="5"/>
          </p:nvPr>
        </p:nvSpPr>
        <p:spPr/>
        <p:txBody>
          <a:bodyPr/>
          <a:lstStyle/>
          <a:p>
            <a:fld id="{9DD8E5E7-E5CF-4C9A-9986-ADCEA0EEA792}" type="slidenum">
              <a:rPr lang="en-US" smtClean="0"/>
              <a:t>23</a:t>
            </a:fld>
            <a:endParaRPr lang="en-US"/>
          </a:p>
        </p:txBody>
      </p:sp>
    </p:spTree>
    <p:extLst>
      <p:ext uri="{BB962C8B-B14F-4D97-AF65-F5344CB8AC3E}">
        <p14:creationId xmlns:p14="http://schemas.microsoft.com/office/powerpoint/2010/main" val="2225918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minimum of two peripheral blood cultures, or one culture drawn percutaneously and one drawn through the catheter, should be obtained. If both sets of cultures are positive for the same organism and the set drawn through the catheter becomes positive ≥120 mins earlier than the culture drawn peripherally, this is highly suggestive of catheter-related bloodstream infection</a:t>
            </a:r>
          </a:p>
        </p:txBody>
      </p:sp>
      <p:sp>
        <p:nvSpPr>
          <p:cNvPr id="4" name="Slide Number Placeholder 3"/>
          <p:cNvSpPr>
            <a:spLocks noGrp="1"/>
          </p:cNvSpPr>
          <p:nvPr>
            <p:ph type="sldNum" sz="quarter" idx="5"/>
          </p:nvPr>
        </p:nvSpPr>
        <p:spPr/>
        <p:txBody>
          <a:bodyPr/>
          <a:lstStyle/>
          <a:p>
            <a:fld id="{9DD8E5E7-E5CF-4C9A-9986-ADCEA0EEA792}" type="slidenum">
              <a:rPr lang="en-US" smtClean="0"/>
              <a:t>24</a:t>
            </a:fld>
            <a:endParaRPr lang="en-US"/>
          </a:p>
        </p:txBody>
      </p:sp>
    </p:spTree>
    <p:extLst>
      <p:ext uri="{BB962C8B-B14F-4D97-AF65-F5344CB8AC3E}">
        <p14:creationId xmlns:p14="http://schemas.microsoft.com/office/powerpoint/2010/main" val="2397857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25</a:t>
            </a:fld>
            <a:endParaRPr lang="en-US"/>
          </a:p>
        </p:txBody>
      </p:sp>
    </p:spTree>
    <p:extLst>
      <p:ext uri="{BB962C8B-B14F-4D97-AF65-F5344CB8AC3E}">
        <p14:creationId xmlns:p14="http://schemas.microsoft.com/office/powerpoint/2010/main" val="1604045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26</a:t>
            </a:fld>
            <a:endParaRPr lang="en-US"/>
          </a:p>
        </p:txBody>
      </p:sp>
    </p:spTree>
    <p:extLst>
      <p:ext uri="{BB962C8B-B14F-4D97-AF65-F5344CB8AC3E}">
        <p14:creationId xmlns:p14="http://schemas.microsoft.com/office/powerpoint/2010/main" val="202441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27</a:t>
            </a:fld>
            <a:endParaRPr lang="en-US"/>
          </a:p>
        </p:txBody>
      </p:sp>
    </p:spTree>
    <p:extLst>
      <p:ext uri="{BB962C8B-B14F-4D97-AF65-F5344CB8AC3E}">
        <p14:creationId xmlns:p14="http://schemas.microsoft.com/office/powerpoint/2010/main" val="35711618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Guardian TextSans Web"/>
              </a:rPr>
              <a:t>However, the lowering of elevated body temperature seems advisable when it is above 40.5°C, especially in patients with neurotrauma or other acute neurological diseases, as well as in patients with severe hypoxemia, malignant hyperthermia, heat shock, and related problems.</a:t>
            </a:r>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28</a:t>
            </a:fld>
            <a:endParaRPr lang="en-US"/>
          </a:p>
        </p:txBody>
      </p:sp>
    </p:spTree>
    <p:extLst>
      <p:ext uri="{BB962C8B-B14F-4D97-AF65-F5344CB8AC3E}">
        <p14:creationId xmlns:p14="http://schemas.microsoft.com/office/powerpoint/2010/main" val="2883161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Ideally, core temperature should be measured (e.g., rectal or esophageal temperature).</a:t>
            </a:r>
          </a:p>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29</a:t>
            </a:fld>
            <a:endParaRPr lang="en-US"/>
          </a:p>
        </p:txBody>
      </p:sp>
    </p:spTree>
    <p:extLst>
      <p:ext uri="{BB962C8B-B14F-4D97-AF65-F5344CB8AC3E}">
        <p14:creationId xmlns:p14="http://schemas.microsoft.com/office/powerpoint/2010/main" val="2237092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30</a:t>
            </a:fld>
            <a:endParaRPr lang="en-US"/>
          </a:p>
        </p:txBody>
      </p:sp>
    </p:spTree>
    <p:extLst>
      <p:ext uri="{BB962C8B-B14F-4D97-AF65-F5344CB8AC3E}">
        <p14:creationId xmlns:p14="http://schemas.microsoft.com/office/powerpoint/2010/main" val="2541620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31</a:t>
            </a:fld>
            <a:endParaRPr lang="en-US"/>
          </a:p>
        </p:txBody>
      </p:sp>
    </p:spTree>
    <p:extLst>
      <p:ext uri="{BB962C8B-B14F-4D97-AF65-F5344CB8AC3E}">
        <p14:creationId xmlns:p14="http://schemas.microsoft.com/office/powerpoint/2010/main" val="2596640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core temperature should be measured (e.g., rectal or esophageal temperature).</a:t>
            </a:r>
          </a:p>
        </p:txBody>
      </p:sp>
      <p:sp>
        <p:nvSpPr>
          <p:cNvPr id="4" name="Slide Number Placeholder 3"/>
          <p:cNvSpPr>
            <a:spLocks noGrp="1"/>
          </p:cNvSpPr>
          <p:nvPr>
            <p:ph type="sldNum" sz="quarter" idx="5"/>
          </p:nvPr>
        </p:nvSpPr>
        <p:spPr/>
        <p:txBody>
          <a:bodyPr/>
          <a:lstStyle/>
          <a:p>
            <a:fld id="{9DD8E5E7-E5CF-4C9A-9986-ADCEA0EEA792}" type="slidenum">
              <a:rPr lang="en-US" smtClean="0"/>
              <a:t>4</a:t>
            </a:fld>
            <a:endParaRPr lang="en-US"/>
          </a:p>
        </p:txBody>
      </p:sp>
    </p:spTree>
    <p:extLst>
      <p:ext uri="{BB962C8B-B14F-4D97-AF65-F5344CB8AC3E}">
        <p14:creationId xmlns:p14="http://schemas.microsoft.com/office/powerpoint/2010/main" val="310642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5</a:t>
            </a:fld>
            <a:endParaRPr lang="en-US"/>
          </a:p>
        </p:txBody>
      </p:sp>
    </p:spTree>
    <p:extLst>
      <p:ext uri="{BB962C8B-B14F-4D97-AF65-F5344CB8AC3E}">
        <p14:creationId xmlns:p14="http://schemas.microsoft.com/office/powerpoint/2010/main" val="324707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8</a:t>
            </a:fld>
            <a:endParaRPr lang="en-US"/>
          </a:p>
        </p:txBody>
      </p:sp>
    </p:spTree>
    <p:extLst>
      <p:ext uri="{BB962C8B-B14F-4D97-AF65-F5344CB8AC3E}">
        <p14:creationId xmlns:p14="http://schemas.microsoft.com/office/powerpoint/2010/main" val="275676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9</a:t>
            </a:fld>
            <a:endParaRPr lang="en-US"/>
          </a:p>
        </p:txBody>
      </p:sp>
    </p:spTree>
    <p:extLst>
      <p:ext uri="{BB962C8B-B14F-4D97-AF65-F5344CB8AC3E}">
        <p14:creationId xmlns:p14="http://schemas.microsoft.com/office/powerpoint/2010/main" val="395356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10</a:t>
            </a:fld>
            <a:endParaRPr lang="en-US"/>
          </a:p>
        </p:txBody>
      </p:sp>
    </p:spTree>
    <p:extLst>
      <p:ext uri="{BB962C8B-B14F-4D97-AF65-F5344CB8AC3E}">
        <p14:creationId xmlns:p14="http://schemas.microsoft.com/office/powerpoint/2010/main" val="3264468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11</a:t>
            </a:fld>
            <a:endParaRPr lang="en-US"/>
          </a:p>
        </p:txBody>
      </p:sp>
    </p:spTree>
    <p:extLst>
      <p:ext uri="{BB962C8B-B14F-4D97-AF65-F5344CB8AC3E}">
        <p14:creationId xmlns:p14="http://schemas.microsoft.com/office/powerpoint/2010/main" val="420586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D8E5E7-E5CF-4C9A-9986-ADCEA0EEA792}" type="slidenum">
              <a:rPr lang="en-US" smtClean="0"/>
              <a:t>12</a:t>
            </a:fld>
            <a:endParaRPr lang="en-US"/>
          </a:p>
        </p:txBody>
      </p:sp>
    </p:spTree>
    <p:extLst>
      <p:ext uri="{BB962C8B-B14F-4D97-AF65-F5344CB8AC3E}">
        <p14:creationId xmlns:p14="http://schemas.microsoft.com/office/powerpoint/2010/main" val="314603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32CE35-C6DA-4BF6-A6C7-A56E885796D4}" type="datetimeFigureOut">
              <a:rPr lang="en-US" smtClean="0"/>
              <a:t>4/19/2023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12118D5E-A0A2-49A1-A43A-8FB5874B89F3}"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9500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2CE35-C6DA-4BF6-A6C7-A56E885796D4}"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18D5E-A0A2-49A1-A43A-8FB5874B89F3}"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1788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2CE35-C6DA-4BF6-A6C7-A56E885796D4}"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18D5E-A0A2-49A1-A43A-8FB5874B89F3}"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6428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32CE35-C6DA-4BF6-A6C7-A56E885796D4}"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18D5E-A0A2-49A1-A43A-8FB5874B89F3}"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29146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32CE35-C6DA-4BF6-A6C7-A56E885796D4}" type="datetimeFigureOut">
              <a:rPr lang="en-US" smtClean="0"/>
              <a:t>4/19/2023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18D5E-A0A2-49A1-A43A-8FB5874B89F3}"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510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32CE35-C6DA-4BF6-A6C7-A56E885796D4}"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18D5E-A0A2-49A1-A43A-8FB5874B89F3}"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7485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32CE35-C6DA-4BF6-A6C7-A56E885796D4}" type="datetimeFigureOut">
              <a:rPr lang="en-US" smtClean="0"/>
              <a:t>4/19/2023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118D5E-A0A2-49A1-A43A-8FB5874B89F3}"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9103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32CE35-C6DA-4BF6-A6C7-A56E885796D4}" type="datetimeFigureOut">
              <a:rPr lang="en-US" smtClean="0"/>
              <a:t>4/19/2023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118D5E-A0A2-49A1-A43A-8FB5874B89F3}"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5719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2CE35-C6DA-4BF6-A6C7-A56E885796D4}" type="datetimeFigureOut">
              <a:rPr lang="en-US" smtClean="0"/>
              <a:t>4/19/2023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118D5E-A0A2-49A1-A43A-8FB5874B89F3}" type="slidenum">
              <a:rPr lang="en-US" smtClean="0"/>
              <a:t>‹#›</a:t>
            </a:fld>
            <a:endParaRPr lang="en-US"/>
          </a:p>
        </p:txBody>
      </p:sp>
    </p:spTree>
    <p:extLst>
      <p:ext uri="{BB962C8B-B14F-4D97-AF65-F5344CB8AC3E}">
        <p14:creationId xmlns:p14="http://schemas.microsoft.com/office/powerpoint/2010/main" val="246421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32CE35-C6DA-4BF6-A6C7-A56E885796D4}" type="datetimeFigureOut">
              <a:rPr lang="en-US" smtClean="0"/>
              <a:t>4/19/2023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118D5E-A0A2-49A1-A43A-8FB5874B89F3}"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7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FC32CE35-C6DA-4BF6-A6C7-A56E885796D4}" type="datetimeFigureOut">
              <a:rPr lang="en-US" smtClean="0"/>
              <a:t>4/19/2023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12118D5E-A0A2-49A1-A43A-8FB5874B89F3}"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52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FC32CE35-C6DA-4BF6-A6C7-A56E885796D4}" type="datetimeFigureOut">
              <a:rPr lang="en-US" smtClean="0"/>
              <a:t>4/19/2023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2118D5E-A0A2-49A1-A43A-8FB5874B89F3}"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059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F6F3-966C-9604-909F-90EEC7F4C62C}"/>
              </a:ext>
            </a:extLst>
          </p:cNvPr>
          <p:cNvSpPr>
            <a:spLocks noGrp="1"/>
          </p:cNvSpPr>
          <p:nvPr>
            <p:ph type="ctrTitle"/>
          </p:nvPr>
        </p:nvSpPr>
        <p:spPr>
          <a:xfrm>
            <a:off x="2417778" y="554545"/>
            <a:ext cx="8637073" cy="2541431"/>
          </a:xfrm>
        </p:spPr>
        <p:txBody>
          <a:bodyPr/>
          <a:lstStyle/>
          <a:p>
            <a:r>
              <a:rPr lang="en-US" b="1" dirty="0"/>
              <a:t>Fever in ICU </a:t>
            </a:r>
          </a:p>
        </p:txBody>
      </p:sp>
      <p:sp>
        <p:nvSpPr>
          <p:cNvPr id="3" name="Subtitle 2">
            <a:extLst>
              <a:ext uri="{FF2B5EF4-FFF2-40B4-BE49-F238E27FC236}">
                <a16:creationId xmlns:a16="http://schemas.microsoft.com/office/drawing/2014/main" id="{AA969CFF-5615-EAEE-F3E7-7A6EBDF5DBD0}"/>
              </a:ext>
            </a:extLst>
          </p:cNvPr>
          <p:cNvSpPr>
            <a:spLocks noGrp="1"/>
          </p:cNvSpPr>
          <p:nvPr>
            <p:ph type="subTitle" idx="1"/>
          </p:nvPr>
        </p:nvSpPr>
        <p:spPr>
          <a:xfrm>
            <a:off x="2417779" y="3762024"/>
            <a:ext cx="8637072" cy="977621"/>
          </a:xfrm>
        </p:spPr>
        <p:txBody>
          <a:bodyPr/>
          <a:lstStyle/>
          <a:p>
            <a:r>
              <a:rPr lang="en-US" dirty="0"/>
              <a:t>ID Symposium 2023 </a:t>
            </a:r>
          </a:p>
        </p:txBody>
      </p:sp>
      <p:sp>
        <p:nvSpPr>
          <p:cNvPr id="4" name="TextBox 3">
            <a:extLst>
              <a:ext uri="{FF2B5EF4-FFF2-40B4-BE49-F238E27FC236}">
                <a16:creationId xmlns:a16="http://schemas.microsoft.com/office/drawing/2014/main" id="{7969E76B-51ED-C82C-66F2-297D1568711A}"/>
              </a:ext>
            </a:extLst>
          </p:cNvPr>
          <p:cNvSpPr txBox="1"/>
          <p:nvPr/>
        </p:nvSpPr>
        <p:spPr>
          <a:xfrm>
            <a:off x="7020233" y="4941291"/>
            <a:ext cx="5171768" cy="1200329"/>
          </a:xfrm>
          <a:prstGeom prst="rect">
            <a:avLst/>
          </a:prstGeom>
          <a:noFill/>
        </p:spPr>
        <p:txBody>
          <a:bodyPr wrap="square" rtlCol="0">
            <a:spAutoFit/>
          </a:bodyPr>
          <a:lstStyle/>
          <a:p>
            <a:r>
              <a:rPr lang="en-US" b="1" dirty="0"/>
              <a:t>Faran Ahmad, MD. FACP.</a:t>
            </a:r>
          </a:p>
          <a:p>
            <a:r>
              <a:rPr lang="en-US" dirty="0"/>
              <a:t>Assistant Professor, </a:t>
            </a:r>
          </a:p>
          <a:p>
            <a:r>
              <a:rPr lang="en-US" dirty="0"/>
              <a:t>ID &amp; Critical Care Medicine. </a:t>
            </a:r>
          </a:p>
          <a:p>
            <a:r>
              <a:rPr lang="en-US" dirty="0"/>
              <a:t>Creighton University, Omaha, NE. </a:t>
            </a:r>
          </a:p>
        </p:txBody>
      </p:sp>
    </p:spTree>
    <p:extLst>
      <p:ext uri="{BB962C8B-B14F-4D97-AF65-F5344CB8AC3E}">
        <p14:creationId xmlns:p14="http://schemas.microsoft.com/office/powerpoint/2010/main" val="21932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061283" y="520434"/>
            <a:ext cx="10069433" cy="722440"/>
          </a:xfrm>
        </p:spPr>
        <p:txBody>
          <a:bodyPr/>
          <a:lstStyle/>
          <a:p>
            <a:r>
              <a:rPr lang="en-US" b="1" dirty="0">
                <a:latin typeface="Calibri" panose="020F0502020204030204" pitchFamily="34" charset="0"/>
                <a:cs typeface="Calibri" panose="020F0502020204030204" pitchFamily="34" charset="0"/>
              </a:rPr>
              <a:t>Risk factors: prolonged versus brief fever in ICU</a:t>
            </a:r>
            <a:endParaRPr lang="en-US" dirty="0"/>
          </a:p>
        </p:txBody>
      </p:sp>
      <p:sp>
        <p:nvSpPr>
          <p:cNvPr id="2" name="TextBox 1">
            <a:extLst>
              <a:ext uri="{FF2B5EF4-FFF2-40B4-BE49-F238E27FC236}">
                <a16:creationId xmlns:a16="http://schemas.microsoft.com/office/drawing/2014/main" id="{BF5AF19C-03E5-466D-BC74-2DE263017370}"/>
              </a:ext>
            </a:extLst>
          </p:cNvPr>
          <p:cNvSpPr txBox="1"/>
          <p:nvPr/>
        </p:nvSpPr>
        <p:spPr>
          <a:xfrm>
            <a:off x="9075198" y="6410807"/>
            <a:ext cx="304874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16, R150 (2012)</a:t>
            </a:r>
          </a:p>
        </p:txBody>
      </p:sp>
      <p:graphicFrame>
        <p:nvGraphicFramePr>
          <p:cNvPr id="4" name="Table 4">
            <a:extLst>
              <a:ext uri="{FF2B5EF4-FFF2-40B4-BE49-F238E27FC236}">
                <a16:creationId xmlns:a16="http://schemas.microsoft.com/office/drawing/2014/main" id="{69EFFD48-752D-4F95-E95B-A7325E17F4C8}"/>
              </a:ext>
            </a:extLst>
          </p:cNvPr>
          <p:cNvGraphicFramePr>
            <a:graphicFrameLocks noGrp="1"/>
          </p:cNvGraphicFramePr>
          <p:nvPr>
            <p:extLst>
              <p:ext uri="{D42A27DB-BD31-4B8C-83A1-F6EECF244321}">
                <p14:modId xmlns:p14="http://schemas.microsoft.com/office/powerpoint/2010/main" val="734915510"/>
              </p:ext>
            </p:extLst>
          </p:nvPr>
        </p:nvGraphicFramePr>
        <p:xfrm>
          <a:off x="2031999" y="1598556"/>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36308156"/>
                    </a:ext>
                  </a:extLst>
                </a:gridCol>
                <a:gridCol w="4064000">
                  <a:extLst>
                    <a:ext uri="{9D8B030D-6E8A-4147-A177-3AD203B41FA5}">
                      <a16:colId xmlns:a16="http://schemas.microsoft.com/office/drawing/2014/main" val="153689208"/>
                    </a:ext>
                  </a:extLst>
                </a:gridCol>
              </a:tblGrid>
              <a:tr h="370840">
                <a:tc>
                  <a:txBody>
                    <a:bodyPr/>
                    <a:lstStyle/>
                    <a:p>
                      <a:pPr algn="ctr"/>
                      <a:r>
                        <a:rPr lang="en-US" dirty="0">
                          <a:solidFill>
                            <a:schemeClr val="tx1"/>
                          </a:solidFill>
                          <a:latin typeface="Calibri" panose="020F0502020204030204" pitchFamily="34" charset="0"/>
                          <a:cs typeface="Calibri" panose="020F0502020204030204" pitchFamily="34" charset="0"/>
                        </a:rPr>
                        <a:t>Infectious causes (62%)</a:t>
                      </a:r>
                    </a:p>
                  </a:txBody>
                  <a:tcPr>
                    <a:solidFill>
                      <a:schemeClr val="bg2">
                        <a:lumMod val="90000"/>
                      </a:schemeClr>
                    </a:solidFill>
                  </a:tcPr>
                </a:tc>
                <a:tc>
                  <a:txBody>
                    <a:bodyPr/>
                    <a:lstStyle/>
                    <a:p>
                      <a:pPr algn="ctr"/>
                      <a:r>
                        <a:rPr lang="en-US" dirty="0">
                          <a:solidFill>
                            <a:schemeClr val="tx1"/>
                          </a:solidFill>
                          <a:latin typeface="Calibri" panose="020F0502020204030204" pitchFamily="34" charset="0"/>
                          <a:cs typeface="Calibri" panose="020F0502020204030204" pitchFamily="34" charset="0"/>
                        </a:rPr>
                        <a:t>Non-infectious causes (31%)</a:t>
                      </a:r>
                    </a:p>
                  </a:txBody>
                  <a:tcPr>
                    <a:solidFill>
                      <a:schemeClr val="bg2">
                        <a:lumMod val="90000"/>
                      </a:schemeClr>
                    </a:solidFill>
                  </a:tcPr>
                </a:tc>
                <a:extLst>
                  <a:ext uri="{0D108BD9-81ED-4DB2-BD59-A6C34878D82A}">
                    <a16:rowId xmlns:a16="http://schemas.microsoft.com/office/drawing/2014/main" val="873845715"/>
                  </a:ext>
                </a:extLst>
              </a:tr>
              <a:tr h="370840">
                <a:tc>
                  <a:txBody>
                    <a:bodyPr/>
                    <a:lstStyle/>
                    <a:p>
                      <a:r>
                        <a:rPr lang="en-US" dirty="0">
                          <a:latin typeface="Calibri" panose="020F0502020204030204" pitchFamily="34" charset="0"/>
                          <a:cs typeface="Calibri" panose="020F0502020204030204" pitchFamily="34" charset="0"/>
                        </a:rPr>
                        <a:t>Ventilator-associated pneumonia (46%) </a:t>
                      </a:r>
                    </a:p>
                    <a:p>
                      <a:r>
                        <a:rPr lang="en-US" dirty="0">
                          <a:latin typeface="Calibri" panose="020F0502020204030204" pitchFamily="34" charset="0"/>
                          <a:cs typeface="Calibri" panose="020F0502020204030204" pitchFamily="34" charset="0"/>
                        </a:rPr>
                        <a:t>Intra-abdominal infection (24%)</a:t>
                      </a:r>
                    </a:p>
                  </a:txBody>
                  <a:tcPr>
                    <a:solidFill>
                      <a:schemeClr val="bg2">
                        <a:lumMod val="90000"/>
                      </a:schemeClr>
                    </a:solidFill>
                  </a:tcPr>
                </a:tc>
                <a:tc>
                  <a:txBody>
                    <a:bodyPr/>
                    <a:lstStyle/>
                    <a:p>
                      <a:pPr algn="ctr"/>
                      <a:r>
                        <a:rPr lang="en-US" dirty="0">
                          <a:latin typeface="Calibri" panose="020F0502020204030204" pitchFamily="34" charset="0"/>
                          <a:cs typeface="Calibri" panose="020F0502020204030204" pitchFamily="34" charset="0"/>
                        </a:rPr>
                        <a:t>Neurogenic causes(70%) </a:t>
                      </a:r>
                    </a:p>
                  </a:txBody>
                  <a:tcPr>
                    <a:solidFill>
                      <a:schemeClr val="bg2">
                        <a:lumMod val="90000"/>
                      </a:schemeClr>
                    </a:solidFill>
                  </a:tcPr>
                </a:tc>
                <a:extLst>
                  <a:ext uri="{0D108BD9-81ED-4DB2-BD59-A6C34878D82A}">
                    <a16:rowId xmlns:a16="http://schemas.microsoft.com/office/drawing/2014/main" val="4248059363"/>
                  </a:ext>
                </a:extLst>
              </a:tr>
            </a:tbl>
          </a:graphicData>
        </a:graphic>
      </p:graphicFrame>
      <p:graphicFrame>
        <p:nvGraphicFramePr>
          <p:cNvPr id="5" name="Table 5">
            <a:extLst>
              <a:ext uri="{FF2B5EF4-FFF2-40B4-BE49-F238E27FC236}">
                <a16:creationId xmlns:a16="http://schemas.microsoft.com/office/drawing/2014/main" id="{C9CDCE38-5F52-AF8E-3A78-8D73492B0BA9}"/>
              </a:ext>
            </a:extLst>
          </p:cNvPr>
          <p:cNvGraphicFramePr>
            <a:graphicFrameLocks noGrp="1"/>
          </p:cNvGraphicFramePr>
          <p:nvPr>
            <p:extLst>
              <p:ext uri="{D42A27DB-BD31-4B8C-83A1-F6EECF244321}">
                <p14:modId xmlns:p14="http://schemas.microsoft.com/office/powerpoint/2010/main" val="169377732"/>
              </p:ext>
            </p:extLst>
          </p:nvPr>
        </p:nvGraphicFramePr>
        <p:xfrm>
          <a:off x="2031999" y="2965158"/>
          <a:ext cx="8128000" cy="2123440"/>
        </p:xfrm>
        <a:graphic>
          <a:graphicData uri="http://schemas.openxmlformats.org/drawingml/2006/table">
            <a:tbl>
              <a:tblPr firstRow="1" bandRow="1">
                <a:tableStyleId>{5C22544A-7EE6-4342-B048-85BDC9FD1C3A}</a:tableStyleId>
              </a:tblPr>
              <a:tblGrid>
                <a:gridCol w="3991204">
                  <a:extLst>
                    <a:ext uri="{9D8B030D-6E8A-4147-A177-3AD203B41FA5}">
                      <a16:colId xmlns:a16="http://schemas.microsoft.com/office/drawing/2014/main" val="3063831568"/>
                    </a:ext>
                  </a:extLst>
                </a:gridCol>
                <a:gridCol w="4136796">
                  <a:extLst>
                    <a:ext uri="{9D8B030D-6E8A-4147-A177-3AD203B41FA5}">
                      <a16:colId xmlns:a16="http://schemas.microsoft.com/office/drawing/2014/main" val="860150627"/>
                    </a:ext>
                  </a:extLst>
                </a:gridCol>
              </a:tblGrid>
              <a:tr h="370840">
                <a:tc>
                  <a:txBody>
                    <a:bodyPr/>
                    <a:lstStyle/>
                    <a:p>
                      <a:r>
                        <a:rPr lang="en-US" dirty="0">
                          <a:solidFill>
                            <a:schemeClr val="tx1"/>
                          </a:solidFill>
                          <a:latin typeface="Calibri" panose="020F0502020204030204" pitchFamily="34" charset="0"/>
                          <a:cs typeface="Calibri" panose="020F0502020204030204" pitchFamily="34" charset="0"/>
                        </a:rPr>
                        <a:t>Independent risk factors for prolonged fever</a:t>
                      </a:r>
                    </a:p>
                  </a:txBody>
                  <a:tcPr>
                    <a:solidFill>
                      <a:schemeClr val="bg2">
                        <a:lumMod val="50000"/>
                      </a:schemeClr>
                    </a:solidFill>
                  </a:tcPr>
                </a:tc>
                <a:tc>
                  <a:txBody>
                    <a:bodyPr/>
                    <a:lstStyle/>
                    <a:p>
                      <a:endParaRPr lang="en-US" dirty="0">
                        <a:latin typeface="Calibri" panose="020F0502020204030204" pitchFamily="34" charset="0"/>
                        <a:cs typeface="Calibri" panose="020F0502020204030204" pitchFamily="34" charset="0"/>
                      </a:endParaRPr>
                    </a:p>
                  </a:txBody>
                  <a:tcPr>
                    <a:solidFill>
                      <a:schemeClr val="bg2">
                        <a:lumMod val="50000"/>
                      </a:schemeClr>
                    </a:solidFill>
                  </a:tcPr>
                </a:tc>
                <a:extLst>
                  <a:ext uri="{0D108BD9-81ED-4DB2-BD59-A6C34878D82A}">
                    <a16:rowId xmlns:a16="http://schemas.microsoft.com/office/drawing/2014/main" val="3032318380"/>
                  </a:ext>
                </a:extLst>
              </a:tr>
              <a:tr h="370840">
                <a:tc>
                  <a:txBody>
                    <a:bodyPr/>
                    <a:lstStyle/>
                    <a:p>
                      <a:r>
                        <a:rPr lang="en-US" sz="1800" b="0" i="0" kern="1200" dirty="0">
                          <a:solidFill>
                            <a:schemeClr val="dk1"/>
                          </a:solidFill>
                          <a:effectLst/>
                          <a:latin typeface="Calibri" panose="020F0502020204030204" pitchFamily="34" charset="0"/>
                          <a:ea typeface="+mn-ea"/>
                          <a:cs typeface="Calibri" panose="020F0502020204030204" pitchFamily="34" charset="0"/>
                        </a:rPr>
                        <a:t>Cerebral injury at admission</a:t>
                      </a:r>
                      <a:endParaRPr lang="en-US" dirty="0">
                        <a:latin typeface="Calibri" panose="020F0502020204030204" pitchFamily="34" charset="0"/>
                        <a:cs typeface="Calibri" panose="020F0502020204030204" pitchFamily="34" charset="0"/>
                      </a:endParaRPr>
                    </a:p>
                  </a:txBody>
                  <a:tcPr>
                    <a:solidFill>
                      <a:schemeClr val="bg2"/>
                    </a:solidFill>
                  </a:tcPr>
                </a:tc>
                <a:tc>
                  <a:txBody>
                    <a:bodyPr/>
                    <a:lstStyle/>
                    <a:p>
                      <a:r>
                        <a:rPr lang="en-US" sz="1800" b="0" i="0" kern="1200" dirty="0">
                          <a:solidFill>
                            <a:schemeClr val="dk1"/>
                          </a:solidFill>
                          <a:effectLst/>
                          <a:latin typeface="Calibri" panose="020F0502020204030204" pitchFamily="34" charset="0"/>
                          <a:ea typeface="+mn-ea"/>
                          <a:cs typeface="Calibri" panose="020F0502020204030204" pitchFamily="34" charset="0"/>
                        </a:rPr>
                        <a:t>OR = 5.03; 95% CI, 2.51 to 10.06</a:t>
                      </a:r>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1952793321"/>
                  </a:ext>
                </a:extLst>
              </a:tr>
              <a:tr h="370840">
                <a:tc>
                  <a:txBody>
                    <a:bodyPr/>
                    <a:lstStyle/>
                    <a:p>
                      <a:r>
                        <a:rPr lang="en-US" dirty="0">
                          <a:latin typeface="Calibri" panose="020F0502020204030204" pitchFamily="34" charset="0"/>
                          <a:cs typeface="Calibri" panose="020F0502020204030204" pitchFamily="34" charset="0"/>
                        </a:rPr>
                        <a:t>Sepsis/Septic Shock</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OR = 2.79; 95% CI, 1.35 to 5.79</a:t>
                      </a:r>
                    </a:p>
                  </a:txBody>
                  <a:tcPr>
                    <a:solidFill>
                      <a:schemeClr val="bg2"/>
                    </a:solidFill>
                  </a:tcPr>
                </a:tc>
                <a:extLst>
                  <a:ext uri="{0D108BD9-81ED-4DB2-BD59-A6C34878D82A}">
                    <a16:rowId xmlns:a16="http://schemas.microsoft.com/office/drawing/2014/main" val="1183045209"/>
                  </a:ext>
                </a:extLst>
              </a:tr>
              <a:tr h="370840">
                <a:tc>
                  <a:txBody>
                    <a:bodyPr/>
                    <a:lstStyle/>
                    <a:p>
                      <a:r>
                        <a:rPr lang="en-US" dirty="0">
                          <a:latin typeface="Calibri" panose="020F0502020204030204" pitchFamily="34" charset="0"/>
                          <a:cs typeface="Calibri" panose="020F0502020204030204" pitchFamily="34" charset="0"/>
                        </a:rPr>
                        <a:t>Number of infected sites</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OR = 2.35; 95% CI, 1.43 to 3.86</a:t>
                      </a:r>
                    </a:p>
                  </a:txBody>
                  <a:tcPr>
                    <a:solidFill>
                      <a:schemeClr val="bg2"/>
                    </a:solidFill>
                  </a:tcPr>
                </a:tc>
                <a:extLst>
                  <a:ext uri="{0D108BD9-81ED-4DB2-BD59-A6C34878D82A}">
                    <a16:rowId xmlns:a16="http://schemas.microsoft.com/office/drawing/2014/main" val="3659642342"/>
                  </a:ext>
                </a:extLst>
              </a:tr>
              <a:tr h="370840">
                <a:tc>
                  <a:txBody>
                    <a:bodyPr/>
                    <a:lstStyle/>
                    <a:p>
                      <a:r>
                        <a:rPr lang="en-US" dirty="0">
                          <a:latin typeface="Calibri" panose="020F0502020204030204" pitchFamily="34" charset="0"/>
                          <a:cs typeface="Calibri" panose="020F0502020204030204" pitchFamily="34" charset="0"/>
                        </a:rPr>
                        <a:t>Mechanical-ventilation duration </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OR = 1.05; 95% CI, 1.01 to 1.09</a:t>
                      </a:r>
                    </a:p>
                  </a:txBody>
                  <a:tcPr>
                    <a:solidFill>
                      <a:schemeClr val="bg2"/>
                    </a:solidFill>
                  </a:tcPr>
                </a:tc>
                <a:extLst>
                  <a:ext uri="{0D108BD9-81ED-4DB2-BD59-A6C34878D82A}">
                    <a16:rowId xmlns:a16="http://schemas.microsoft.com/office/drawing/2014/main" val="2280739336"/>
                  </a:ext>
                </a:extLst>
              </a:tr>
            </a:tbl>
          </a:graphicData>
        </a:graphic>
      </p:graphicFrame>
      <p:sp>
        <p:nvSpPr>
          <p:cNvPr id="7" name="TextBox 6">
            <a:extLst>
              <a:ext uri="{FF2B5EF4-FFF2-40B4-BE49-F238E27FC236}">
                <a16:creationId xmlns:a16="http://schemas.microsoft.com/office/drawing/2014/main" id="{BCEF1222-73A3-820A-0698-0CD77ACCE2D6}"/>
              </a:ext>
            </a:extLst>
          </p:cNvPr>
          <p:cNvSpPr txBox="1"/>
          <p:nvPr/>
        </p:nvSpPr>
        <p:spPr>
          <a:xfrm>
            <a:off x="2192783" y="5607425"/>
            <a:ext cx="7457243" cy="830997"/>
          </a:xfrm>
          <a:prstGeom prst="rect">
            <a:avLst/>
          </a:prstGeom>
          <a:noFill/>
        </p:spPr>
        <p:txBody>
          <a:bodyPr wrap="square">
            <a:spAutoFit/>
          </a:bodyPr>
          <a:lstStyle/>
          <a:p>
            <a:pPr algn="ctr"/>
            <a:r>
              <a:rPr lang="en-US" sz="2400" dirty="0">
                <a:latin typeface="Calibri" panose="020F0502020204030204" pitchFamily="34" charset="0"/>
                <a:cs typeface="Calibri" panose="020F0502020204030204" pitchFamily="34" charset="0"/>
              </a:rPr>
              <a:t>ICU mortality did not differ significantly between prolonged vs brief fever</a:t>
            </a:r>
          </a:p>
        </p:txBody>
      </p:sp>
    </p:spTree>
    <p:extLst>
      <p:ext uri="{BB962C8B-B14F-4D97-AF65-F5344CB8AC3E}">
        <p14:creationId xmlns:p14="http://schemas.microsoft.com/office/powerpoint/2010/main" val="208892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Autofit/>
          </a:bodyPr>
          <a:lstStyle/>
          <a:p>
            <a:pPr algn="ctr"/>
            <a:r>
              <a:rPr lang="en-US" b="1" dirty="0">
                <a:latin typeface="Calibri" panose="020F0502020204030204" pitchFamily="34" charset="0"/>
                <a:cs typeface="Calibri" panose="020F0502020204030204" pitchFamily="34" charset="0"/>
              </a:rPr>
              <a:t>Common Causes of 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Head-to-Toe Approach to Differential Diagnosis</a:t>
            </a:r>
          </a:p>
        </p:txBody>
      </p:sp>
      <p:pic>
        <p:nvPicPr>
          <p:cNvPr id="9" name="Picture 8">
            <a:extLst>
              <a:ext uri="{FF2B5EF4-FFF2-40B4-BE49-F238E27FC236}">
                <a16:creationId xmlns:a16="http://schemas.microsoft.com/office/drawing/2014/main" id="{19DB3C83-BD29-B49C-2F15-6196F4333EC1}"/>
              </a:ext>
            </a:extLst>
          </p:cNvPr>
          <p:cNvPicPr>
            <a:picLocks noChangeAspect="1"/>
          </p:cNvPicPr>
          <p:nvPr/>
        </p:nvPicPr>
        <p:blipFill>
          <a:blip r:embed="rId3"/>
          <a:stretch>
            <a:fillRect/>
          </a:stretch>
        </p:blipFill>
        <p:spPr>
          <a:xfrm>
            <a:off x="1350611" y="1494647"/>
            <a:ext cx="9344025" cy="4857750"/>
          </a:xfrm>
          <a:prstGeom prst="rect">
            <a:avLst/>
          </a:prstGeom>
        </p:spPr>
      </p:pic>
    </p:spTree>
    <p:extLst>
      <p:ext uri="{BB962C8B-B14F-4D97-AF65-F5344CB8AC3E}">
        <p14:creationId xmlns:p14="http://schemas.microsoft.com/office/powerpoint/2010/main" val="139679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Autofit/>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Differential Diagnosis</a:t>
            </a:r>
          </a:p>
        </p:txBody>
      </p:sp>
      <p:sp>
        <p:nvSpPr>
          <p:cNvPr id="3" name="TextBox 2">
            <a:extLst>
              <a:ext uri="{FF2B5EF4-FFF2-40B4-BE49-F238E27FC236}">
                <a16:creationId xmlns:a16="http://schemas.microsoft.com/office/drawing/2014/main" id="{BF9FB8C1-9F8B-992F-FD93-D22A0DC8C117}"/>
              </a:ext>
            </a:extLst>
          </p:cNvPr>
          <p:cNvSpPr txBox="1"/>
          <p:nvPr/>
        </p:nvSpPr>
        <p:spPr>
          <a:xfrm>
            <a:off x="1154097" y="1580225"/>
            <a:ext cx="3400148" cy="461665"/>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Relative Bradycardia</a:t>
            </a:r>
          </a:p>
        </p:txBody>
      </p:sp>
      <p:graphicFrame>
        <p:nvGraphicFramePr>
          <p:cNvPr id="4" name="Table 4">
            <a:extLst>
              <a:ext uri="{FF2B5EF4-FFF2-40B4-BE49-F238E27FC236}">
                <a16:creationId xmlns:a16="http://schemas.microsoft.com/office/drawing/2014/main" id="{E7E91755-A810-FEFE-EBAF-E24BF97BC853}"/>
              </a:ext>
            </a:extLst>
          </p:cNvPr>
          <p:cNvGraphicFramePr>
            <a:graphicFrameLocks noGrp="1"/>
          </p:cNvGraphicFramePr>
          <p:nvPr>
            <p:extLst>
              <p:ext uri="{D42A27DB-BD31-4B8C-83A1-F6EECF244321}">
                <p14:modId xmlns:p14="http://schemas.microsoft.com/office/powerpoint/2010/main" val="363490598"/>
              </p:ext>
            </p:extLst>
          </p:nvPr>
        </p:nvGraphicFramePr>
        <p:xfrm>
          <a:off x="1154097" y="2731639"/>
          <a:ext cx="3586580" cy="2468880"/>
        </p:xfrm>
        <a:graphic>
          <a:graphicData uri="http://schemas.openxmlformats.org/drawingml/2006/table">
            <a:tbl>
              <a:tblPr firstRow="1" bandRow="1">
                <a:tableStyleId>{5C22544A-7EE6-4342-B048-85BDC9FD1C3A}</a:tableStyleId>
              </a:tblPr>
              <a:tblGrid>
                <a:gridCol w="1624615">
                  <a:extLst>
                    <a:ext uri="{9D8B030D-6E8A-4147-A177-3AD203B41FA5}">
                      <a16:colId xmlns:a16="http://schemas.microsoft.com/office/drawing/2014/main" val="3589865371"/>
                    </a:ext>
                  </a:extLst>
                </a:gridCol>
                <a:gridCol w="1961965">
                  <a:extLst>
                    <a:ext uri="{9D8B030D-6E8A-4147-A177-3AD203B41FA5}">
                      <a16:colId xmlns:a16="http://schemas.microsoft.com/office/drawing/2014/main" val="2699477810"/>
                    </a:ext>
                  </a:extLst>
                </a:gridCol>
              </a:tblGrid>
              <a:tr h="360373">
                <a:tc>
                  <a:txBody>
                    <a:bodyPr/>
                    <a:lstStyle/>
                    <a:p>
                      <a:r>
                        <a:rPr lang="en-US" dirty="0">
                          <a:latin typeface="Calibri" panose="020F0502020204030204" pitchFamily="34" charset="0"/>
                          <a:cs typeface="Calibri" panose="020F0502020204030204" pitchFamily="34" charset="0"/>
                        </a:rPr>
                        <a:t>Pulse (beats/min) </a:t>
                      </a:r>
                    </a:p>
                  </a:txBody>
                  <a:tcPr>
                    <a:solidFill>
                      <a:schemeClr val="bg2">
                        <a:lumMod val="50000"/>
                      </a:schemeClr>
                    </a:solidFill>
                  </a:tcPr>
                </a:tc>
                <a:tc>
                  <a:txBody>
                    <a:bodyPr/>
                    <a:lstStyle/>
                    <a:p>
                      <a:r>
                        <a:rPr lang="en-US" dirty="0">
                          <a:latin typeface="Calibri" panose="020F0502020204030204" pitchFamily="34" charset="0"/>
                          <a:cs typeface="Calibri" panose="020F0502020204030204" pitchFamily="34" charset="0"/>
                        </a:rPr>
                        <a:t>Temperature </a:t>
                      </a:r>
                    </a:p>
                  </a:txBody>
                  <a:tcPr>
                    <a:solidFill>
                      <a:schemeClr val="bg2">
                        <a:lumMod val="50000"/>
                      </a:schemeClr>
                    </a:solidFill>
                  </a:tcPr>
                </a:tc>
                <a:extLst>
                  <a:ext uri="{0D108BD9-81ED-4DB2-BD59-A6C34878D82A}">
                    <a16:rowId xmlns:a16="http://schemas.microsoft.com/office/drawing/2014/main" val="1063168844"/>
                  </a:ext>
                </a:extLst>
              </a:tr>
              <a:tr h="360373">
                <a:tc>
                  <a:txBody>
                    <a:bodyPr/>
                    <a:lstStyle/>
                    <a:p>
                      <a:r>
                        <a:rPr lang="en-US" dirty="0">
                          <a:latin typeface="Calibri" panose="020F0502020204030204" pitchFamily="34" charset="0"/>
                          <a:cs typeface="Calibri" panose="020F0502020204030204" pitchFamily="34" charset="0"/>
                        </a:rPr>
                        <a:t>150</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106 F</a:t>
                      </a:r>
                    </a:p>
                  </a:txBody>
                  <a:tcPr>
                    <a:solidFill>
                      <a:schemeClr val="bg2"/>
                    </a:solidFill>
                  </a:tcPr>
                </a:tc>
                <a:extLst>
                  <a:ext uri="{0D108BD9-81ED-4DB2-BD59-A6C34878D82A}">
                    <a16:rowId xmlns:a16="http://schemas.microsoft.com/office/drawing/2014/main" val="2011899131"/>
                  </a:ext>
                </a:extLst>
              </a:tr>
              <a:tr h="360373">
                <a:tc>
                  <a:txBody>
                    <a:bodyPr/>
                    <a:lstStyle/>
                    <a:p>
                      <a:r>
                        <a:rPr lang="en-US" dirty="0">
                          <a:latin typeface="Calibri" panose="020F0502020204030204" pitchFamily="34" charset="0"/>
                          <a:cs typeface="Calibri" panose="020F0502020204030204" pitchFamily="34" charset="0"/>
                        </a:rPr>
                        <a:t>140</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105 F</a:t>
                      </a:r>
                    </a:p>
                  </a:txBody>
                  <a:tcPr>
                    <a:solidFill>
                      <a:schemeClr val="bg2"/>
                    </a:solidFill>
                  </a:tcPr>
                </a:tc>
                <a:extLst>
                  <a:ext uri="{0D108BD9-81ED-4DB2-BD59-A6C34878D82A}">
                    <a16:rowId xmlns:a16="http://schemas.microsoft.com/office/drawing/2014/main" val="2150651711"/>
                  </a:ext>
                </a:extLst>
              </a:tr>
              <a:tr h="360373">
                <a:tc>
                  <a:txBody>
                    <a:bodyPr/>
                    <a:lstStyle/>
                    <a:p>
                      <a:r>
                        <a:rPr lang="en-US" dirty="0">
                          <a:latin typeface="Calibri" panose="020F0502020204030204" pitchFamily="34" charset="0"/>
                          <a:cs typeface="Calibri" panose="020F0502020204030204" pitchFamily="34" charset="0"/>
                        </a:rPr>
                        <a:t>130</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104 F</a:t>
                      </a:r>
                    </a:p>
                  </a:txBody>
                  <a:tcPr>
                    <a:solidFill>
                      <a:schemeClr val="bg2"/>
                    </a:solidFill>
                  </a:tcPr>
                </a:tc>
                <a:extLst>
                  <a:ext uri="{0D108BD9-81ED-4DB2-BD59-A6C34878D82A}">
                    <a16:rowId xmlns:a16="http://schemas.microsoft.com/office/drawing/2014/main" val="1520670557"/>
                  </a:ext>
                </a:extLst>
              </a:tr>
              <a:tr h="360373">
                <a:tc>
                  <a:txBody>
                    <a:bodyPr/>
                    <a:lstStyle/>
                    <a:p>
                      <a:r>
                        <a:rPr lang="en-US" dirty="0">
                          <a:latin typeface="Calibri" panose="020F0502020204030204" pitchFamily="34" charset="0"/>
                          <a:cs typeface="Calibri" panose="020F0502020204030204" pitchFamily="34" charset="0"/>
                        </a:rPr>
                        <a:t>120</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103 F</a:t>
                      </a:r>
                    </a:p>
                  </a:txBody>
                  <a:tcPr>
                    <a:solidFill>
                      <a:schemeClr val="bg2"/>
                    </a:solidFill>
                  </a:tcPr>
                </a:tc>
                <a:extLst>
                  <a:ext uri="{0D108BD9-81ED-4DB2-BD59-A6C34878D82A}">
                    <a16:rowId xmlns:a16="http://schemas.microsoft.com/office/drawing/2014/main" val="733110744"/>
                  </a:ext>
                </a:extLst>
              </a:tr>
              <a:tr h="360373">
                <a:tc>
                  <a:txBody>
                    <a:bodyPr/>
                    <a:lstStyle/>
                    <a:p>
                      <a:r>
                        <a:rPr lang="en-US" dirty="0">
                          <a:latin typeface="Calibri" panose="020F0502020204030204" pitchFamily="34" charset="0"/>
                          <a:cs typeface="Calibri" panose="020F0502020204030204" pitchFamily="34" charset="0"/>
                        </a:rPr>
                        <a:t>110</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102 F</a:t>
                      </a:r>
                    </a:p>
                  </a:txBody>
                  <a:tcPr>
                    <a:solidFill>
                      <a:schemeClr val="bg2"/>
                    </a:solidFill>
                  </a:tcPr>
                </a:tc>
                <a:extLst>
                  <a:ext uri="{0D108BD9-81ED-4DB2-BD59-A6C34878D82A}">
                    <a16:rowId xmlns:a16="http://schemas.microsoft.com/office/drawing/2014/main" val="1779712965"/>
                  </a:ext>
                </a:extLst>
              </a:tr>
            </a:tbl>
          </a:graphicData>
        </a:graphic>
      </p:graphicFrame>
      <p:graphicFrame>
        <p:nvGraphicFramePr>
          <p:cNvPr id="5" name="Table 5">
            <a:extLst>
              <a:ext uri="{FF2B5EF4-FFF2-40B4-BE49-F238E27FC236}">
                <a16:creationId xmlns:a16="http://schemas.microsoft.com/office/drawing/2014/main" id="{1378E5AC-C189-8931-CAEC-AE1DAA073BF8}"/>
              </a:ext>
            </a:extLst>
          </p:cNvPr>
          <p:cNvGraphicFramePr>
            <a:graphicFrameLocks noGrp="1"/>
          </p:cNvGraphicFramePr>
          <p:nvPr>
            <p:extLst>
              <p:ext uri="{D42A27DB-BD31-4B8C-83A1-F6EECF244321}">
                <p14:modId xmlns:p14="http://schemas.microsoft.com/office/powerpoint/2010/main" val="293278710"/>
              </p:ext>
            </p:extLst>
          </p:nvPr>
        </p:nvGraphicFramePr>
        <p:xfrm>
          <a:off x="5165817" y="2731637"/>
          <a:ext cx="6135458" cy="2468880"/>
        </p:xfrm>
        <a:graphic>
          <a:graphicData uri="http://schemas.openxmlformats.org/drawingml/2006/table">
            <a:tbl>
              <a:tblPr firstRow="1" bandRow="1">
                <a:tableStyleId>{5C22544A-7EE6-4342-B048-85BDC9FD1C3A}</a:tableStyleId>
              </a:tblPr>
              <a:tblGrid>
                <a:gridCol w="3067729">
                  <a:extLst>
                    <a:ext uri="{9D8B030D-6E8A-4147-A177-3AD203B41FA5}">
                      <a16:colId xmlns:a16="http://schemas.microsoft.com/office/drawing/2014/main" val="2136308067"/>
                    </a:ext>
                  </a:extLst>
                </a:gridCol>
                <a:gridCol w="3067729">
                  <a:extLst>
                    <a:ext uri="{9D8B030D-6E8A-4147-A177-3AD203B41FA5}">
                      <a16:colId xmlns:a16="http://schemas.microsoft.com/office/drawing/2014/main" val="2179588284"/>
                    </a:ext>
                  </a:extLst>
                </a:gridCol>
              </a:tblGrid>
              <a:tr h="411480">
                <a:tc>
                  <a:txBody>
                    <a:bodyPr/>
                    <a:lstStyle/>
                    <a:p>
                      <a:pPr algn="ctr"/>
                      <a:r>
                        <a:rPr lang="en-US" dirty="0">
                          <a:latin typeface="Calibri" panose="020F0502020204030204" pitchFamily="34" charset="0"/>
                          <a:cs typeface="Calibri" panose="020F0502020204030204" pitchFamily="34" charset="0"/>
                        </a:rPr>
                        <a:t>Infectious </a:t>
                      </a:r>
                    </a:p>
                  </a:txBody>
                  <a:tcPr>
                    <a:solidFill>
                      <a:schemeClr val="bg2">
                        <a:lumMod val="50000"/>
                      </a:schemeClr>
                    </a:solidFill>
                  </a:tcPr>
                </a:tc>
                <a:tc>
                  <a:txBody>
                    <a:bodyPr/>
                    <a:lstStyle/>
                    <a:p>
                      <a:pPr algn="ctr"/>
                      <a:r>
                        <a:rPr lang="en-US" dirty="0">
                          <a:latin typeface="Calibri" panose="020F0502020204030204" pitchFamily="34" charset="0"/>
                          <a:cs typeface="Calibri" panose="020F0502020204030204" pitchFamily="34" charset="0"/>
                        </a:rPr>
                        <a:t>Non-infectious</a:t>
                      </a:r>
                    </a:p>
                  </a:txBody>
                  <a:tcPr>
                    <a:solidFill>
                      <a:schemeClr val="bg2">
                        <a:lumMod val="50000"/>
                      </a:schemeClr>
                    </a:solidFill>
                  </a:tcPr>
                </a:tc>
                <a:extLst>
                  <a:ext uri="{0D108BD9-81ED-4DB2-BD59-A6C34878D82A}">
                    <a16:rowId xmlns:a16="http://schemas.microsoft.com/office/drawing/2014/main" val="3481746479"/>
                  </a:ext>
                </a:extLst>
              </a:tr>
              <a:tr h="411480">
                <a:tc>
                  <a:txBody>
                    <a:bodyPr/>
                    <a:lstStyle/>
                    <a:p>
                      <a:r>
                        <a:rPr lang="en-US" dirty="0">
                          <a:latin typeface="Calibri" panose="020F0502020204030204" pitchFamily="34" charset="0"/>
                          <a:cs typeface="Calibri" panose="020F0502020204030204" pitchFamily="34" charset="0"/>
                        </a:rPr>
                        <a:t>Legionella </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CNS lesions</a:t>
                      </a:r>
                    </a:p>
                  </a:txBody>
                  <a:tcPr>
                    <a:solidFill>
                      <a:schemeClr val="bg2"/>
                    </a:solidFill>
                  </a:tcPr>
                </a:tc>
                <a:extLst>
                  <a:ext uri="{0D108BD9-81ED-4DB2-BD59-A6C34878D82A}">
                    <a16:rowId xmlns:a16="http://schemas.microsoft.com/office/drawing/2014/main" val="1218310542"/>
                  </a:ext>
                </a:extLst>
              </a:tr>
              <a:tr h="411480">
                <a:tc>
                  <a:txBody>
                    <a:bodyPr/>
                    <a:lstStyle/>
                    <a:p>
                      <a:r>
                        <a:rPr lang="en-US" dirty="0">
                          <a:latin typeface="Calibri" panose="020F0502020204030204" pitchFamily="34" charset="0"/>
                          <a:cs typeface="Calibri" panose="020F0502020204030204" pitchFamily="34" charset="0"/>
                        </a:rPr>
                        <a:t>Typhoid Fever</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Lymphomas</a:t>
                      </a:r>
                    </a:p>
                  </a:txBody>
                  <a:tcPr>
                    <a:solidFill>
                      <a:schemeClr val="bg2"/>
                    </a:solidFill>
                  </a:tcPr>
                </a:tc>
                <a:extLst>
                  <a:ext uri="{0D108BD9-81ED-4DB2-BD59-A6C34878D82A}">
                    <a16:rowId xmlns:a16="http://schemas.microsoft.com/office/drawing/2014/main" val="1488405053"/>
                  </a:ext>
                </a:extLst>
              </a:tr>
              <a:tr h="411480">
                <a:tc>
                  <a:txBody>
                    <a:bodyPr/>
                    <a:lstStyle/>
                    <a:p>
                      <a:r>
                        <a:rPr lang="en-US" dirty="0">
                          <a:latin typeface="Calibri" panose="020F0502020204030204" pitchFamily="34" charset="0"/>
                          <a:cs typeface="Calibri" panose="020F0502020204030204" pitchFamily="34" charset="0"/>
                        </a:rPr>
                        <a:t>Leptospirosis</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Drug fever</a:t>
                      </a:r>
                    </a:p>
                  </a:txBody>
                  <a:tcPr>
                    <a:solidFill>
                      <a:schemeClr val="bg2"/>
                    </a:solidFill>
                  </a:tcPr>
                </a:tc>
                <a:extLst>
                  <a:ext uri="{0D108BD9-81ED-4DB2-BD59-A6C34878D82A}">
                    <a16:rowId xmlns:a16="http://schemas.microsoft.com/office/drawing/2014/main" val="1579731504"/>
                  </a:ext>
                </a:extLst>
              </a:tr>
              <a:tr h="411480">
                <a:tc>
                  <a:txBody>
                    <a:bodyPr/>
                    <a:lstStyle/>
                    <a:p>
                      <a:r>
                        <a:rPr lang="en-US" dirty="0">
                          <a:latin typeface="Calibri" panose="020F0502020204030204" pitchFamily="34" charset="0"/>
                          <a:cs typeface="Calibri" panose="020F0502020204030204" pitchFamily="34" charset="0"/>
                        </a:rPr>
                        <a:t>RMFS</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Factitious Fever</a:t>
                      </a:r>
                    </a:p>
                  </a:txBody>
                  <a:tcPr>
                    <a:solidFill>
                      <a:schemeClr val="bg2"/>
                    </a:solidFill>
                  </a:tcPr>
                </a:tc>
                <a:extLst>
                  <a:ext uri="{0D108BD9-81ED-4DB2-BD59-A6C34878D82A}">
                    <a16:rowId xmlns:a16="http://schemas.microsoft.com/office/drawing/2014/main" val="2378180229"/>
                  </a:ext>
                </a:extLst>
              </a:tr>
              <a:tr h="411480">
                <a:tc>
                  <a:txBody>
                    <a:bodyPr/>
                    <a:lstStyle/>
                    <a:p>
                      <a:r>
                        <a:rPr lang="en-US" dirty="0">
                          <a:latin typeface="Calibri" panose="020F0502020204030204" pitchFamily="34" charset="0"/>
                          <a:cs typeface="Calibri" panose="020F0502020204030204" pitchFamily="34" charset="0"/>
                        </a:rPr>
                        <a:t>Malaria </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B-blockers</a:t>
                      </a:r>
                    </a:p>
                  </a:txBody>
                  <a:tcPr>
                    <a:solidFill>
                      <a:schemeClr val="bg2"/>
                    </a:solidFill>
                  </a:tcPr>
                </a:tc>
                <a:extLst>
                  <a:ext uri="{0D108BD9-81ED-4DB2-BD59-A6C34878D82A}">
                    <a16:rowId xmlns:a16="http://schemas.microsoft.com/office/drawing/2014/main" val="4120277154"/>
                  </a:ext>
                </a:extLst>
              </a:tr>
            </a:tbl>
          </a:graphicData>
        </a:graphic>
      </p:graphicFrame>
    </p:spTree>
    <p:extLst>
      <p:ext uri="{BB962C8B-B14F-4D97-AF65-F5344CB8AC3E}">
        <p14:creationId xmlns:p14="http://schemas.microsoft.com/office/powerpoint/2010/main" val="352231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Autofit/>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Differential Diagnosis</a:t>
            </a:r>
          </a:p>
        </p:txBody>
      </p:sp>
      <p:sp>
        <p:nvSpPr>
          <p:cNvPr id="6" name="TextBox 5">
            <a:extLst>
              <a:ext uri="{FF2B5EF4-FFF2-40B4-BE49-F238E27FC236}">
                <a16:creationId xmlns:a16="http://schemas.microsoft.com/office/drawing/2014/main" id="{C09A21D9-6EE4-26D5-0B88-6368D8BED501}"/>
              </a:ext>
            </a:extLst>
          </p:cNvPr>
          <p:cNvSpPr txBox="1"/>
          <p:nvPr/>
        </p:nvSpPr>
        <p:spPr>
          <a:xfrm>
            <a:off x="1069087" y="1450143"/>
            <a:ext cx="4630377" cy="461665"/>
          </a:xfrm>
          <a:prstGeom prst="rect">
            <a:avLst/>
          </a:prstGeom>
          <a:noFill/>
        </p:spPr>
        <p:txBody>
          <a:bodyPr wrap="square" rtlCol="0">
            <a:spAutoFit/>
          </a:bodyPr>
          <a:lstStyle/>
          <a:p>
            <a:r>
              <a:rPr lang="en-US" sz="2400" b="1" u="sng" dirty="0">
                <a:latin typeface="Calibri" panose="020F0502020204030204" pitchFamily="34" charset="0"/>
                <a:cs typeface="Calibri" panose="020F0502020204030204" pitchFamily="34" charset="0"/>
              </a:rPr>
              <a:t>Significance of Fever Pattern</a:t>
            </a:r>
          </a:p>
        </p:txBody>
      </p:sp>
      <p:graphicFrame>
        <p:nvGraphicFramePr>
          <p:cNvPr id="7" name="Table 7">
            <a:extLst>
              <a:ext uri="{FF2B5EF4-FFF2-40B4-BE49-F238E27FC236}">
                <a16:creationId xmlns:a16="http://schemas.microsoft.com/office/drawing/2014/main" id="{311B285B-E562-0516-CAAD-C586008E0C2A}"/>
              </a:ext>
            </a:extLst>
          </p:cNvPr>
          <p:cNvGraphicFramePr>
            <a:graphicFrameLocks noGrp="1"/>
          </p:cNvGraphicFramePr>
          <p:nvPr>
            <p:extLst>
              <p:ext uri="{D42A27DB-BD31-4B8C-83A1-F6EECF244321}">
                <p14:modId xmlns:p14="http://schemas.microsoft.com/office/powerpoint/2010/main" val="1419235687"/>
              </p:ext>
            </p:extLst>
          </p:nvPr>
        </p:nvGraphicFramePr>
        <p:xfrm>
          <a:off x="2103022" y="2644337"/>
          <a:ext cx="8127999" cy="27635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70989609"/>
                    </a:ext>
                  </a:extLst>
                </a:gridCol>
                <a:gridCol w="2795808">
                  <a:extLst>
                    <a:ext uri="{9D8B030D-6E8A-4147-A177-3AD203B41FA5}">
                      <a16:colId xmlns:a16="http://schemas.microsoft.com/office/drawing/2014/main" val="1757549178"/>
                    </a:ext>
                  </a:extLst>
                </a:gridCol>
                <a:gridCol w="2622858">
                  <a:extLst>
                    <a:ext uri="{9D8B030D-6E8A-4147-A177-3AD203B41FA5}">
                      <a16:colId xmlns:a16="http://schemas.microsoft.com/office/drawing/2014/main" val="49598845"/>
                    </a:ext>
                  </a:extLst>
                </a:gridCol>
              </a:tblGrid>
              <a:tr h="370840">
                <a:tc>
                  <a:txBody>
                    <a:bodyPr/>
                    <a:lstStyle/>
                    <a:p>
                      <a:r>
                        <a:rPr lang="en-US" dirty="0">
                          <a:latin typeface="Calibri" panose="020F0502020204030204" pitchFamily="34" charset="0"/>
                          <a:cs typeface="Calibri" panose="020F0502020204030204" pitchFamily="34" charset="0"/>
                        </a:rPr>
                        <a:t>Single Fever Spike </a:t>
                      </a:r>
                    </a:p>
                  </a:txBody>
                  <a:tcPr>
                    <a:solidFill>
                      <a:schemeClr val="bg2">
                        <a:lumMod val="50000"/>
                      </a:schemeClr>
                    </a:solidFill>
                  </a:tcPr>
                </a:tc>
                <a:tc>
                  <a:txBody>
                    <a:bodyPr/>
                    <a:lstStyle/>
                    <a:p>
                      <a:r>
                        <a:rPr lang="en-US" dirty="0">
                          <a:latin typeface="Calibri" panose="020F0502020204030204" pitchFamily="34" charset="0"/>
                          <a:cs typeface="Calibri" panose="020F0502020204030204" pitchFamily="34" charset="0"/>
                        </a:rPr>
                        <a:t>Intermittent Fevers</a:t>
                      </a:r>
                    </a:p>
                  </a:txBody>
                  <a:tcPr>
                    <a:solidFill>
                      <a:schemeClr val="bg2">
                        <a:lumMod val="50000"/>
                      </a:schemeClr>
                    </a:solidFill>
                  </a:tcPr>
                </a:tc>
                <a:tc>
                  <a:txBody>
                    <a:bodyPr/>
                    <a:lstStyle/>
                    <a:p>
                      <a:r>
                        <a:rPr lang="en-US" dirty="0">
                          <a:latin typeface="Calibri" panose="020F0502020204030204" pitchFamily="34" charset="0"/>
                          <a:cs typeface="Calibri" panose="020F0502020204030204" pitchFamily="34" charset="0"/>
                        </a:rPr>
                        <a:t>Sustained Fever</a:t>
                      </a:r>
                    </a:p>
                  </a:txBody>
                  <a:tcPr>
                    <a:solidFill>
                      <a:schemeClr val="bg2">
                        <a:lumMod val="50000"/>
                      </a:schemeClr>
                    </a:solidFill>
                  </a:tcPr>
                </a:tc>
                <a:extLst>
                  <a:ext uri="{0D108BD9-81ED-4DB2-BD59-A6C34878D82A}">
                    <a16:rowId xmlns:a16="http://schemas.microsoft.com/office/drawing/2014/main" val="132127615"/>
                  </a:ext>
                </a:extLst>
              </a:tr>
              <a:tr h="370840">
                <a:tc>
                  <a:txBody>
                    <a:bodyPr/>
                    <a:lstStyle/>
                    <a:p>
                      <a:r>
                        <a:rPr lang="en-US" dirty="0">
                          <a:latin typeface="Calibri" panose="020F0502020204030204" pitchFamily="34" charset="0"/>
                          <a:cs typeface="Calibri" panose="020F0502020204030204" pitchFamily="34" charset="0"/>
                        </a:rPr>
                        <a:t>Manipulation of colonized/infected mucosa</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Bacteremia</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Central fevers</a:t>
                      </a:r>
                    </a:p>
                  </a:txBody>
                  <a:tcPr>
                    <a:solidFill>
                      <a:schemeClr val="bg2"/>
                    </a:solidFill>
                  </a:tcPr>
                </a:tc>
                <a:extLst>
                  <a:ext uri="{0D108BD9-81ED-4DB2-BD59-A6C34878D82A}">
                    <a16:rowId xmlns:a16="http://schemas.microsoft.com/office/drawing/2014/main" val="454168300"/>
                  </a:ext>
                </a:extLst>
              </a:tr>
              <a:tr h="370840">
                <a:tc>
                  <a:txBody>
                    <a:bodyPr/>
                    <a:lstStyle/>
                    <a:p>
                      <a:r>
                        <a:rPr lang="en-US" dirty="0">
                          <a:latin typeface="Calibri" panose="020F0502020204030204" pitchFamily="34" charset="0"/>
                          <a:cs typeface="Calibri" panose="020F0502020204030204" pitchFamily="34" charset="0"/>
                        </a:rPr>
                        <a:t>Blood products transfusion</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Abscesses (renal, abdominal, pelvic)</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Drug fever</a:t>
                      </a:r>
                    </a:p>
                  </a:txBody>
                  <a:tcPr>
                    <a:solidFill>
                      <a:schemeClr val="bg2"/>
                    </a:solidFill>
                  </a:tcPr>
                </a:tc>
                <a:extLst>
                  <a:ext uri="{0D108BD9-81ED-4DB2-BD59-A6C34878D82A}">
                    <a16:rowId xmlns:a16="http://schemas.microsoft.com/office/drawing/2014/main" val="759006740"/>
                  </a:ext>
                </a:extLst>
              </a:tr>
              <a:tr h="370840">
                <a:tc>
                  <a:txBody>
                    <a:bodyPr/>
                    <a:lstStyle/>
                    <a:p>
                      <a:r>
                        <a:rPr lang="en-US" dirty="0">
                          <a:latin typeface="Calibri" panose="020F0502020204030204" pitchFamily="34" charset="0"/>
                          <a:cs typeface="Calibri" panose="020F0502020204030204" pitchFamily="34" charset="0"/>
                        </a:rPr>
                        <a:t>Infusion-related fever</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Acute bacterial endocarditis </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RMFS</a:t>
                      </a:r>
                    </a:p>
                  </a:txBody>
                  <a:tcPr>
                    <a:solidFill>
                      <a:schemeClr val="bg2"/>
                    </a:solidFill>
                  </a:tcPr>
                </a:tc>
                <a:extLst>
                  <a:ext uri="{0D108BD9-81ED-4DB2-BD59-A6C34878D82A}">
                    <a16:rowId xmlns:a16="http://schemas.microsoft.com/office/drawing/2014/main" val="2502784432"/>
                  </a:ext>
                </a:extLst>
              </a:tr>
              <a:tr h="370840">
                <a:tc>
                  <a:txBody>
                    <a:bodyPr/>
                    <a:lstStyle/>
                    <a:p>
                      <a:r>
                        <a:rPr lang="en-US" dirty="0">
                          <a:latin typeface="Calibri" panose="020F0502020204030204" pitchFamily="34" charset="0"/>
                          <a:cs typeface="Calibri" panose="020F0502020204030204" pitchFamily="34" charset="0"/>
                        </a:rPr>
                        <a:t>Temperature error</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Peritonitis</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Brucellosis</a:t>
                      </a:r>
                    </a:p>
                  </a:txBody>
                  <a:tcPr>
                    <a:solidFill>
                      <a:schemeClr val="bg2"/>
                    </a:solidFill>
                  </a:tcPr>
                </a:tc>
                <a:extLst>
                  <a:ext uri="{0D108BD9-81ED-4DB2-BD59-A6C34878D82A}">
                    <a16:rowId xmlns:a16="http://schemas.microsoft.com/office/drawing/2014/main" val="553918597"/>
                  </a:ext>
                </a:extLst>
              </a:tr>
              <a:tr h="370840">
                <a:tc>
                  <a:txBody>
                    <a:bodyPr/>
                    <a:lstStyle/>
                    <a:p>
                      <a:endParaRPr lang="en-US">
                        <a:latin typeface="Calibri" panose="020F0502020204030204" pitchFamily="34" charset="0"/>
                        <a:cs typeface="Calibri" panose="020F0502020204030204" pitchFamily="34" charset="0"/>
                      </a:endParaRPr>
                    </a:p>
                  </a:txBody>
                  <a:tcPr>
                    <a:solidFill>
                      <a:schemeClr val="bg2"/>
                    </a:solidFill>
                  </a:tcPr>
                </a:tc>
                <a:tc>
                  <a:txBody>
                    <a:bodyPr/>
                    <a:lstStyle/>
                    <a:p>
                      <a:r>
                        <a:rPr lang="en-US" dirty="0">
                          <a:latin typeface="Calibri" panose="020F0502020204030204" pitchFamily="34" charset="0"/>
                          <a:cs typeface="Calibri" panose="020F0502020204030204" pitchFamily="34" charset="0"/>
                        </a:rPr>
                        <a:t>TSS, Malaria</a:t>
                      </a:r>
                    </a:p>
                  </a:txBody>
                  <a:tcPr>
                    <a:solidFill>
                      <a:schemeClr val="bg2"/>
                    </a:solidFill>
                  </a:tcPr>
                </a:tc>
                <a:tc>
                  <a:txBody>
                    <a:bodyPr/>
                    <a:lstStyle/>
                    <a:p>
                      <a:r>
                        <a:rPr lang="en-US" dirty="0">
                          <a:latin typeface="Calibri" panose="020F0502020204030204" pitchFamily="34" charset="0"/>
                          <a:cs typeface="Calibri" panose="020F0502020204030204" pitchFamily="34" charset="0"/>
                        </a:rPr>
                        <a:t>Psittacosis</a:t>
                      </a:r>
                    </a:p>
                  </a:txBody>
                  <a:tcPr>
                    <a:solidFill>
                      <a:schemeClr val="bg2"/>
                    </a:solidFill>
                  </a:tcPr>
                </a:tc>
                <a:extLst>
                  <a:ext uri="{0D108BD9-81ED-4DB2-BD59-A6C34878D82A}">
                    <a16:rowId xmlns:a16="http://schemas.microsoft.com/office/drawing/2014/main" val="3659749075"/>
                  </a:ext>
                </a:extLst>
              </a:tr>
            </a:tbl>
          </a:graphicData>
        </a:graphic>
      </p:graphicFrame>
    </p:spTree>
    <p:extLst>
      <p:ext uri="{BB962C8B-B14F-4D97-AF65-F5344CB8AC3E}">
        <p14:creationId xmlns:p14="http://schemas.microsoft.com/office/powerpoint/2010/main" val="1135992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Autofit/>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p>
        </p:txBody>
      </p:sp>
      <p:sp>
        <p:nvSpPr>
          <p:cNvPr id="4" name="TextBox 3">
            <a:extLst>
              <a:ext uri="{FF2B5EF4-FFF2-40B4-BE49-F238E27FC236}">
                <a16:creationId xmlns:a16="http://schemas.microsoft.com/office/drawing/2014/main" id="{162D3516-27AE-4EDE-5514-34D02DA841EE}"/>
              </a:ext>
            </a:extLst>
          </p:cNvPr>
          <p:cNvSpPr txBox="1"/>
          <p:nvPr/>
        </p:nvSpPr>
        <p:spPr>
          <a:xfrm>
            <a:off x="694677" y="1811876"/>
            <a:ext cx="4640803" cy="3046988"/>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Basic evaluation:</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Physical examination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Chest X-ray if patient is intubated or has respiratory symptoms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Blood cultures: Two sets of peripheral blood cultures at different sites </a:t>
            </a:r>
          </a:p>
        </p:txBody>
      </p:sp>
      <p:pic>
        <p:nvPicPr>
          <p:cNvPr id="8" name="Picture 7">
            <a:extLst>
              <a:ext uri="{FF2B5EF4-FFF2-40B4-BE49-F238E27FC236}">
                <a16:creationId xmlns:a16="http://schemas.microsoft.com/office/drawing/2014/main" id="{D91386F3-11D8-1390-2244-F39A3AFAE1E9}"/>
              </a:ext>
            </a:extLst>
          </p:cNvPr>
          <p:cNvPicPr>
            <a:picLocks noChangeAspect="1"/>
          </p:cNvPicPr>
          <p:nvPr/>
        </p:nvPicPr>
        <p:blipFill>
          <a:blip r:embed="rId3"/>
          <a:stretch>
            <a:fillRect/>
          </a:stretch>
        </p:blipFill>
        <p:spPr>
          <a:xfrm>
            <a:off x="5238519" y="1917761"/>
            <a:ext cx="6258804" cy="3196424"/>
          </a:xfrm>
          <a:prstGeom prst="rect">
            <a:avLst/>
          </a:prstGeom>
        </p:spPr>
      </p:pic>
    </p:spTree>
    <p:extLst>
      <p:ext uri="{BB962C8B-B14F-4D97-AF65-F5344CB8AC3E}">
        <p14:creationId xmlns:p14="http://schemas.microsoft.com/office/powerpoint/2010/main" val="264547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1BB1F-CD40-4A2E-C165-7F76D4D607CC}"/>
              </a:ext>
            </a:extLst>
          </p:cNvPr>
          <p:cNvSpPr>
            <a:spLocks noGrp="1"/>
          </p:cNvSpPr>
          <p:nvPr>
            <p:ph type="title"/>
          </p:nvPr>
        </p:nvSpPr>
        <p:spPr>
          <a:xfrm>
            <a:off x="3625828" y="280736"/>
            <a:ext cx="4940343" cy="1184079"/>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6" name="TextBox 5">
            <a:extLst>
              <a:ext uri="{FF2B5EF4-FFF2-40B4-BE49-F238E27FC236}">
                <a16:creationId xmlns:a16="http://schemas.microsoft.com/office/drawing/2014/main" id="{0B02FA97-3809-A248-B2FA-AC25AE3377AE}"/>
              </a:ext>
            </a:extLst>
          </p:cNvPr>
          <p:cNvSpPr txBox="1"/>
          <p:nvPr/>
        </p:nvSpPr>
        <p:spPr>
          <a:xfrm>
            <a:off x="765697" y="1559796"/>
            <a:ext cx="10287001" cy="4154984"/>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Challenges with urine culture:</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Frequently </a:t>
            </a:r>
            <a:r>
              <a:rPr lang="en-US" sz="2400" i="1" dirty="0">
                <a:latin typeface="Calibri" panose="020F0502020204030204" pitchFamily="34" charset="0"/>
                <a:cs typeface="Calibri" panose="020F0502020204030204" pitchFamily="34" charset="0"/>
              </a:rPr>
              <a:t>positive</a:t>
            </a:r>
            <a:r>
              <a:rPr lang="en-US" sz="2400" dirty="0">
                <a:latin typeface="Calibri" panose="020F0502020204030204" pitchFamily="34" charset="0"/>
                <a:cs typeface="Calibri" panose="020F0502020204030204" pitchFamily="34" charset="0"/>
              </a:rPr>
              <a:t> in elderly patients, or anyone with a prolonged Foley catheter</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Urinary bacterial colonization is generally noninvasive and limited to bladder, rather than ascending to the kidneys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Nosocomial UTI sepsis is almost exclusively associated with urologic manipulation and consequent fever/bacteremia &lt;24 hours after invasive urologic procedure</a:t>
            </a:r>
          </a:p>
        </p:txBody>
      </p:sp>
    </p:spTree>
    <p:extLst>
      <p:ext uri="{BB962C8B-B14F-4D97-AF65-F5344CB8AC3E}">
        <p14:creationId xmlns:p14="http://schemas.microsoft.com/office/powerpoint/2010/main" val="40090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B1BB1F-CD40-4A2E-C165-7F76D4D607CC}"/>
              </a:ext>
            </a:extLst>
          </p:cNvPr>
          <p:cNvSpPr>
            <a:spLocks noGrp="1"/>
          </p:cNvSpPr>
          <p:nvPr>
            <p:ph type="title"/>
          </p:nvPr>
        </p:nvSpPr>
        <p:spPr>
          <a:xfrm>
            <a:off x="3625828" y="280736"/>
            <a:ext cx="4940343" cy="1184079"/>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6" name="TextBox 5">
            <a:extLst>
              <a:ext uri="{FF2B5EF4-FFF2-40B4-BE49-F238E27FC236}">
                <a16:creationId xmlns:a16="http://schemas.microsoft.com/office/drawing/2014/main" id="{0B02FA97-3809-A248-B2FA-AC25AE3377AE}"/>
              </a:ext>
            </a:extLst>
          </p:cNvPr>
          <p:cNvSpPr txBox="1"/>
          <p:nvPr/>
        </p:nvSpPr>
        <p:spPr>
          <a:xfrm>
            <a:off x="765697" y="1559796"/>
            <a:ext cx="10287001" cy="2308324"/>
          </a:xfrm>
          <a:prstGeom prst="rect">
            <a:avLst/>
          </a:prstGeom>
          <a:noFill/>
        </p:spPr>
        <p:txBody>
          <a:bodyPr wrap="square">
            <a:spAutoFit/>
          </a:bodyPr>
          <a:lstStyle/>
          <a:p>
            <a:pPr algn="l"/>
            <a:r>
              <a:rPr lang="en-US" sz="2400" b="1" i="1" dirty="0">
                <a:solidFill>
                  <a:srgbClr val="222222"/>
                </a:solidFill>
                <a:latin typeface="Calibri" panose="020F0502020204030204" pitchFamily="34" charset="0"/>
                <a:cs typeface="Calibri" panose="020F0502020204030204" pitchFamily="34" charset="0"/>
              </a:rPr>
              <a:t>I</a:t>
            </a:r>
            <a:r>
              <a:rPr lang="en-US" sz="2400" b="1" i="1" dirty="0">
                <a:solidFill>
                  <a:srgbClr val="222222"/>
                </a:solidFill>
                <a:effectLst/>
                <a:latin typeface="Calibri" panose="020F0502020204030204" pitchFamily="34" charset="0"/>
                <a:cs typeface="Calibri" panose="020F0502020204030204" pitchFamily="34" charset="0"/>
              </a:rPr>
              <a:t>ndications</a:t>
            </a:r>
            <a:r>
              <a:rPr lang="en-US" sz="2400" b="1" i="0" dirty="0">
                <a:solidFill>
                  <a:srgbClr val="222222"/>
                </a:solidFill>
                <a:effectLst/>
                <a:latin typeface="Calibri" panose="020F0502020204030204" pitchFamily="34" charset="0"/>
                <a:cs typeface="Calibri" panose="020F0502020204030204" pitchFamily="34" charset="0"/>
              </a:rPr>
              <a:t> to obtain urinalysis and urine culture:</a:t>
            </a:r>
          </a:p>
          <a:p>
            <a:pPr algn="l"/>
            <a:endParaRPr lang="en-US" sz="2400" b="0" i="0" dirty="0">
              <a:solidFill>
                <a:srgbClr val="222222"/>
              </a:solidFill>
              <a:effectLst/>
              <a:latin typeface="Calibri" panose="020F0502020204030204" pitchFamily="34" charset="0"/>
              <a:cs typeface="Calibri" panose="020F0502020204030204" pitchFamily="34" charset="0"/>
            </a:endParaRPr>
          </a:p>
          <a:p>
            <a:pPr marL="742950" lvl="1" indent="-285750" algn="l">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Patient without foley catheter </a:t>
            </a:r>
            <a:r>
              <a:rPr lang="en-US" sz="2400" dirty="0">
                <a:solidFill>
                  <a:srgbClr val="222222"/>
                </a:solidFill>
                <a:latin typeface="Calibri" panose="020F0502020204030204" pitchFamily="34" charset="0"/>
                <a:cs typeface="Calibri" panose="020F0502020204030204" pitchFamily="34" charset="0"/>
              </a:rPr>
              <a:t>with clinical </a:t>
            </a:r>
            <a:r>
              <a:rPr lang="en-US" sz="2400" b="0" i="0" dirty="0">
                <a:solidFill>
                  <a:srgbClr val="222222"/>
                </a:solidFill>
                <a:effectLst/>
                <a:latin typeface="Calibri" panose="020F0502020204030204" pitchFamily="34" charset="0"/>
                <a:cs typeface="Calibri" panose="020F0502020204030204" pitchFamily="34" charset="0"/>
              </a:rPr>
              <a:t>signs/symptoms of UTI</a:t>
            </a:r>
          </a:p>
          <a:p>
            <a:pPr marL="742950" lvl="1" indent="-285750" algn="l">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Severe / profound neutropenia</a:t>
            </a:r>
          </a:p>
          <a:p>
            <a:pPr marL="742950" lvl="1" indent="-285750" algn="l">
              <a:buFont typeface="Arial" panose="020B0604020202020204" pitchFamily="34" charset="0"/>
              <a:buChar char="•"/>
            </a:pPr>
            <a:r>
              <a:rPr lang="en-US" sz="2400" b="0" i="0" dirty="0">
                <a:solidFill>
                  <a:srgbClr val="222222"/>
                </a:solidFill>
                <a:effectLst/>
                <a:latin typeface="Calibri" panose="020F0502020204030204" pitchFamily="34" charset="0"/>
                <a:cs typeface="Calibri" panose="020F0502020204030204" pitchFamily="34" charset="0"/>
              </a:rPr>
              <a:t>Structural urologic abnormality (recent surgery or urological procedure, or s/p renal transplant)</a:t>
            </a:r>
          </a:p>
        </p:txBody>
      </p:sp>
      <p:sp>
        <p:nvSpPr>
          <p:cNvPr id="3" name="TextBox 2">
            <a:extLst>
              <a:ext uri="{FF2B5EF4-FFF2-40B4-BE49-F238E27FC236}">
                <a16:creationId xmlns:a16="http://schemas.microsoft.com/office/drawing/2014/main" id="{08C1F894-56D0-1C86-7C6E-6F09C89D24E0}"/>
              </a:ext>
            </a:extLst>
          </p:cNvPr>
          <p:cNvSpPr txBox="1"/>
          <p:nvPr/>
        </p:nvSpPr>
        <p:spPr>
          <a:xfrm>
            <a:off x="765697" y="3933924"/>
            <a:ext cx="10437922" cy="1569660"/>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Bladder ultrasonography</a:t>
            </a:r>
          </a:p>
          <a:p>
            <a:r>
              <a:rPr lang="en-US" sz="2400" dirty="0">
                <a:latin typeface="Calibri" panose="020F0502020204030204" pitchFamily="34" charset="0"/>
                <a:cs typeface="Calibri" panose="020F0502020204030204" pitchFamily="34" charset="0"/>
              </a:rPr>
              <a:t>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 Distended bladder indicates dysfunction of the Foley catheter hence real risk of cystitis, pyelonephritis, septic shock, and obstructive renal failure</a:t>
            </a:r>
          </a:p>
        </p:txBody>
      </p:sp>
    </p:spTree>
    <p:extLst>
      <p:ext uri="{BB962C8B-B14F-4D97-AF65-F5344CB8AC3E}">
        <p14:creationId xmlns:p14="http://schemas.microsoft.com/office/powerpoint/2010/main" val="3179655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494B7-DACF-F3B7-6830-6A3DF1F8169E}"/>
              </a:ext>
            </a:extLst>
          </p:cNvPr>
          <p:cNvSpPr>
            <a:spLocks noGrp="1"/>
          </p:cNvSpPr>
          <p:nvPr>
            <p:ph type="title"/>
          </p:nvPr>
        </p:nvSpPr>
        <p:spPr>
          <a:xfrm>
            <a:off x="3328426" y="449413"/>
            <a:ext cx="5535147" cy="1049235"/>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6" name="TextBox 5">
            <a:extLst>
              <a:ext uri="{FF2B5EF4-FFF2-40B4-BE49-F238E27FC236}">
                <a16:creationId xmlns:a16="http://schemas.microsoft.com/office/drawing/2014/main" id="{1121E48D-B0C3-867A-2A86-BD47D6D8133F}"/>
              </a:ext>
            </a:extLst>
          </p:cNvPr>
          <p:cNvSpPr txBox="1"/>
          <p:nvPr/>
        </p:nvSpPr>
        <p:spPr>
          <a:xfrm>
            <a:off x="1165194" y="1826125"/>
            <a:ext cx="9958526" cy="3785652"/>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Challenges with tracheal aspirate cultures: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It will often be positive among patients with structural lung disease (i.e., COPD) or prolonged intubation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absence of other features of pulmonary infection, reflect only colonization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Cultures should be obtained only if there is </a:t>
            </a:r>
            <a:r>
              <a:rPr lang="en-US" sz="2400" i="1" dirty="0">
                <a:latin typeface="Calibri" panose="020F0502020204030204" pitchFamily="34" charset="0"/>
                <a:cs typeface="Calibri" panose="020F0502020204030204" pitchFamily="34" charset="0"/>
              </a:rPr>
              <a:t>clinical</a:t>
            </a:r>
            <a:r>
              <a:rPr lang="en-US" sz="2400" dirty="0">
                <a:latin typeface="Calibri" panose="020F0502020204030204" pitchFamily="34" charset="0"/>
                <a:cs typeface="Calibri" panose="020F0502020204030204" pitchFamily="34" charset="0"/>
              </a:rPr>
              <a:t> suspicion of ventilator-associated pneumonia</a:t>
            </a:r>
          </a:p>
        </p:txBody>
      </p:sp>
    </p:spTree>
    <p:extLst>
      <p:ext uri="{BB962C8B-B14F-4D97-AF65-F5344CB8AC3E}">
        <p14:creationId xmlns:p14="http://schemas.microsoft.com/office/powerpoint/2010/main" val="16728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494B7-DACF-F3B7-6830-6A3DF1F8169E}"/>
              </a:ext>
            </a:extLst>
          </p:cNvPr>
          <p:cNvSpPr>
            <a:spLocks noGrp="1"/>
          </p:cNvSpPr>
          <p:nvPr>
            <p:ph type="title"/>
          </p:nvPr>
        </p:nvSpPr>
        <p:spPr>
          <a:xfrm>
            <a:off x="3328426" y="449413"/>
            <a:ext cx="5535147" cy="1049235"/>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6" name="TextBox 5">
            <a:extLst>
              <a:ext uri="{FF2B5EF4-FFF2-40B4-BE49-F238E27FC236}">
                <a16:creationId xmlns:a16="http://schemas.microsoft.com/office/drawing/2014/main" id="{1121E48D-B0C3-867A-2A86-BD47D6D8133F}"/>
              </a:ext>
            </a:extLst>
          </p:cNvPr>
          <p:cNvSpPr txBox="1"/>
          <p:nvPr/>
        </p:nvSpPr>
        <p:spPr>
          <a:xfrm>
            <a:off x="1101571" y="1817247"/>
            <a:ext cx="9958526" cy="830997"/>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Challenges in Critically Ill Neurologic Patients:</a:t>
            </a:r>
          </a:p>
          <a:p>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F402D0-1B3B-29B0-424D-86821A53BE7E}"/>
              </a:ext>
            </a:extLst>
          </p:cNvPr>
          <p:cNvSpPr txBox="1"/>
          <p:nvPr/>
        </p:nvSpPr>
        <p:spPr>
          <a:xfrm>
            <a:off x="8430087" y="6464072"/>
            <a:ext cx="3761913" cy="369332"/>
          </a:xfrm>
          <a:prstGeom prst="rect">
            <a:avLst/>
          </a:prstGeom>
          <a:noFill/>
        </p:spPr>
        <p:txBody>
          <a:bodyPr wrap="square">
            <a:spAutoFit/>
          </a:bodyPr>
          <a:lstStyle/>
          <a:p>
            <a:r>
              <a:rPr lang="en-US" b="0" i="1" dirty="0">
                <a:effectLst/>
                <a:latin typeface="Calibri" panose="020F0502020204030204" pitchFamily="34" charset="0"/>
                <a:cs typeface="Calibri" panose="020F0502020204030204" pitchFamily="34" charset="0"/>
              </a:rPr>
              <a:t>JAMA Neurol. </a:t>
            </a:r>
            <a:r>
              <a:rPr lang="en-US" b="0" i="0" dirty="0">
                <a:effectLst/>
                <a:latin typeface="Calibri" panose="020F0502020204030204" pitchFamily="34" charset="0"/>
                <a:cs typeface="Calibri" panose="020F0502020204030204" pitchFamily="34" charset="0"/>
              </a:rPr>
              <a:t>2013;70(12):1499-1504</a:t>
            </a:r>
            <a:endParaRPr lang="en-US"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8B9737C-D647-D185-0093-DE04F460FD5F}"/>
              </a:ext>
            </a:extLst>
          </p:cNvPr>
          <p:cNvSpPr txBox="1"/>
          <p:nvPr/>
        </p:nvSpPr>
        <p:spPr>
          <a:xfrm>
            <a:off x="1131903" y="2585167"/>
            <a:ext cx="5117977" cy="3046988"/>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333333"/>
                </a:solidFill>
                <a:latin typeface="Calibri" panose="020F0502020204030204" pitchFamily="34" charset="0"/>
                <a:cs typeface="Calibri" panose="020F0502020204030204" pitchFamily="34" charset="0"/>
              </a:rPr>
              <a:t>O</a:t>
            </a:r>
            <a:r>
              <a:rPr lang="en-US" sz="2400" b="0" i="0" dirty="0">
                <a:solidFill>
                  <a:srgbClr val="333333"/>
                </a:solidFill>
                <a:effectLst/>
                <a:latin typeface="Calibri" panose="020F0502020204030204" pitchFamily="34" charset="0"/>
                <a:cs typeface="Calibri" panose="020F0502020204030204" pitchFamily="34" charset="0"/>
              </a:rPr>
              <a:t>ccurring in up to 70% of patients in </a:t>
            </a:r>
            <a:r>
              <a:rPr lang="en-US" sz="2400" dirty="0">
                <a:solidFill>
                  <a:srgbClr val="333333"/>
                </a:solidFill>
                <a:latin typeface="Calibri" panose="020F0502020204030204" pitchFamily="34" charset="0"/>
                <a:cs typeface="Calibri" panose="020F0502020204030204" pitchFamily="34" charset="0"/>
              </a:rPr>
              <a:t>N</a:t>
            </a:r>
            <a:r>
              <a:rPr lang="en-US" sz="2400" b="0" i="0" dirty="0">
                <a:solidFill>
                  <a:srgbClr val="333333"/>
                </a:solidFill>
                <a:effectLst/>
                <a:latin typeface="Calibri" panose="020F0502020204030204" pitchFamily="34" charset="0"/>
                <a:cs typeface="Calibri" panose="020F0502020204030204" pitchFamily="34" charset="0"/>
              </a:rPr>
              <a:t>ICU and only half of them due to infection</a:t>
            </a:r>
          </a:p>
          <a:p>
            <a:pPr marL="342900" indent="-342900">
              <a:buFont typeface="Arial" panose="020B0604020202020204" pitchFamily="34" charset="0"/>
              <a:buChar char="•"/>
            </a:pPr>
            <a:r>
              <a:rPr lang="en-US" sz="2400" b="0" i="0" dirty="0">
                <a:solidFill>
                  <a:srgbClr val="333333"/>
                </a:solidFill>
                <a:effectLst/>
                <a:latin typeface="Calibri" panose="020F0502020204030204" pitchFamily="34" charset="0"/>
                <a:cs typeface="Calibri" panose="020F0502020204030204" pitchFamily="34" charset="0"/>
              </a:rPr>
              <a:t>Retrospective observational study from 2006 to 2010 in NICU in adults </a:t>
            </a:r>
          </a:p>
          <a:p>
            <a:r>
              <a:rPr lang="en-US" sz="2400" dirty="0">
                <a:solidFill>
                  <a:srgbClr val="333333"/>
                </a:solidFill>
                <a:latin typeface="Calibri" panose="020F0502020204030204" pitchFamily="34" charset="0"/>
                <a:cs typeface="Calibri" panose="020F0502020204030204" pitchFamily="34" charset="0"/>
              </a:rPr>
              <a:t>     </a:t>
            </a:r>
            <a:r>
              <a:rPr lang="en-US" sz="2400" b="0" i="0" dirty="0">
                <a:solidFill>
                  <a:srgbClr val="333333"/>
                </a:solidFill>
                <a:effectLst/>
                <a:latin typeface="Calibri" panose="020F0502020204030204" pitchFamily="34" charset="0"/>
                <a:cs typeface="Calibri" panose="020F0502020204030204" pitchFamily="34" charset="0"/>
              </a:rPr>
              <a:t>( &gt;18yr) admitted for &gt;48hrs </a:t>
            </a:r>
          </a:p>
          <a:p>
            <a:pPr marL="342900" indent="-342900">
              <a:buFont typeface="Arial" panose="020B0604020202020204" pitchFamily="34" charset="0"/>
              <a:buChar char="•"/>
            </a:pPr>
            <a:r>
              <a:rPr lang="en-US" sz="2400" b="0" i="0" dirty="0">
                <a:solidFill>
                  <a:srgbClr val="333333"/>
                </a:solidFill>
                <a:effectLst/>
                <a:latin typeface="Calibri" panose="020F0502020204030204" pitchFamily="34" charset="0"/>
                <a:cs typeface="Calibri" panose="020F0502020204030204" pitchFamily="34" charset="0"/>
              </a:rPr>
              <a:t>Fever was central in 246 of 526 patients (46.8%)</a:t>
            </a:r>
            <a:endParaRPr lang="en-US" sz="24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858C3E2-93BF-6F7B-C672-0E66A6A814EF}"/>
              </a:ext>
            </a:extLst>
          </p:cNvPr>
          <p:cNvPicPr>
            <a:picLocks noChangeAspect="1"/>
          </p:cNvPicPr>
          <p:nvPr/>
        </p:nvPicPr>
        <p:blipFill>
          <a:blip r:embed="rId3"/>
          <a:stretch>
            <a:fillRect/>
          </a:stretch>
        </p:blipFill>
        <p:spPr>
          <a:xfrm>
            <a:off x="6527491" y="2664601"/>
            <a:ext cx="5067300" cy="1409700"/>
          </a:xfrm>
          <a:prstGeom prst="rect">
            <a:avLst/>
          </a:prstGeom>
        </p:spPr>
      </p:pic>
      <p:sp>
        <p:nvSpPr>
          <p:cNvPr id="11" name="TextBox 10">
            <a:extLst>
              <a:ext uri="{FF2B5EF4-FFF2-40B4-BE49-F238E27FC236}">
                <a16:creationId xmlns:a16="http://schemas.microsoft.com/office/drawing/2014/main" id="{31814FC8-9747-99ED-9B94-B17CE90F9384}"/>
              </a:ext>
            </a:extLst>
          </p:cNvPr>
          <p:cNvSpPr txBox="1"/>
          <p:nvPr/>
        </p:nvSpPr>
        <p:spPr>
          <a:xfrm>
            <a:off x="6616083" y="4271924"/>
            <a:ext cx="4809478" cy="646331"/>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Multivariate Analysis of Predictors of Central Fever in NICU</a:t>
            </a:r>
          </a:p>
        </p:txBody>
      </p:sp>
    </p:spTree>
    <p:extLst>
      <p:ext uri="{BB962C8B-B14F-4D97-AF65-F5344CB8AC3E}">
        <p14:creationId xmlns:p14="http://schemas.microsoft.com/office/powerpoint/2010/main" val="3371621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494B7-DACF-F3B7-6830-6A3DF1F8169E}"/>
              </a:ext>
            </a:extLst>
          </p:cNvPr>
          <p:cNvSpPr>
            <a:spLocks noGrp="1"/>
          </p:cNvSpPr>
          <p:nvPr>
            <p:ph type="title"/>
          </p:nvPr>
        </p:nvSpPr>
        <p:spPr>
          <a:xfrm>
            <a:off x="3328426" y="449413"/>
            <a:ext cx="5535147" cy="1049235"/>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6" name="TextBox 5">
            <a:extLst>
              <a:ext uri="{FF2B5EF4-FFF2-40B4-BE49-F238E27FC236}">
                <a16:creationId xmlns:a16="http://schemas.microsoft.com/office/drawing/2014/main" id="{1121E48D-B0C3-867A-2A86-BD47D6D8133F}"/>
              </a:ext>
            </a:extLst>
          </p:cNvPr>
          <p:cNvSpPr txBox="1"/>
          <p:nvPr/>
        </p:nvSpPr>
        <p:spPr>
          <a:xfrm>
            <a:off x="1039428" y="1630816"/>
            <a:ext cx="9958526" cy="461665"/>
          </a:xfrm>
          <a:prstGeom prst="rect">
            <a:avLst/>
          </a:prstGeom>
          <a:noFill/>
        </p:spPr>
        <p:txBody>
          <a:bodyPr wrap="square">
            <a:spAutoFit/>
          </a:bodyPr>
          <a:lstStyle/>
          <a:p>
            <a:r>
              <a:rPr lang="en-US" sz="2400" b="1" i="0" dirty="0">
                <a:solidFill>
                  <a:srgbClr val="333333"/>
                </a:solidFill>
                <a:effectLst/>
                <a:latin typeface="Calibri" panose="020F0502020204030204" pitchFamily="34" charset="0"/>
                <a:cs typeface="Calibri" panose="020F0502020204030204" pitchFamily="34" charset="0"/>
              </a:rPr>
              <a:t>Decision Tree for Fever Classification in NICU:</a:t>
            </a:r>
            <a:endParaRPr lang="en-US"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F402D0-1B3B-29B0-424D-86821A53BE7E}"/>
              </a:ext>
            </a:extLst>
          </p:cNvPr>
          <p:cNvSpPr txBox="1"/>
          <p:nvPr/>
        </p:nvSpPr>
        <p:spPr>
          <a:xfrm>
            <a:off x="8430087" y="6464072"/>
            <a:ext cx="3761913" cy="369332"/>
          </a:xfrm>
          <a:prstGeom prst="rect">
            <a:avLst/>
          </a:prstGeom>
          <a:noFill/>
        </p:spPr>
        <p:txBody>
          <a:bodyPr wrap="square">
            <a:spAutoFit/>
          </a:bodyPr>
          <a:lstStyle/>
          <a:p>
            <a:r>
              <a:rPr lang="en-US" b="0" i="1" dirty="0">
                <a:effectLst/>
                <a:latin typeface="Calibri" panose="020F0502020204030204" pitchFamily="34" charset="0"/>
                <a:cs typeface="Calibri" panose="020F0502020204030204" pitchFamily="34" charset="0"/>
              </a:rPr>
              <a:t>JAMA Neurol. </a:t>
            </a:r>
            <a:r>
              <a:rPr lang="en-US" b="0" i="0" dirty="0">
                <a:effectLst/>
                <a:latin typeface="Calibri" panose="020F0502020204030204" pitchFamily="34" charset="0"/>
                <a:cs typeface="Calibri" panose="020F0502020204030204" pitchFamily="34" charset="0"/>
              </a:rPr>
              <a:t>2013;70(12):1499-1504</a:t>
            </a:r>
            <a:endParaRPr 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B514754-22BC-029C-80A0-067BA60454E2}"/>
              </a:ext>
            </a:extLst>
          </p:cNvPr>
          <p:cNvPicPr>
            <a:picLocks noChangeAspect="1"/>
          </p:cNvPicPr>
          <p:nvPr/>
        </p:nvPicPr>
        <p:blipFill>
          <a:blip r:embed="rId3"/>
          <a:stretch>
            <a:fillRect/>
          </a:stretch>
        </p:blipFill>
        <p:spPr>
          <a:xfrm>
            <a:off x="3164352" y="2443977"/>
            <a:ext cx="5145147" cy="4414023"/>
          </a:xfrm>
          <a:prstGeom prst="rect">
            <a:avLst/>
          </a:prstGeom>
        </p:spPr>
      </p:pic>
    </p:spTree>
    <p:extLst>
      <p:ext uri="{BB962C8B-B14F-4D97-AF65-F5344CB8AC3E}">
        <p14:creationId xmlns:p14="http://schemas.microsoft.com/office/powerpoint/2010/main" val="2018237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80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56012FD-74A8-4C91-B318-435CF2B71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24BE214B-2C92-47AF-8D90-698211103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86D07CD-E0E5-42ED-BA28-6CB6ADC3B0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7" y="1847088"/>
            <a:ext cx="554803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3" name="TextBox 2">
            <a:extLst>
              <a:ext uri="{FF2B5EF4-FFF2-40B4-BE49-F238E27FC236}">
                <a16:creationId xmlns:a16="http://schemas.microsoft.com/office/drawing/2014/main" id="{E1874D2D-F910-28D3-BD83-02E4C39FBE23}"/>
              </a:ext>
            </a:extLst>
          </p:cNvPr>
          <p:cNvSpPr txBox="1"/>
          <p:nvPr/>
        </p:nvSpPr>
        <p:spPr>
          <a:xfrm>
            <a:off x="951264" y="804520"/>
            <a:ext cx="6050671" cy="1049235"/>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b="1" cap="all" dirty="0">
                <a:latin typeface="Calibri" panose="020F0502020204030204" pitchFamily="34" charset="0"/>
                <a:ea typeface="+mj-ea"/>
                <a:cs typeface="Calibri" panose="020F0502020204030204" pitchFamily="34" charset="0"/>
              </a:rPr>
              <a:t>Body temperature &amp; Febrile Response</a:t>
            </a:r>
          </a:p>
        </p:txBody>
      </p:sp>
      <p:sp>
        <p:nvSpPr>
          <p:cNvPr id="24" name="Rectangle 23">
            <a:extLst>
              <a:ext uri="{FF2B5EF4-FFF2-40B4-BE49-F238E27FC236}">
                <a16:creationId xmlns:a16="http://schemas.microsoft.com/office/drawing/2014/main" id="{369A020F-4984-4DD0-898A-B60A4882B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TextBox 4">
            <a:extLst>
              <a:ext uri="{FF2B5EF4-FFF2-40B4-BE49-F238E27FC236}">
                <a16:creationId xmlns:a16="http://schemas.microsoft.com/office/drawing/2014/main" id="{5374132D-F674-3B69-27B2-6A1A9A850CB1}"/>
              </a:ext>
            </a:extLst>
          </p:cNvPr>
          <p:cNvSpPr txBox="1"/>
          <p:nvPr/>
        </p:nvSpPr>
        <p:spPr>
          <a:xfrm>
            <a:off x="951264" y="2015732"/>
            <a:ext cx="6050671" cy="3450613"/>
          </a:xfrm>
          <a:prstGeom prst="rect">
            <a:avLst/>
          </a:prstGeom>
        </p:spPr>
        <p:txBody>
          <a:bodyPr vert="horz" lIns="91440" tIns="45720" rIns="91440" bIns="45720" rtlCol="0" anchor="t">
            <a:noAutofit/>
          </a:bodyPr>
          <a:lstStyle/>
          <a:p>
            <a:pPr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Wunderlich’s pioneering work on temperature in 1868</a:t>
            </a:r>
          </a:p>
          <a:p>
            <a:pPr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Established normal body temperature as 37.0°C (98.6°F)</a:t>
            </a:r>
          </a:p>
          <a:p>
            <a:pPr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Currently, normal range is 36.3 to 36.5°C</a:t>
            </a:r>
          </a:p>
          <a:p>
            <a:pPr indent="-228600" defTabSz="914400">
              <a:lnSpc>
                <a:spcPct val="120000"/>
              </a:lnSpc>
              <a:spcAft>
                <a:spcPts val="600"/>
              </a:spcAft>
              <a:buClr>
                <a:schemeClr val="accent1"/>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ACCM and IDSA defined ICU fever as core body temperature &gt; 38.3°C (101°F)</a:t>
            </a:r>
          </a:p>
        </p:txBody>
      </p:sp>
      <p:grpSp>
        <p:nvGrpSpPr>
          <p:cNvPr id="26" name="Group 25">
            <a:extLst>
              <a:ext uri="{FF2B5EF4-FFF2-40B4-BE49-F238E27FC236}">
                <a16:creationId xmlns:a16="http://schemas.microsoft.com/office/drawing/2014/main" id="{A3761B47-AE33-47C9-9636-19D4B313F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77388" y="482171"/>
            <a:ext cx="4074533" cy="5149101"/>
            <a:chOff x="7477388" y="482171"/>
            <a:chExt cx="4074533" cy="5149101"/>
          </a:xfrm>
        </p:grpSpPr>
        <p:sp>
          <p:nvSpPr>
            <p:cNvPr id="27" name="Rectangle 26">
              <a:extLst>
                <a:ext uri="{FF2B5EF4-FFF2-40B4-BE49-F238E27FC236}">
                  <a16:creationId xmlns:a16="http://schemas.microsoft.com/office/drawing/2014/main" id="{9E204B78-8026-4E1E-9C59-5F523ECDD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77388" y="482171"/>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DEB6F1-F54D-4345-B8DF-72D72C71EC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47" y="812507"/>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Rectangle 29">
            <a:extLst>
              <a:ext uri="{FF2B5EF4-FFF2-40B4-BE49-F238E27FC236}">
                <a16:creationId xmlns:a16="http://schemas.microsoft.com/office/drawing/2014/main" id="{4380F474-D468-4F2F-8BE9-F343F8D1A9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1624" y="977965"/>
            <a:ext cx="3119444"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365488E-555D-934E-C3AA-737819C5B380}"/>
              </a:ext>
            </a:extLst>
          </p:cNvPr>
          <p:cNvPicPr>
            <a:picLocks noChangeAspect="1"/>
          </p:cNvPicPr>
          <p:nvPr/>
        </p:nvPicPr>
        <p:blipFill>
          <a:blip r:embed="rId4"/>
          <a:stretch>
            <a:fillRect/>
          </a:stretch>
        </p:blipFill>
        <p:spPr>
          <a:xfrm>
            <a:off x="8201426" y="1116345"/>
            <a:ext cx="2628997" cy="3866172"/>
          </a:xfrm>
          <a:prstGeom prst="rect">
            <a:avLst/>
          </a:prstGeom>
        </p:spPr>
      </p:pic>
      <p:pic>
        <p:nvPicPr>
          <p:cNvPr id="32" name="Picture 31">
            <a:extLst>
              <a:ext uri="{FF2B5EF4-FFF2-40B4-BE49-F238E27FC236}">
                <a16:creationId xmlns:a16="http://schemas.microsoft.com/office/drawing/2014/main" id="{D757EBBD-8611-41C1-8124-C151D0957DB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E40D0D8B-2D5E-48A4-BBD5-8CB09A86A6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34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3599195" y="245226"/>
            <a:ext cx="4993609" cy="1255100"/>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diagnostic Approach</a:t>
            </a:r>
            <a:endParaRPr lang="en-US" dirty="0"/>
          </a:p>
        </p:txBody>
      </p:sp>
      <p:sp>
        <p:nvSpPr>
          <p:cNvPr id="4" name="TextBox 3">
            <a:extLst>
              <a:ext uri="{FF2B5EF4-FFF2-40B4-BE49-F238E27FC236}">
                <a16:creationId xmlns:a16="http://schemas.microsoft.com/office/drawing/2014/main" id="{E398DD3A-9ECE-C1A0-F07D-37F1B751A968}"/>
              </a:ext>
            </a:extLst>
          </p:cNvPr>
          <p:cNvSpPr txBox="1"/>
          <p:nvPr/>
        </p:nvSpPr>
        <p:spPr>
          <a:xfrm>
            <a:off x="1040905" y="3107185"/>
            <a:ext cx="10606597" cy="3416320"/>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Challenges with blood cultures: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Cutaneous disinfection with 2% chlorhexidine gluconate in 70% isopropyl alcohol and then ≥30 secs of drying time</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Aim for m</a:t>
            </a:r>
            <a:r>
              <a:rPr lang="en-US" sz="2400" b="0" i="0" dirty="0">
                <a:effectLst/>
                <a:latin typeface="Calibri" panose="020F0502020204030204" pitchFamily="34" charset="0"/>
                <a:cs typeface="Calibri" panose="020F0502020204030204" pitchFamily="34" charset="0"/>
              </a:rPr>
              <a:t>ultiple cultures with adequate blood volume (20–30 mL for each culture) within first 24 hrs of suspected infection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Prior antibiotic exposure</a:t>
            </a:r>
          </a:p>
          <a:p>
            <a:pPr marL="342900" indent="-342900">
              <a:buFont typeface="Arial" panose="020B0604020202020204" pitchFamily="34" charset="0"/>
              <a:buChar char="•"/>
            </a:pPr>
            <a:r>
              <a:rPr lang="en-US" sz="2400" b="0" i="0" dirty="0">
                <a:effectLst/>
                <a:latin typeface="Calibri" panose="020F0502020204030204" pitchFamily="34" charset="0"/>
                <a:cs typeface="Calibri" panose="020F0502020204030204" pitchFamily="34" charset="0"/>
              </a:rPr>
              <a:t>Lack of strict aseptic technique</a:t>
            </a:r>
          </a:p>
          <a:p>
            <a:endParaRPr lang="en-US" sz="24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CF6672D-9953-EFAA-3616-9BC816BBA461}"/>
              </a:ext>
            </a:extLst>
          </p:cNvPr>
          <p:cNvSpPr txBox="1"/>
          <p:nvPr/>
        </p:nvSpPr>
        <p:spPr>
          <a:xfrm>
            <a:off x="1040904" y="1673414"/>
            <a:ext cx="10091693" cy="830997"/>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One blood culture is defined as sample of 20–30 mL of blood drawn at a single time from a single site, regardless of how many bottles or tubes</a:t>
            </a:r>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Med. 2008, 36: 1330-1349</a:t>
            </a:r>
          </a:p>
        </p:txBody>
      </p:sp>
    </p:spTree>
    <p:extLst>
      <p:ext uri="{BB962C8B-B14F-4D97-AF65-F5344CB8AC3E}">
        <p14:creationId xmlns:p14="http://schemas.microsoft.com/office/powerpoint/2010/main" val="188090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580225" y="245226"/>
            <a:ext cx="8682361" cy="1255100"/>
          </a:xfrm>
        </p:spPr>
        <p:txBody>
          <a:bodyPr>
            <a:normAutofit fontScale="90000"/>
          </a:bodyPr>
          <a:lstStyle/>
          <a:p>
            <a:pPr algn="ctr"/>
            <a:r>
              <a:rPr lang="en-US" sz="3600" b="1" dirty="0">
                <a:latin typeface="Calibri" panose="020F0502020204030204" pitchFamily="34" charset="0"/>
                <a:cs typeface="Calibri" panose="020F0502020204030204" pitchFamily="34" charset="0"/>
              </a:rPr>
              <a:t>Persistent Fever in ICU: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Diagnostic Approach</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Med. 2008, 36: 1330-1349</a:t>
            </a:r>
          </a:p>
        </p:txBody>
      </p:sp>
      <p:sp>
        <p:nvSpPr>
          <p:cNvPr id="5" name="TextBox 4">
            <a:extLst>
              <a:ext uri="{FF2B5EF4-FFF2-40B4-BE49-F238E27FC236}">
                <a16:creationId xmlns:a16="http://schemas.microsoft.com/office/drawing/2014/main" id="{123B9FBF-37B8-A35C-CC91-AB156C2E5D80}"/>
              </a:ext>
            </a:extLst>
          </p:cNvPr>
          <p:cNvSpPr txBox="1"/>
          <p:nvPr/>
        </p:nvSpPr>
        <p:spPr>
          <a:xfrm>
            <a:off x="823774" y="1748225"/>
            <a:ext cx="10544452" cy="4801314"/>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Intravascular Devices and Fever</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Only 25–45% of episodes of sepsis in patients with long-term devices represent true device-related bloodstream infection</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Staphylococci, </a:t>
            </a:r>
            <a:r>
              <a:rPr lang="en-US" sz="2400" i="1" dirty="0">
                <a:latin typeface="Calibri" panose="020F0502020204030204" pitchFamily="34" charset="0"/>
                <a:cs typeface="Calibri" panose="020F0502020204030204" pitchFamily="34" charset="0"/>
              </a:rPr>
              <a:t>Corynebacterium jeikeium</a:t>
            </a:r>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Bacillus</a:t>
            </a:r>
            <a:r>
              <a:rPr lang="en-US" sz="2400" dirty="0">
                <a:latin typeface="Calibri" panose="020F0502020204030204" pitchFamily="34" charset="0"/>
                <a:cs typeface="Calibri" panose="020F0502020204030204" pitchFamily="34" charset="0"/>
              </a:rPr>
              <a:t> species, atypical mycobacteria, </a:t>
            </a:r>
            <a:r>
              <a:rPr lang="en-US" sz="2400" i="1" dirty="0">
                <a:latin typeface="Calibri" panose="020F0502020204030204" pitchFamily="34" charset="0"/>
                <a:cs typeface="Calibri" panose="020F0502020204030204" pitchFamily="34" charset="0"/>
              </a:rPr>
              <a:t>Candida</a:t>
            </a:r>
            <a:r>
              <a:rPr lang="en-US" sz="2400" dirty="0">
                <a:latin typeface="Calibri" panose="020F0502020204030204" pitchFamily="34" charset="0"/>
                <a:cs typeface="Calibri" panose="020F0502020204030204" pitchFamily="34" charset="0"/>
              </a:rPr>
              <a:t>, or </a:t>
            </a:r>
            <a:r>
              <a:rPr lang="en-US" sz="2400" i="1" dirty="0">
                <a:latin typeface="Calibri" panose="020F0502020204030204" pitchFamily="34" charset="0"/>
                <a:cs typeface="Calibri" panose="020F0502020204030204" pitchFamily="34" charset="0"/>
              </a:rPr>
              <a:t>Malassezia</a:t>
            </a:r>
            <a:r>
              <a:rPr lang="en-US" sz="2400" dirty="0">
                <a:latin typeface="Calibri" panose="020F0502020204030204" pitchFamily="34" charset="0"/>
                <a:cs typeface="Calibri" panose="020F0502020204030204" pitchFamily="34" charset="0"/>
              </a:rPr>
              <a:t> species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Inflammation or purulence at the exit site or along the tunnel, venous thrombosis or evidence of embolic phenomena</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ID consultation </a:t>
            </a:r>
          </a:p>
          <a:p>
            <a:endParaRPr lang="en-US" dirty="0"/>
          </a:p>
        </p:txBody>
      </p:sp>
    </p:spTree>
    <p:extLst>
      <p:ext uri="{BB962C8B-B14F-4D97-AF65-F5344CB8AC3E}">
        <p14:creationId xmlns:p14="http://schemas.microsoft.com/office/powerpoint/2010/main" val="393577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88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580225" y="245226"/>
            <a:ext cx="8682361" cy="1255100"/>
          </a:xfrm>
        </p:spPr>
        <p:txBody>
          <a:bodyPr>
            <a:normAutofit fontScale="90000"/>
          </a:bodyPr>
          <a:lstStyle/>
          <a:p>
            <a:pPr algn="ctr"/>
            <a:r>
              <a:rPr lang="en-US" sz="3600" b="1" dirty="0">
                <a:latin typeface="Calibri" panose="020F0502020204030204" pitchFamily="34" charset="0"/>
                <a:cs typeface="Calibri" panose="020F0502020204030204" pitchFamily="34" charset="0"/>
              </a:rPr>
              <a:t>Persistent Fever in ICU: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Diagnostic Approach</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7492181" y="6428108"/>
            <a:ext cx="4323998" cy="369332"/>
          </a:xfrm>
          <a:prstGeom prst="rect">
            <a:avLst/>
          </a:prstGeom>
          <a:noFill/>
        </p:spPr>
        <p:txBody>
          <a:bodyPr wrap="square">
            <a:spAutoFit/>
          </a:bodyPr>
          <a:lstStyle/>
          <a:p>
            <a:pPr algn="r"/>
            <a:r>
              <a:rPr lang="en-US" sz="1800" dirty="0">
                <a:solidFill>
                  <a:schemeClr val="tx1"/>
                </a:solidFill>
                <a:latin typeface="Arial" pitchFamily="34" charset="0"/>
                <a:cs typeface="Arial" pitchFamily="34" charset="0"/>
              </a:rPr>
              <a:t>BMC Infectious Diseases 2012, 12:247</a:t>
            </a:r>
          </a:p>
        </p:txBody>
      </p:sp>
      <p:sp>
        <p:nvSpPr>
          <p:cNvPr id="5" name="TextBox 4">
            <a:extLst>
              <a:ext uri="{FF2B5EF4-FFF2-40B4-BE49-F238E27FC236}">
                <a16:creationId xmlns:a16="http://schemas.microsoft.com/office/drawing/2014/main" id="{123B9FBF-37B8-A35C-CC91-AB156C2E5D80}"/>
              </a:ext>
            </a:extLst>
          </p:cNvPr>
          <p:cNvSpPr txBox="1"/>
          <p:nvPr/>
        </p:nvSpPr>
        <p:spPr>
          <a:xfrm>
            <a:off x="754949" y="1276277"/>
            <a:ext cx="10473491" cy="1107996"/>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Intravascular Devices and Fever: Role of Procalcitonin</a:t>
            </a:r>
          </a:p>
          <a:p>
            <a:endParaRPr lang="en-US" sz="2400" dirty="0">
              <a:latin typeface="Calibri" panose="020F0502020204030204" pitchFamily="34" charset="0"/>
              <a:cs typeface="Calibri" panose="020F0502020204030204" pitchFamily="34" charset="0"/>
            </a:endParaRPr>
          </a:p>
          <a:p>
            <a:endParaRPr lang="en-US" dirty="0"/>
          </a:p>
        </p:txBody>
      </p:sp>
      <p:sp>
        <p:nvSpPr>
          <p:cNvPr id="2" name="Content Placeholder 2">
            <a:extLst>
              <a:ext uri="{FF2B5EF4-FFF2-40B4-BE49-F238E27FC236}">
                <a16:creationId xmlns:a16="http://schemas.microsoft.com/office/drawing/2014/main" id="{E071F6A6-019C-4328-209F-C2FCF3A85A09}"/>
              </a:ext>
            </a:extLst>
          </p:cNvPr>
          <p:cNvSpPr txBox="1">
            <a:spLocks/>
          </p:cNvSpPr>
          <p:nvPr/>
        </p:nvSpPr>
        <p:spPr>
          <a:xfrm>
            <a:off x="630979" y="1830275"/>
            <a:ext cx="5341050" cy="3630454"/>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US" sz="2400" dirty="0">
                <a:latin typeface="Calibri" panose="020F0502020204030204" pitchFamily="34" charset="0"/>
                <a:cs typeface="Calibri" panose="020F0502020204030204" pitchFamily="34" charset="0"/>
              </a:rPr>
              <a:t>Prospective, observational cohort study on 102  patients (CVC &gt;48 hrs) in Greece, between June 2008 and May 2011</a:t>
            </a:r>
          </a:p>
          <a:p>
            <a:r>
              <a:rPr lang="en-US" sz="2400" dirty="0">
                <a:latin typeface="Calibri" panose="020F0502020204030204" pitchFamily="34" charset="0"/>
                <a:cs typeface="Calibri" panose="020F0502020204030204" pitchFamily="34" charset="0"/>
              </a:rPr>
              <a:t>Primary outcome was proven CRBSI</a:t>
            </a:r>
          </a:p>
          <a:p>
            <a:r>
              <a:rPr lang="en-US" sz="2400" dirty="0">
                <a:latin typeface="Calibri" panose="020F0502020204030204" pitchFamily="34" charset="0"/>
                <a:cs typeface="Calibri" panose="020F0502020204030204" pitchFamily="34" charset="0"/>
              </a:rPr>
              <a:t>Daily procalcitonin measurements done</a:t>
            </a:r>
          </a:p>
          <a:p>
            <a:r>
              <a:rPr lang="en-US" sz="2400" dirty="0">
                <a:latin typeface="Calibri" panose="020F0502020204030204" pitchFamily="34" charset="0"/>
                <a:cs typeface="Calibri" panose="020F0502020204030204" pitchFamily="34" charset="0"/>
              </a:rPr>
              <a:t>PCT level variation over time was statistically significant within patients with proven infection (p &lt; 0.001)</a:t>
            </a:r>
          </a:p>
        </p:txBody>
      </p:sp>
      <p:pic>
        <p:nvPicPr>
          <p:cNvPr id="4" name="Picture 3">
            <a:extLst>
              <a:ext uri="{FF2B5EF4-FFF2-40B4-BE49-F238E27FC236}">
                <a16:creationId xmlns:a16="http://schemas.microsoft.com/office/drawing/2014/main" id="{901A4A67-B920-C456-DD05-F73D4F9A0265}"/>
              </a:ext>
            </a:extLst>
          </p:cNvPr>
          <p:cNvPicPr>
            <a:picLocks noChangeAspect="1"/>
          </p:cNvPicPr>
          <p:nvPr/>
        </p:nvPicPr>
        <p:blipFill>
          <a:blip r:embed="rId3"/>
          <a:stretch>
            <a:fillRect/>
          </a:stretch>
        </p:blipFill>
        <p:spPr>
          <a:xfrm>
            <a:off x="6115493" y="1726240"/>
            <a:ext cx="5236918" cy="2481287"/>
          </a:xfrm>
          <a:prstGeom prst="rect">
            <a:avLst/>
          </a:prstGeom>
        </p:spPr>
      </p:pic>
      <p:pic>
        <p:nvPicPr>
          <p:cNvPr id="6" name="Picture 5">
            <a:extLst>
              <a:ext uri="{FF2B5EF4-FFF2-40B4-BE49-F238E27FC236}">
                <a16:creationId xmlns:a16="http://schemas.microsoft.com/office/drawing/2014/main" id="{D6514E42-0DA7-1537-2C7E-98E12C34F2C9}"/>
              </a:ext>
            </a:extLst>
          </p:cNvPr>
          <p:cNvPicPr>
            <a:picLocks noChangeAspect="1"/>
          </p:cNvPicPr>
          <p:nvPr/>
        </p:nvPicPr>
        <p:blipFill>
          <a:blip r:embed="rId4"/>
          <a:stretch>
            <a:fillRect/>
          </a:stretch>
        </p:blipFill>
        <p:spPr>
          <a:xfrm>
            <a:off x="6219974" y="4207527"/>
            <a:ext cx="5249111" cy="2024047"/>
          </a:xfrm>
          <a:prstGeom prst="rect">
            <a:avLst/>
          </a:prstGeom>
        </p:spPr>
      </p:pic>
    </p:spTree>
    <p:extLst>
      <p:ext uri="{BB962C8B-B14F-4D97-AF65-F5344CB8AC3E}">
        <p14:creationId xmlns:p14="http://schemas.microsoft.com/office/powerpoint/2010/main" val="1451003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88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580225" y="245226"/>
            <a:ext cx="8682361" cy="1255100"/>
          </a:xfrm>
        </p:spPr>
        <p:txBody>
          <a:bodyPr>
            <a:normAutofit fontScale="90000"/>
          </a:bodyPr>
          <a:lstStyle/>
          <a:p>
            <a:pPr algn="ctr"/>
            <a:r>
              <a:rPr lang="en-US" sz="3600" b="1" dirty="0">
                <a:latin typeface="Calibri" panose="020F0502020204030204" pitchFamily="34" charset="0"/>
                <a:cs typeface="Calibri" panose="020F0502020204030204" pitchFamily="34" charset="0"/>
              </a:rPr>
              <a:t>Persistent Fever in ICU: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Diagnostic Approach</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7492181" y="6428108"/>
            <a:ext cx="4323998" cy="369332"/>
          </a:xfrm>
          <a:prstGeom prst="rect">
            <a:avLst/>
          </a:prstGeom>
          <a:noFill/>
        </p:spPr>
        <p:txBody>
          <a:bodyPr wrap="square">
            <a:spAutoFit/>
          </a:bodyPr>
          <a:lstStyle/>
          <a:p>
            <a:pPr algn="r"/>
            <a:r>
              <a:rPr lang="en-US" sz="1800" dirty="0">
                <a:solidFill>
                  <a:schemeClr val="tx1"/>
                </a:solidFill>
                <a:latin typeface="Arial" pitchFamily="34" charset="0"/>
                <a:cs typeface="Arial" pitchFamily="34" charset="0"/>
              </a:rPr>
              <a:t>BMC Infectious Diseases 2012, 12:247</a:t>
            </a:r>
          </a:p>
        </p:txBody>
      </p:sp>
      <p:sp>
        <p:nvSpPr>
          <p:cNvPr id="5" name="TextBox 4">
            <a:extLst>
              <a:ext uri="{FF2B5EF4-FFF2-40B4-BE49-F238E27FC236}">
                <a16:creationId xmlns:a16="http://schemas.microsoft.com/office/drawing/2014/main" id="{123B9FBF-37B8-A35C-CC91-AB156C2E5D80}"/>
              </a:ext>
            </a:extLst>
          </p:cNvPr>
          <p:cNvSpPr txBox="1"/>
          <p:nvPr/>
        </p:nvSpPr>
        <p:spPr>
          <a:xfrm>
            <a:off x="754949" y="1276277"/>
            <a:ext cx="10473491" cy="1107996"/>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Intravascular Devices and Fever: Role of Procalcitonin</a:t>
            </a:r>
          </a:p>
          <a:p>
            <a:endParaRPr lang="en-US" sz="2400" dirty="0">
              <a:latin typeface="Calibri" panose="020F0502020204030204" pitchFamily="34" charset="0"/>
              <a:cs typeface="Calibri" panose="020F0502020204030204" pitchFamily="34" charset="0"/>
            </a:endParaRPr>
          </a:p>
          <a:p>
            <a:endParaRPr lang="en-US" dirty="0"/>
          </a:p>
        </p:txBody>
      </p:sp>
      <p:pic>
        <p:nvPicPr>
          <p:cNvPr id="7" name="Picture 6">
            <a:extLst>
              <a:ext uri="{FF2B5EF4-FFF2-40B4-BE49-F238E27FC236}">
                <a16:creationId xmlns:a16="http://schemas.microsoft.com/office/drawing/2014/main" id="{DAF25C04-8502-4C97-1B16-810CB0F3FC73}"/>
              </a:ext>
            </a:extLst>
          </p:cNvPr>
          <p:cNvPicPr>
            <a:picLocks noChangeAspect="1"/>
          </p:cNvPicPr>
          <p:nvPr/>
        </p:nvPicPr>
        <p:blipFill>
          <a:blip r:embed="rId3"/>
          <a:stretch>
            <a:fillRect/>
          </a:stretch>
        </p:blipFill>
        <p:spPr>
          <a:xfrm>
            <a:off x="1356850" y="1849941"/>
            <a:ext cx="3392130" cy="3360722"/>
          </a:xfrm>
          <a:prstGeom prst="rect">
            <a:avLst/>
          </a:prstGeom>
        </p:spPr>
      </p:pic>
      <p:pic>
        <p:nvPicPr>
          <p:cNvPr id="9" name="Picture 8">
            <a:extLst>
              <a:ext uri="{FF2B5EF4-FFF2-40B4-BE49-F238E27FC236}">
                <a16:creationId xmlns:a16="http://schemas.microsoft.com/office/drawing/2014/main" id="{0C5CE208-7052-D09B-49CE-0061A93B2F6A}"/>
              </a:ext>
            </a:extLst>
          </p:cNvPr>
          <p:cNvPicPr>
            <a:picLocks noChangeAspect="1"/>
          </p:cNvPicPr>
          <p:nvPr/>
        </p:nvPicPr>
        <p:blipFill>
          <a:blip r:embed="rId4"/>
          <a:stretch>
            <a:fillRect/>
          </a:stretch>
        </p:blipFill>
        <p:spPr>
          <a:xfrm>
            <a:off x="6096000" y="1996588"/>
            <a:ext cx="4829939" cy="3019389"/>
          </a:xfrm>
          <a:prstGeom prst="rect">
            <a:avLst/>
          </a:prstGeom>
        </p:spPr>
      </p:pic>
      <p:sp>
        <p:nvSpPr>
          <p:cNvPr id="10" name="Rectangle 9">
            <a:extLst>
              <a:ext uri="{FF2B5EF4-FFF2-40B4-BE49-F238E27FC236}">
                <a16:creationId xmlns:a16="http://schemas.microsoft.com/office/drawing/2014/main" id="{A4761016-4DBD-EB43-D0DD-B90E214D32BE}"/>
              </a:ext>
            </a:extLst>
          </p:cNvPr>
          <p:cNvSpPr/>
          <p:nvPr/>
        </p:nvSpPr>
        <p:spPr>
          <a:xfrm>
            <a:off x="754949" y="5322662"/>
            <a:ext cx="5027688" cy="923330"/>
          </a:xfrm>
          <a:prstGeom prst="rect">
            <a:avLst/>
          </a:prstGeom>
        </p:spPr>
        <p:txBody>
          <a:bodyPr wrap="square">
            <a:spAutoFit/>
          </a:bodyPr>
          <a:lstStyle/>
          <a:p>
            <a:pPr algn="ctr"/>
            <a:r>
              <a:rPr lang="en-US" dirty="0">
                <a:latin typeface="Arial" pitchFamily="34" charset="0"/>
                <a:cs typeface="Arial" pitchFamily="34" charset="0"/>
              </a:rPr>
              <a:t>ROC curves of PCT, WBC, and CRP on D0 for</a:t>
            </a:r>
          </a:p>
          <a:p>
            <a:pPr algn="ctr"/>
            <a:r>
              <a:rPr lang="en-US" dirty="0">
                <a:latin typeface="Arial" pitchFamily="34" charset="0"/>
                <a:cs typeface="Arial" pitchFamily="34" charset="0"/>
              </a:rPr>
              <a:t>differentiating between patients with and without proven CRBSI in the ICU</a:t>
            </a:r>
          </a:p>
        </p:txBody>
      </p:sp>
      <p:pic>
        <p:nvPicPr>
          <p:cNvPr id="11" name="Picture 10">
            <a:extLst>
              <a:ext uri="{FF2B5EF4-FFF2-40B4-BE49-F238E27FC236}">
                <a16:creationId xmlns:a16="http://schemas.microsoft.com/office/drawing/2014/main" id="{FB468616-DC4E-638E-DAF6-D774E872C1A2}"/>
              </a:ext>
            </a:extLst>
          </p:cNvPr>
          <p:cNvPicPr>
            <a:picLocks noChangeAspect="1"/>
          </p:cNvPicPr>
          <p:nvPr/>
        </p:nvPicPr>
        <p:blipFill>
          <a:blip r:embed="rId5"/>
          <a:stretch>
            <a:fillRect/>
          </a:stretch>
        </p:blipFill>
        <p:spPr>
          <a:xfrm>
            <a:off x="6384538" y="5210663"/>
            <a:ext cx="4194412" cy="798645"/>
          </a:xfrm>
          <a:prstGeom prst="rect">
            <a:avLst/>
          </a:prstGeom>
        </p:spPr>
      </p:pic>
    </p:spTree>
    <p:extLst>
      <p:ext uri="{BB962C8B-B14F-4D97-AF65-F5344CB8AC3E}">
        <p14:creationId xmlns:p14="http://schemas.microsoft.com/office/powerpoint/2010/main" val="38769850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580225" y="245226"/>
            <a:ext cx="8682361" cy="1255100"/>
          </a:xfrm>
        </p:spPr>
        <p:txBody>
          <a:bodyPr>
            <a:normAutofit fontScale="90000"/>
          </a:bodyPr>
          <a:lstStyle/>
          <a:p>
            <a:pPr algn="ctr"/>
            <a:r>
              <a:rPr lang="en-US" sz="3600" b="1" dirty="0">
                <a:latin typeface="Calibri" panose="020F0502020204030204" pitchFamily="34" charset="0"/>
                <a:cs typeface="Calibri" panose="020F0502020204030204" pitchFamily="34" charset="0"/>
              </a:rPr>
              <a:t>Persistent Fever in ICU: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Diagnostic Approach</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Med. 2008, 36: 1330-1349</a:t>
            </a:r>
          </a:p>
        </p:txBody>
      </p:sp>
      <p:sp>
        <p:nvSpPr>
          <p:cNvPr id="5" name="TextBox 4">
            <a:extLst>
              <a:ext uri="{FF2B5EF4-FFF2-40B4-BE49-F238E27FC236}">
                <a16:creationId xmlns:a16="http://schemas.microsoft.com/office/drawing/2014/main" id="{123B9FBF-37B8-A35C-CC91-AB156C2E5D80}"/>
              </a:ext>
            </a:extLst>
          </p:cNvPr>
          <p:cNvSpPr txBox="1"/>
          <p:nvPr/>
        </p:nvSpPr>
        <p:spPr>
          <a:xfrm>
            <a:off x="823774" y="1748225"/>
            <a:ext cx="10544452" cy="3693319"/>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Fever Within 72 hrs of Surgery</a:t>
            </a:r>
          </a:p>
          <a:p>
            <a:endParaRPr lang="en-US" sz="2400" b="1"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Examine surgical wound</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CXR not mandatory during initial 72 hrs unless respiratory symptoms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Urinalysis and culture not mandatory during initial 72 hrs for isolated fever</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DVT, PE, superficial thrombophlebitis </a:t>
            </a:r>
          </a:p>
          <a:p>
            <a:endParaRPr lang="en-US" dirty="0"/>
          </a:p>
        </p:txBody>
      </p:sp>
    </p:spTree>
    <p:extLst>
      <p:ext uri="{BB962C8B-B14F-4D97-AF65-F5344CB8AC3E}">
        <p14:creationId xmlns:p14="http://schemas.microsoft.com/office/powerpoint/2010/main" val="601702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580225" y="245226"/>
            <a:ext cx="8682361" cy="1255100"/>
          </a:xfrm>
        </p:spPr>
        <p:txBody>
          <a:bodyPr>
            <a:normAutofit fontScale="90000"/>
          </a:bodyPr>
          <a:lstStyle/>
          <a:p>
            <a:pPr algn="ctr"/>
            <a:r>
              <a:rPr lang="en-US" sz="3600" b="1" dirty="0">
                <a:latin typeface="Calibri" panose="020F0502020204030204" pitchFamily="34" charset="0"/>
                <a:cs typeface="Calibri" panose="020F0502020204030204" pitchFamily="34" charset="0"/>
              </a:rPr>
              <a:t>Persistent Fever in ICU: </a:t>
            </a:r>
            <a:br>
              <a:rPr lang="en-US" sz="3600" b="1" dirty="0">
                <a:latin typeface="Calibri" panose="020F0502020204030204" pitchFamily="34" charset="0"/>
                <a:cs typeface="Calibri" panose="020F0502020204030204" pitchFamily="34" charset="0"/>
              </a:rPr>
            </a:br>
            <a:r>
              <a:rPr lang="en-US" sz="3600" b="1" dirty="0">
                <a:latin typeface="Calibri" panose="020F0502020204030204" pitchFamily="34" charset="0"/>
                <a:cs typeface="Calibri" panose="020F0502020204030204" pitchFamily="34" charset="0"/>
              </a:rPr>
              <a:t>Diagnostic Approach</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68826" y="6488668"/>
            <a:ext cx="5081082"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J </a:t>
            </a:r>
            <a:r>
              <a:rPr lang="en-US" dirty="0" err="1">
                <a:latin typeface="Calibri" panose="020F0502020204030204" pitchFamily="34" charset="0"/>
                <a:cs typeface="Calibri" panose="020F0502020204030204" pitchFamily="34" charset="0"/>
              </a:rPr>
              <a:t>Neuroanaesthesiol</a:t>
            </a:r>
            <a:r>
              <a:rPr lang="en-US" dirty="0">
                <a:latin typeface="Calibri" panose="020F0502020204030204" pitchFamily="34" charset="0"/>
                <a:cs typeface="Calibri" panose="020F0502020204030204" pitchFamily="34" charset="0"/>
              </a:rPr>
              <a:t> Crit Care 2019;6:275–283</a:t>
            </a:r>
          </a:p>
        </p:txBody>
      </p:sp>
      <p:sp>
        <p:nvSpPr>
          <p:cNvPr id="5" name="TextBox 4">
            <a:extLst>
              <a:ext uri="{FF2B5EF4-FFF2-40B4-BE49-F238E27FC236}">
                <a16:creationId xmlns:a16="http://schemas.microsoft.com/office/drawing/2014/main" id="{123B9FBF-37B8-A35C-CC91-AB156C2E5D80}"/>
              </a:ext>
            </a:extLst>
          </p:cNvPr>
          <p:cNvSpPr txBox="1"/>
          <p:nvPr/>
        </p:nvSpPr>
        <p:spPr>
          <a:xfrm>
            <a:off x="725451" y="1269493"/>
            <a:ext cx="5626188" cy="461665"/>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Non-infectious Etiologies: </a:t>
            </a:r>
          </a:p>
        </p:txBody>
      </p:sp>
      <p:pic>
        <p:nvPicPr>
          <p:cNvPr id="7" name="Picture 6">
            <a:extLst>
              <a:ext uri="{FF2B5EF4-FFF2-40B4-BE49-F238E27FC236}">
                <a16:creationId xmlns:a16="http://schemas.microsoft.com/office/drawing/2014/main" id="{62D2BF9C-3965-AD92-9E2F-9B454DC3267B}"/>
              </a:ext>
            </a:extLst>
          </p:cNvPr>
          <p:cNvPicPr>
            <a:picLocks noChangeAspect="1"/>
          </p:cNvPicPr>
          <p:nvPr/>
        </p:nvPicPr>
        <p:blipFill>
          <a:blip r:embed="rId3"/>
          <a:stretch>
            <a:fillRect/>
          </a:stretch>
        </p:blipFill>
        <p:spPr>
          <a:xfrm>
            <a:off x="6605508" y="1160206"/>
            <a:ext cx="3160121" cy="5697794"/>
          </a:xfrm>
          <a:prstGeom prst="rect">
            <a:avLst/>
          </a:prstGeom>
        </p:spPr>
      </p:pic>
      <p:sp>
        <p:nvSpPr>
          <p:cNvPr id="11" name="TextBox 10">
            <a:extLst>
              <a:ext uri="{FF2B5EF4-FFF2-40B4-BE49-F238E27FC236}">
                <a16:creationId xmlns:a16="http://schemas.microsoft.com/office/drawing/2014/main" id="{EEEB7711-F12A-E8B7-25FA-BA69F1B3F850}"/>
              </a:ext>
            </a:extLst>
          </p:cNvPr>
          <p:cNvSpPr txBox="1"/>
          <p:nvPr/>
        </p:nvSpPr>
        <p:spPr>
          <a:xfrm>
            <a:off x="656625" y="2355587"/>
            <a:ext cx="5626188" cy="3046988"/>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More common in the neurointensive care unit than other critical care settings</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50 and 80% of all patients presenting with SAH have fever within first week</a:t>
            </a:r>
          </a:p>
          <a:p>
            <a:pPr marL="285750" indent="-28575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Associated with increased ICP, longer ICU length of stay and overall poor outcomes</a:t>
            </a:r>
          </a:p>
        </p:txBody>
      </p:sp>
    </p:spTree>
    <p:extLst>
      <p:ext uri="{BB962C8B-B14F-4D97-AF65-F5344CB8AC3E}">
        <p14:creationId xmlns:p14="http://schemas.microsoft.com/office/powerpoint/2010/main" val="1712976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882066" y="245226"/>
            <a:ext cx="8806649" cy="1255100"/>
          </a:xfrm>
        </p:spPr>
        <p:txBody>
          <a:bodyPr>
            <a:normAutofit fontScale="90000"/>
          </a:bodyPr>
          <a:lstStyle/>
          <a:p>
            <a:pPr algn="ctr"/>
            <a:r>
              <a:rPr lang="en-US" b="1" dirty="0">
                <a:latin typeface="Calibri" panose="020F0502020204030204" pitchFamily="34" charset="0"/>
                <a:cs typeface="Calibri" panose="020F0502020204030204" pitchFamily="34" charset="0"/>
              </a:rPr>
              <a:t>Persistent Fever in ICU:</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treatment</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b="0" i="0" dirty="0">
                <a:effectLst/>
                <a:latin typeface="Calibri" panose="020F0502020204030204" pitchFamily="34" charset="0"/>
                <a:cs typeface="Calibri" panose="020F0502020204030204" pitchFamily="34" charset="0"/>
              </a:rPr>
              <a:t>N Engl J Med 2015; 373:2215-2224</a:t>
            </a:r>
            <a:endParaRPr lang="en-US"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705BE33-DA35-FA73-33BA-09CB807B2CB9}"/>
              </a:ext>
            </a:extLst>
          </p:cNvPr>
          <p:cNvSpPr txBox="1"/>
          <p:nvPr/>
        </p:nvSpPr>
        <p:spPr>
          <a:xfrm>
            <a:off x="958787" y="1358284"/>
            <a:ext cx="5326603" cy="489364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Role of Acetaminophen</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Prospective, parallel-group, blinded, RCT in 2015 on fever treatment in patients with probable infection</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346 were assigned to acetaminophen group and 344 in placebo</a:t>
            </a:r>
          </a:p>
          <a:p>
            <a:endParaRPr lang="en-US" sz="2400" dirty="0">
              <a:latin typeface="Calibri" panose="020F0502020204030204" pitchFamily="34" charset="0"/>
              <a:cs typeface="Calibri" panose="020F0502020204030204" pitchFamily="34" charset="0"/>
            </a:endParaRPr>
          </a:p>
          <a:p>
            <a:r>
              <a:rPr lang="en-US" sz="2400" b="0" i="0" dirty="0">
                <a:effectLst/>
                <a:latin typeface="Calibri" panose="020F0502020204030204" pitchFamily="34" charset="0"/>
                <a:cs typeface="Calibri" panose="020F0502020204030204" pitchFamily="34" charset="0"/>
              </a:rPr>
              <a:t>No difference in number of ICU-free days to day 28</a:t>
            </a:r>
          </a:p>
          <a:p>
            <a:endParaRPr lang="en-US" sz="2400" dirty="0">
              <a:latin typeface="Calibri" panose="020F0502020204030204" pitchFamily="34" charset="0"/>
              <a:cs typeface="Calibri" panose="020F0502020204030204" pitchFamily="34" charset="0"/>
            </a:endParaRPr>
          </a:p>
          <a:p>
            <a:r>
              <a:rPr lang="en-US" sz="2400" b="0" i="0" dirty="0">
                <a:effectLst/>
                <a:latin typeface="Calibri" panose="020F0502020204030204" pitchFamily="34" charset="0"/>
                <a:cs typeface="Calibri" panose="020F0502020204030204" pitchFamily="34" charset="0"/>
              </a:rPr>
              <a:t>No difference in mortality at day 28 &amp; 90</a:t>
            </a:r>
            <a:endParaRPr lang="en-US" sz="240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85FB22D-34F8-7BB4-7D38-C6FBA5C19001}"/>
              </a:ext>
            </a:extLst>
          </p:cNvPr>
          <p:cNvPicPr>
            <a:picLocks noChangeAspect="1"/>
          </p:cNvPicPr>
          <p:nvPr/>
        </p:nvPicPr>
        <p:blipFill>
          <a:blip r:embed="rId3"/>
          <a:stretch>
            <a:fillRect/>
          </a:stretch>
        </p:blipFill>
        <p:spPr>
          <a:xfrm>
            <a:off x="6622787" y="2003849"/>
            <a:ext cx="4829407" cy="3375227"/>
          </a:xfrm>
          <a:prstGeom prst="rect">
            <a:avLst/>
          </a:prstGeom>
        </p:spPr>
      </p:pic>
    </p:spTree>
    <p:extLst>
      <p:ext uri="{BB962C8B-B14F-4D97-AF65-F5344CB8AC3E}">
        <p14:creationId xmlns:p14="http://schemas.microsoft.com/office/powerpoint/2010/main" val="2197618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1882066" y="245226"/>
            <a:ext cx="8806649" cy="1255100"/>
          </a:xfrm>
        </p:spPr>
        <p:txBody>
          <a:bodyPr>
            <a:normAutofit fontScale="90000"/>
          </a:bodyPr>
          <a:lstStyle/>
          <a:p>
            <a:pPr algn="ctr"/>
            <a:r>
              <a:rPr lang="en-US" b="1" dirty="0">
                <a:latin typeface="Calibri" panose="020F0502020204030204" pitchFamily="34" charset="0"/>
                <a:cs typeface="Calibri" panose="020F0502020204030204" pitchFamily="34" charset="0"/>
              </a:rPr>
              <a:t>Persistent Fever in ICU:</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treatment</a:t>
            </a:r>
            <a:br>
              <a:rPr lang="en-US" b="1" dirty="0">
                <a:latin typeface="Calibri" panose="020F0502020204030204" pitchFamily="34" charset="0"/>
                <a:cs typeface="Calibri" panose="020F0502020204030204" pitchFamily="34" charset="0"/>
              </a:rPr>
            </a:b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b="0" i="0" dirty="0">
                <a:effectLst/>
                <a:latin typeface="Calibri" panose="020F0502020204030204" pitchFamily="34" charset="0"/>
                <a:cs typeface="Calibri" panose="020F0502020204030204" pitchFamily="34" charset="0"/>
              </a:rPr>
              <a:t>N Engl J Med 2015; 373:2215-2224</a:t>
            </a:r>
            <a:endParaRPr lang="en-US"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AA5AD7E-76ED-F591-05CC-2ABD81CEBBFF}"/>
              </a:ext>
            </a:extLst>
          </p:cNvPr>
          <p:cNvPicPr>
            <a:picLocks noChangeAspect="1"/>
          </p:cNvPicPr>
          <p:nvPr/>
        </p:nvPicPr>
        <p:blipFill>
          <a:blip r:embed="rId3"/>
          <a:stretch>
            <a:fillRect/>
          </a:stretch>
        </p:blipFill>
        <p:spPr>
          <a:xfrm>
            <a:off x="2436920" y="2131054"/>
            <a:ext cx="7696940" cy="3932655"/>
          </a:xfrm>
          <a:prstGeom prst="rect">
            <a:avLst/>
          </a:prstGeom>
        </p:spPr>
      </p:pic>
      <p:sp>
        <p:nvSpPr>
          <p:cNvPr id="9" name="TextBox 8">
            <a:extLst>
              <a:ext uri="{FF2B5EF4-FFF2-40B4-BE49-F238E27FC236}">
                <a16:creationId xmlns:a16="http://schemas.microsoft.com/office/drawing/2014/main" id="{CC513C62-3067-3F58-974B-D3BD662D8686}"/>
              </a:ext>
            </a:extLst>
          </p:cNvPr>
          <p:cNvSpPr txBox="1"/>
          <p:nvPr/>
        </p:nvSpPr>
        <p:spPr>
          <a:xfrm>
            <a:off x="1103050" y="1500325"/>
            <a:ext cx="6094520" cy="461665"/>
          </a:xfrm>
          <a:prstGeom prst="rect">
            <a:avLst/>
          </a:prstGeom>
          <a:noFill/>
        </p:spPr>
        <p:txBody>
          <a:bodyPr wrap="square">
            <a:spAutoFit/>
          </a:bodyPr>
          <a:lstStyle/>
          <a:p>
            <a:r>
              <a:rPr lang="en-US" sz="2400" b="1" dirty="0">
                <a:latin typeface="Calibri" panose="020F0502020204030204" pitchFamily="34" charset="0"/>
                <a:cs typeface="Calibri" panose="020F0502020204030204" pitchFamily="34" charset="0"/>
              </a:rPr>
              <a:t>Role of Acetaminophen</a:t>
            </a:r>
          </a:p>
        </p:txBody>
      </p:sp>
    </p:spTree>
    <p:extLst>
      <p:ext uri="{BB962C8B-B14F-4D97-AF65-F5344CB8AC3E}">
        <p14:creationId xmlns:p14="http://schemas.microsoft.com/office/powerpoint/2010/main" val="18152784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3599195" y="245226"/>
            <a:ext cx="4993609" cy="1255100"/>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treatment</a:t>
            </a:r>
            <a:endParaRPr lang="en-US" dirty="0"/>
          </a:p>
        </p:txBody>
      </p:sp>
      <p:sp>
        <p:nvSpPr>
          <p:cNvPr id="8" name="TextBox 7">
            <a:extLst>
              <a:ext uri="{FF2B5EF4-FFF2-40B4-BE49-F238E27FC236}">
                <a16:creationId xmlns:a16="http://schemas.microsoft.com/office/drawing/2014/main" id="{4611DE96-5610-FA40-E5F5-0B24E7E97502}"/>
              </a:ext>
            </a:extLst>
          </p:cNvPr>
          <p:cNvSpPr txBox="1"/>
          <p:nvPr/>
        </p:nvSpPr>
        <p:spPr>
          <a:xfrm>
            <a:off x="7806813" y="6436310"/>
            <a:ext cx="4009366" cy="369332"/>
          </a:xfrm>
          <a:prstGeom prst="rect">
            <a:avLst/>
          </a:prstGeom>
          <a:noFill/>
        </p:spPr>
        <p:txBody>
          <a:bodyPr wrap="square">
            <a:spAutoFit/>
          </a:bodyPr>
          <a:lstStyle/>
          <a:p>
            <a:r>
              <a:rPr lang="en-US" b="0" i="1" dirty="0">
                <a:effectLst/>
                <a:latin typeface="Guardian TextSans Web"/>
              </a:rPr>
              <a:t>Arch Intern Med. </a:t>
            </a:r>
            <a:r>
              <a:rPr lang="en-US" b="0" i="0" dirty="0">
                <a:effectLst/>
                <a:latin typeface="Guardian TextSans Web"/>
              </a:rPr>
              <a:t>2001;161(1):121-123</a:t>
            </a: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160532F-C6E8-7A1D-5F5F-F79B160A8336}"/>
              </a:ext>
            </a:extLst>
          </p:cNvPr>
          <p:cNvSpPr txBox="1"/>
          <p:nvPr/>
        </p:nvSpPr>
        <p:spPr>
          <a:xfrm>
            <a:off x="648070" y="1278383"/>
            <a:ext cx="5788242" cy="477053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External Cooling</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RCT comparing external cooling with no treatment in surgical ICU patients with fever ≥38.5°C and SIRS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18</a:t>
            </a:r>
            <a:r>
              <a:rPr lang="en-US" sz="2000" b="0" i="0" dirty="0">
                <a:effectLst/>
                <a:latin typeface="Calibri" panose="020F0502020204030204" pitchFamily="34" charset="0"/>
                <a:cs typeface="Calibri" panose="020F0502020204030204" pitchFamily="34" charset="0"/>
              </a:rPr>
              <a:t> patients received external cooling while 20 received no antipyretic treatment, e</a:t>
            </a:r>
            <a:r>
              <a:rPr lang="en-US" sz="2000" dirty="0">
                <a:latin typeface="Calibri" panose="020F0502020204030204" pitchFamily="34" charset="0"/>
                <a:cs typeface="Calibri" panose="020F0502020204030204" pitchFamily="34" charset="0"/>
              </a:rPr>
              <a:t>xcluded </a:t>
            </a:r>
            <a:r>
              <a:rPr lang="en-US" sz="2000" b="0" i="0" dirty="0">
                <a:effectLst/>
                <a:latin typeface="Calibri" panose="020F0502020204030204" pitchFamily="34" charset="0"/>
                <a:cs typeface="Calibri" panose="020F0502020204030204" pitchFamily="34" charset="0"/>
              </a:rPr>
              <a:t>neurotrauma or severe hypoxemia</a:t>
            </a:r>
          </a:p>
          <a:p>
            <a:endParaRPr lang="en-US" sz="2000" dirty="0">
              <a:latin typeface="Calibri" panose="020F0502020204030204" pitchFamily="34" charset="0"/>
              <a:cs typeface="Calibri" panose="020F0502020204030204" pitchFamily="34" charset="0"/>
            </a:endParaRPr>
          </a:p>
          <a:p>
            <a:r>
              <a:rPr lang="en-US" sz="2000" b="0" i="0" dirty="0">
                <a:effectLst/>
                <a:latin typeface="Calibri" panose="020F0502020204030204" pitchFamily="34" charset="0"/>
                <a:cs typeface="Calibri" panose="020F0502020204030204" pitchFamily="34" charset="0"/>
              </a:rPr>
              <a:t>External cooling was achieved using cooling blankets, ice packs, or cloths</a:t>
            </a:r>
          </a:p>
          <a:p>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No significant differences in recurrence of fever, antibiotic therapy, ICU and hospital length of stay, or mortality </a:t>
            </a:r>
          </a:p>
        </p:txBody>
      </p:sp>
      <p:pic>
        <p:nvPicPr>
          <p:cNvPr id="6" name="Picture 5">
            <a:extLst>
              <a:ext uri="{FF2B5EF4-FFF2-40B4-BE49-F238E27FC236}">
                <a16:creationId xmlns:a16="http://schemas.microsoft.com/office/drawing/2014/main" id="{6735147B-9D47-F68D-142E-12DB08B31567}"/>
              </a:ext>
            </a:extLst>
          </p:cNvPr>
          <p:cNvPicPr>
            <a:picLocks noChangeAspect="1"/>
          </p:cNvPicPr>
          <p:nvPr/>
        </p:nvPicPr>
        <p:blipFill>
          <a:blip r:embed="rId3"/>
          <a:stretch>
            <a:fillRect/>
          </a:stretch>
        </p:blipFill>
        <p:spPr>
          <a:xfrm>
            <a:off x="6366586" y="1589103"/>
            <a:ext cx="5328264" cy="3390206"/>
          </a:xfrm>
          <a:prstGeom prst="rect">
            <a:avLst/>
          </a:prstGeom>
        </p:spPr>
      </p:pic>
    </p:spTree>
    <p:extLst>
      <p:ext uri="{BB962C8B-B14F-4D97-AF65-F5344CB8AC3E}">
        <p14:creationId xmlns:p14="http://schemas.microsoft.com/office/powerpoint/2010/main" val="1118833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79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470E28F1-BD40-7A29-88CF-490F4282D96C}"/>
              </a:ext>
            </a:extLst>
          </p:cNvPr>
          <p:cNvGraphicFramePr>
            <a:graphicFrameLocks noGrp="1"/>
          </p:cNvGraphicFramePr>
          <p:nvPr>
            <p:extLst>
              <p:ext uri="{D42A27DB-BD31-4B8C-83A1-F6EECF244321}">
                <p14:modId xmlns:p14="http://schemas.microsoft.com/office/powerpoint/2010/main" val="1959083050"/>
              </p:ext>
            </p:extLst>
          </p:nvPr>
        </p:nvGraphicFramePr>
        <p:xfrm>
          <a:off x="2820540" y="1674996"/>
          <a:ext cx="6550917" cy="4754880"/>
        </p:xfrm>
        <a:graphic>
          <a:graphicData uri="http://schemas.openxmlformats.org/drawingml/2006/table">
            <a:tbl>
              <a:tblPr firstRow="1" bandRow="1">
                <a:tableStyleId>{5C22544A-7EE6-4342-B048-85BDC9FD1C3A}</a:tableStyleId>
              </a:tblPr>
              <a:tblGrid>
                <a:gridCol w="1945554">
                  <a:extLst>
                    <a:ext uri="{9D8B030D-6E8A-4147-A177-3AD203B41FA5}">
                      <a16:colId xmlns:a16="http://schemas.microsoft.com/office/drawing/2014/main" val="3854301940"/>
                    </a:ext>
                  </a:extLst>
                </a:gridCol>
                <a:gridCol w="2251511">
                  <a:extLst>
                    <a:ext uri="{9D8B030D-6E8A-4147-A177-3AD203B41FA5}">
                      <a16:colId xmlns:a16="http://schemas.microsoft.com/office/drawing/2014/main" val="4068241322"/>
                    </a:ext>
                  </a:extLst>
                </a:gridCol>
                <a:gridCol w="2353852">
                  <a:extLst>
                    <a:ext uri="{9D8B030D-6E8A-4147-A177-3AD203B41FA5}">
                      <a16:colId xmlns:a16="http://schemas.microsoft.com/office/drawing/2014/main" val="402701115"/>
                    </a:ext>
                  </a:extLst>
                </a:gridCol>
              </a:tblGrid>
              <a:tr h="228715">
                <a:tc>
                  <a:txBody>
                    <a:bodyPr/>
                    <a:lstStyle/>
                    <a:p>
                      <a:endParaRPr lang="en-US" sz="1800" dirty="0">
                        <a:latin typeface="Calibri" panose="020F0502020204030204" pitchFamily="34" charset="0"/>
                        <a:cs typeface="Calibri" panose="020F0502020204030204" pitchFamily="34" charset="0"/>
                      </a:endParaRPr>
                    </a:p>
                  </a:txBody>
                  <a:tcPr>
                    <a:solidFill>
                      <a:schemeClr val="bg2">
                        <a:lumMod val="50000"/>
                      </a:schemeClr>
                    </a:solidFill>
                  </a:tcPr>
                </a:tc>
                <a:tc>
                  <a:txBody>
                    <a:bodyPr/>
                    <a:lstStyle/>
                    <a:p>
                      <a:r>
                        <a:rPr lang="en-US" sz="1800" dirty="0">
                          <a:latin typeface="Calibri" panose="020F0502020204030204" pitchFamily="34" charset="0"/>
                          <a:cs typeface="Calibri" panose="020F0502020204030204" pitchFamily="34" charset="0"/>
                        </a:rPr>
                        <a:t> Fever</a:t>
                      </a:r>
                    </a:p>
                  </a:txBody>
                  <a:tcPr>
                    <a:solidFill>
                      <a:schemeClr val="bg2">
                        <a:lumMod val="50000"/>
                      </a:schemeClr>
                    </a:solidFill>
                  </a:tcPr>
                </a:tc>
                <a:tc>
                  <a:txBody>
                    <a:bodyPr/>
                    <a:lstStyle/>
                    <a:p>
                      <a:r>
                        <a:rPr lang="en-US" sz="1800" dirty="0">
                          <a:latin typeface="Calibri" panose="020F0502020204030204" pitchFamily="34" charset="0"/>
                          <a:cs typeface="Calibri" panose="020F0502020204030204" pitchFamily="34" charset="0"/>
                        </a:rPr>
                        <a:t>Hyperthermia </a:t>
                      </a:r>
                    </a:p>
                  </a:txBody>
                  <a:tcPr>
                    <a:solidFill>
                      <a:schemeClr val="bg2">
                        <a:lumMod val="50000"/>
                      </a:schemeClr>
                    </a:solidFill>
                  </a:tcPr>
                </a:tc>
                <a:extLst>
                  <a:ext uri="{0D108BD9-81ED-4DB2-BD59-A6C34878D82A}">
                    <a16:rowId xmlns:a16="http://schemas.microsoft.com/office/drawing/2014/main" val="4086187465"/>
                  </a:ext>
                </a:extLst>
              </a:tr>
              <a:tr h="571787">
                <a:tc>
                  <a:txBody>
                    <a:bodyPr/>
                    <a:lstStyle/>
                    <a:p>
                      <a:r>
                        <a:rPr lang="en-US" sz="1800" dirty="0">
                          <a:latin typeface="Calibri" panose="020F0502020204030204" pitchFamily="34" charset="0"/>
                          <a:cs typeface="Calibri" panose="020F0502020204030204" pitchFamily="34" charset="0"/>
                        </a:rPr>
                        <a:t>Typical examples</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Infection </a:t>
                      </a:r>
                    </a:p>
                    <a:p>
                      <a:r>
                        <a:rPr lang="en-US" sz="1800" dirty="0">
                          <a:latin typeface="Calibri" panose="020F0502020204030204" pitchFamily="34" charset="0"/>
                          <a:cs typeface="Calibri" panose="020F0502020204030204" pitchFamily="34" charset="0"/>
                        </a:rPr>
                        <a:t>Sterile inflammation (pancreatitis) </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Exertional heat stroke </a:t>
                      </a:r>
                    </a:p>
                    <a:p>
                      <a:r>
                        <a:rPr lang="en-US" sz="1800" dirty="0">
                          <a:latin typeface="Calibri" panose="020F0502020204030204" pitchFamily="34" charset="0"/>
                          <a:cs typeface="Calibri" panose="020F0502020204030204" pitchFamily="34" charset="0"/>
                        </a:rPr>
                        <a:t>Malignant hyperthermia </a:t>
                      </a:r>
                    </a:p>
                    <a:p>
                      <a:r>
                        <a:rPr lang="en-US" sz="1800" dirty="0">
                          <a:latin typeface="Calibri" panose="020F0502020204030204" pitchFamily="34" charset="0"/>
                          <a:cs typeface="Calibri" panose="020F0502020204030204" pitchFamily="34" charset="0"/>
                        </a:rPr>
                        <a:t>NMS</a:t>
                      </a:r>
                    </a:p>
                  </a:txBody>
                  <a:tcPr>
                    <a:solidFill>
                      <a:schemeClr val="bg2"/>
                    </a:solidFill>
                  </a:tcPr>
                </a:tc>
                <a:extLst>
                  <a:ext uri="{0D108BD9-81ED-4DB2-BD59-A6C34878D82A}">
                    <a16:rowId xmlns:a16="http://schemas.microsoft.com/office/drawing/2014/main" val="768241213"/>
                  </a:ext>
                </a:extLst>
              </a:tr>
              <a:tr h="232299">
                <a:tc>
                  <a:txBody>
                    <a:bodyPr/>
                    <a:lstStyle/>
                    <a:p>
                      <a:r>
                        <a:rPr lang="en-US" sz="1800" dirty="0">
                          <a:latin typeface="Calibri" panose="020F0502020204030204" pitchFamily="34" charset="0"/>
                          <a:cs typeface="Calibri" panose="020F0502020204030204" pitchFamily="34" charset="0"/>
                        </a:rPr>
                        <a:t>Temp</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Usually below 41 C </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Often above 41 C</a:t>
                      </a:r>
                    </a:p>
                  </a:txBody>
                  <a:tcPr>
                    <a:solidFill>
                      <a:schemeClr val="bg2"/>
                    </a:solidFill>
                  </a:tcPr>
                </a:tc>
                <a:extLst>
                  <a:ext uri="{0D108BD9-81ED-4DB2-BD59-A6C34878D82A}">
                    <a16:rowId xmlns:a16="http://schemas.microsoft.com/office/drawing/2014/main" val="447614660"/>
                  </a:ext>
                </a:extLst>
              </a:tr>
              <a:tr h="400251">
                <a:tc>
                  <a:txBody>
                    <a:bodyPr/>
                    <a:lstStyle/>
                    <a:p>
                      <a:r>
                        <a:rPr lang="en-US" sz="1800" dirty="0">
                          <a:latin typeface="Calibri" panose="020F0502020204030204" pitchFamily="34" charset="0"/>
                          <a:cs typeface="Calibri" panose="020F0502020204030204" pitchFamily="34" charset="0"/>
                        </a:rPr>
                        <a:t>Clinical features</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Rigor can precede temp spike</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Lack of rigor, rigidity or increased tone</a:t>
                      </a:r>
                    </a:p>
                  </a:txBody>
                  <a:tcPr>
                    <a:solidFill>
                      <a:schemeClr val="bg2"/>
                    </a:solidFill>
                  </a:tcPr>
                </a:tc>
                <a:extLst>
                  <a:ext uri="{0D108BD9-81ED-4DB2-BD59-A6C34878D82A}">
                    <a16:rowId xmlns:a16="http://schemas.microsoft.com/office/drawing/2014/main" val="2611032964"/>
                  </a:ext>
                </a:extLst>
              </a:tr>
              <a:tr h="400251">
                <a:tc>
                  <a:txBody>
                    <a:bodyPr/>
                    <a:lstStyle/>
                    <a:p>
                      <a:r>
                        <a:rPr lang="en-US" sz="1800" dirty="0">
                          <a:latin typeface="Calibri" panose="020F0502020204030204" pitchFamily="34" charset="0"/>
                          <a:cs typeface="Calibri" panose="020F0502020204030204" pitchFamily="34" charset="0"/>
                        </a:rPr>
                        <a:t>Effect of antipyretics</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Effective in reducing temp spike</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Will not work</a:t>
                      </a:r>
                    </a:p>
                  </a:txBody>
                  <a:tcPr>
                    <a:solidFill>
                      <a:schemeClr val="bg2"/>
                    </a:solidFill>
                  </a:tcPr>
                </a:tc>
                <a:extLst>
                  <a:ext uri="{0D108BD9-81ED-4DB2-BD59-A6C34878D82A}">
                    <a16:rowId xmlns:a16="http://schemas.microsoft.com/office/drawing/2014/main" val="1274368982"/>
                  </a:ext>
                </a:extLst>
              </a:tr>
              <a:tr h="400251">
                <a:tc>
                  <a:txBody>
                    <a:bodyPr/>
                    <a:lstStyle/>
                    <a:p>
                      <a:r>
                        <a:rPr lang="en-US" sz="1800" dirty="0">
                          <a:latin typeface="Calibri" panose="020F0502020204030204" pitchFamily="34" charset="0"/>
                          <a:cs typeface="Calibri" panose="020F0502020204030204" pitchFamily="34" charset="0"/>
                        </a:rPr>
                        <a:t>Effect of cooling blanket</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Often ineffective </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Often effective and necessary</a:t>
                      </a:r>
                    </a:p>
                  </a:txBody>
                  <a:tcPr>
                    <a:solidFill>
                      <a:schemeClr val="bg2"/>
                    </a:solidFill>
                  </a:tcPr>
                </a:tc>
                <a:extLst>
                  <a:ext uri="{0D108BD9-81ED-4DB2-BD59-A6C34878D82A}">
                    <a16:rowId xmlns:a16="http://schemas.microsoft.com/office/drawing/2014/main" val="2123983782"/>
                  </a:ext>
                </a:extLst>
              </a:tr>
              <a:tr h="571787">
                <a:tc>
                  <a:txBody>
                    <a:bodyPr/>
                    <a:lstStyle/>
                    <a:p>
                      <a:r>
                        <a:rPr lang="en-US" sz="1800" dirty="0">
                          <a:latin typeface="Calibri" panose="020F0502020204030204" pitchFamily="34" charset="0"/>
                          <a:cs typeface="Calibri" panose="020F0502020204030204" pitchFamily="34" charset="0"/>
                        </a:rPr>
                        <a:t>Clinical implication</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Treat the underlying cause of fever</a:t>
                      </a:r>
                    </a:p>
                  </a:txBody>
                  <a:tcPr>
                    <a:solidFill>
                      <a:schemeClr val="bg2"/>
                    </a:solidFill>
                  </a:tcPr>
                </a:tc>
                <a:tc>
                  <a:txBody>
                    <a:bodyPr/>
                    <a:lstStyle/>
                    <a:p>
                      <a:r>
                        <a:rPr lang="en-US" sz="1800" dirty="0">
                          <a:latin typeface="Calibri" panose="020F0502020204030204" pitchFamily="34" charset="0"/>
                          <a:cs typeface="Calibri" panose="020F0502020204030204" pitchFamily="34" charset="0"/>
                        </a:rPr>
                        <a:t>Aggressive control of body temperature is essential</a:t>
                      </a:r>
                    </a:p>
                  </a:txBody>
                  <a:tcPr>
                    <a:solidFill>
                      <a:schemeClr val="bg2"/>
                    </a:solidFill>
                  </a:tcPr>
                </a:tc>
                <a:extLst>
                  <a:ext uri="{0D108BD9-81ED-4DB2-BD59-A6C34878D82A}">
                    <a16:rowId xmlns:a16="http://schemas.microsoft.com/office/drawing/2014/main" val="1561331817"/>
                  </a:ext>
                </a:extLst>
              </a:tr>
            </a:tbl>
          </a:graphicData>
        </a:graphic>
      </p:graphicFrame>
      <p:sp>
        <p:nvSpPr>
          <p:cNvPr id="6" name="Title 2">
            <a:extLst>
              <a:ext uri="{FF2B5EF4-FFF2-40B4-BE49-F238E27FC236}">
                <a16:creationId xmlns:a16="http://schemas.microsoft.com/office/drawing/2014/main" id="{A61DCD86-551F-0612-E421-CAA479CF58AA}"/>
              </a:ext>
            </a:extLst>
          </p:cNvPr>
          <p:cNvSpPr>
            <a:spLocks noGrp="1"/>
          </p:cNvSpPr>
          <p:nvPr>
            <p:ph type="title"/>
          </p:nvPr>
        </p:nvSpPr>
        <p:spPr>
          <a:xfrm>
            <a:off x="3599195" y="292076"/>
            <a:ext cx="4993609" cy="1255100"/>
          </a:xfrm>
        </p:spPr>
        <p:txBody>
          <a:bodyPr/>
          <a:lstStyle/>
          <a:p>
            <a:pPr algn="ctr"/>
            <a:r>
              <a:rPr lang="en-US" b="1" dirty="0">
                <a:latin typeface="Calibri" panose="020F0502020204030204" pitchFamily="34" charset="0"/>
                <a:cs typeface="Calibri" panose="020F0502020204030204" pitchFamily="34" charset="0"/>
              </a:rPr>
              <a:t>Persistent Fever in ICU: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Approach to treatment</a:t>
            </a:r>
            <a:endParaRPr lang="en-US" dirty="0"/>
          </a:p>
        </p:txBody>
      </p:sp>
    </p:spTree>
    <p:extLst>
      <p:ext uri="{BB962C8B-B14F-4D97-AF65-F5344CB8AC3E}">
        <p14:creationId xmlns:p14="http://schemas.microsoft.com/office/powerpoint/2010/main" val="110237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79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D944D-23C3-16F0-622C-E25AEF5D9F4C}"/>
              </a:ext>
            </a:extLst>
          </p:cNvPr>
          <p:cNvSpPr>
            <a:spLocks noGrp="1"/>
          </p:cNvSpPr>
          <p:nvPr>
            <p:ph type="title"/>
          </p:nvPr>
        </p:nvSpPr>
        <p:spPr>
          <a:xfrm>
            <a:off x="932156" y="555944"/>
            <a:ext cx="9900757" cy="749073"/>
          </a:xfrm>
        </p:spPr>
        <p:txBody>
          <a:bodyPr>
            <a:noAutofit/>
          </a:bodyPr>
          <a:lstStyle/>
          <a:p>
            <a:r>
              <a:rPr lang="en-US" b="1" cap="all" dirty="0">
                <a:latin typeface="Calibri" panose="020F0502020204030204" pitchFamily="34" charset="0"/>
                <a:ea typeface="+mj-ea"/>
                <a:cs typeface="Calibri" panose="020F0502020204030204" pitchFamily="34" charset="0"/>
              </a:rPr>
              <a:t>Body temperature &amp; Febrile Response</a:t>
            </a:r>
            <a:br>
              <a:rPr lang="en-US" b="1" cap="all" dirty="0">
                <a:latin typeface="Calibri" panose="020F0502020204030204" pitchFamily="34" charset="0"/>
                <a:ea typeface="+mj-ea"/>
                <a:cs typeface="Calibri" panose="020F0502020204030204" pitchFamily="34" charset="0"/>
              </a:rPr>
            </a:br>
            <a:endParaRPr lang="en-US" dirty="0"/>
          </a:p>
        </p:txBody>
      </p:sp>
      <p:sp>
        <p:nvSpPr>
          <p:cNvPr id="6" name="TextBox 5">
            <a:extLst>
              <a:ext uri="{FF2B5EF4-FFF2-40B4-BE49-F238E27FC236}">
                <a16:creationId xmlns:a16="http://schemas.microsoft.com/office/drawing/2014/main" id="{5BA21F13-D761-2386-A012-60F3A2DC4968}"/>
              </a:ext>
            </a:extLst>
          </p:cNvPr>
          <p:cNvSpPr txBox="1"/>
          <p:nvPr/>
        </p:nvSpPr>
        <p:spPr>
          <a:xfrm>
            <a:off x="932156" y="1686739"/>
            <a:ext cx="9900757" cy="4154984"/>
          </a:xfrm>
          <a:prstGeom prst="rect">
            <a:avLst/>
          </a:prstGeom>
          <a:noFill/>
        </p:spPr>
        <p:txBody>
          <a:bodyPr wrap="square">
            <a:spAutoFit/>
          </a:bodyPr>
          <a:lstStyle/>
          <a:p>
            <a:r>
              <a:rPr lang="en-US" sz="2400" dirty="0">
                <a:latin typeface="Calibri" panose="020F0502020204030204" pitchFamily="34" charset="0"/>
                <a:cs typeface="Calibri" panose="020F0502020204030204" pitchFamily="34" charset="0"/>
              </a:rPr>
              <a:t>Lower threshold for fever (&gt;38 C/100.4 F) may be appropriate in some patients: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Immunocompromised patients (e.g. neutropenic)</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Elderly patients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Patients on scheduled acetaminophen or NSAIDs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Patients on ECMO or CRRT (continuous renal replacement therapy)</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Precise temperatures may vary, depending on the site and the technique of measurement</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Fever curve more informative than any single measurement</a:t>
            </a:r>
          </a:p>
        </p:txBody>
      </p:sp>
    </p:spTree>
    <p:extLst>
      <p:ext uri="{BB962C8B-B14F-4D97-AF65-F5344CB8AC3E}">
        <p14:creationId xmlns:p14="http://schemas.microsoft.com/office/powerpoint/2010/main" val="973921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629265" y="245226"/>
            <a:ext cx="10589341" cy="1255100"/>
          </a:xfrm>
        </p:spPr>
        <p:txBody>
          <a:bodyPr>
            <a:noAutofit/>
          </a:bodyPr>
          <a:lstStyle/>
          <a:p>
            <a:pPr algn="ctr"/>
            <a:r>
              <a:rPr lang="en-US" sz="3600" b="1" dirty="0">
                <a:latin typeface="Calibri" panose="020F0502020204030204" pitchFamily="34" charset="0"/>
                <a:cs typeface="Calibri" panose="020F0502020204030204" pitchFamily="34" charset="0"/>
              </a:rPr>
              <a:t>Persistent Fever in ICU: Considerations for Empiric Therapy During Diagnostics </a:t>
            </a:r>
            <a:br>
              <a:rPr lang="en-US" sz="3600" b="1" dirty="0">
                <a:latin typeface="Calibri" panose="020F0502020204030204" pitchFamily="34" charset="0"/>
                <a:cs typeface="Calibri" panose="020F0502020204030204" pitchFamily="34" charset="0"/>
              </a:rPr>
            </a:br>
            <a:endParaRPr lang="en-US" sz="3600" b="1"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4611DE96-5610-FA40-E5F5-0B24E7E97502}"/>
              </a:ext>
            </a:extLst>
          </p:cNvPr>
          <p:cNvSpPr txBox="1"/>
          <p:nvPr/>
        </p:nvSpPr>
        <p:spPr>
          <a:xfrm>
            <a:off x="8140823" y="6428108"/>
            <a:ext cx="3675356"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Med. 2008, 36: 1330-1349</a:t>
            </a:r>
          </a:p>
        </p:txBody>
      </p:sp>
      <p:sp>
        <p:nvSpPr>
          <p:cNvPr id="4" name="TextBox 3">
            <a:extLst>
              <a:ext uri="{FF2B5EF4-FFF2-40B4-BE49-F238E27FC236}">
                <a16:creationId xmlns:a16="http://schemas.microsoft.com/office/drawing/2014/main" id="{861D6C7F-D0DD-A63D-8B64-1C2983724556}"/>
              </a:ext>
            </a:extLst>
          </p:cNvPr>
          <p:cNvSpPr txBox="1"/>
          <p:nvPr/>
        </p:nvSpPr>
        <p:spPr>
          <a:xfrm>
            <a:off x="934064" y="2135971"/>
            <a:ext cx="10491020" cy="3785652"/>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Initiation of broad spectrum therapy may be necessary for unstable or high-risk patients while diagnostic evaluation is ongoing</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 If drug-resistant pathogens are suspected, initial broad spectrum empirical antimicrobial therapy should be directed to cover the resistance pattern and prior antibiotic exposures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 Including antifungal coverage in selected patients and immune suppressed host</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Addressing non-infectious causes of fever with high index of suspicion </a:t>
            </a:r>
          </a:p>
        </p:txBody>
      </p:sp>
    </p:spTree>
    <p:extLst>
      <p:ext uri="{BB962C8B-B14F-4D97-AF65-F5344CB8AC3E}">
        <p14:creationId xmlns:p14="http://schemas.microsoft.com/office/powerpoint/2010/main" val="3194164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Autofit/>
          </a:bodyPr>
          <a:lstStyle/>
          <a:p>
            <a:pPr algn="ctr"/>
            <a:r>
              <a:rPr lang="en-US" b="1" dirty="0">
                <a:latin typeface="Calibri" panose="020F0502020204030204" pitchFamily="34" charset="0"/>
                <a:cs typeface="Calibri" panose="020F0502020204030204" pitchFamily="34" charset="0"/>
              </a:rPr>
              <a:t>Persistent fever &amp; Antibiotic related problems</a:t>
            </a:r>
          </a:p>
        </p:txBody>
      </p:sp>
      <p:sp>
        <p:nvSpPr>
          <p:cNvPr id="3" name="TextBox 2">
            <a:extLst>
              <a:ext uri="{FF2B5EF4-FFF2-40B4-BE49-F238E27FC236}">
                <a16:creationId xmlns:a16="http://schemas.microsoft.com/office/drawing/2014/main" id="{74922135-660F-7725-1E91-A993424E03B2}"/>
              </a:ext>
            </a:extLst>
          </p:cNvPr>
          <p:cNvSpPr txBox="1"/>
          <p:nvPr/>
        </p:nvSpPr>
        <p:spPr>
          <a:xfrm>
            <a:off x="1883545" y="2453965"/>
            <a:ext cx="8424909"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Undrained Abscess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Inadequate coverage/spectrum</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Inadequate antibiotic blood/tissue levels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Retained infected devices or foreign body</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Organ hypoperfusion and sub-optimal local antibiotic levels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Infection is NOT bacterial</a:t>
            </a:r>
          </a:p>
          <a:p>
            <a:pPr marL="342900" indent="-342900">
              <a:buFont typeface="Arial" panose="020B0604020202020204" pitchFamily="34" charset="0"/>
              <a:buChar char="•"/>
            </a:pPr>
            <a:r>
              <a:rPr lang="en-US" sz="2400" i="1" dirty="0">
                <a:latin typeface="Calibri" panose="020F0502020204030204" pitchFamily="34" charset="0"/>
                <a:cs typeface="Calibri" panose="020F0502020204030204" pitchFamily="34" charset="0"/>
              </a:rPr>
              <a:t>In vitro </a:t>
            </a:r>
            <a:r>
              <a:rPr lang="en-US" sz="2400" dirty="0">
                <a:latin typeface="Calibri" panose="020F0502020204030204" pitchFamily="34" charset="0"/>
                <a:cs typeface="Calibri" panose="020F0502020204030204" pitchFamily="34" charset="0"/>
              </a:rPr>
              <a:t>susceptibility but inactive </a:t>
            </a:r>
            <a:r>
              <a:rPr lang="en-US" sz="2400" i="1" dirty="0">
                <a:latin typeface="Calibri" panose="020F0502020204030204" pitchFamily="34" charset="0"/>
                <a:cs typeface="Calibri" panose="020F0502020204030204" pitchFamily="34" charset="0"/>
              </a:rPr>
              <a:t>in vivo</a:t>
            </a:r>
          </a:p>
        </p:txBody>
      </p:sp>
      <p:sp>
        <p:nvSpPr>
          <p:cNvPr id="4" name="TextBox 3">
            <a:extLst>
              <a:ext uri="{FF2B5EF4-FFF2-40B4-BE49-F238E27FC236}">
                <a16:creationId xmlns:a16="http://schemas.microsoft.com/office/drawing/2014/main" id="{015932A9-934F-7B31-0735-FE3099437CE1}"/>
              </a:ext>
            </a:extLst>
          </p:cNvPr>
          <p:cNvSpPr txBox="1"/>
          <p:nvPr/>
        </p:nvSpPr>
        <p:spPr>
          <a:xfrm>
            <a:off x="776748" y="1571014"/>
            <a:ext cx="5673213"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Did Antibiotics Really Fail?</a:t>
            </a:r>
          </a:p>
        </p:txBody>
      </p:sp>
    </p:spTree>
    <p:extLst>
      <p:ext uri="{BB962C8B-B14F-4D97-AF65-F5344CB8AC3E}">
        <p14:creationId xmlns:p14="http://schemas.microsoft.com/office/powerpoint/2010/main" val="179341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chemeClr val="bg2">
                <a:tint val="94000"/>
                <a:satMod val="80000"/>
                <a:lumMod val="106000"/>
              </a:schemeClr>
            </a:gs>
            <a:gs pos="61000">
              <a:schemeClr val="bg1"/>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12886-ED8C-ADB8-E9BC-DEA30A2B6448}"/>
              </a:ext>
            </a:extLst>
          </p:cNvPr>
          <p:cNvSpPr>
            <a:spLocks noGrp="1"/>
          </p:cNvSpPr>
          <p:nvPr>
            <p:ph type="title"/>
          </p:nvPr>
        </p:nvSpPr>
        <p:spPr>
          <a:xfrm>
            <a:off x="1435511" y="1052052"/>
            <a:ext cx="9619344" cy="801702"/>
          </a:xfrm>
        </p:spPr>
        <p:txBody>
          <a:bodyPr>
            <a:normAutofit/>
          </a:bodyPr>
          <a:lstStyle/>
          <a:p>
            <a:r>
              <a:rPr lang="en-US" sz="4400" dirty="0">
                <a:latin typeface="Calibri" panose="020F0502020204030204" pitchFamily="34" charset="0"/>
                <a:cs typeface="Calibri" panose="020F0502020204030204" pitchFamily="34" charset="0"/>
              </a:rPr>
              <a:t>Key Points</a:t>
            </a:r>
          </a:p>
        </p:txBody>
      </p:sp>
      <p:sp>
        <p:nvSpPr>
          <p:cNvPr id="4" name="TextBox 3">
            <a:extLst>
              <a:ext uri="{FF2B5EF4-FFF2-40B4-BE49-F238E27FC236}">
                <a16:creationId xmlns:a16="http://schemas.microsoft.com/office/drawing/2014/main" id="{835AD530-5424-64F0-2E1D-A8BE44B3F4EE}"/>
              </a:ext>
            </a:extLst>
          </p:cNvPr>
          <p:cNvSpPr txBox="1"/>
          <p:nvPr/>
        </p:nvSpPr>
        <p:spPr>
          <a:xfrm>
            <a:off x="1435511" y="2424103"/>
            <a:ext cx="9714270" cy="323165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New fever in ICU patient should trigger careful clinical assessment rather than automatic orders for laboratory and radiologic tests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a:t>
            </a:r>
            <a:r>
              <a:rPr lang="en-US" sz="2400" b="0" i="0" dirty="0">
                <a:effectLst/>
                <a:latin typeface="Calibri" panose="020F0502020204030204" pitchFamily="34" charset="0"/>
                <a:cs typeface="Calibri" panose="020F0502020204030204" pitchFamily="34" charset="0"/>
              </a:rPr>
              <a:t>ost-conscious approach to obtaining cultures and imaging studies should be undertaken</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Focus on diagnostic stewardship and educated therapeutic decisions </a:t>
            </a:r>
          </a:p>
          <a:p>
            <a:endParaRPr lang="en-US" dirty="0"/>
          </a:p>
          <a:p>
            <a:endParaRPr lang="en-US" dirty="0"/>
          </a:p>
        </p:txBody>
      </p:sp>
    </p:spTree>
    <p:extLst>
      <p:ext uri="{BB962C8B-B14F-4D97-AF65-F5344CB8AC3E}">
        <p14:creationId xmlns:p14="http://schemas.microsoft.com/office/powerpoint/2010/main" val="141080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6E6531A-0776-43BA-A852-5FB5C7753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6085" y="533400"/>
            <a:ext cx="9079832" cy="5077326"/>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C5273F-2B84-46BF-A94F-1A20E13B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4605" y="763203"/>
            <a:ext cx="8622792" cy="4617720"/>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A75E95B-75A2-99E4-9AE5-5264F6903AFC}"/>
              </a:ext>
            </a:extLst>
          </p:cNvPr>
          <p:cNvPicPr>
            <a:picLocks noChangeAspect="1"/>
          </p:cNvPicPr>
          <p:nvPr/>
        </p:nvPicPr>
        <p:blipFill>
          <a:blip r:embed="rId2"/>
          <a:stretch>
            <a:fillRect/>
          </a:stretch>
        </p:blipFill>
        <p:spPr>
          <a:xfrm>
            <a:off x="2269237" y="1483956"/>
            <a:ext cx="7653528" cy="3176214"/>
          </a:xfrm>
          <a:prstGeom prst="rect">
            <a:avLst/>
          </a:prstGeom>
        </p:spPr>
      </p:pic>
    </p:spTree>
    <p:extLst>
      <p:ext uri="{BB962C8B-B14F-4D97-AF65-F5344CB8AC3E}">
        <p14:creationId xmlns:p14="http://schemas.microsoft.com/office/powerpoint/2010/main" val="2523937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80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rmAutofit fontScale="90000"/>
          </a:bodyPr>
          <a:lstStyle/>
          <a:p>
            <a:r>
              <a:rPr lang="en-US" sz="3600" b="1" i="0" dirty="0">
                <a:solidFill>
                  <a:srgbClr val="1A1A1A"/>
                </a:solidFill>
                <a:effectLst/>
                <a:latin typeface="Calibri" panose="020F0502020204030204" pitchFamily="34" charset="0"/>
                <a:cs typeface="Calibri" panose="020F0502020204030204" pitchFamily="34" charset="0"/>
              </a:rPr>
              <a:t>Fever: </a:t>
            </a:r>
            <a:r>
              <a:rPr lang="en-US" sz="3600" b="1" i="0" dirty="0">
                <a:solidFill>
                  <a:srgbClr val="353535"/>
                </a:solidFill>
                <a:effectLst/>
                <a:latin typeface="Calibri" panose="020F0502020204030204" pitchFamily="34" charset="0"/>
                <a:cs typeface="Calibri" panose="020F0502020204030204" pitchFamily="34" charset="0"/>
              </a:rPr>
              <a:t> Temperature Measurement</a:t>
            </a:r>
            <a:br>
              <a:rPr lang="en-US" b="0" i="0" dirty="0">
                <a:solidFill>
                  <a:srgbClr val="353535"/>
                </a:solidFill>
                <a:effectLst/>
                <a:latin typeface="Fira Sans" panose="020B0503050000020004" pitchFamily="34" charset="0"/>
              </a:rPr>
            </a:br>
            <a:br>
              <a:rPr lang="en-US" b="1" i="0" dirty="0">
                <a:solidFill>
                  <a:srgbClr val="1A1A1A"/>
                </a:solidFill>
                <a:effectLst/>
                <a:latin typeface="ff-quadraat-web-pro"/>
              </a:rPr>
            </a:b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62D3FB3-3818-609B-202A-FA43B7342A20}"/>
              </a:ext>
            </a:extLst>
          </p:cNvPr>
          <p:cNvSpPr txBox="1"/>
          <p:nvPr/>
        </p:nvSpPr>
        <p:spPr>
          <a:xfrm>
            <a:off x="8043169" y="6361181"/>
            <a:ext cx="3994951" cy="369332"/>
          </a:xfrm>
          <a:prstGeom prst="rect">
            <a:avLst/>
          </a:prstGeom>
          <a:noFill/>
        </p:spPr>
        <p:txBody>
          <a:bodyPr wrap="square">
            <a:spAutoFit/>
          </a:bodyPr>
          <a:lstStyle/>
          <a:p>
            <a:r>
              <a:rPr lang="en-US" b="0" i="0" dirty="0">
                <a:solidFill>
                  <a:srgbClr val="333333"/>
                </a:solidFill>
                <a:effectLst/>
                <a:latin typeface="-apple-system"/>
              </a:rPr>
              <a:t>Crit Care Med. 2008, 36: 1330-1349</a:t>
            </a:r>
            <a:endParaRPr lang="en-US" dirty="0"/>
          </a:p>
        </p:txBody>
      </p:sp>
      <p:sp>
        <p:nvSpPr>
          <p:cNvPr id="7" name="TextBox 6">
            <a:extLst>
              <a:ext uri="{FF2B5EF4-FFF2-40B4-BE49-F238E27FC236}">
                <a16:creationId xmlns:a16="http://schemas.microsoft.com/office/drawing/2014/main" id="{198A82B7-3531-DD7D-DAEA-9A4DC747A83A}"/>
              </a:ext>
            </a:extLst>
          </p:cNvPr>
          <p:cNvSpPr txBox="1"/>
          <p:nvPr/>
        </p:nvSpPr>
        <p:spPr>
          <a:xfrm>
            <a:off x="802757" y="1980589"/>
            <a:ext cx="10258820" cy="3046988"/>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Choose the most accurate and reliable method to measure temperature based on the clinical circumstances </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Most accurately measured by an intravascular, esophageal, or bladder thermistor, followed by rectal, oral, and tympanic membrane measurements</a:t>
            </a:r>
          </a:p>
          <a:p>
            <a:pPr marL="342900" indent="-34290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 Axillary measurements, temporal artery estimates, and chemical dot thermometers should not be used in the ICU</a:t>
            </a:r>
          </a:p>
        </p:txBody>
      </p:sp>
    </p:spTree>
    <p:extLst>
      <p:ext uri="{BB962C8B-B14F-4D97-AF65-F5344CB8AC3E}">
        <p14:creationId xmlns:p14="http://schemas.microsoft.com/office/powerpoint/2010/main" val="784624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79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D944D-23C3-16F0-622C-E25AEF5D9F4C}"/>
              </a:ext>
            </a:extLst>
          </p:cNvPr>
          <p:cNvSpPr>
            <a:spLocks noGrp="1"/>
          </p:cNvSpPr>
          <p:nvPr>
            <p:ph type="title"/>
          </p:nvPr>
        </p:nvSpPr>
        <p:spPr>
          <a:xfrm>
            <a:off x="932156" y="555944"/>
            <a:ext cx="9900757" cy="749073"/>
          </a:xfrm>
        </p:spPr>
        <p:txBody>
          <a:bodyPr>
            <a:noAutofit/>
          </a:bodyPr>
          <a:lstStyle/>
          <a:p>
            <a:r>
              <a:rPr lang="en-US" b="1" cap="all" dirty="0">
                <a:latin typeface="Calibri" panose="020F0502020204030204" pitchFamily="34" charset="0"/>
                <a:ea typeface="+mj-ea"/>
                <a:cs typeface="Calibri" panose="020F0502020204030204" pitchFamily="34" charset="0"/>
              </a:rPr>
              <a:t>Body temperature &amp; Febrile Response</a:t>
            </a:r>
            <a:br>
              <a:rPr lang="en-US" b="1" cap="all" dirty="0">
                <a:latin typeface="Calibri" panose="020F0502020204030204" pitchFamily="34" charset="0"/>
                <a:ea typeface="+mj-ea"/>
                <a:cs typeface="Calibri" panose="020F0502020204030204" pitchFamily="34" charset="0"/>
              </a:rPr>
            </a:br>
            <a:endParaRPr lang="en-US" dirty="0"/>
          </a:p>
        </p:txBody>
      </p:sp>
      <p:pic>
        <p:nvPicPr>
          <p:cNvPr id="5" name="Picture 4">
            <a:extLst>
              <a:ext uri="{FF2B5EF4-FFF2-40B4-BE49-F238E27FC236}">
                <a16:creationId xmlns:a16="http://schemas.microsoft.com/office/drawing/2014/main" id="{057D956E-D9DB-4540-929C-719AF4DE9F94}"/>
              </a:ext>
            </a:extLst>
          </p:cNvPr>
          <p:cNvPicPr>
            <a:picLocks noChangeAspect="1"/>
          </p:cNvPicPr>
          <p:nvPr/>
        </p:nvPicPr>
        <p:blipFill>
          <a:blip r:embed="rId3"/>
          <a:stretch>
            <a:fillRect/>
          </a:stretch>
        </p:blipFill>
        <p:spPr>
          <a:xfrm>
            <a:off x="1897626" y="1340815"/>
            <a:ext cx="8735500" cy="4176369"/>
          </a:xfrm>
          <a:prstGeom prst="rect">
            <a:avLst/>
          </a:prstGeom>
        </p:spPr>
      </p:pic>
    </p:spTree>
    <p:extLst>
      <p:ext uri="{BB962C8B-B14F-4D97-AF65-F5344CB8AC3E}">
        <p14:creationId xmlns:p14="http://schemas.microsoft.com/office/powerpoint/2010/main" val="1762123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80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rmAutofit fontScale="90000"/>
          </a:bodyPr>
          <a:lstStyle/>
          <a:p>
            <a:r>
              <a:rPr lang="en-US" sz="3600" b="1" i="0" dirty="0">
                <a:solidFill>
                  <a:srgbClr val="1A1A1A"/>
                </a:solidFill>
                <a:effectLst/>
                <a:latin typeface="Calibri" panose="020F0502020204030204" pitchFamily="34" charset="0"/>
                <a:cs typeface="Calibri" panose="020F0502020204030204" pitchFamily="34" charset="0"/>
              </a:rPr>
              <a:t>Sequelae of Fever</a:t>
            </a:r>
            <a:br>
              <a:rPr lang="en-US" b="1" i="0" dirty="0">
                <a:solidFill>
                  <a:srgbClr val="1A1A1A"/>
                </a:solidFill>
                <a:effectLst/>
                <a:latin typeface="ff-quadraat-web-pro"/>
              </a:rPr>
            </a:br>
            <a:endParaRPr 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6BEE2B2-7340-77BC-B404-4667995C6DDA}"/>
              </a:ext>
            </a:extLst>
          </p:cNvPr>
          <p:cNvSpPr txBox="1"/>
          <p:nvPr/>
        </p:nvSpPr>
        <p:spPr>
          <a:xfrm>
            <a:off x="1069087" y="1748901"/>
            <a:ext cx="10347596" cy="3416320"/>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Generates hepatic iron-sequestering compounds that bind free iron necessary for microbial replication</a:t>
            </a:r>
          </a:p>
          <a:p>
            <a:r>
              <a:rPr lang="en-US" sz="24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Augments antimicrobial activity of antibiotic agents</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Induces heat-sensitive shock proteins that activate host defenses</a:t>
            </a:r>
          </a:p>
          <a:p>
            <a:endParaRPr lang="en-US" sz="24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Enhances cytokine and T-cell responses</a:t>
            </a:r>
          </a:p>
          <a:p>
            <a:endParaRPr lang="en-US" sz="2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E81057C7-6E6D-D08C-3BC7-DD59A14784EE}"/>
              </a:ext>
            </a:extLst>
          </p:cNvPr>
          <p:cNvSpPr txBox="1"/>
          <p:nvPr/>
        </p:nvSpPr>
        <p:spPr>
          <a:xfrm>
            <a:off x="8572130" y="6488668"/>
            <a:ext cx="361987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N Engl J Med 2022; 386:463-477</a:t>
            </a:r>
          </a:p>
        </p:txBody>
      </p:sp>
    </p:spTree>
    <p:extLst>
      <p:ext uri="{BB962C8B-B14F-4D97-AF65-F5344CB8AC3E}">
        <p14:creationId xmlns:p14="http://schemas.microsoft.com/office/powerpoint/2010/main" val="49795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80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rmAutofit fontScale="90000"/>
          </a:bodyPr>
          <a:lstStyle/>
          <a:p>
            <a:r>
              <a:rPr lang="en-US" sz="3600" b="1" i="0" dirty="0">
                <a:solidFill>
                  <a:srgbClr val="1A1A1A"/>
                </a:solidFill>
                <a:effectLst/>
                <a:latin typeface="Calibri" panose="020F0502020204030204" pitchFamily="34" charset="0"/>
                <a:cs typeface="Calibri" panose="020F0502020204030204" pitchFamily="34" charset="0"/>
              </a:rPr>
              <a:t>Sequelae of Fever</a:t>
            </a:r>
            <a:br>
              <a:rPr lang="en-US" b="1" i="0" dirty="0">
                <a:solidFill>
                  <a:srgbClr val="1A1A1A"/>
                </a:solidFill>
                <a:effectLst/>
                <a:latin typeface="ff-quadraat-web-pro"/>
              </a:rPr>
            </a:b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76CEFD91-BC49-E7A5-9023-C1D7444BA481}"/>
              </a:ext>
            </a:extLst>
          </p:cNvPr>
          <p:cNvSpPr txBox="1"/>
          <p:nvPr/>
        </p:nvSpPr>
        <p:spPr>
          <a:xfrm>
            <a:off x="1156316" y="1282868"/>
            <a:ext cx="3646503" cy="5262979"/>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Prospective, observational study on a</a:t>
            </a:r>
            <a:r>
              <a:rPr lang="en-US" sz="2400" b="0" i="0" dirty="0">
                <a:effectLst/>
                <a:latin typeface="Calibri" panose="020F0502020204030204" pitchFamily="34" charset="0"/>
                <a:cs typeface="Calibri" panose="020F0502020204030204" pitchFamily="34" charset="0"/>
              </a:rPr>
              <a:t>dult ICU-infected 493 patients (319 males, 174 females) admitted for at least 24 h, during 6 summer months</a:t>
            </a:r>
          </a:p>
          <a:p>
            <a:endParaRPr lang="en-US"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Patients with hypothermia had a higher mortality when compared with those who had fever (80% vs. 47%)</a:t>
            </a:r>
          </a:p>
        </p:txBody>
      </p:sp>
      <p:pic>
        <p:nvPicPr>
          <p:cNvPr id="5" name="Picture 4">
            <a:extLst>
              <a:ext uri="{FF2B5EF4-FFF2-40B4-BE49-F238E27FC236}">
                <a16:creationId xmlns:a16="http://schemas.microsoft.com/office/drawing/2014/main" id="{CB6955C0-D735-AF25-1690-9C212E4308A9}"/>
              </a:ext>
            </a:extLst>
          </p:cNvPr>
          <p:cNvPicPr>
            <a:picLocks noChangeAspect="1"/>
          </p:cNvPicPr>
          <p:nvPr/>
        </p:nvPicPr>
        <p:blipFill>
          <a:blip r:embed="rId2"/>
          <a:stretch>
            <a:fillRect/>
          </a:stretch>
        </p:blipFill>
        <p:spPr>
          <a:xfrm>
            <a:off x="5248523" y="1298231"/>
            <a:ext cx="5895975" cy="3028950"/>
          </a:xfrm>
          <a:prstGeom prst="rect">
            <a:avLst/>
          </a:prstGeom>
        </p:spPr>
      </p:pic>
      <p:sp>
        <p:nvSpPr>
          <p:cNvPr id="9" name="TextBox 8">
            <a:extLst>
              <a:ext uri="{FF2B5EF4-FFF2-40B4-BE49-F238E27FC236}">
                <a16:creationId xmlns:a16="http://schemas.microsoft.com/office/drawing/2014/main" id="{FF976043-8241-9A5D-42D8-82420857425F}"/>
              </a:ext>
            </a:extLst>
          </p:cNvPr>
          <p:cNvSpPr txBox="1"/>
          <p:nvPr/>
        </p:nvSpPr>
        <p:spPr>
          <a:xfrm>
            <a:off x="5881861" y="4656311"/>
            <a:ext cx="4629300" cy="923330"/>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Overall mortality rates (black bars) and mortality rates in patients with septic shock (gray bars), in the three groups of patients</a:t>
            </a:r>
          </a:p>
        </p:txBody>
      </p:sp>
      <p:sp>
        <p:nvSpPr>
          <p:cNvPr id="11" name="TextBox 10">
            <a:extLst>
              <a:ext uri="{FF2B5EF4-FFF2-40B4-BE49-F238E27FC236}">
                <a16:creationId xmlns:a16="http://schemas.microsoft.com/office/drawing/2014/main" id="{D1F0EA1F-2153-5CD3-05B2-1936684BBB7D}"/>
              </a:ext>
            </a:extLst>
          </p:cNvPr>
          <p:cNvSpPr txBox="1"/>
          <p:nvPr/>
        </p:nvSpPr>
        <p:spPr>
          <a:xfrm>
            <a:off x="8309498" y="6488668"/>
            <a:ext cx="3806301"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Intensive Care Med 2004, 30: 811-816.</a:t>
            </a:r>
          </a:p>
        </p:txBody>
      </p:sp>
    </p:spTree>
    <p:extLst>
      <p:ext uri="{BB962C8B-B14F-4D97-AF65-F5344CB8AC3E}">
        <p14:creationId xmlns:p14="http://schemas.microsoft.com/office/powerpoint/2010/main" val="1464769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80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0F79D799-8F77-E637-20F9-E89880CDAA6D}"/>
              </a:ext>
            </a:extLst>
          </p:cNvPr>
          <p:cNvSpPr>
            <a:spLocks noGrp="1"/>
          </p:cNvSpPr>
          <p:nvPr>
            <p:ph type="title"/>
          </p:nvPr>
        </p:nvSpPr>
        <p:spPr>
          <a:xfrm>
            <a:off x="1069087" y="312153"/>
            <a:ext cx="9625549" cy="656948"/>
          </a:xfrm>
        </p:spPr>
        <p:txBody>
          <a:bodyPr>
            <a:normAutofit fontScale="90000"/>
          </a:bodyPr>
          <a:lstStyle/>
          <a:p>
            <a:r>
              <a:rPr lang="en-US" sz="3600" b="1" i="0" dirty="0">
                <a:solidFill>
                  <a:srgbClr val="1A1A1A"/>
                </a:solidFill>
                <a:effectLst/>
                <a:latin typeface="Calibri" panose="020F0502020204030204" pitchFamily="34" charset="0"/>
                <a:cs typeface="Calibri" panose="020F0502020204030204" pitchFamily="34" charset="0"/>
              </a:rPr>
              <a:t>Sequelae of Fever</a:t>
            </a:r>
            <a:br>
              <a:rPr lang="en-US" b="1" i="0" dirty="0">
                <a:solidFill>
                  <a:srgbClr val="1A1A1A"/>
                </a:solidFill>
                <a:effectLst/>
                <a:latin typeface="ff-quadraat-web-pro"/>
              </a:rPr>
            </a:br>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F62D3FB3-3818-609B-202A-FA43B7342A20}"/>
              </a:ext>
            </a:extLst>
          </p:cNvPr>
          <p:cNvSpPr txBox="1"/>
          <p:nvPr/>
        </p:nvSpPr>
        <p:spPr>
          <a:xfrm>
            <a:off x="7297445" y="6361181"/>
            <a:ext cx="4740675"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J </a:t>
            </a:r>
            <a:r>
              <a:rPr lang="en-US" dirty="0" err="1">
                <a:latin typeface="Calibri" panose="020F0502020204030204" pitchFamily="34" charset="0"/>
                <a:cs typeface="Calibri" panose="020F0502020204030204" pitchFamily="34" charset="0"/>
              </a:rPr>
              <a:t>Neuroanaesthesiol</a:t>
            </a:r>
            <a:r>
              <a:rPr lang="en-US" dirty="0">
                <a:latin typeface="Calibri" panose="020F0502020204030204" pitchFamily="34" charset="0"/>
                <a:cs typeface="Calibri" panose="020F0502020204030204" pitchFamily="34" charset="0"/>
              </a:rPr>
              <a:t> Crit Care 2019;6:275–283</a:t>
            </a:r>
          </a:p>
        </p:txBody>
      </p:sp>
      <p:sp>
        <p:nvSpPr>
          <p:cNvPr id="8" name="TextBox 7">
            <a:extLst>
              <a:ext uri="{FF2B5EF4-FFF2-40B4-BE49-F238E27FC236}">
                <a16:creationId xmlns:a16="http://schemas.microsoft.com/office/drawing/2014/main" id="{B243861A-C698-1ABA-22BB-72B7BD68C0FA}"/>
              </a:ext>
            </a:extLst>
          </p:cNvPr>
          <p:cNvSpPr txBox="1"/>
          <p:nvPr/>
        </p:nvSpPr>
        <p:spPr>
          <a:xfrm>
            <a:off x="5535632" y="5211032"/>
            <a:ext cx="6094520" cy="369332"/>
          </a:xfrm>
          <a:prstGeom prst="rect">
            <a:avLst/>
          </a:prstGeom>
          <a:noFill/>
        </p:spPr>
        <p:txBody>
          <a:bodyPr wrap="square">
            <a:spAutoFit/>
          </a:bodyPr>
          <a:lstStyle/>
          <a:p>
            <a:pPr algn="ctr"/>
            <a:r>
              <a:rPr lang="en-US" dirty="0">
                <a:latin typeface="Calibri" panose="020F0502020204030204" pitchFamily="34" charset="0"/>
                <a:cs typeface="Calibri" panose="020F0502020204030204" pitchFamily="34" charset="0"/>
              </a:rPr>
              <a:t>Effect of fever and hyperthermia on CNS</a:t>
            </a:r>
          </a:p>
        </p:txBody>
      </p:sp>
      <p:pic>
        <p:nvPicPr>
          <p:cNvPr id="7" name="Picture 6">
            <a:extLst>
              <a:ext uri="{FF2B5EF4-FFF2-40B4-BE49-F238E27FC236}">
                <a16:creationId xmlns:a16="http://schemas.microsoft.com/office/drawing/2014/main" id="{D5837527-4FC2-E641-54BA-AD112FFD8BB9}"/>
              </a:ext>
            </a:extLst>
          </p:cNvPr>
          <p:cNvPicPr>
            <a:picLocks noChangeAspect="1"/>
          </p:cNvPicPr>
          <p:nvPr/>
        </p:nvPicPr>
        <p:blipFill>
          <a:blip r:embed="rId3"/>
          <a:stretch>
            <a:fillRect/>
          </a:stretch>
        </p:blipFill>
        <p:spPr>
          <a:xfrm>
            <a:off x="5981098" y="2077917"/>
            <a:ext cx="5000579" cy="2595237"/>
          </a:xfrm>
          <a:prstGeom prst="rect">
            <a:avLst/>
          </a:prstGeom>
        </p:spPr>
      </p:pic>
      <p:pic>
        <p:nvPicPr>
          <p:cNvPr id="5" name="Picture 4">
            <a:extLst>
              <a:ext uri="{FF2B5EF4-FFF2-40B4-BE49-F238E27FC236}">
                <a16:creationId xmlns:a16="http://schemas.microsoft.com/office/drawing/2014/main" id="{52458207-73BC-6459-D84B-019B7999124A}"/>
              </a:ext>
            </a:extLst>
          </p:cNvPr>
          <p:cNvPicPr>
            <a:picLocks noChangeAspect="1"/>
          </p:cNvPicPr>
          <p:nvPr/>
        </p:nvPicPr>
        <p:blipFill>
          <a:blip r:embed="rId4"/>
          <a:stretch>
            <a:fillRect/>
          </a:stretch>
        </p:blipFill>
        <p:spPr>
          <a:xfrm>
            <a:off x="1672692" y="1160206"/>
            <a:ext cx="3862940" cy="4888783"/>
          </a:xfrm>
          <a:prstGeom prst="rect">
            <a:avLst/>
          </a:prstGeom>
        </p:spPr>
      </p:pic>
      <p:sp>
        <p:nvSpPr>
          <p:cNvPr id="3" name="Rectangle 2">
            <a:extLst>
              <a:ext uri="{FF2B5EF4-FFF2-40B4-BE49-F238E27FC236}">
                <a16:creationId xmlns:a16="http://schemas.microsoft.com/office/drawing/2014/main" id="{06218AD5-B26A-7DD9-F480-0A8D805D1294}"/>
              </a:ext>
            </a:extLst>
          </p:cNvPr>
          <p:cNvSpPr/>
          <p:nvPr/>
        </p:nvSpPr>
        <p:spPr>
          <a:xfrm>
            <a:off x="2113935" y="1380941"/>
            <a:ext cx="599768" cy="285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Rectangle 5">
            <a:extLst>
              <a:ext uri="{FF2B5EF4-FFF2-40B4-BE49-F238E27FC236}">
                <a16:creationId xmlns:a16="http://schemas.microsoft.com/office/drawing/2014/main" id="{4165D93A-CC92-D1D7-9FDB-09AC63EFDE7D}"/>
              </a:ext>
            </a:extLst>
          </p:cNvPr>
          <p:cNvSpPr/>
          <p:nvPr/>
        </p:nvSpPr>
        <p:spPr>
          <a:xfrm>
            <a:off x="2138515" y="2255029"/>
            <a:ext cx="599768" cy="285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9" name="Rectangle 8">
            <a:extLst>
              <a:ext uri="{FF2B5EF4-FFF2-40B4-BE49-F238E27FC236}">
                <a16:creationId xmlns:a16="http://schemas.microsoft.com/office/drawing/2014/main" id="{720665CF-048B-2CC3-900D-49F5D3D582FD}"/>
              </a:ext>
            </a:extLst>
          </p:cNvPr>
          <p:cNvSpPr/>
          <p:nvPr/>
        </p:nvSpPr>
        <p:spPr>
          <a:xfrm>
            <a:off x="2290916" y="4268306"/>
            <a:ext cx="422787" cy="285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Rectangle 9">
            <a:extLst>
              <a:ext uri="{FF2B5EF4-FFF2-40B4-BE49-F238E27FC236}">
                <a16:creationId xmlns:a16="http://schemas.microsoft.com/office/drawing/2014/main" id="{861D4DEE-56E3-1114-894A-75212DAA3F13}"/>
              </a:ext>
            </a:extLst>
          </p:cNvPr>
          <p:cNvSpPr/>
          <p:nvPr/>
        </p:nvSpPr>
        <p:spPr>
          <a:xfrm>
            <a:off x="2713703" y="3375535"/>
            <a:ext cx="184354" cy="2851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1" name="Rectangle 10">
            <a:extLst>
              <a:ext uri="{FF2B5EF4-FFF2-40B4-BE49-F238E27FC236}">
                <a16:creationId xmlns:a16="http://schemas.microsoft.com/office/drawing/2014/main" id="{296D64F1-46CD-E7BA-F401-C9D42BD043EB}"/>
              </a:ext>
            </a:extLst>
          </p:cNvPr>
          <p:cNvSpPr/>
          <p:nvPr/>
        </p:nvSpPr>
        <p:spPr>
          <a:xfrm>
            <a:off x="2512141" y="4984342"/>
            <a:ext cx="339213" cy="353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Tree>
    <p:extLst>
      <p:ext uri="{BB962C8B-B14F-4D97-AF65-F5344CB8AC3E}">
        <p14:creationId xmlns:p14="http://schemas.microsoft.com/office/powerpoint/2010/main" val="1048395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84000">
              <a:schemeClr val="bg1"/>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C4D13-3CD1-2D10-090E-B1CF6D32CE91}"/>
              </a:ext>
            </a:extLst>
          </p:cNvPr>
          <p:cNvSpPr>
            <a:spLocks noGrp="1"/>
          </p:cNvSpPr>
          <p:nvPr>
            <p:ph type="title"/>
          </p:nvPr>
        </p:nvSpPr>
        <p:spPr>
          <a:xfrm>
            <a:off x="844859" y="493801"/>
            <a:ext cx="10502282" cy="589275"/>
          </a:xfrm>
        </p:spPr>
        <p:txBody>
          <a:bodyPr/>
          <a:lstStyle/>
          <a:p>
            <a:r>
              <a:rPr lang="en-US" b="1" dirty="0">
                <a:latin typeface="Calibri" panose="020F0502020204030204" pitchFamily="34" charset="0"/>
                <a:cs typeface="Calibri" panose="020F0502020204030204" pitchFamily="34" charset="0"/>
              </a:rPr>
              <a:t>Risk factors: prolonged versus brief fever in ICU</a:t>
            </a:r>
          </a:p>
        </p:txBody>
      </p:sp>
      <p:sp>
        <p:nvSpPr>
          <p:cNvPr id="7" name="TextBox 6">
            <a:extLst>
              <a:ext uri="{FF2B5EF4-FFF2-40B4-BE49-F238E27FC236}">
                <a16:creationId xmlns:a16="http://schemas.microsoft.com/office/drawing/2014/main" id="{3F095DAF-85B1-0BFF-8A25-30E3A441047F}"/>
              </a:ext>
            </a:extLst>
          </p:cNvPr>
          <p:cNvSpPr txBox="1"/>
          <p:nvPr/>
        </p:nvSpPr>
        <p:spPr>
          <a:xfrm>
            <a:off x="844859" y="1746226"/>
            <a:ext cx="4677052" cy="4154984"/>
          </a:xfrm>
          <a:prstGeom prst="rect">
            <a:avLst/>
          </a:prstGeom>
          <a:noFill/>
        </p:spPr>
        <p:txBody>
          <a:bodyPr wrap="square">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Prospective multicenter observational study in three surgical ICUs in university hospitals in France (May to Oct 2010)</a:t>
            </a:r>
          </a:p>
          <a:p>
            <a:pPr marL="342900" indent="-342900">
              <a:buFont typeface="Arial" panose="020B0604020202020204" pitchFamily="34" charset="0"/>
              <a:buChar char="•"/>
            </a:pPr>
            <a:r>
              <a:rPr lang="en-US" sz="2400" dirty="0">
                <a:solidFill>
                  <a:srgbClr val="333333"/>
                </a:solidFill>
                <a:latin typeface="Calibri" panose="020F0502020204030204" pitchFamily="34" charset="0"/>
                <a:cs typeface="Calibri" panose="020F0502020204030204" pitchFamily="34" charset="0"/>
              </a:rPr>
              <a:t>T</a:t>
            </a:r>
            <a:r>
              <a:rPr lang="en-US" sz="2400" b="0" i="0" dirty="0">
                <a:solidFill>
                  <a:srgbClr val="333333"/>
                </a:solidFill>
                <a:effectLst/>
                <a:latin typeface="Calibri" panose="020F0502020204030204" pitchFamily="34" charset="0"/>
                <a:cs typeface="Calibri" panose="020F0502020204030204" pitchFamily="34" charset="0"/>
              </a:rPr>
              <a:t>wo periods of 2 months each, with 507 patients hospitalized ≥ 24 hours</a:t>
            </a:r>
          </a:p>
          <a:p>
            <a:pPr marL="342900" indent="-342900">
              <a:buFont typeface="Arial" panose="020B0604020202020204" pitchFamily="34" charset="0"/>
              <a:buChar char="•"/>
            </a:pPr>
            <a:r>
              <a:rPr lang="en-US" sz="2400" dirty="0">
                <a:solidFill>
                  <a:srgbClr val="333333"/>
                </a:solidFill>
                <a:latin typeface="Calibri" panose="020F0502020204030204" pitchFamily="34" charset="0"/>
                <a:cs typeface="Calibri" panose="020F0502020204030204" pitchFamily="34" charset="0"/>
              </a:rPr>
              <a:t>T</a:t>
            </a:r>
            <a:r>
              <a:rPr lang="en-US" sz="2400" b="0" i="0" dirty="0">
                <a:solidFill>
                  <a:srgbClr val="333333"/>
                </a:solidFill>
                <a:effectLst/>
                <a:latin typeface="Calibri" panose="020F0502020204030204" pitchFamily="34" charset="0"/>
                <a:cs typeface="Calibri" panose="020F0502020204030204" pitchFamily="34" charset="0"/>
              </a:rPr>
              <a:t>emperature ≥ 38.3°C</a:t>
            </a:r>
          </a:p>
          <a:p>
            <a:pPr marL="342900" indent="-342900">
              <a:buFont typeface="Arial" panose="020B0604020202020204" pitchFamily="34" charset="0"/>
              <a:buChar char="•"/>
            </a:pPr>
            <a:r>
              <a:rPr lang="en-US" sz="2400" dirty="0">
                <a:solidFill>
                  <a:srgbClr val="333333"/>
                </a:solidFill>
                <a:latin typeface="Calibri" panose="020F0502020204030204" pitchFamily="34" charset="0"/>
                <a:cs typeface="Calibri" panose="020F0502020204030204" pitchFamily="34" charset="0"/>
              </a:rPr>
              <a:t>P</a:t>
            </a:r>
            <a:r>
              <a:rPr lang="en-US" sz="2400" b="0" i="0" dirty="0">
                <a:solidFill>
                  <a:srgbClr val="333333"/>
                </a:solidFill>
                <a:effectLst/>
                <a:latin typeface="Calibri" panose="020F0502020204030204" pitchFamily="34" charset="0"/>
                <a:cs typeface="Calibri" panose="020F0502020204030204" pitchFamily="34" charset="0"/>
              </a:rPr>
              <a:t>rolonged fever if as lasting &gt; 5 days</a:t>
            </a:r>
            <a:endParaRPr lang="en-US" sz="240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BDB627E7-7B81-CCE9-D530-644AA336657E}"/>
              </a:ext>
            </a:extLst>
          </p:cNvPr>
          <p:cNvPicPr>
            <a:picLocks noChangeAspect="1"/>
          </p:cNvPicPr>
          <p:nvPr/>
        </p:nvPicPr>
        <p:blipFill>
          <a:blip r:embed="rId3"/>
          <a:stretch>
            <a:fillRect/>
          </a:stretch>
        </p:blipFill>
        <p:spPr>
          <a:xfrm>
            <a:off x="5985248" y="2006354"/>
            <a:ext cx="4844584" cy="3283396"/>
          </a:xfrm>
          <a:prstGeom prst="rect">
            <a:avLst/>
          </a:prstGeom>
        </p:spPr>
      </p:pic>
      <p:sp>
        <p:nvSpPr>
          <p:cNvPr id="11" name="TextBox 10">
            <a:extLst>
              <a:ext uri="{FF2B5EF4-FFF2-40B4-BE49-F238E27FC236}">
                <a16:creationId xmlns:a16="http://schemas.microsoft.com/office/drawing/2014/main" id="{BF9BC348-D1A5-5E33-3FFC-97FAB5B670EC}"/>
              </a:ext>
            </a:extLst>
          </p:cNvPr>
          <p:cNvSpPr txBox="1"/>
          <p:nvPr/>
        </p:nvSpPr>
        <p:spPr>
          <a:xfrm>
            <a:off x="9075198" y="6410807"/>
            <a:ext cx="3048740"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rPr>
              <a:t>Crit Care 16, R150 (2012)</a:t>
            </a:r>
          </a:p>
        </p:txBody>
      </p:sp>
    </p:spTree>
    <p:extLst>
      <p:ext uri="{BB962C8B-B14F-4D97-AF65-F5344CB8AC3E}">
        <p14:creationId xmlns:p14="http://schemas.microsoft.com/office/powerpoint/2010/main" val="351024914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916</TotalTime>
  <Words>2268</Words>
  <Application>Microsoft Office PowerPoint</Application>
  <PresentationFormat>Widescreen</PresentationFormat>
  <Paragraphs>321</Paragraphs>
  <Slides>33</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-apple-system</vt:lpstr>
      <vt:lpstr>Arial</vt:lpstr>
      <vt:lpstr>Calibri</vt:lpstr>
      <vt:lpstr>ff-quadraat-web-pro</vt:lpstr>
      <vt:lpstr>Fira Sans</vt:lpstr>
      <vt:lpstr>Gill Sans MT</vt:lpstr>
      <vt:lpstr>Guardian TextSans Web</vt:lpstr>
      <vt:lpstr>Gallery</vt:lpstr>
      <vt:lpstr>Fever in ICU </vt:lpstr>
      <vt:lpstr>PowerPoint Presentation</vt:lpstr>
      <vt:lpstr>Body temperature &amp; Febrile Response </vt:lpstr>
      <vt:lpstr>Fever:  Temperature Measurement  </vt:lpstr>
      <vt:lpstr>Body temperature &amp; Febrile Response </vt:lpstr>
      <vt:lpstr>Sequelae of Fever </vt:lpstr>
      <vt:lpstr>Sequelae of Fever </vt:lpstr>
      <vt:lpstr>Sequelae of Fever </vt:lpstr>
      <vt:lpstr>Risk factors: prolonged versus brief fever in ICU</vt:lpstr>
      <vt:lpstr>Risk factors: prolonged versus brief fever in ICU</vt:lpstr>
      <vt:lpstr>Common Causes of Persistent Fever in ICU:  Head-to-Toe Approach to Differential Diagnosis</vt:lpstr>
      <vt:lpstr>Persistent Fever in ICU:  Approach to Differential Diagnosis</vt:lpstr>
      <vt:lpstr>Persistent Fever in ICU:  Approach to Differential Diagnosis</vt:lpstr>
      <vt:lpstr>Persistent Fever in ICU:  diagnostic Approach</vt:lpstr>
      <vt:lpstr>Persistent Fever in ICU:  diagnostic Approach</vt:lpstr>
      <vt:lpstr>Persistent Fever in ICU:  diagnostic Approach</vt:lpstr>
      <vt:lpstr>Persistent Fever in ICU:  diagnostic Approach</vt:lpstr>
      <vt:lpstr>Persistent Fever in ICU:  diagnostic Approach</vt:lpstr>
      <vt:lpstr>Persistent Fever in ICU:  diagnostic Approach</vt:lpstr>
      <vt:lpstr>Persistent Fever in ICU:  diagnostic Approach</vt:lpstr>
      <vt:lpstr>Persistent Fever in ICU:  Diagnostic Approach </vt:lpstr>
      <vt:lpstr>Persistent Fever in ICU:  Diagnostic Approach </vt:lpstr>
      <vt:lpstr>Persistent Fever in ICU:  Diagnostic Approach </vt:lpstr>
      <vt:lpstr>Persistent Fever in ICU:  Diagnostic Approach </vt:lpstr>
      <vt:lpstr>Persistent Fever in ICU:  Diagnostic Approach </vt:lpstr>
      <vt:lpstr>Persistent Fever in ICU: Approach to treatment </vt:lpstr>
      <vt:lpstr>Persistent Fever in ICU: Approach to treatment </vt:lpstr>
      <vt:lpstr>Persistent Fever in ICU:  Approach to treatment</vt:lpstr>
      <vt:lpstr>Persistent Fever in ICU:  Approach to treatment</vt:lpstr>
      <vt:lpstr>Persistent Fever in ICU: Considerations for Empiric Therapy During Diagnostics  </vt:lpstr>
      <vt:lpstr>Persistent fever &amp; Antibiotic related problems</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Fever in ICU </dc:title>
  <dc:creator>Ahmad, Faran</dc:creator>
  <cp:lastModifiedBy>Ahmad, Faran</cp:lastModifiedBy>
  <cp:revision>73</cp:revision>
  <dcterms:created xsi:type="dcterms:W3CDTF">2023-04-05T19:20:45Z</dcterms:created>
  <dcterms:modified xsi:type="dcterms:W3CDTF">2023-04-19T18:25:21Z</dcterms:modified>
</cp:coreProperties>
</file>