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700" r:id="rId5"/>
    <p:sldMasterId id="2147483715" r:id="rId6"/>
    <p:sldMasterId id="2147483731" r:id="rId7"/>
    <p:sldMasterId id="2147483746" r:id="rId8"/>
  </p:sldMasterIdLst>
  <p:notesMasterIdLst>
    <p:notesMasterId r:id="rId19"/>
  </p:notesMasterIdLst>
  <p:sldIdLst>
    <p:sldId id="298" r:id="rId9"/>
    <p:sldId id="361" r:id="rId10"/>
    <p:sldId id="362" r:id="rId11"/>
    <p:sldId id="379" r:id="rId12"/>
    <p:sldId id="378" r:id="rId13"/>
    <p:sldId id="372" r:id="rId14"/>
    <p:sldId id="377" r:id="rId15"/>
    <p:sldId id="376" r:id="rId16"/>
    <p:sldId id="374" r:id="rId17"/>
    <p:sldId id="37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EE00F0F-2090-4E8A-8C8D-2637EC51A924}">
          <p14:sldIdLst>
            <p14:sldId id="298"/>
            <p14:sldId id="361"/>
            <p14:sldId id="362"/>
            <p14:sldId id="379"/>
            <p14:sldId id="378"/>
            <p14:sldId id="372"/>
            <p14:sldId id="377"/>
            <p14:sldId id="376"/>
            <p14:sldId id="374"/>
            <p14:sldId id="375"/>
          </p14:sldIdLst>
        </p14:section>
        <p14:section name="Untitled Section" id="{F2158F00-AA95-4618-ADF7-1EF0F400E3B4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304B407-C624-3F85-1386-2FCB56CC048F}" name="Dixon, April" initials="DA" userId="S::adi97313@creighton.edu::f824d112-62ee-49f8-aaa4-f9f1bbecedf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BADE14-5723-47C3-90F8-CBAAD5BA0838}" v="1" dt="2023-09-05T17:38:23.16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31" autoAdjust="0"/>
    <p:restoredTop sz="87751" autoAdjust="0"/>
  </p:normalViewPr>
  <p:slideViewPr>
    <p:cSldViewPr snapToGrid="0">
      <p:cViewPr>
        <p:scale>
          <a:sx n="79" d="100"/>
          <a:sy n="79" d="100"/>
        </p:scale>
        <p:origin x="378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B0CE4B-B653-44EE-A7D6-7CB1053558ED}" type="datetimeFigureOut">
              <a:rPr lang="en-US" smtClean="0"/>
              <a:t>9/4/2023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4997A2-4566-4053-8D8E-A79421EAA5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07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ED4B1-9F74-44A8-9F46-BC95E7A24E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54C4A3-413B-4D21-A41E-DD1A5719EC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A711A0-DFF5-4D6F-8D2D-54E1625DD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38CDE-5666-413A-809E-24B0033D6E15}" type="datetimeFigureOut">
              <a:rPr lang="en-US" smtClean="0"/>
              <a:t>9/4/2023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A91C3C-D005-408E-95E9-AE07D2C32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5DFD6F-684C-43EF-B901-4F335E333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F2FE6-FAEA-4BB7-8670-1F41DDD2BC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115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3A8BE-157C-45C9-84FC-11993E230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BCDB3A-9195-4E33-854D-C2E676E5D1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8EEE4B-0BAC-4DEB-8D69-454219547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38CDE-5666-413A-809E-24B0033D6E15}" type="datetimeFigureOut">
              <a:rPr lang="en-US" smtClean="0"/>
              <a:t>9/4/2023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1D5BBC-1502-4D3D-A301-4E4EF4521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EDD85D-E137-40AC-BF6B-5703248D7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F2FE6-FAEA-4BB7-8670-1F41DDD2BC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046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3854B07-E7FD-42AD-931D-D8D451A23E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946368-089A-4DBD-AAA1-B48A6376B3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1CA317-275D-450C-8665-2C5BAB3F8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38CDE-5666-413A-809E-24B0033D6E15}" type="datetimeFigureOut">
              <a:rPr lang="en-US" smtClean="0"/>
              <a:t>9/4/2023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BDF989-BB08-4FD7-A9B9-2D3FD8B3F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942914-1E41-4163-AFB8-453E37A55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F2FE6-FAEA-4BB7-8670-1F41DDD2BC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6131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 - 29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91ED87-31F7-3A4E-9604-1D4ED2302D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948" y="387118"/>
            <a:ext cx="11491784" cy="608376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BC3A53D3-65E4-0446-90E0-48B31204EB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735787"/>
            <a:ext cx="9144000" cy="2387600"/>
          </a:xfrm>
        </p:spPr>
        <p:txBody>
          <a:bodyPr anchor="b">
            <a:normAutofit/>
          </a:bodyPr>
          <a:lstStyle>
            <a:lvl1pPr algn="ctr">
              <a:defRPr sz="4400" b="1" spc="0">
                <a:solidFill>
                  <a:schemeClr val="bg1"/>
                </a:solidFill>
                <a:latin typeface="Arial" panose="020B0604020202020204" pitchFamily="34" charset="0"/>
                <a:ea typeface="Roboto Slab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2B88900D-1B3E-8044-99CF-C85C9BF4E26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215462"/>
            <a:ext cx="9144000" cy="1241271"/>
          </a:xfrm>
        </p:spPr>
        <p:txBody>
          <a:bodyPr/>
          <a:lstStyle>
            <a:lvl1pPr marL="0" indent="0" algn="ctr">
              <a:buNone/>
              <a:defRPr sz="2400" spc="300">
                <a:solidFill>
                  <a:schemeClr val="bg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9E9B307-7549-124F-A7A6-3EC2E2862B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8976" y="4997608"/>
            <a:ext cx="2354048" cy="87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6061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Divider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E6CD455-89AD-1F44-877E-817DA03F29F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50108" y="393872"/>
            <a:ext cx="11491783" cy="60770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ED0B60-1F0B-9844-871C-5FECD094D3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1957" y="2645187"/>
            <a:ext cx="10948087" cy="1325563"/>
          </a:xfrm>
        </p:spPr>
        <p:txBody>
          <a:bodyPr>
            <a:normAutofit/>
          </a:bodyPr>
          <a:lstStyle>
            <a:lvl1pPr algn="ctr">
              <a:defRPr sz="4000" spc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CAF623-7A4C-944F-94B4-A1C665E21B4B}"/>
              </a:ext>
            </a:extLst>
          </p:cNvPr>
          <p:cNvSpPr txBox="1"/>
          <p:nvPr/>
        </p:nvSpPr>
        <p:spPr>
          <a:xfrm>
            <a:off x="0" y="83172"/>
            <a:ext cx="1219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spc="300" dirty="0">
                <a:solidFill>
                  <a:schemeClr val="accent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CREIGHTON UNIVERSITY</a:t>
            </a:r>
          </a:p>
        </p:txBody>
      </p:sp>
    </p:spTree>
    <p:extLst>
      <p:ext uri="{BB962C8B-B14F-4D97-AF65-F5344CB8AC3E}">
        <p14:creationId xmlns:p14="http://schemas.microsoft.com/office/powerpoint/2010/main" val="9985349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Divider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793A444-AD74-F54F-82C8-50DE7895FD2E}"/>
              </a:ext>
            </a:extLst>
          </p:cNvPr>
          <p:cNvSpPr/>
          <p:nvPr/>
        </p:nvSpPr>
        <p:spPr>
          <a:xfrm>
            <a:off x="350108" y="387118"/>
            <a:ext cx="11491784" cy="60837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ED0B60-1F0B-9844-871C-5FECD094D3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1891" y="2645187"/>
            <a:ext cx="11028218" cy="1325563"/>
          </a:xfrm>
        </p:spPr>
        <p:txBody>
          <a:bodyPr>
            <a:normAutofit/>
          </a:bodyPr>
          <a:lstStyle>
            <a:lvl1pPr algn="ctr">
              <a:defRPr sz="4000" spc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AAD56C-C3F9-DC42-A870-40658E6E8092}"/>
              </a:ext>
            </a:extLst>
          </p:cNvPr>
          <p:cNvSpPr txBox="1"/>
          <p:nvPr/>
        </p:nvSpPr>
        <p:spPr>
          <a:xfrm>
            <a:off x="0" y="83172"/>
            <a:ext cx="1219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spc="300" dirty="0">
                <a:solidFill>
                  <a:schemeClr val="accent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CREIGHTON UNIVERSITY</a:t>
            </a:r>
          </a:p>
        </p:txBody>
      </p:sp>
    </p:spTree>
    <p:extLst>
      <p:ext uri="{BB962C8B-B14F-4D97-AF65-F5344CB8AC3E}">
        <p14:creationId xmlns:p14="http://schemas.microsoft.com/office/powerpoint/2010/main" val="34862832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6AF2FE1-F767-314B-A2E3-BFFBF6F1CBD9}"/>
              </a:ext>
            </a:extLst>
          </p:cNvPr>
          <p:cNvSpPr/>
          <p:nvPr/>
        </p:nvSpPr>
        <p:spPr>
          <a:xfrm>
            <a:off x="350108" y="387118"/>
            <a:ext cx="11491784" cy="60837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906CB1-4D8E-F343-8E82-7713CE4CCF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6228" y="550577"/>
            <a:ext cx="10619544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5BD4C1-3043-FD42-B1B9-50444588C8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228" y="1876140"/>
            <a:ext cx="10619544" cy="4347378"/>
          </a:xfr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defRPr/>
            </a:lvl1pPr>
            <a:lvl2pPr>
              <a:lnSpc>
                <a:spcPct val="100000"/>
              </a:lnSpc>
              <a:spcBef>
                <a:spcPts val="600"/>
              </a:spcBef>
              <a:defRPr/>
            </a:lvl2pPr>
            <a:lvl3pPr>
              <a:lnSpc>
                <a:spcPct val="100000"/>
              </a:lnSpc>
              <a:spcBef>
                <a:spcPts val="600"/>
              </a:spcBef>
              <a:defRPr/>
            </a:lvl3pPr>
            <a:lvl4pPr>
              <a:lnSpc>
                <a:spcPct val="100000"/>
              </a:lnSpc>
              <a:spcBef>
                <a:spcPts val="600"/>
              </a:spcBef>
              <a:defRPr/>
            </a:lvl4pPr>
            <a:lvl5pPr>
              <a:lnSpc>
                <a:spcPct val="10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114EA3-2ACA-BC46-9952-F68E3C74AF70}"/>
              </a:ext>
            </a:extLst>
          </p:cNvPr>
          <p:cNvSpPr txBox="1"/>
          <p:nvPr/>
        </p:nvSpPr>
        <p:spPr>
          <a:xfrm>
            <a:off x="0" y="83172"/>
            <a:ext cx="1219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spc="300" dirty="0">
                <a:solidFill>
                  <a:schemeClr val="accent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CREIGHTON UNIVERSITY</a:t>
            </a:r>
          </a:p>
        </p:txBody>
      </p:sp>
    </p:spTree>
    <p:extLst>
      <p:ext uri="{BB962C8B-B14F-4D97-AF65-F5344CB8AC3E}">
        <p14:creationId xmlns:p14="http://schemas.microsoft.com/office/powerpoint/2010/main" val="3743614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0C227BE-C45E-EE4B-A9DA-1AA30BAC07C3}"/>
              </a:ext>
            </a:extLst>
          </p:cNvPr>
          <p:cNvSpPr/>
          <p:nvPr/>
        </p:nvSpPr>
        <p:spPr>
          <a:xfrm>
            <a:off x="350108" y="387118"/>
            <a:ext cx="11491784" cy="60837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5BD4C1-3043-FD42-B1B9-50444588C8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228" y="1876140"/>
            <a:ext cx="5185277" cy="43064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CB432A-0AF4-5F42-B1DD-D93200EAF9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20496" y="1876492"/>
            <a:ext cx="5185276" cy="43061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FD48CC-74C9-CE48-924C-33230FB81A3D}"/>
              </a:ext>
            </a:extLst>
          </p:cNvPr>
          <p:cNvSpPr txBox="1"/>
          <p:nvPr/>
        </p:nvSpPr>
        <p:spPr>
          <a:xfrm>
            <a:off x="0" y="83172"/>
            <a:ext cx="1219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spc="300" dirty="0">
                <a:solidFill>
                  <a:schemeClr val="accent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CREIGHTON UNIVERSITY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2DFBA87-A783-404B-BCF5-9C6894EC59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6228" y="550577"/>
            <a:ext cx="10619544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</a:t>
            </a:r>
            <a:r>
              <a:rPr lang="en-US" dirty="0" err="1"/>
              <a:t>STYLEv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5238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825C59B-2290-E947-B720-62D69D36E4E0}"/>
              </a:ext>
            </a:extLst>
          </p:cNvPr>
          <p:cNvSpPr/>
          <p:nvPr/>
        </p:nvSpPr>
        <p:spPr>
          <a:xfrm>
            <a:off x="350108" y="387118"/>
            <a:ext cx="11491784" cy="60837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0A21E1D-586E-C44F-9DAA-F82AC1523DC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33095" y="387118"/>
            <a:ext cx="5378318" cy="6083764"/>
          </a:xfrm>
          <a:solidFill>
            <a:schemeClr val="accent4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ED0B60-1F0B-9844-871C-5FECD094D3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642938"/>
            <a:ext cx="5474372" cy="1384634"/>
          </a:xfrm>
        </p:spPr>
        <p:txBody>
          <a:bodyPr>
            <a:noAutofit/>
          </a:bodyPr>
          <a:lstStyle>
            <a:lvl1pPr algn="l">
              <a:defRPr sz="3600" spc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044CD30-39DC-2E49-AB71-97E5B049002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5586" y="2027572"/>
            <a:ext cx="5474373" cy="41874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A45BDB-787D-BF43-9D30-A4A29E495612}"/>
              </a:ext>
            </a:extLst>
          </p:cNvPr>
          <p:cNvSpPr txBox="1"/>
          <p:nvPr/>
        </p:nvSpPr>
        <p:spPr>
          <a:xfrm>
            <a:off x="0" y="83172"/>
            <a:ext cx="1219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spc="300" dirty="0">
                <a:solidFill>
                  <a:schemeClr val="accent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CREIGHTON UNIVERSITY</a:t>
            </a:r>
          </a:p>
        </p:txBody>
      </p:sp>
    </p:spTree>
    <p:extLst>
      <p:ext uri="{BB962C8B-B14F-4D97-AF65-F5344CB8AC3E}">
        <p14:creationId xmlns:p14="http://schemas.microsoft.com/office/powerpoint/2010/main" val="32662379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FDABBA9-2434-FB49-AA0B-C3965333392A}"/>
              </a:ext>
            </a:extLst>
          </p:cNvPr>
          <p:cNvSpPr/>
          <p:nvPr/>
        </p:nvSpPr>
        <p:spPr>
          <a:xfrm>
            <a:off x="350108" y="387118"/>
            <a:ext cx="11491784" cy="60837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D1A1A511-05B1-5A47-B69F-D8583D7B140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41441" y="387118"/>
            <a:ext cx="5400451" cy="6083764"/>
          </a:xfrm>
          <a:solidFill>
            <a:schemeClr val="accent4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DD71D5D1-B5AD-9D46-80C1-FFBE3ADE68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6451" y="2000962"/>
            <a:ext cx="5196576" cy="42141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A10EF1D-578C-A146-B4C0-E0D5B32F6D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6451" y="675399"/>
            <a:ext cx="5196576" cy="1325563"/>
          </a:xfrm>
        </p:spPr>
        <p:txBody>
          <a:bodyPr>
            <a:normAutofit/>
          </a:bodyPr>
          <a:lstStyle>
            <a:lvl1pPr>
              <a:defRPr sz="3600" spc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676554-FD54-0343-B23D-CC0D2343B69A}"/>
              </a:ext>
            </a:extLst>
          </p:cNvPr>
          <p:cNvSpPr txBox="1"/>
          <p:nvPr/>
        </p:nvSpPr>
        <p:spPr>
          <a:xfrm>
            <a:off x="0" y="83172"/>
            <a:ext cx="1219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spc="300" dirty="0">
                <a:solidFill>
                  <a:schemeClr val="accent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CREIGHTON UNIVERSITY</a:t>
            </a:r>
          </a:p>
        </p:txBody>
      </p:sp>
    </p:spTree>
    <p:extLst>
      <p:ext uri="{BB962C8B-B14F-4D97-AF65-F5344CB8AC3E}">
        <p14:creationId xmlns:p14="http://schemas.microsoft.com/office/powerpoint/2010/main" val="31688654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ata Poi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E0AB552-B6CF-9846-A183-97E4E623B6E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50108" y="393872"/>
            <a:ext cx="11491783" cy="60770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ED0B60-1F0B-9844-871C-5FECD094D3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1819276"/>
            <a:ext cx="10668000" cy="1325563"/>
          </a:xfrm>
        </p:spPr>
        <p:txBody>
          <a:bodyPr>
            <a:noAutofit/>
          </a:bodyPr>
          <a:lstStyle>
            <a:lvl1pPr algn="ctr">
              <a:defRPr sz="11500" spc="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##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BD6239A-DB1D-9D42-9043-DE57C340773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192834" y="3162654"/>
            <a:ext cx="5806333" cy="2829296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B5F636-A8C5-024A-9216-B64D2E6E38FF}"/>
              </a:ext>
            </a:extLst>
          </p:cNvPr>
          <p:cNvSpPr txBox="1"/>
          <p:nvPr/>
        </p:nvSpPr>
        <p:spPr>
          <a:xfrm>
            <a:off x="0" y="83172"/>
            <a:ext cx="1219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spc="300" dirty="0">
                <a:solidFill>
                  <a:schemeClr val="accent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CREIGHTON UNIVERSITY</a:t>
            </a:r>
          </a:p>
        </p:txBody>
      </p:sp>
    </p:spTree>
    <p:extLst>
      <p:ext uri="{BB962C8B-B14F-4D97-AF65-F5344CB8AC3E}">
        <p14:creationId xmlns:p14="http://schemas.microsoft.com/office/powerpoint/2010/main" val="2551759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0202A-85E6-4E3C-922D-C1D207F6C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426AEB-96F6-41C7-A036-80949BCF51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AA836D-CB5B-4422-908B-C1A74FCAA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38CDE-5666-413A-809E-24B0033D6E15}" type="datetimeFigureOut">
              <a:rPr lang="en-US" smtClean="0"/>
              <a:t>9/4/2023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C8F73-114F-4B90-9BC9-2FC643320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C3033B-2E59-4388-BA05-0CD9FE000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F2FE6-FAEA-4BB7-8670-1F41DDD2BC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0106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0A21E1D-586E-C44F-9DAA-F82AC1523DC8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370702" y="386921"/>
            <a:ext cx="11450596" cy="6084158"/>
          </a:xfrm>
          <a:solidFill>
            <a:schemeClr val="accent4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4D3604-087D-C84E-897F-383BF30542D8}"/>
              </a:ext>
            </a:extLst>
          </p:cNvPr>
          <p:cNvSpPr txBox="1"/>
          <p:nvPr/>
        </p:nvSpPr>
        <p:spPr>
          <a:xfrm>
            <a:off x="0" y="83172"/>
            <a:ext cx="1219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spc="300" dirty="0">
                <a:solidFill>
                  <a:schemeClr val="accent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CREIGHTON UNIVERSITY</a:t>
            </a:r>
          </a:p>
        </p:txBody>
      </p:sp>
    </p:spTree>
    <p:extLst>
      <p:ext uri="{BB962C8B-B14F-4D97-AF65-F5344CB8AC3E}">
        <p14:creationId xmlns:p14="http://schemas.microsoft.com/office/powerpoint/2010/main" val="8719491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3F09A41-BA3E-7E4E-A2F5-E4353910222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7009170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66524FB-60DA-014A-9D85-56BB42CC1A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948" y="387118"/>
            <a:ext cx="11491784" cy="60837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77C2604-7F40-E14D-A47C-4BC54E20F3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9174" y="2783115"/>
            <a:ext cx="3493653" cy="1291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2808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6AE717-9E55-534E-B926-CB67178295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948" y="387118"/>
            <a:ext cx="11491784" cy="608376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57BA8B4-1B0E-8941-8042-C731B9F75B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3076" y="2086076"/>
            <a:ext cx="2685849" cy="2685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2319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5E3670-0186-4CBE-896A-299EFCD08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1A0E3-E08E-4BD7-BD43-87A2099A6C19}" type="datetimeFigureOut">
              <a:rPr lang="en-US" smtClean="0"/>
              <a:t>9/4/2023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DA3FC3-45BB-45FC-9D71-4F57E811B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CF39A5-D4B8-46BA-94B4-0756DADA5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26130-2761-4F96-843F-8D1D25ABDD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3697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1CD73-293D-438F-A8A5-1E0054E45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7FB687-76FD-4B3C-B9AF-AA072D988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1D37B3-5422-46A7-9413-30006C9C5D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DA74FC-B07F-4C24-9E30-E2684229DA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2E37B9-70EA-4D68-A52D-4E190EEDF7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486EB55-C32C-4818-A3AB-3FA359DBC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1A0E3-E08E-4BD7-BD43-87A2099A6C19}" type="datetimeFigureOut">
              <a:rPr lang="en-US" smtClean="0"/>
              <a:t>9/4/2023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666FDE5-C199-4694-88FB-2036FAABA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A1017C-918A-4DBA-AC9D-EFECC2BF1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26130-2761-4F96-843F-8D1D25ABDD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5940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- Dar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BC3A53D3-65E4-0446-90E0-48B31204EB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735787"/>
            <a:ext cx="9144000" cy="2387600"/>
          </a:xfrm>
        </p:spPr>
        <p:txBody>
          <a:bodyPr anchor="b">
            <a:normAutofit/>
          </a:bodyPr>
          <a:lstStyle>
            <a:lvl1pPr algn="ctr">
              <a:defRPr sz="4400" b="1" spc="0">
                <a:solidFill>
                  <a:schemeClr val="bg1"/>
                </a:solidFill>
                <a:latin typeface="Arial" panose="020B0604020202020204" pitchFamily="34" charset="0"/>
                <a:ea typeface="Roboto Slab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2B88900D-1B3E-8044-99CF-C85C9BF4E26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215462"/>
            <a:ext cx="9144000" cy="1241271"/>
          </a:xfrm>
        </p:spPr>
        <p:txBody>
          <a:bodyPr/>
          <a:lstStyle>
            <a:lvl1pPr marL="0" indent="0" algn="ctr">
              <a:buNone/>
              <a:defRPr sz="2400" spc="300">
                <a:solidFill>
                  <a:schemeClr val="bg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9E9B307-7549-124F-A7A6-3EC2E2862B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8976" y="4997608"/>
            <a:ext cx="2354048" cy="87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218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- L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8D90EA1-3BA3-F047-B12A-A8DDA0BF6D5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735787"/>
            <a:ext cx="9144000" cy="2387600"/>
          </a:xfrm>
        </p:spPr>
        <p:txBody>
          <a:bodyPr anchor="b">
            <a:normAutofit/>
          </a:bodyPr>
          <a:lstStyle>
            <a:lvl1pPr algn="ctr">
              <a:defRPr sz="4400" b="1" spc="0">
                <a:solidFill>
                  <a:schemeClr val="accent1"/>
                </a:solidFill>
                <a:latin typeface="Arial" panose="020B0604020202020204" pitchFamily="34" charset="0"/>
                <a:ea typeface="Roboto Slab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8AF59EDF-1D12-4C4A-A4D0-A6F6B285286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215462"/>
            <a:ext cx="9144000" cy="1241271"/>
          </a:xfrm>
        </p:spPr>
        <p:txBody>
          <a:bodyPr/>
          <a:lstStyle>
            <a:lvl1pPr marL="0" indent="0" algn="ctr">
              <a:buNone/>
              <a:defRPr sz="2400" spc="300">
                <a:solidFill>
                  <a:schemeClr val="accent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7804EB-3708-AE45-BA39-306E223FA30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935460" y="4997608"/>
            <a:ext cx="2321080" cy="87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9913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- Dar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D0B60-1F0B-9844-871C-5FECD094D3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9699" y="2645187"/>
            <a:ext cx="11632602" cy="1325563"/>
          </a:xfrm>
        </p:spPr>
        <p:txBody>
          <a:bodyPr>
            <a:normAutofit/>
          </a:bodyPr>
          <a:lstStyle>
            <a:lvl1pPr algn="ctr">
              <a:defRPr sz="4000" spc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EB0637-A4C6-844D-9C40-1B4FAE63BAFE}"/>
              </a:ext>
            </a:extLst>
          </p:cNvPr>
          <p:cNvSpPr txBox="1"/>
          <p:nvPr/>
        </p:nvSpPr>
        <p:spPr>
          <a:xfrm>
            <a:off x="0" y="182028"/>
            <a:ext cx="1219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spc="300" dirty="0">
                <a:solidFill>
                  <a:schemeClr val="accent3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CREIGHTON UNIVERSITY</a:t>
            </a:r>
          </a:p>
        </p:txBody>
      </p:sp>
    </p:spTree>
    <p:extLst>
      <p:ext uri="{BB962C8B-B14F-4D97-AF65-F5344CB8AC3E}">
        <p14:creationId xmlns:p14="http://schemas.microsoft.com/office/powerpoint/2010/main" val="4127104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- L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D0B60-1F0B-9844-871C-5FECD094D3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645187"/>
            <a:ext cx="12192000" cy="1325563"/>
          </a:xfrm>
        </p:spPr>
        <p:txBody>
          <a:bodyPr>
            <a:normAutofit/>
          </a:bodyPr>
          <a:lstStyle>
            <a:lvl1pPr algn="ctr">
              <a:defRPr sz="4000" spc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CAF623-7A4C-944F-94B4-A1C665E21B4B}"/>
              </a:ext>
            </a:extLst>
          </p:cNvPr>
          <p:cNvSpPr txBox="1"/>
          <p:nvPr/>
        </p:nvSpPr>
        <p:spPr>
          <a:xfrm>
            <a:off x="0" y="182028"/>
            <a:ext cx="1219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spc="300" dirty="0">
                <a:solidFill>
                  <a:schemeClr val="accent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CREIGHTON UNIVERSITY</a:t>
            </a:r>
          </a:p>
        </p:txBody>
      </p:sp>
    </p:spTree>
    <p:extLst>
      <p:ext uri="{BB962C8B-B14F-4D97-AF65-F5344CB8AC3E}">
        <p14:creationId xmlns:p14="http://schemas.microsoft.com/office/powerpoint/2010/main" val="1969398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3C46C-3E2B-4020-BD47-EDEB105EC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8E2311-C317-48A3-9EE6-6465FD1898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2DACF6-784B-4224-90BB-BE41CB527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38CDE-5666-413A-809E-24B0033D6E15}" type="datetimeFigureOut">
              <a:rPr lang="en-US" smtClean="0"/>
              <a:t>9/4/2023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42D3DE-6CC0-4879-AE5F-CF745343F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9F16D8-EF7C-4D5E-81AD-8E4E31213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F2FE6-FAEA-4BB7-8670-1F41DDD2BC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3948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06CB1-4D8E-F343-8E82-7713CE4CCF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5BD4C1-3043-FD42-B1B9-50444588C8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defRPr/>
            </a:lvl1pPr>
            <a:lvl2pPr>
              <a:lnSpc>
                <a:spcPct val="100000"/>
              </a:lnSpc>
              <a:spcBef>
                <a:spcPts val="600"/>
              </a:spcBef>
              <a:defRPr/>
            </a:lvl2pPr>
            <a:lvl3pPr>
              <a:lnSpc>
                <a:spcPct val="100000"/>
              </a:lnSpc>
              <a:spcBef>
                <a:spcPts val="600"/>
              </a:spcBef>
              <a:defRPr/>
            </a:lvl3pPr>
            <a:lvl4pPr>
              <a:lnSpc>
                <a:spcPct val="100000"/>
              </a:lnSpc>
              <a:spcBef>
                <a:spcPts val="600"/>
              </a:spcBef>
              <a:defRPr/>
            </a:lvl4pPr>
            <a:lvl5pPr>
              <a:lnSpc>
                <a:spcPct val="10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61C45C-44AD-744A-8320-41395B64E38F}"/>
              </a:ext>
            </a:extLst>
          </p:cNvPr>
          <p:cNvSpPr txBox="1"/>
          <p:nvPr/>
        </p:nvSpPr>
        <p:spPr>
          <a:xfrm>
            <a:off x="0" y="182028"/>
            <a:ext cx="1219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spc="300" dirty="0">
                <a:solidFill>
                  <a:schemeClr val="accent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CREIGHTON UNIVERSITY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AFFF23E-D835-1E40-BD0E-071360B643E2}"/>
              </a:ext>
            </a:extLst>
          </p:cNvPr>
          <p:cNvSpPr/>
          <p:nvPr/>
        </p:nvSpPr>
        <p:spPr>
          <a:xfrm>
            <a:off x="0" y="0"/>
            <a:ext cx="363071" cy="6858000"/>
          </a:xfrm>
          <a:prstGeom prst="rect">
            <a:avLst/>
          </a:prstGeom>
          <a:blipFill>
            <a:blip r:embed="rId2"/>
            <a:stretch>
              <a:fillRect l="4" r="-1185187"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94DD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8609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06CB1-4D8E-F343-8E82-7713CE4CCF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5BD4C1-3043-FD42-B1B9-50444588C8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228" y="2039599"/>
            <a:ext cx="5185277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CB432A-0AF4-5F42-B1DD-D93200EAF9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20496" y="2039938"/>
            <a:ext cx="5185276" cy="43509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0EB5B5-2036-264D-9900-64F86ED4D837}"/>
              </a:ext>
            </a:extLst>
          </p:cNvPr>
          <p:cNvSpPr txBox="1"/>
          <p:nvPr/>
        </p:nvSpPr>
        <p:spPr>
          <a:xfrm>
            <a:off x="0" y="182028"/>
            <a:ext cx="1219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spc="300" dirty="0">
                <a:solidFill>
                  <a:schemeClr val="accent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CREIGHTON UNIVERSITY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01CEE3A-1591-4347-B75B-99E7F72F935C}"/>
              </a:ext>
            </a:extLst>
          </p:cNvPr>
          <p:cNvSpPr/>
          <p:nvPr/>
        </p:nvSpPr>
        <p:spPr>
          <a:xfrm>
            <a:off x="0" y="0"/>
            <a:ext cx="363071" cy="6858000"/>
          </a:xfrm>
          <a:prstGeom prst="rect">
            <a:avLst/>
          </a:prstGeom>
          <a:blipFill>
            <a:blip r:embed="rId2"/>
            <a:stretch>
              <a:fillRect l="4" r="-1185187"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94DD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8687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ft 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A722130-47E3-4147-BC7D-91641DFDEA21}"/>
              </a:ext>
            </a:extLst>
          </p:cNvPr>
          <p:cNvSpPr/>
          <p:nvPr/>
        </p:nvSpPr>
        <p:spPr>
          <a:xfrm>
            <a:off x="0" y="0"/>
            <a:ext cx="4084320" cy="6858000"/>
          </a:xfrm>
          <a:prstGeom prst="rect">
            <a:avLst/>
          </a:prstGeom>
          <a:blipFill>
            <a:blip r:embed="rId2"/>
            <a:stretch>
              <a:fillRect l="-11218" r="-95152" b="-29410"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0A21E1D-586E-C44F-9DAA-F82AC1523DC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42925" y="642938"/>
            <a:ext cx="5168487" cy="5572125"/>
          </a:xfrm>
          <a:solidFill>
            <a:schemeClr val="accent4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ED0B60-1F0B-9844-871C-5FECD094D3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0589" y="642938"/>
            <a:ext cx="5344702" cy="1384634"/>
          </a:xfrm>
        </p:spPr>
        <p:txBody>
          <a:bodyPr>
            <a:noAutofit/>
          </a:bodyPr>
          <a:lstStyle>
            <a:lvl1pPr algn="l">
              <a:defRPr sz="3600" spc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044CD30-39DC-2E49-AB71-97E5B049002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80175" y="2027572"/>
            <a:ext cx="5344703" cy="41874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6D177E-5762-6742-A550-30CF8AA31EC5}"/>
              </a:ext>
            </a:extLst>
          </p:cNvPr>
          <p:cNvSpPr txBox="1"/>
          <p:nvPr/>
        </p:nvSpPr>
        <p:spPr>
          <a:xfrm>
            <a:off x="0" y="182028"/>
            <a:ext cx="1219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spc="300" dirty="0">
                <a:solidFill>
                  <a:schemeClr val="accent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CREIGHTON UNIVERSITY</a:t>
            </a:r>
          </a:p>
        </p:txBody>
      </p:sp>
    </p:spTree>
    <p:extLst>
      <p:ext uri="{BB962C8B-B14F-4D97-AF65-F5344CB8AC3E}">
        <p14:creationId xmlns:p14="http://schemas.microsoft.com/office/powerpoint/2010/main" val="23409644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ight Imag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38B3137-6369-F745-B3CF-FBE061E8F711}"/>
              </a:ext>
            </a:extLst>
          </p:cNvPr>
          <p:cNvSpPr/>
          <p:nvPr/>
        </p:nvSpPr>
        <p:spPr>
          <a:xfrm>
            <a:off x="8107680" y="0"/>
            <a:ext cx="4084320" cy="6858000"/>
          </a:xfrm>
          <a:prstGeom prst="rect">
            <a:avLst/>
          </a:prstGeom>
          <a:blipFill>
            <a:blip r:embed="rId2"/>
            <a:stretch>
              <a:fillRect l="-11218" r="-95152" b="-29410"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D1A1A511-05B1-5A47-B69F-D8583D7B140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41441" y="642938"/>
            <a:ext cx="5207633" cy="5572125"/>
          </a:xfrm>
          <a:solidFill>
            <a:schemeClr val="accent4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DD71D5D1-B5AD-9D46-80C1-FFBE3ADE68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6451" y="2000962"/>
            <a:ext cx="5207633" cy="42141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A10EF1D-578C-A146-B4C0-E0D5B32F6D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6451" y="675399"/>
            <a:ext cx="5207633" cy="1325563"/>
          </a:xfrm>
        </p:spPr>
        <p:txBody>
          <a:bodyPr>
            <a:noAutofit/>
          </a:bodyPr>
          <a:lstStyle>
            <a:lvl1pPr>
              <a:defRPr sz="3600" spc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FD5830-0101-9348-A802-7D8423A949FF}"/>
              </a:ext>
            </a:extLst>
          </p:cNvPr>
          <p:cNvSpPr txBox="1"/>
          <p:nvPr/>
        </p:nvSpPr>
        <p:spPr>
          <a:xfrm>
            <a:off x="0" y="182028"/>
            <a:ext cx="1219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spc="300" dirty="0">
                <a:solidFill>
                  <a:schemeClr val="accent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CREIGHTON UNIVERSITY</a:t>
            </a:r>
          </a:p>
        </p:txBody>
      </p:sp>
    </p:spTree>
    <p:extLst>
      <p:ext uri="{BB962C8B-B14F-4D97-AF65-F5344CB8AC3E}">
        <p14:creationId xmlns:p14="http://schemas.microsoft.com/office/powerpoint/2010/main" val="2353946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ata Poi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D0B60-1F0B-9844-871C-5FECD094D3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865931"/>
            <a:ext cx="12192000" cy="1325563"/>
          </a:xfrm>
        </p:spPr>
        <p:txBody>
          <a:bodyPr>
            <a:noAutofit/>
          </a:bodyPr>
          <a:lstStyle>
            <a:lvl1pPr algn="ctr">
              <a:defRPr sz="11500" b="1" strike="noStrike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##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BD6239A-DB1D-9D42-9043-DE57C340773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192834" y="3230055"/>
            <a:ext cx="5806333" cy="2829296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108128-9708-8F48-B8BA-EB3C335F00B7}"/>
              </a:ext>
            </a:extLst>
          </p:cNvPr>
          <p:cNvSpPr txBox="1"/>
          <p:nvPr/>
        </p:nvSpPr>
        <p:spPr>
          <a:xfrm>
            <a:off x="0" y="182028"/>
            <a:ext cx="1219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spc="300" dirty="0">
                <a:solidFill>
                  <a:srgbClr val="94DDF9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CREIGHTON UNIVERSITY</a:t>
            </a:r>
          </a:p>
        </p:txBody>
      </p:sp>
    </p:spTree>
    <p:extLst>
      <p:ext uri="{BB962C8B-B14F-4D97-AF65-F5344CB8AC3E}">
        <p14:creationId xmlns:p14="http://schemas.microsoft.com/office/powerpoint/2010/main" val="17745209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e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0A21E1D-586E-C44F-9DAA-F82AC1523DC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42925" y="642938"/>
            <a:ext cx="11105378" cy="5572125"/>
          </a:xfrm>
          <a:solidFill>
            <a:schemeClr val="accent4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3DDE9D-BB22-3B4F-BAB5-389163469A78}"/>
              </a:ext>
            </a:extLst>
          </p:cNvPr>
          <p:cNvSpPr txBox="1"/>
          <p:nvPr/>
        </p:nvSpPr>
        <p:spPr>
          <a:xfrm>
            <a:off x="0" y="182028"/>
            <a:ext cx="1219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spc="300" dirty="0">
                <a:solidFill>
                  <a:schemeClr val="accent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CREIGHTON UNIVERSITY</a:t>
            </a:r>
          </a:p>
        </p:txBody>
      </p:sp>
    </p:spTree>
    <p:extLst>
      <p:ext uri="{BB962C8B-B14F-4D97-AF65-F5344CB8AC3E}">
        <p14:creationId xmlns:p14="http://schemas.microsoft.com/office/powerpoint/2010/main" val="1853897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Screen Medi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3F09A41-BA3E-7E4E-A2F5-E4353910222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5731981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al Slide -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77C2604-7F40-E14D-A47C-4BC54E20F3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9174" y="2783115"/>
            <a:ext cx="3493653" cy="1291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8234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al Slide - Se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D43550B-437C-FE4A-9570-10878D2936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4753076" y="2097228"/>
            <a:ext cx="2685848" cy="2685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8111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5E3670-0186-4CBE-896A-299EFCD08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1A0E3-E08E-4BD7-BD43-87A2099A6C19}" type="datetimeFigureOut">
              <a:rPr lang="en-US" smtClean="0"/>
              <a:t>9/4/2023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DA3FC3-45BB-45FC-9D71-4F57E811B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CF39A5-D4B8-46BA-94B4-0756DADA5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26130-2761-4F96-843F-8D1D25ABDD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20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FB293-EAB6-4AAD-B3ED-8E9313705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1112DF-61F5-4BAF-9D63-F6872CE41E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CC3791-0D14-44E5-AAB5-3F8BDB13AD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0A10D7-EA1F-4805-B512-D5F346576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38CDE-5666-413A-809E-24B0033D6E15}" type="datetimeFigureOut">
              <a:rPr lang="en-US" smtClean="0"/>
              <a:t>9/4/2023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05C57B-18D8-4D91-8657-C18920BF8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30B76D-502C-4824-ABB8-775B47750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F2FE6-FAEA-4BB7-8670-1F41DDD2BC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02244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1CD73-293D-438F-A8A5-1E0054E45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7FB687-76FD-4B3C-B9AF-AA072D988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1D37B3-5422-46A7-9413-30006C9C5D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DA74FC-B07F-4C24-9E30-E2684229DA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2E37B9-70EA-4D68-A52D-4E190EEDF7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486EB55-C32C-4818-A3AB-3FA359DBC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1A0E3-E08E-4BD7-BD43-87A2099A6C19}" type="datetimeFigureOut">
              <a:rPr lang="en-US" smtClean="0"/>
              <a:t>9/4/2023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666FDE5-C199-4694-88FB-2036FAABA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A1017C-918A-4DBA-AC9D-EFECC2BF1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26130-2761-4F96-843F-8D1D25ABDD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88258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BC3A53D3-65E4-0446-90E0-48B31204EB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635428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400" b="1" spc="0">
                <a:solidFill>
                  <a:schemeClr val="accent1"/>
                </a:solidFill>
                <a:latin typeface="Arial" panose="020B0604020202020204" pitchFamily="34" charset="0"/>
                <a:ea typeface="Roboto Slab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2B88900D-1B3E-8044-99CF-C85C9BF4E26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115103"/>
            <a:ext cx="9144000" cy="1241271"/>
          </a:xfrm>
        </p:spPr>
        <p:txBody>
          <a:bodyPr/>
          <a:lstStyle>
            <a:lvl1pPr marL="0" indent="0" algn="ctr">
              <a:buNone/>
              <a:defRPr sz="2400" spc="300">
                <a:solidFill>
                  <a:schemeClr val="accent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9E9B307-7549-124F-A7A6-3EC2E2862B1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935460" y="4997608"/>
            <a:ext cx="2321080" cy="87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8483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793A444-AD74-F54F-82C8-50DE7895FD2E}"/>
              </a:ext>
            </a:extLst>
          </p:cNvPr>
          <p:cNvSpPr/>
          <p:nvPr/>
        </p:nvSpPr>
        <p:spPr>
          <a:xfrm>
            <a:off x="350108" y="387118"/>
            <a:ext cx="11491784" cy="60837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ED0B60-1F0B-9844-871C-5FECD094D3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6312" y="2645187"/>
            <a:ext cx="10239376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000" spc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3D3399-20EA-D649-8AA4-70E98E2384CA}"/>
              </a:ext>
            </a:extLst>
          </p:cNvPr>
          <p:cNvSpPr txBox="1"/>
          <p:nvPr/>
        </p:nvSpPr>
        <p:spPr>
          <a:xfrm>
            <a:off x="0" y="83172"/>
            <a:ext cx="1219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spc="300" dirty="0">
                <a:solidFill>
                  <a:schemeClr val="accent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CREIGHTON UNIVERSITY</a:t>
            </a:r>
          </a:p>
        </p:txBody>
      </p:sp>
    </p:spTree>
    <p:extLst>
      <p:ext uri="{BB962C8B-B14F-4D97-AF65-F5344CB8AC3E}">
        <p14:creationId xmlns:p14="http://schemas.microsoft.com/office/powerpoint/2010/main" val="224590509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6AF2FE1-F767-314B-A2E3-BFFBF6F1CBD9}"/>
              </a:ext>
            </a:extLst>
          </p:cNvPr>
          <p:cNvSpPr/>
          <p:nvPr/>
        </p:nvSpPr>
        <p:spPr>
          <a:xfrm>
            <a:off x="350108" y="387118"/>
            <a:ext cx="11491784" cy="60837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5CB93F-A782-AE44-B54E-46E47AAC4626}"/>
              </a:ext>
            </a:extLst>
          </p:cNvPr>
          <p:cNvSpPr txBox="1"/>
          <p:nvPr/>
        </p:nvSpPr>
        <p:spPr>
          <a:xfrm>
            <a:off x="0" y="83172"/>
            <a:ext cx="1219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spc="300" dirty="0">
                <a:solidFill>
                  <a:schemeClr val="accent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CREIGHTON UNIVERSITY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9173549-64F0-764B-8B66-7F15047C49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6228" y="650895"/>
            <a:ext cx="10619544" cy="121458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0CF48BC-8A9E-0E40-92DC-4AFF76EB4B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228" y="1889747"/>
            <a:ext cx="10619544" cy="4321393"/>
          </a:xfr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spcBef>
                <a:spcPts val="60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spcBef>
                <a:spcPts val="60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33701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7068C26-63A6-B549-A903-2252E3455F05}"/>
              </a:ext>
            </a:extLst>
          </p:cNvPr>
          <p:cNvSpPr/>
          <p:nvPr/>
        </p:nvSpPr>
        <p:spPr>
          <a:xfrm>
            <a:off x="350108" y="387118"/>
            <a:ext cx="11491784" cy="60837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EDCBD4-0592-E140-8102-BFFBDB92C80B}"/>
              </a:ext>
            </a:extLst>
          </p:cNvPr>
          <p:cNvSpPr txBox="1"/>
          <p:nvPr/>
        </p:nvSpPr>
        <p:spPr>
          <a:xfrm>
            <a:off x="0" y="83172"/>
            <a:ext cx="1219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spc="300" dirty="0">
                <a:solidFill>
                  <a:schemeClr val="accent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CREIGHTON UNIVERSITY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5BD4C1-3043-FD42-B1B9-50444588C8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228" y="1892116"/>
            <a:ext cx="5185277" cy="4361199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CB432A-0AF4-5F42-B1DD-D93200EAF9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20496" y="1892456"/>
            <a:ext cx="5185276" cy="4360859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853D989-CC0F-CB49-A134-1D43714598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6228" y="662643"/>
            <a:ext cx="10619544" cy="121458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215654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ft 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FDABBA9-2434-FB49-AA0B-C3965333392A}"/>
              </a:ext>
            </a:extLst>
          </p:cNvPr>
          <p:cNvSpPr/>
          <p:nvPr/>
        </p:nvSpPr>
        <p:spPr>
          <a:xfrm>
            <a:off x="350108" y="387118"/>
            <a:ext cx="11491784" cy="60837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D1A1A511-05B1-5A47-B69F-D8583D7B140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50108" y="387118"/>
            <a:ext cx="5400451" cy="6083764"/>
          </a:xfrm>
          <a:solidFill>
            <a:schemeClr val="accent4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77CE6F-6D97-684C-967E-C04825F8813B}"/>
              </a:ext>
            </a:extLst>
          </p:cNvPr>
          <p:cNvSpPr txBox="1"/>
          <p:nvPr/>
        </p:nvSpPr>
        <p:spPr>
          <a:xfrm>
            <a:off x="0" y="83172"/>
            <a:ext cx="1219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spc="300" dirty="0">
                <a:solidFill>
                  <a:schemeClr val="accent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CREIGHTON UNIVERSITY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80F14A46-0A51-4748-AD49-97F4C4CDAC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97937" y="2000962"/>
            <a:ext cx="5196576" cy="4214101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0B240FDC-058F-3048-A924-BA9C9B1917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97937" y="675399"/>
            <a:ext cx="5196576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spc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721406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ight 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FDABBA9-2434-FB49-AA0B-C3965333392A}"/>
              </a:ext>
            </a:extLst>
          </p:cNvPr>
          <p:cNvSpPr/>
          <p:nvPr/>
        </p:nvSpPr>
        <p:spPr>
          <a:xfrm>
            <a:off x="350108" y="387118"/>
            <a:ext cx="11491784" cy="60837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D1A1A511-05B1-5A47-B69F-D8583D7B140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41441" y="387118"/>
            <a:ext cx="5400451" cy="6083764"/>
          </a:xfrm>
          <a:solidFill>
            <a:schemeClr val="accent4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77CE6F-6D97-684C-967E-C04825F8813B}"/>
              </a:ext>
            </a:extLst>
          </p:cNvPr>
          <p:cNvSpPr txBox="1"/>
          <p:nvPr/>
        </p:nvSpPr>
        <p:spPr>
          <a:xfrm>
            <a:off x="0" y="83172"/>
            <a:ext cx="1219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spc="300" dirty="0">
                <a:solidFill>
                  <a:schemeClr val="accent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CREIGHTON UNIVERSITY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80F14A46-0A51-4748-AD49-97F4C4CDAC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6451" y="2000962"/>
            <a:ext cx="5196576" cy="4214101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0B240FDC-058F-3048-A924-BA9C9B1917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6451" y="675399"/>
            <a:ext cx="5196576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spc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241229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ata 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D0B60-1F0B-9844-871C-5FECD094D3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1437306"/>
            <a:ext cx="10668000" cy="1325563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11500" spc="0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##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BD6239A-DB1D-9D42-9043-DE57C340773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192834" y="3143993"/>
            <a:ext cx="5806333" cy="2829296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B7DA91-6E61-D347-BADE-8C5317AE10F3}"/>
              </a:ext>
            </a:extLst>
          </p:cNvPr>
          <p:cNvSpPr txBox="1"/>
          <p:nvPr/>
        </p:nvSpPr>
        <p:spPr>
          <a:xfrm>
            <a:off x="0" y="83172"/>
            <a:ext cx="1219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spc="300" dirty="0">
                <a:solidFill>
                  <a:schemeClr val="accent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CREIGHTON UNIVERSITY</a:t>
            </a:r>
          </a:p>
        </p:txBody>
      </p:sp>
    </p:spTree>
    <p:extLst>
      <p:ext uri="{BB962C8B-B14F-4D97-AF65-F5344CB8AC3E}">
        <p14:creationId xmlns:p14="http://schemas.microsoft.com/office/powerpoint/2010/main" val="49817270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0A21E1D-586E-C44F-9DAA-F82AC1523DC8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370702" y="386921"/>
            <a:ext cx="11450596" cy="6084158"/>
          </a:xfrm>
          <a:solidFill>
            <a:schemeClr val="accent4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48F2F7-6936-8346-BDB3-33A5623F46F4}"/>
              </a:ext>
            </a:extLst>
          </p:cNvPr>
          <p:cNvSpPr txBox="1"/>
          <p:nvPr/>
        </p:nvSpPr>
        <p:spPr>
          <a:xfrm>
            <a:off x="0" y="83172"/>
            <a:ext cx="1219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spc="300" dirty="0">
                <a:solidFill>
                  <a:schemeClr val="accent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CREIGHTON UNIVERSITY</a:t>
            </a:r>
          </a:p>
        </p:txBody>
      </p:sp>
    </p:spTree>
    <p:extLst>
      <p:ext uri="{BB962C8B-B14F-4D97-AF65-F5344CB8AC3E}">
        <p14:creationId xmlns:p14="http://schemas.microsoft.com/office/powerpoint/2010/main" val="393700621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Screen Media">
    <p:bg>
      <p:bgPr>
        <a:solidFill>
          <a:srgbClr val="0084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3F09A41-BA3E-7E4E-A2F5-E4353910222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accent4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363925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82BCF-6610-454C-A261-5B35A0A97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19AF5B-8372-4FDD-AEB7-817D060FDF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2D2964-DB41-4C3F-A17F-A2E580E6C1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86323B-03AB-4AE8-B713-36692801AD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0A1CA8-21F6-4BC2-9392-855CFA5F5E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BC932BE-241C-4462-BA61-374F8ADA5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38CDE-5666-413A-809E-24B0033D6E15}" type="datetimeFigureOut">
              <a:rPr lang="en-US" smtClean="0"/>
              <a:t>9/4/2023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23B241-A0AF-4D2E-A103-53B00599F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EC801D-5FC7-447B-8654-4C3C213D6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F2FE6-FAEA-4BB7-8670-1F41DDD2BC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65251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al Slide -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6E58531-6967-4B4C-A198-BCEC96FA912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488092" y="2821783"/>
            <a:ext cx="3215816" cy="1205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10079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al Slide -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1E02DE2-3ADF-C944-BB57-ED2F577813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4753076" y="2097228"/>
            <a:ext cx="2685848" cy="2685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83852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06CB1-4D8E-F343-8E82-7713CE4CCF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5BD4C1-3043-FD42-B1B9-50444588C8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defRPr/>
            </a:lvl1pPr>
            <a:lvl2pPr>
              <a:lnSpc>
                <a:spcPct val="100000"/>
              </a:lnSpc>
              <a:spcBef>
                <a:spcPts val="600"/>
              </a:spcBef>
              <a:defRPr/>
            </a:lvl2pPr>
            <a:lvl3pPr>
              <a:lnSpc>
                <a:spcPct val="100000"/>
              </a:lnSpc>
              <a:spcBef>
                <a:spcPts val="600"/>
              </a:spcBef>
              <a:defRPr/>
            </a:lvl3pPr>
            <a:lvl4pPr>
              <a:lnSpc>
                <a:spcPct val="100000"/>
              </a:lnSpc>
              <a:spcBef>
                <a:spcPts val="600"/>
              </a:spcBef>
              <a:defRPr/>
            </a:lvl4pPr>
            <a:lvl5pPr>
              <a:lnSpc>
                <a:spcPct val="10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77128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5E3670-0186-4CBE-896A-299EFCD08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1A0E3-E08E-4BD7-BD43-87A2099A6C19}" type="datetimeFigureOut">
              <a:rPr lang="en-US" smtClean="0"/>
              <a:t>9/4/2023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DA3FC3-45BB-45FC-9D71-4F57E811B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CF39A5-D4B8-46BA-94B4-0756DADA5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26130-2761-4F96-843F-8D1D25ABDD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87776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1CD73-293D-438F-A8A5-1E0054E45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7FB687-76FD-4B3C-B9AF-AA072D988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1D37B3-5422-46A7-9413-30006C9C5D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DA74FC-B07F-4C24-9E30-E2684229DA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2E37B9-70EA-4D68-A52D-4E190EEDF7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486EB55-C32C-4818-A3AB-3FA359DBC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1A0E3-E08E-4BD7-BD43-87A2099A6C19}" type="datetimeFigureOut">
              <a:rPr lang="en-US" smtClean="0"/>
              <a:t>9/4/2023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666FDE5-C199-4694-88FB-2036FAABA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A1017C-918A-4DBA-AC9D-EFECC2BF1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26130-2761-4F96-843F-8D1D25ABDD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61763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Fl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DA208A7-A33F-2143-9E84-6276630CDB4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45067" y="1147870"/>
            <a:ext cx="7769981" cy="995729"/>
          </a:xfrm>
        </p:spPr>
        <p:txBody>
          <a:bodyPr>
            <a:normAutofit/>
          </a:bodyPr>
          <a:lstStyle>
            <a:lvl1pPr algn="l">
              <a:defRPr sz="6400">
                <a:solidFill>
                  <a:schemeClr val="bg1"/>
                </a:solidFill>
                <a:latin typeface="Georgia" panose="02040502050405020303" pitchFamily="18" charset="0"/>
                <a:cs typeface="Arial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45067" y="2176081"/>
            <a:ext cx="6657219" cy="883627"/>
          </a:xfrm>
        </p:spPr>
        <p:txBody>
          <a:bodyPr>
            <a:normAutofit/>
          </a:bodyPr>
          <a:lstStyle>
            <a:lvl1pPr marL="0" indent="0" algn="l">
              <a:buNone/>
              <a:defRPr sz="3733" i="1">
                <a:solidFill>
                  <a:srgbClr val="FFFFFF"/>
                </a:solidFill>
                <a:latin typeface="Arial"/>
                <a:cs typeface="Arial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45069" y="2973068"/>
            <a:ext cx="5843456" cy="852243"/>
          </a:xfrm>
        </p:spPr>
        <p:txBody>
          <a:bodyPr>
            <a:normAutofit/>
          </a:bodyPr>
          <a:lstStyle>
            <a:lvl1pPr marL="0" indent="0">
              <a:buNone/>
              <a:defRPr sz="3733">
                <a:solidFill>
                  <a:schemeClr val="accent3"/>
                </a:solidFill>
                <a:latin typeface="Arial"/>
                <a:cs typeface="Arial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Presenter Name(s)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745067" y="4516224"/>
            <a:ext cx="2865640" cy="498475"/>
          </a:xfrm>
        </p:spPr>
        <p:txBody>
          <a:bodyPr>
            <a:normAutofit/>
          </a:bodyPr>
          <a:lstStyle>
            <a:lvl1pPr marL="0" indent="0" algn="l">
              <a:buNone/>
              <a:defRPr sz="2133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E360FE-3BDD-874B-B0E9-8F02CD3A8A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80000">
            <a:off x="7148955" y="1176490"/>
            <a:ext cx="4222319" cy="7177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054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ue Ba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F00DA6A-3D89-AA43-9FDD-C30B0A918DD4}"/>
              </a:ext>
            </a:extLst>
          </p:cNvPr>
          <p:cNvSpPr/>
          <p:nvPr/>
        </p:nvSpPr>
        <p:spPr>
          <a:xfrm>
            <a:off x="0" y="5833641"/>
            <a:ext cx="12192000" cy="10243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6F7342-9099-7247-A414-39045CAFE81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64208" y="5833640"/>
            <a:ext cx="2963653" cy="1024360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3870569"/>
          </a:xfrm>
        </p:spPr>
        <p:txBody>
          <a:bodyPr/>
          <a:lstStyle>
            <a:lvl1pPr>
              <a:defRPr sz="4000">
                <a:solidFill>
                  <a:schemeClr val="accent1"/>
                </a:solidFill>
                <a:latin typeface="Arial"/>
                <a:cs typeface="Arial"/>
              </a:defRPr>
            </a:lvl1pPr>
            <a:lvl2pPr>
              <a:defRPr>
                <a:solidFill>
                  <a:schemeClr val="accent1"/>
                </a:solidFill>
                <a:latin typeface="Arial"/>
                <a:cs typeface="Arial"/>
              </a:defRPr>
            </a:lvl2pPr>
            <a:lvl3pPr>
              <a:defRPr>
                <a:solidFill>
                  <a:schemeClr val="accent1"/>
                </a:solidFill>
                <a:latin typeface="Arial"/>
                <a:cs typeface="Arial"/>
              </a:defRPr>
            </a:lvl3pPr>
            <a:lvl4pPr>
              <a:defRPr>
                <a:solidFill>
                  <a:schemeClr val="accent1"/>
                </a:solidFill>
                <a:latin typeface="Arial"/>
                <a:cs typeface="Arial"/>
              </a:defRPr>
            </a:lvl4pPr>
            <a:lvl5pPr>
              <a:defRPr>
                <a:solidFill>
                  <a:schemeClr val="accent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>
            <a:normAutofit/>
          </a:bodyPr>
          <a:lstStyle>
            <a:lvl1pPr>
              <a:defRPr sz="5467">
                <a:solidFill>
                  <a:schemeClr val="accent1"/>
                </a:solidFill>
                <a:latin typeface="Georgia" panose="02040502050405020303" pitchFamily="18" charset="0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5861" y="6491359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 sz="1333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add Office Information</a:t>
            </a:r>
          </a:p>
        </p:txBody>
      </p:sp>
      <p:pic>
        <p:nvPicPr>
          <p:cNvPr id="10" name="Picture 9" descr="CreightonUniv_Whit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8299" y="6035733"/>
            <a:ext cx="1540296" cy="570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106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Vertical Blue Ba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73C88C0-EF7D-5641-9AE8-56DFAA5776B5}"/>
              </a:ext>
            </a:extLst>
          </p:cNvPr>
          <p:cNvSpPr/>
          <p:nvPr/>
        </p:nvSpPr>
        <p:spPr>
          <a:xfrm>
            <a:off x="-1" y="1"/>
            <a:ext cx="430847" cy="6858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A0DE7F1-3515-E145-AAEB-BFC72FE3433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616" t="-1823" r="40616"/>
          <a:stretch/>
        </p:blipFill>
        <p:spPr>
          <a:xfrm>
            <a:off x="0" y="1757642"/>
            <a:ext cx="430845" cy="5100359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EB306DF-58C7-C943-A5BF-831CD380D2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3870569"/>
          </a:xfrm>
        </p:spPr>
        <p:txBody>
          <a:bodyPr/>
          <a:lstStyle>
            <a:lvl1pPr>
              <a:defRPr sz="4000">
                <a:solidFill>
                  <a:schemeClr val="accent1"/>
                </a:solidFill>
                <a:latin typeface="Arial"/>
                <a:cs typeface="Arial"/>
              </a:defRPr>
            </a:lvl1pPr>
            <a:lvl2pPr>
              <a:defRPr>
                <a:solidFill>
                  <a:schemeClr val="accent1"/>
                </a:solidFill>
                <a:latin typeface="Arial"/>
                <a:cs typeface="Arial"/>
              </a:defRPr>
            </a:lvl2pPr>
            <a:lvl3pPr>
              <a:defRPr>
                <a:solidFill>
                  <a:schemeClr val="accent1"/>
                </a:solidFill>
                <a:latin typeface="Arial"/>
                <a:cs typeface="Arial"/>
              </a:defRPr>
            </a:lvl3pPr>
            <a:lvl4pPr>
              <a:defRPr>
                <a:solidFill>
                  <a:schemeClr val="accent1"/>
                </a:solidFill>
                <a:latin typeface="Arial"/>
                <a:cs typeface="Arial"/>
              </a:defRPr>
            </a:lvl4pPr>
            <a:lvl5pPr>
              <a:defRPr>
                <a:solidFill>
                  <a:schemeClr val="accent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D0BC18A-90D4-CC42-9D15-1F9AD3F7A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>
            <a:normAutofit/>
          </a:bodyPr>
          <a:lstStyle>
            <a:lvl1pPr>
              <a:defRPr sz="5467">
                <a:solidFill>
                  <a:schemeClr val="accent1"/>
                </a:solidFill>
                <a:latin typeface="Georgia" panose="02040502050405020303" pitchFamily="18" charset="0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529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ue Bord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B110258-26D0-D44B-95D2-B7FC98A725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6BABFAA-2E8A-D745-9919-3433F9347E69}"/>
              </a:ext>
            </a:extLst>
          </p:cNvPr>
          <p:cNvSpPr/>
          <p:nvPr/>
        </p:nvSpPr>
        <p:spPr>
          <a:xfrm>
            <a:off x="406400" y="431800"/>
            <a:ext cx="11379200" cy="599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EB306DF-58C7-C943-A5BF-831CD380D2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00" y="1955801"/>
            <a:ext cx="10972800" cy="3870569"/>
          </a:xfrm>
        </p:spPr>
        <p:txBody>
          <a:bodyPr/>
          <a:lstStyle>
            <a:lvl1pPr>
              <a:defRPr sz="4000">
                <a:solidFill>
                  <a:schemeClr val="accent1"/>
                </a:solidFill>
                <a:latin typeface="Arial"/>
                <a:cs typeface="Arial"/>
              </a:defRPr>
            </a:lvl1pPr>
            <a:lvl2pPr>
              <a:defRPr>
                <a:solidFill>
                  <a:schemeClr val="accent1"/>
                </a:solidFill>
                <a:latin typeface="Arial"/>
                <a:cs typeface="Arial"/>
              </a:defRPr>
            </a:lvl2pPr>
            <a:lvl3pPr>
              <a:defRPr>
                <a:solidFill>
                  <a:schemeClr val="accent1"/>
                </a:solidFill>
                <a:latin typeface="Arial"/>
                <a:cs typeface="Arial"/>
              </a:defRPr>
            </a:lvl3pPr>
            <a:lvl4pPr>
              <a:defRPr>
                <a:solidFill>
                  <a:schemeClr val="accent1"/>
                </a:solidFill>
                <a:latin typeface="Arial"/>
                <a:cs typeface="Arial"/>
              </a:defRPr>
            </a:lvl4pPr>
            <a:lvl5pPr>
              <a:defRPr>
                <a:solidFill>
                  <a:schemeClr val="accent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D0BC18A-90D4-CC42-9D15-1F9AD3F7A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0" y="630239"/>
            <a:ext cx="10972800" cy="1143000"/>
          </a:xfrm>
        </p:spPr>
        <p:txBody>
          <a:bodyPr>
            <a:normAutofit/>
          </a:bodyPr>
          <a:lstStyle>
            <a:lvl1pPr>
              <a:defRPr sz="5467">
                <a:solidFill>
                  <a:schemeClr val="accent1"/>
                </a:solidFill>
                <a:latin typeface="Georgia" panose="02040502050405020303" pitchFamily="18" charset="0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030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olid Blue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3870569"/>
          </a:xfrm>
        </p:spPr>
        <p:txBody>
          <a:bodyPr/>
          <a:lstStyle>
            <a:lvl1pPr>
              <a:defRPr sz="400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FFFFFF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FFFFFF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FFFFFF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>
                <a:solidFill>
                  <a:schemeClr val="accent3"/>
                </a:solidFill>
                <a:latin typeface="Georgia" panose="02040502050405020303" pitchFamily="18" charset="0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 descr="CreightonUniv_White.png">
            <a:extLst>
              <a:ext uri="{FF2B5EF4-FFF2-40B4-BE49-F238E27FC236}">
                <a16:creationId xmlns:a16="http://schemas.microsoft.com/office/drawing/2014/main" id="{C383DA66-8F97-A042-9B95-E19C0ADDDC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8299" y="6035733"/>
            <a:ext cx="1540296" cy="570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413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644C0-1075-4800-9B3C-BAD3E6025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D8A27E-1B7C-47F6-AC62-3AD817F1A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38CDE-5666-413A-809E-24B0033D6E15}" type="datetimeFigureOut">
              <a:rPr lang="en-US" smtClean="0"/>
              <a:t>9/4/2023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CB2044-0938-4C4D-9103-A7109930A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0C2CF5-4062-437A-95B0-6A2A0C1C5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F2FE6-FAEA-4BB7-8670-1F41DDD2BC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4157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olid Blue St. John'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>
                <a:solidFill>
                  <a:srgbClr val="95D2FF"/>
                </a:solidFill>
                <a:latin typeface="Georgia" panose="02040502050405020303" pitchFamily="18" charset="0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86EDB1-59EA-4249-BF3B-C0BD13893F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00271" y="4033216"/>
            <a:ext cx="2649624" cy="3007681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F85226F-B2C0-7B4B-9CD3-43914157F4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680230"/>
            <a:ext cx="8487508" cy="4525963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defRPr>
                <a:solidFill>
                  <a:schemeClr val="bg1"/>
                </a:solidFill>
                <a:latin typeface="Arial"/>
                <a:cs typeface="Arial"/>
              </a:defRPr>
            </a:lvl2pPr>
            <a:lvl3pPr>
              <a:defRPr>
                <a:solidFill>
                  <a:schemeClr val="bg1"/>
                </a:solidFill>
                <a:latin typeface="Arial"/>
                <a:cs typeface="Arial"/>
              </a:defRPr>
            </a:lvl3pPr>
            <a:lvl4pPr>
              <a:defRPr>
                <a:solidFill>
                  <a:schemeClr val="bg1"/>
                </a:solidFill>
                <a:latin typeface="Arial"/>
                <a:cs typeface="Arial"/>
              </a:defRPr>
            </a:lvl4pPr>
            <a:lvl5pPr>
              <a:defRPr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958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olid Blue Stained Glas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>
                <a:solidFill>
                  <a:schemeClr val="accent3"/>
                </a:solidFill>
                <a:latin typeface="Georgia" panose="02040502050405020303" pitchFamily="18" charset="0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575341A-0F37-9D4E-8331-CAF7A76F4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1" y="1638905"/>
            <a:ext cx="9648092" cy="4944457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defRPr>
                <a:solidFill>
                  <a:schemeClr val="bg1"/>
                </a:solidFill>
                <a:latin typeface="Arial"/>
                <a:cs typeface="Arial"/>
              </a:defRPr>
            </a:lvl2pPr>
            <a:lvl3pPr>
              <a:defRPr>
                <a:solidFill>
                  <a:schemeClr val="bg1"/>
                </a:solidFill>
                <a:latin typeface="Arial"/>
                <a:cs typeface="Arial"/>
              </a:defRPr>
            </a:lvl3pPr>
            <a:lvl4pPr>
              <a:defRPr>
                <a:solidFill>
                  <a:schemeClr val="bg1"/>
                </a:solidFill>
                <a:latin typeface="Arial"/>
                <a:cs typeface="Arial"/>
              </a:defRPr>
            </a:lvl4pPr>
            <a:lvl5pPr>
              <a:defRPr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1B54698-EB19-7C49-91A7-01B0F072C51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137372" y="5743877"/>
            <a:ext cx="683475" cy="839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42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- Fountai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D9CEE9-2C4C-6A4A-8688-E0E5399168F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01DB958-F34B-AF4E-8EDC-F7788B5E5A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2743" y="2546264"/>
            <a:ext cx="2536316" cy="4311737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CC746F8E-1DA0-0748-BE6A-B4CBE8EDC7C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06363" y="1438157"/>
            <a:ext cx="9138789" cy="995729"/>
          </a:xfrm>
        </p:spPr>
        <p:txBody>
          <a:bodyPr>
            <a:normAutofit/>
          </a:bodyPr>
          <a:lstStyle>
            <a:lvl1pPr algn="l">
              <a:defRPr sz="6400">
                <a:solidFill>
                  <a:schemeClr val="bg1"/>
                </a:solidFill>
                <a:latin typeface="Georgia" panose="02040502050405020303" pitchFamily="18" charset="0"/>
                <a:cs typeface="Arial"/>
              </a:defRPr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478893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- CHal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D9CEE9-2C4C-6A4A-8688-E0E5399168F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F447E21-3A19-3440-96CE-621079AE8D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2682" y="2960651"/>
            <a:ext cx="3295740" cy="395052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038FE07-4DEE-5941-B6EF-4E26FD9C6DB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06363" y="1438157"/>
            <a:ext cx="9138789" cy="995729"/>
          </a:xfrm>
        </p:spPr>
        <p:txBody>
          <a:bodyPr>
            <a:normAutofit/>
          </a:bodyPr>
          <a:lstStyle>
            <a:lvl1pPr algn="l">
              <a:defRPr sz="6400">
                <a:solidFill>
                  <a:schemeClr val="bg1"/>
                </a:solidFill>
                <a:latin typeface="Georgia" panose="02040502050405020303" pitchFamily="18" charset="0"/>
                <a:cs typeface="Arial"/>
              </a:defRPr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990709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Full Screen Media">
    <p:bg>
      <p:bgPr>
        <a:solidFill>
          <a:srgbClr val="0084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E11CB91-D300-1C4B-8B7E-B20B2C44E15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B678915-DEC7-454E-BCCA-BB845490908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676430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4052312-0AC2-114B-8435-FFEDDC9D30F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CreightonUniv_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4874" y="2656161"/>
            <a:ext cx="3582253" cy="132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045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19CFAB-14EB-49C9-A965-EAF583FB0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38CDE-5666-413A-809E-24B0033D6E15}" type="datetimeFigureOut">
              <a:rPr lang="en-US" smtClean="0"/>
              <a:t>9/4/2023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F487DB-EA48-4383-8E6C-04E230028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95498F-F549-4A6E-A4D5-5DCAF16F9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F2FE6-FAEA-4BB7-8670-1F41DDD2BC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189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77D73-7E05-4140-B279-4A45BC74B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63264A-4DDD-4EE9-94DE-FD4C96F58D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1EAABE-2AE4-4840-A7CE-8F6CD60BD5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C9EB9F-8623-40E1-A265-24DFEFEE2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38CDE-5666-413A-809E-24B0033D6E15}" type="datetimeFigureOut">
              <a:rPr lang="en-US" smtClean="0"/>
              <a:t>9/4/2023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8873C3-5CB9-4B1D-B958-29C1FD4D0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A0DF34-0B7E-4D83-8D92-D484A4886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F2FE6-FAEA-4BB7-8670-1F41DDD2BC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567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EFE84-188B-450A-9010-A8A9CC24E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492E31-ECBB-48E1-82A6-B24B8137D0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02F4F3-3152-4566-A98B-29E005EE05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B378B4-0BD7-49D2-A080-099E43FF4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38CDE-5666-413A-809E-24B0033D6E15}" type="datetimeFigureOut">
              <a:rPr lang="en-US" smtClean="0"/>
              <a:t>9/4/2023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AFA9C5-9830-4447-AD53-075157EA5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C8A4F2-47C0-4D3A-BC4C-8EE990679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F2FE6-FAEA-4BB7-8670-1F41DDD2BC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154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A94649-07CF-4F72-8EA7-CAF894346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411C76-5527-4FA9-A2E7-CFC3A18893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EABE95-A20A-4498-AABB-D026B4C7EE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38CDE-5666-413A-809E-24B0033D6E15}" type="datetimeFigureOut">
              <a:rPr lang="en-US" smtClean="0"/>
              <a:t>9/4/2023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509611-4D48-42CA-967A-8EBEF62F67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3DEF3F-663C-49CF-88F8-89F6B72FF0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0F2FE6-FAEA-4BB7-8670-1F41DDD2BC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272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E52D48-89C1-304B-B1AD-340073D53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228" y="675399"/>
            <a:ext cx="1061954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507C15-51E0-2348-8DD1-7DFA821FD9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6228" y="2039599"/>
            <a:ext cx="1061954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556D33-78E5-C54C-BF24-198D11FFF6C5}"/>
              </a:ext>
            </a:extLst>
          </p:cNvPr>
          <p:cNvSpPr txBox="1"/>
          <p:nvPr/>
        </p:nvSpPr>
        <p:spPr>
          <a:xfrm>
            <a:off x="3434080" y="10464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860D8E-319C-4374-B534-F83BDF038EBB}"/>
              </a:ext>
            </a:extLst>
          </p:cNvPr>
          <p:cNvSpPr txBox="1"/>
          <p:nvPr userDrawn="1"/>
        </p:nvSpPr>
        <p:spPr>
          <a:xfrm>
            <a:off x="5638800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41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1" i="0" kern="1200" spc="0" dirty="0">
          <a:solidFill>
            <a:schemeClr val="accent1"/>
          </a:solidFill>
          <a:latin typeface="Arial" panose="020B0604020202020204" pitchFamily="34" charset="0"/>
          <a:ea typeface="Roboto Slab" pitchFamily="2" charset="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3200" kern="1200">
          <a:solidFill>
            <a:schemeClr val="accent1"/>
          </a:solidFill>
          <a:latin typeface="Arial" panose="020B0604020202020204" pitchFamily="34" charset="0"/>
          <a:ea typeface="Roboto" panose="02000000000000000000" pitchFamily="2" charset="0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800" kern="1200">
          <a:solidFill>
            <a:schemeClr val="accent1"/>
          </a:solidFill>
          <a:latin typeface="Arial" panose="020B0604020202020204" pitchFamily="34" charset="0"/>
          <a:ea typeface="Roboto" panose="02000000000000000000" pitchFamily="2" charset="0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accent1"/>
          </a:solidFill>
          <a:latin typeface="Arial" panose="020B0604020202020204" pitchFamily="34" charset="0"/>
          <a:ea typeface="Roboto" panose="02000000000000000000" pitchFamily="2" charset="0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accent1"/>
          </a:solidFill>
          <a:latin typeface="Arial" panose="020B0604020202020204" pitchFamily="34" charset="0"/>
          <a:ea typeface="Roboto" panose="02000000000000000000" pitchFamily="2" charset="0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accent1"/>
          </a:solidFill>
          <a:latin typeface="Arial" panose="020B0604020202020204" pitchFamily="34" charset="0"/>
          <a:ea typeface="Roboto" panose="02000000000000000000" pitchFamily="2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E52D48-89C1-304B-B1AD-340073D53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228" y="675399"/>
            <a:ext cx="1061954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507C15-51E0-2348-8DD1-7DFA821FD9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6228" y="2039599"/>
            <a:ext cx="1061954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1EB9AC-7AC6-4BF1-9933-BD464E308440}"/>
              </a:ext>
            </a:extLst>
          </p:cNvPr>
          <p:cNvSpPr txBox="1"/>
          <p:nvPr userDrawn="1"/>
        </p:nvSpPr>
        <p:spPr>
          <a:xfrm>
            <a:off x="5638800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530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  <p:sldLayoutId id="2147483729" r:id="rId14"/>
    <p:sldLayoutId id="2147483730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1" i="0" kern="1200" spc="0" dirty="0">
          <a:solidFill>
            <a:schemeClr val="accent1"/>
          </a:solidFill>
          <a:latin typeface="Arial" panose="020B0604020202020204" pitchFamily="34" charset="0"/>
          <a:ea typeface="Roboto Slab" pitchFamily="2" charset="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3200" kern="1200">
          <a:solidFill>
            <a:schemeClr val="accent1"/>
          </a:solidFill>
          <a:latin typeface="Arial" panose="020B0604020202020204" pitchFamily="34" charset="0"/>
          <a:ea typeface="Roboto" panose="02000000000000000000" pitchFamily="2" charset="0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800" kern="1200">
          <a:solidFill>
            <a:schemeClr val="accent1"/>
          </a:solidFill>
          <a:latin typeface="Arial" panose="020B0604020202020204" pitchFamily="34" charset="0"/>
          <a:ea typeface="Roboto" panose="02000000000000000000" pitchFamily="2" charset="0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accent1"/>
          </a:solidFill>
          <a:latin typeface="Arial" panose="020B0604020202020204" pitchFamily="34" charset="0"/>
          <a:ea typeface="Roboto" panose="02000000000000000000" pitchFamily="2" charset="0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accent1"/>
          </a:solidFill>
          <a:latin typeface="Arial" panose="020B0604020202020204" pitchFamily="34" charset="0"/>
          <a:ea typeface="Roboto" panose="02000000000000000000" pitchFamily="2" charset="0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accent1"/>
          </a:solidFill>
          <a:latin typeface="Arial" panose="020B0604020202020204" pitchFamily="34" charset="0"/>
          <a:ea typeface="Roboto" panose="02000000000000000000" pitchFamily="2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E52D48-89C1-304B-B1AD-340073D53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228" y="529911"/>
            <a:ext cx="10619544" cy="12145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507C15-51E0-2348-8DD1-7DFA821FD9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6228" y="2039599"/>
            <a:ext cx="10619544" cy="4143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556D33-78E5-C54C-BF24-198D11FFF6C5}"/>
              </a:ext>
            </a:extLst>
          </p:cNvPr>
          <p:cNvSpPr txBox="1"/>
          <p:nvPr/>
        </p:nvSpPr>
        <p:spPr>
          <a:xfrm>
            <a:off x="3434080" y="10464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E57838-C705-4032-AF38-2DF1144115D6}"/>
              </a:ext>
            </a:extLst>
          </p:cNvPr>
          <p:cNvSpPr txBox="1"/>
          <p:nvPr userDrawn="1"/>
        </p:nvSpPr>
        <p:spPr>
          <a:xfrm>
            <a:off x="5638800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924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1" i="0" kern="1200" spc="0" dirty="0">
          <a:solidFill>
            <a:schemeClr val="accent1"/>
          </a:solidFill>
          <a:latin typeface="Arial" panose="020B0604020202020204" pitchFamily="34" charset="0"/>
          <a:ea typeface="Roboto Slab" pitchFamily="2" charset="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3200" kern="1200">
          <a:solidFill>
            <a:schemeClr val="accent1"/>
          </a:solidFill>
          <a:latin typeface="Arial" panose="020B0604020202020204" pitchFamily="34" charset="0"/>
          <a:ea typeface="Roboto" panose="02000000000000000000" pitchFamily="2" charset="0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800" kern="1200">
          <a:solidFill>
            <a:schemeClr val="accent1"/>
          </a:solidFill>
          <a:latin typeface="Arial" panose="020B0604020202020204" pitchFamily="34" charset="0"/>
          <a:ea typeface="Roboto" panose="02000000000000000000" pitchFamily="2" charset="0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accent1"/>
          </a:solidFill>
          <a:latin typeface="Arial" panose="020B0604020202020204" pitchFamily="34" charset="0"/>
          <a:ea typeface="Roboto" panose="02000000000000000000" pitchFamily="2" charset="0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accent1"/>
          </a:solidFill>
          <a:latin typeface="Arial" panose="020B0604020202020204" pitchFamily="34" charset="0"/>
          <a:ea typeface="Roboto" panose="02000000000000000000" pitchFamily="2" charset="0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accent1"/>
          </a:solidFill>
          <a:latin typeface="Arial" panose="020B0604020202020204" pitchFamily="34" charset="0"/>
          <a:ea typeface="Roboto" panose="02000000000000000000" pitchFamily="2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B1F6C98-F78C-A243-BB98-92FEA987FDB9}"/>
              </a:ext>
            </a:extLst>
          </p:cNvPr>
          <p:cNvSpPr/>
          <p:nvPr/>
        </p:nvSpPr>
        <p:spPr>
          <a:xfrm>
            <a:off x="0" y="5833641"/>
            <a:ext cx="12192000" cy="10243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F8F518F-E00E-2D4B-9E6E-5CE4D7854091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28347" y="5833641"/>
            <a:ext cx="2963653" cy="1024360"/>
          </a:xfrm>
          <a:prstGeom prst="rect">
            <a:avLst/>
          </a:prstGeom>
        </p:spPr>
      </p:pic>
      <p:pic>
        <p:nvPicPr>
          <p:cNvPr id="10" name="Picture 9" descr="CreightonUniv_White.png">
            <a:extLst>
              <a:ext uri="{FF2B5EF4-FFF2-40B4-BE49-F238E27FC236}">
                <a16:creationId xmlns:a16="http://schemas.microsoft.com/office/drawing/2014/main" id="{1EBA0EE2-C673-994F-BA14-4C628E845D02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8299" y="6035733"/>
            <a:ext cx="1540296" cy="57024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3172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609600" y="6476735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 sz="1333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EFE73BD-008D-4D24-B0F5-AABF73EEF79E}"/>
              </a:ext>
            </a:extLst>
          </p:cNvPr>
          <p:cNvSpPr txBox="1"/>
          <p:nvPr userDrawn="1"/>
        </p:nvSpPr>
        <p:spPr>
          <a:xfrm>
            <a:off x="5638800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678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09585" rtl="0" eaLnBrk="1" latinLnBrk="0" hangingPunct="1">
        <a:spcBef>
          <a:spcPct val="0"/>
        </a:spcBef>
        <a:buNone/>
        <a:defRPr sz="4800" kern="1200">
          <a:solidFill>
            <a:schemeClr val="accent1"/>
          </a:solidFill>
          <a:latin typeface="Georgia" panose="02040502050405020303" pitchFamily="18" charset="0"/>
          <a:ea typeface="+mj-ea"/>
          <a:cs typeface="Arial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accent1"/>
          </a:solidFill>
          <a:latin typeface="Arial"/>
          <a:ea typeface="+mn-ea"/>
          <a:cs typeface="Arial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accent1"/>
          </a:solidFill>
          <a:latin typeface="Arial"/>
          <a:ea typeface="+mn-ea"/>
          <a:cs typeface="Arial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accent1"/>
          </a:solidFill>
          <a:latin typeface="Arial"/>
          <a:ea typeface="+mn-ea"/>
          <a:cs typeface="Arial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accent1"/>
          </a:solidFill>
          <a:latin typeface="Arial"/>
          <a:ea typeface="+mn-ea"/>
          <a:cs typeface="Arial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accent1"/>
          </a:solidFill>
          <a:latin typeface="Arial"/>
          <a:ea typeface="+mn-ea"/>
          <a:cs typeface="Arial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ailto:Margaret.Brockman@nebraska.gov" TargetMode="External"/><Relationship Id="rId1" Type="http://schemas.openxmlformats.org/officeDocument/2006/relationships/slideLayout" Target="../slideLayouts/slideLayout6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6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6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5C2E4-2921-4461-A70F-F3CC3B10E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58414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700" dirty="0"/>
              <a:t>How to Research Disparities in Rural Surgery in Nebraska and Elsewhere</a:t>
            </a:r>
            <a:br>
              <a:rPr lang="en-US" sz="3700" dirty="0"/>
            </a:br>
            <a:br>
              <a:rPr lang="en-US" sz="3700" dirty="0"/>
            </a:br>
            <a:br>
              <a:rPr lang="en-US" sz="3700" dirty="0"/>
            </a:br>
            <a:br>
              <a:rPr lang="en-US" sz="3700" dirty="0"/>
            </a:br>
            <a:br>
              <a:rPr lang="en-US" sz="3700" dirty="0"/>
            </a:br>
            <a:r>
              <a:rPr lang="en-US" sz="3100" dirty="0"/>
              <a:t>Maureen Tierney</a:t>
            </a:r>
            <a:br>
              <a:rPr lang="en-US" sz="3100" dirty="0"/>
            </a:br>
            <a:r>
              <a:rPr lang="en-US" sz="3100" dirty="0"/>
              <a:t>Associate Dean and Chair </a:t>
            </a:r>
            <a:br>
              <a:rPr lang="en-US" sz="3100" dirty="0"/>
            </a:br>
            <a:r>
              <a:rPr lang="en-US" sz="3100" dirty="0"/>
              <a:t>Clinical Research and Public Health</a:t>
            </a:r>
            <a:br>
              <a:rPr lang="en-US" sz="3100" dirty="0"/>
            </a:br>
            <a:r>
              <a:rPr lang="en-US" sz="3100" dirty="0"/>
              <a:t>Creighton University School of Medicine</a:t>
            </a:r>
            <a:endParaRPr lang="en-US" sz="3100" kern="1200" dirty="0"/>
          </a:p>
        </p:txBody>
      </p:sp>
    </p:spTree>
    <p:extLst>
      <p:ext uri="{BB962C8B-B14F-4D97-AF65-F5344CB8AC3E}">
        <p14:creationId xmlns:p14="http://schemas.microsoft.com/office/powerpoint/2010/main" val="3324616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B1232-8B1F-CC9E-C467-E5F59C345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From the 2021 NE Rural Health Advisory Commission Report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DDE6F9-5716-632C-95B9-8E5B4D53F8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400" dirty="0">
                <a:effectLst/>
                <a:latin typeface="Arial" panose="020B0604020202020204" pitchFamily="34" charset="0"/>
              </a:rPr>
              <a:t>2015-2019, rural residents had</a:t>
            </a:r>
            <a:br>
              <a:rPr lang="en-US" sz="1400" dirty="0"/>
            </a:br>
            <a:r>
              <a:rPr lang="en-US" sz="1400" dirty="0">
                <a:effectLst/>
                <a:latin typeface="Arial" panose="020B0604020202020204" pitchFamily="34" charset="0"/>
              </a:rPr>
              <a:t> higher mortality rates for </a:t>
            </a:r>
          </a:p>
          <a:p>
            <a:r>
              <a:rPr lang="en-US" sz="1400" dirty="0">
                <a:latin typeface="Arial" panose="020B0604020202020204" pitchFamily="34" charset="0"/>
              </a:rPr>
              <a:t>   </a:t>
            </a:r>
            <a:r>
              <a:rPr lang="en-US" sz="1400" dirty="0">
                <a:effectLst/>
                <a:latin typeface="Arial" panose="020B0604020202020204" pitchFamily="34" charset="0"/>
              </a:rPr>
              <a:t>heart disease, </a:t>
            </a:r>
          </a:p>
          <a:p>
            <a:pPr marL="609585" lvl="1" indent="0">
              <a:buNone/>
            </a:pPr>
            <a:r>
              <a:rPr lang="en-US" sz="1400" dirty="0">
                <a:effectLst/>
                <a:latin typeface="Arial" panose="020B0604020202020204" pitchFamily="34" charset="0"/>
              </a:rPr>
              <a:t>unintentional injury overall, and </a:t>
            </a:r>
          </a:p>
          <a:p>
            <a:pPr marL="609585" lvl="1" indent="0">
              <a:buNone/>
            </a:pPr>
            <a:r>
              <a:rPr lang="en-US" sz="1400" dirty="0">
                <a:effectLst/>
                <a:latin typeface="Arial" panose="020B0604020202020204" pitchFamily="34" charset="0"/>
              </a:rPr>
              <a:t>Motor vehicle crashes.</a:t>
            </a:r>
          </a:p>
          <a:p>
            <a:pPr marL="609585" lvl="1" indent="0">
              <a:buNone/>
            </a:pPr>
            <a:r>
              <a:rPr lang="en-US" sz="1400" dirty="0">
                <a:effectLst/>
                <a:latin typeface="Arial" panose="020B0604020202020204" pitchFamily="34" charset="0"/>
              </a:rPr>
              <a:t>slightly higher for colon cancer and suicide.</a:t>
            </a:r>
            <a:br>
              <a:rPr lang="en-US" sz="1400" dirty="0"/>
            </a:br>
            <a:endParaRPr lang="en-US" sz="1400" dirty="0"/>
          </a:p>
          <a:p>
            <a:pPr marL="609585" lvl="1" indent="0">
              <a:buNone/>
            </a:pPr>
            <a:r>
              <a:rPr lang="en-US" sz="1400" dirty="0">
                <a:latin typeface="Arial" panose="020B0604020202020204" pitchFamily="34" charset="0"/>
              </a:rPr>
              <a:t>Between </a:t>
            </a:r>
            <a:r>
              <a:rPr lang="en-US" sz="1400" dirty="0">
                <a:effectLst/>
                <a:latin typeface="Arial" panose="020B0604020202020204" pitchFamily="34" charset="0"/>
              </a:rPr>
              <a:t>2015 and 2019, rural  compared to urban populations were more likely </a:t>
            </a:r>
          </a:p>
          <a:p>
            <a:pPr marL="609585" lvl="1" indent="0">
              <a:buNone/>
            </a:pPr>
            <a:r>
              <a:rPr lang="en-US" sz="1400" dirty="0">
                <a:effectLst/>
                <a:latin typeface="Arial" panose="020B0604020202020204" pitchFamily="34" charset="0"/>
              </a:rPr>
              <a:t>to be obese,</a:t>
            </a:r>
            <a:br>
              <a:rPr lang="en-US" sz="1400" dirty="0"/>
            </a:br>
            <a:r>
              <a:rPr lang="en-US" sz="1400" dirty="0">
                <a:effectLst/>
                <a:latin typeface="Arial" panose="020B0604020202020204" pitchFamily="34" charset="0"/>
              </a:rPr>
              <a:t>less likely to have their cholesterol checked in the past five years</a:t>
            </a:r>
          </a:p>
          <a:p>
            <a:pPr marL="609585" lvl="1" indent="0">
              <a:buNone/>
            </a:pPr>
            <a:r>
              <a:rPr lang="en-US" sz="1400" dirty="0">
                <a:latin typeface="Arial" panose="020B0604020202020204" pitchFamily="34" charset="0"/>
              </a:rPr>
              <a:t>Less likely </a:t>
            </a:r>
            <a:r>
              <a:rPr lang="en-US" sz="1400" dirty="0">
                <a:effectLst/>
                <a:latin typeface="Arial" panose="020B0604020202020204" pitchFamily="34" charset="0"/>
              </a:rPr>
              <a:t> and be up to date on colon and breast cancer screening, </a:t>
            </a:r>
          </a:p>
          <a:p>
            <a:pPr marL="609585" lvl="1" indent="0">
              <a:buNone/>
            </a:pPr>
            <a:r>
              <a:rPr lang="en-US" sz="1400" dirty="0">
                <a:effectLst/>
                <a:latin typeface="Arial" panose="020B0604020202020204" pitchFamily="34" charset="0"/>
              </a:rPr>
              <a:t>more likely to use smokeless tobacco and engage in binge drinking, </a:t>
            </a:r>
          </a:p>
          <a:p>
            <a:pPr marL="609585" lvl="1" indent="0">
              <a:buNone/>
            </a:pPr>
            <a:r>
              <a:rPr lang="en-US" sz="1400" dirty="0">
                <a:effectLst/>
                <a:latin typeface="Arial" panose="020B0604020202020204" pitchFamily="34" charset="0"/>
              </a:rPr>
              <a:t>Less likely to wear a seat belt and visit a dentist in the past year.</a:t>
            </a:r>
            <a:br>
              <a:rPr lang="en-US" sz="1400" dirty="0"/>
            </a:br>
            <a:endParaRPr lang="en-US" sz="1400" dirty="0"/>
          </a:p>
          <a:p>
            <a:pPr marL="609585" lvl="1" indent="0">
              <a:buNone/>
            </a:pPr>
            <a:r>
              <a:rPr lang="en-US" sz="1400" dirty="0">
                <a:latin typeface="Arial" panose="020B0604020202020204" pitchFamily="34" charset="0"/>
              </a:rPr>
              <a:t>“F</a:t>
            </a:r>
            <a:r>
              <a:rPr lang="en-US" sz="1400" dirty="0">
                <a:effectLst/>
                <a:latin typeface="Arial" panose="020B0604020202020204" pitchFamily="34" charset="0"/>
              </a:rPr>
              <a:t>actors that have limited the availability of and access to health</a:t>
            </a:r>
            <a:br>
              <a:rPr lang="en-US" sz="1400" dirty="0"/>
            </a:br>
            <a:r>
              <a:rPr lang="en-US" sz="1400" dirty="0">
                <a:effectLst/>
                <a:latin typeface="Arial" panose="020B0604020202020204" pitchFamily="34" charset="0"/>
              </a:rPr>
              <a:t>services in rural health areas, including the inadequate supply of health professionals, low or</a:t>
            </a:r>
            <a:br>
              <a:rPr lang="en-US" sz="1400" dirty="0"/>
            </a:br>
            <a:r>
              <a:rPr lang="en-US" sz="1400" dirty="0">
                <a:effectLst/>
                <a:latin typeface="Arial" panose="020B0604020202020204" pitchFamily="34" charset="0"/>
              </a:rPr>
              <a:t>negative hospital financial margins, the diminishing number of EMS volunteers, the limited</a:t>
            </a:r>
            <a:br>
              <a:rPr lang="en-US" sz="1400" dirty="0"/>
            </a:br>
            <a:r>
              <a:rPr lang="en-US" sz="1400" dirty="0">
                <a:effectLst/>
                <a:latin typeface="Arial" panose="020B0604020202020204" pitchFamily="34" charset="0"/>
              </a:rPr>
              <a:t>capacity of rural local health departments, and the lack of coordination between the health care</a:t>
            </a:r>
            <a:br>
              <a:rPr lang="en-US" sz="1400" dirty="0"/>
            </a:br>
            <a:r>
              <a:rPr lang="en-US" sz="1400" dirty="0">
                <a:effectLst/>
                <a:latin typeface="Arial" panose="020B0604020202020204" pitchFamily="34" charset="0"/>
              </a:rPr>
              <a:t>and behavioral health systems. “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09092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8090D-AD09-B2FD-C8A1-6537FD6B4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the Landscape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6B0333C-8332-B3C9-F8FC-62EA93B60C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7017" y="1679575"/>
            <a:ext cx="6031940" cy="4525963"/>
          </a:xfrm>
        </p:spPr>
      </p:pic>
    </p:spTree>
    <p:extLst>
      <p:ext uri="{BB962C8B-B14F-4D97-AF65-F5344CB8AC3E}">
        <p14:creationId xmlns:p14="http://schemas.microsoft.com/office/powerpoint/2010/main" val="143539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41E6F-AAD2-9002-4376-D4B33BD1B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Resources on Data/Research on Rural Health Surgical Access in Nebraska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B48349-5D39-B1D8-8E2F-36A6E84705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916407"/>
            <a:ext cx="8487507" cy="4289786"/>
          </a:xfrm>
        </p:spPr>
        <p:txBody>
          <a:bodyPr>
            <a:normAutofit/>
          </a:bodyPr>
          <a:lstStyle/>
          <a:p>
            <a:r>
              <a:rPr lang="en-US" dirty="0"/>
              <a:t>Office of Rural Health </a:t>
            </a:r>
          </a:p>
          <a:p>
            <a:r>
              <a:rPr lang="en-US" dirty="0"/>
              <a:t>Nebraska Rural Health Association</a:t>
            </a:r>
          </a:p>
          <a:p>
            <a:r>
              <a:rPr lang="en-US" dirty="0"/>
              <a:t>Rural Health Advisory Commission</a:t>
            </a:r>
          </a:p>
          <a:p>
            <a:r>
              <a:rPr lang="en-US" dirty="0"/>
              <a:t>Nebraska Hospital Association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991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401FA-B799-5D13-53D3-EFE857BC4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Resources on Data/Research on Rural Health Surgical Access in Nebraska (cont.)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B89869-718E-1FA0-7E40-A9C146065F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CHI Health Network and Health Partners</a:t>
            </a:r>
          </a:p>
          <a:p>
            <a:r>
              <a:rPr lang="en-US" dirty="0"/>
              <a:t>New CU residencies with a rural focus</a:t>
            </a:r>
          </a:p>
          <a:p>
            <a:r>
              <a:rPr lang="en-US" dirty="0"/>
              <a:t>Nebraska Association of Family Practitioners</a:t>
            </a:r>
          </a:p>
          <a:p>
            <a:r>
              <a:rPr lang="en-US" dirty="0"/>
              <a:t>Nebraska Association of Local Health Dept Directors</a:t>
            </a:r>
          </a:p>
          <a:p>
            <a:r>
              <a:rPr lang="en-US" dirty="0"/>
              <a:t>Nebraska Association of Practitioners of Infection Control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827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C3654-580B-A66F-2CCD-F5CF6FD0B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 DHHS Office of Rural Health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ED3B08-455F-174D-53F0-407B88D6C6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l"/>
            <a:r>
              <a:rPr lang="en-US" b="1" i="0" dirty="0">
                <a:solidFill>
                  <a:srgbClr val="232324"/>
                </a:solidFill>
                <a:effectLst/>
                <a:latin typeface="Roboto" panose="02000000000000000000" pitchFamily="2" charset="0"/>
              </a:rPr>
              <a:t>Phone:</a:t>
            </a:r>
            <a:r>
              <a:rPr lang="en-US" b="0" i="0" dirty="0">
                <a:solidFill>
                  <a:srgbClr val="232324"/>
                </a:solidFill>
                <a:effectLst/>
                <a:latin typeface="Roboto" panose="02000000000000000000" pitchFamily="2" charset="0"/>
              </a:rPr>
              <a:t> (402) 471-2337</a:t>
            </a:r>
            <a:br>
              <a:rPr lang="en-US" b="0" i="0" dirty="0">
                <a:solidFill>
                  <a:srgbClr val="232324"/>
                </a:solidFill>
                <a:effectLst/>
                <a:latin typeface="Roboto" panose="02000000000000000000" pitchFamily="2" charset="0"/>
              </a:rPr>
            </a:br>
            <a:endParaRPr lang="en-US" b="0" i="0" dirty="0">
              <a:solidFill>
                <a:srgbClr val="232324"/>
              </a:solidFill>
              <a:effectLst/>
              <a:latin typeface="Roboto" panose="02000000000000000000" pitchFamily="2" charset="0"/>
            </a:endParaRPr>
          </a:p>
          <a:p>
            <a:pPr algn="l"/>
            <a:r>
              <a:rPr lang="en-US" b="0" i="0" dirty="0">
                <a:effectLst/>
                <a:latin typeface="Roboto" panose="02000000000000000000" pitchFamily="2" charset="0"/>
              </a:rPr>
              <a:t>Medicare Rural Hospital Flexibility Program (FLEX)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Roboto" panose="02000000000000000000" pitchFamily="2" charset="0"/>
              </a:rPr>
              <a:t>Small Rural Hospital Improvement Program (SHIP)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Roboto" panose="02000000000000000000" pitchFamily="2" charset="0"/>
              </a:rPr>
              <a:t>National Health Services Corps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Roboto" panose="02000000000000000000" pitchFamily="2" charset="0"/>
              </a:rPr>
              <a:t>Federal Shortage Areas Recruitment and Retention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Roboto" panose="02000000000000000000" pitchFamily="2" charset="0"/>
              </a:rPr>
              <a:t>Nebraska NHSC State Loan Repayment Program (SLRP)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dirty="0">
              <a:latin typeface="Roboto" panose="02000000000000000000" pitchFamily="2" charset="0"/>
            </a:endParaRPr>
          </a:p>
          <a:p>
            <a:pPr algn="l"/>
            <a:r>
              <a:rPr lang="en-US" b="1" dirty="0">
                <a:latin typeface="Roboto" panose="02000000000000000000" pitchFamily="2" charset="0"/>
              </a:rPr>
              <a:t>Phone</a:t>
            </a:r>
            <a:r>
              <a:rPr lang="en-US" b="1" i="0" dirty="0">
                <a:effectLst/>
                <a:latin typeface="Roboto" panose="02000000000000000000" pitchFamily="2" charset="0"/>
              </a:rPr>
              <a:t>:</a:t>
            </a:r>
            <a:r>
              <a:rPr lang="en-US" b="0" i="0" dirty="0">
                <a:effectLst/>
                <a:latin typeface="Roboto" panose="02000000000000000000" pitchFamily="2" charset="0"/>
              </a:rPr>
              <a:t> (402) 471-0180</a:t>
            </a:r>
          </a:p>
          <a:p>
            <a:pPr algn="l"/>
            <a:r>
              <a:rPr lang="en-US" b="0" i="0" u="none" strike="noStrike" dirty="0">
                <a:effectLst/>
                <a:latin typeface="Roboto" panose="02000000000000000000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Margaret Brockman</a:t>
            </a:r>
            <a:r>
              <a:rPr lang="en-US" b="0" i="0" dirty="0">
                <a:effectLst/>
                <a:latin typeface="Roboto" panose="02000000000000000000" pitchFamily="2" charset="0"/>
              </a:rPr>
              <a:t> –</a:t>
            </a:r>
            <a:br>
              <a:rPr lang="en-US" b="0" i="0" dirty="0">
                <a:effectLst/>
                <a:latin typeface="Roboto" panose="02000000000000000000" pitchFamily="2" charset="0"/>
              </a:rPr>
            </a:br>
            <a:r>
              <a:rPr lang="en-US" b="0" i="0" dirty="0">
                <a:effectLst/>
                <a:latin typeface="Roboto" panose="02000000000000000000" pitchFamily="2" charset="0"/>
              </a:rPr>
              <a:t>Administrator, Office of Rural Health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b="0" i="0" dirty="0">
              <a:effectLst/>
              <a:latin typeface="Roboto" panose="020000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833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58C27-9145-BD98-B8A9-5A35FD491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Critical Access Hospitals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5D3D4CA-DDB2-8414-43F2-0CA37F126D61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5129420"/>
              </p:ext>
            </p:extLst>
          </p:nvPr>
        </p:nvGraphicFramePr>
        <p:xfrm>
          <a:off x="1924050" y="1679575"/>
          <a:ext cx="5857875" cy="452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3771742" imgH="2914346" progId="Acrobat.Document.2020">
                  <p:embed/>
                </p:oleObj>
              </mc:Choice>
              <mc:Fallback>
                <p:oleObj name="Acrobat Document" r:id="rId2" imgW="3771742" imgH="2914346" progId="Acrobat.Document.20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924050" y="1679575"/>
                        <a:ext cx="5857875" cy="4525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36843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13218-2099-17E4-8B8F-74CB426B7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Critical Access Hospitals Networks (as of 12/22/2014)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05F00-5DEC-733E-7523-850EB22CB0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US" u="sng" dirty="0"/>
              <a:t>Bryan Health/Heartland Health Alliance (25) </a:t>
            </a:r>
          </a:p>
          <a:p>
            <a:pPr marL="609585" lvl="1" indent="0">
              <a:buNone/>
            </a:pPr>
            <a:r>
              <a:rPr lang="en-US" dirty="0"/>
              <a:t>	Albion Auburn Aurora Beatrice Central City Creighton Crete David City Fairbury Falls City Henderson Holdrege Lexington McCook Neligh Oakland Osmond Pender Seward St. Paul Syracuse Valentine Wahoo Wayne York </a:t>
            </a:r>
          </a:p>
          <a:p>
            <a:pPr marL="609585" lvl="1" indent="0">
              <a:buNone/>
            </a:pPr>
            <a:r>
              <a:rPr lang="en-US" u="sng" dirty="0"/>
              <a:t>Faith Regional Health/Northeast Network </a:t>
            </a:r>
          </a:p>
          <a:p>
            <a:pPr marL="609585" lvl="1" indent="0">
              <a:buNone/>
            </a:pPr>
            <a:r>
              <a:rPr lang="en-US" dirty="0"/>
              <a:t>	Lynch </a:t>
            </a:r>
          </a:p>
          <a:p>
            <a:pPr marL="609585" lvl="1" indent="0">
              <a:buNone/>
            </a:pPr>
            <a:r>
              <a:rPr lang="en-US" u="sng" dirty="0"/>
              <a:t>Good Samaritan/Central Network (15) </a:t>
            </a:r>
          </a:p>
          <a:p>
            <a:pPr marL="609585" lvl="1" indent="0">
              <a:buNone/>
            </a:pPr>
            <a:r>
              <a:rPr lang="en-US" dirty="0"/>
              <a:t>	Ainsworth Alma Atkinson Bassett Benkelman Broken Bow Callaway  Cambridge Cozad Franklin Gothenburg Imperial Minden Ord Red Cloud </a:t>
            </a:r>
          </a:p>
          <a:p>
            <a:pPr marL="609585" lvl="1" indent="0">
              <a:buNone/>
            </a:pPr>
            <a:r>
              <a:rPr lang="en-US" u="sng" dirty="0"/>
              <a:t>CAH Link/CHI Health-St. Elizabeth (10) </a:t>
            </a:r>
          </a:p>
          <a:p>
            <a:pPr marL="609585" lvl="1" indent="0">
              <a:buNone/>
            </a:pPr>
            <a:r>
              <a:rPr lang="en-US" dirty="0"/>
              <a:t>	Fairbury Falls City Friend Geneva Hebron O’Neill Osceola Pawnee City Superior Tecumseh </a:t>
            </a:r>
          </a:p>
          <a:p>
            <a:pPr marL="609585" lvl="1" indent="0">
              <a:buNone/>
            </a:pPr>
            <a:r>
              <a:rPr lang="en-US" dirty="0"/>
              <a:t>CH</a:t>
            </a:r>
            <a:r>
              <a:rPr lang="en-US" u="sng" dirty="0"/>
              <a:t>I Health-Alegent Creighton (5) </a:t>
            </a:r>
          </a:p>
          <a:p>
            <a:pPr marL="609585" lvl="1" indent="0">
              <a:buNone/>
            </a:pPr>
            <a:r>
              <a:rPr lang="en-US" dirty="0"/>
              <a:t>	Blair Nebraska City Plainview Schuyler </a:t>
            </a:r>
          </a:p>
          <a:p>
            <a:pPr marL="609585" lvl="1" indent="0">
              <a:buNone/>
            </a:pPr>
            <a:r>
              <a:rPr lang="en-US" u="sng" dirty="0"/>
              <a:t>West Point Rural NE Healthcare Network/Panhandle (8) </a:t>
            </a:r>
          </a:p>
          <a:p>
            <a:pPr marL="609585" lvl="1" indent="0">
              <a:buNone/>
            </a:pPr>
            <a:r>
              <a:rPr lang="en-US" dirty="0"/>
              <a:t>	Alliance Bridgeport Chadron Gordon Grant Kimball Oshkosh Sidney</a:t>
            </a:r>
          </a:p>
          <a:p>
            <a:pPr marL="609585" lvl="1" indent="0">
              <a:buNone/>
            </a:pPr>
            <a:r>
              <a:rPr lang="en-US" dirty="0"/>
              <a:t> </a:t>
            </a:r>
            <a:r>
              <a:rPr lang="en-US" u="sng" dirty="0"/>
              <a:t>Banner Health System – Fort Collins, CO</a:t>
            </a:r>
          </a:p>
          <a:p>
            <a:pPr marL="609585" lvl="1" indent="0">
              <a:buNone/>
            </a:pPr>
            <a:r>
              <a:rPr lang="en-US" dirty="0"/>
              <a:t> Ogallala </a:t>
            </a:r>
          </a:p>
          <a:p>
            <a:pPr marL="609585" lvl="1" indent="0">
              <a:buNone/>
            </a:pPr>
            <a:r>
              <a:rPr lang="en-US" u="sng" dirty="0"/>
              <a:t>Columbus Community Hospital</a:t>
            </a:r>
          </a:p>
          <a:p>
            <a:pPr marL="609585" lvl="1" indent="0">
              <a:buNone/>
            </a:pPr>
            <a:r>
              <a:rPr lang="en-US" dirty="0"/>
              <a:t>	Genoa</a:t>
            </a:r>
          </a:p>
        </p:txBody>
      </p:sp>
    </p:spTree>
    <p:extLst>
      <p:ext uri="{BB962C8B-B14F-4D97-AF65-F5344CB8AC3E}">
        <p14:creationId xmlns:p14="http://schemas.microsoft.com/office/powerpoint/2010/main" val="201096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Picture Placeholder 2">
            <a:extLst>
              <a:ext uri="{FF2B5EF4-FFF2-40B4-BE49-F238E27FC236}">
                <a16:creationId xmlns:a16="http://schemas.microsoft.com/office/drawing/2014/main" id="{4BA75C82-6A4F-7C4D-9727-4B93CD701FF6}"/>
              </a:ext>
            </a:extLst>
          </p:cNvPr>
          <p:cNvGraphicFramePr>
            <a:graphicFrameLocks noGrp="1" noChangeAspect="1"/>
          </p:cNvGraphicFramePr>
          <p:nvPr>
            <p:ph type="pic" sz="quarter" idx="10"/>
            <p:extLst>
              <p:ext uri="{D42A27DB-BD31-4B8C-83A1-F6EECF244321}">
                <p14:modId xmlns:p14="http://schemas.microsoft.com/office/powerpoint/2010/main" val="2929133736"/>
              </p:ext>
            </p:extLst>
          </p:nvPr>
        </p:nvGraphicFramePr>
        <p:xfrm>
          <a:off x="1657350" y="0"/>
          <a:ext cx="8875713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3771742" imgH="2914346" progId="Acrobat.Document.2020">
                  <p:embed/>
                </p:oleObj>
              </mc:Choice>
              <mc:Fallback>
                <p:oleObj name="Acrobat Document" r:id="rId2" imgW="3771742" imgH="2914346" progId="Acrobat.Document.20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657350" y="0"/>
                        <a:ext cx="8875713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99662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A08F8-3B24-3A3F-2968-27E0E4AF9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Rural Health Advisory Commission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3CBB0D-80BD-ED92-8060-855764497D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Advise the DPH on rural health situation and policy development</a:t>
            </a:r>
          </a:p>
          <a:p>
            <a:r>
              <a:rPr lang="en-US" dirty="0"/>
              <a:t>Meeting min publicly available</a:t>
            </a:r>
          </a:p>
          <a:p>
            <a:r>
              <a:rPr lang="en-US" dirty="0"/>
              <a:t>Recent meeting concerns</a:t>
            </a:r>
          </a:p>
          <a:p>
            <a:pPr lvl="1"/>
            <a:r>
              <a:rPr lang="en-US" dirty="0"/>
              <a:t>Loss of ARPA funds </a:t>
            </a:r>
          </a:p>
          <a:p>
            <a:pPr lvl="1"/>
            <a:r>
              <a:rPr lang="en-US" dirty="0"/>
              <a:t>Loosing staff</a:t>
            </a:r>
          </a:p>
          <a:p>
            <a:pPr lvl="1"/>
            <a:r>
              <a:rPr lang="en-US" dirty="0"/>
              <a:t>Loan repayment</a:t>
            </a:r>
          </a:p>
        </p:txBody>
      </p:sp>
    </p:spTree>
    <p:extLst>
      <p:ext uri="{BB962C8B-B14F-4D97-AF65-F5344CB8AC3E}">
        <p14:creationId xmlns:p14="http://schemas.microsoft.com/office/powerpoint/2010/main" val="2775986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Creighton Colors 1">
      <a:dk1>
        <a:srgbClr val="292934"/>
      </a:dk1>
      <a:lt1>
        <a:srgbClr val="FFFFFF"/>
      </a:lt1>
      <a:dk2>
        <a:srgbClr val="C4C4D1"/>
      </a:dk2>
      <a:lt2>
        <a:srgbClr val="E7E7EC"/>
      </a:lt2>
      <a:accent1>
        <a:srgbClr val="213568"/>
      </a:accent1>
      <a:accent2>
        <a:srgbClr val="32529D"/>
      </a:accent2>
      <a:accent3>
        <a:srgbClr val="82BEE4"/>
      </a:accent3>
      <a:accent4>
        <a:srgbClr val="5D6466"/>
      </a:accent4>
      <a:accent5>
        <a:srgbClr val="019CFF"/>
      </a:accent5>
      <a:accent6>
        <a:srgbClr val="FFCC4F"/>
      </a:accent6>
      <a:hlink>
        <a:srgbClr val="FFA300"/>
      </a:hlink>
      <a:folHlink>
        <a:srgbClr val="F3EAC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eightonPPT_v4_16x9" id="{243A766B-A56D-2C41-AD66-F5138B0EB8D6}" vid="{48863DC7-8DD4-F149-8854-B76062F7C16C}"/>
    </a:ext>
  </a:extLst>
</a:theme>
</file>

<file path=ppt/theme/theme3.xml><?xml version="1.0" encoding="utf-8"?>
<a:theme xmlns:a="http://schemas.openxmlformats.org/drawingml/2006/main" name="2_Custom Design">
  <a:themeElements>
    <a:clrScheme name="Creighton Colors 1">
      <a:dk1>
        <a:srgbClr val="292934"/>
      </a:dk1>
      <a:lt1>
        <a:srgbClr val="FFFFFF"/>
      </a:lt1>
      <a:dk2>
        <a:srgbClr val="C4C4D1"/>
      </a:dk2>
      <a:lt2>
        <a:srgbClr val="E7E7EC"/>
      </a:lt2>
      <a:accent1>
        <a:srgbClr val="213568"/>
      </a:accent1>
      <a:accent2>
        <a:srgbClr val="32529D"/>
      </a:accent2>
      <a:accent3>
        <a:srgbClr val="82BEE4"/>
      </a:accent3>
      <a:accent4>
        <a:srgbClr val="5D6466"/>
      </a:accent4>
      <a:accent5>
        <a:srgbClr val="019CFF"/>
      </a:accent5>
      <a:accent6>
        <a:srgbClr val="FFCC4F"/>
      </a:accent6>
      <a:hlink>
        <a:srgbClr val="FFA300"/>
      </a:hlink>
      <a:folHlink>
        <a:srgbClr val="F3EAC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eightonPPT_v5_16x9" id="{112EABD6-1B4C-1147-83A1-678635219239}" vid="{F8103FAF-2887-7343-80BD-46037FA8D2D5}"/>
    </a:ext>
  </a:extLst>
</a:theme>
</file>

<file path=ppt/theme/theme4.xml><?xml version="1.0" encoding="utf-8"?>
<a:theme xmlns:a="http://schemas.openxmlformats.org/drawingml/2006/main" name="Light Blue">
  <a:themeElements>
    <a:clrScheme name="Creighton Colors 1">
      <a:dk1>
        <a:srgbClr val="292934"/>
      </a:dk1>
      <a:lt1>
        <a:srgbClr val="FFFFFF"/>
      </a:lt1>
      <a:dk2>
        <a:srgbClr val="C4C4D1"/>
      </a:dk2>
      <a:lt2>
        <a:srgbClr val="E7E7EC"/>
      </a:lt2>
      <a:accent1>
        <a:srgbClr val="213568"/>
      </a:accent1>
      <a:accent2>
        <a:srgbClr val="32529D"/>
      </a:accent2>
      <a:accent3>
        <a:srgbClr val="82BEE4"/>
      </a:accent3>
      <a:accent4>
        <a:srgbClr val="5D6466"/>
      </a:accent4>
      <a:accent5>
        <a:srgbClr val="019CFF"/>
      </a:accent5>
      <a:accent6>
        <a:srgbClr val="FFCC4F"/>
      </a:accent6>
      <a:hlink>
        <a:srgbClr val="FFA300"/>
      </a:hlink>
      <a:folHlink>
        <a:srgbClr val="F3EAC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8315EEA1-1E67-324D-8AC4-23DECF5CAD43}" vid="{1B89B00A-AA16-CA40-878F-73B758BBF3F0}"/>
    </a:ext>
  </a:extLst>
</a:theme>
</file>

<file path=ppt/theme/theme5.xml><?xml version="1.0" encoding="utf-8"?>
<a:theme xmlns:a="http://schemas.openxmlformats.org/drawingml/2006/main" name="CreightonPPT_4-3">
  <a:themeElements>
    <a:clrScheme name="New Brand Final">
      <a:dk1>
        <a:srgbClr val="292934"/>
      </a:dk1>
      <a:lt1>
        <a:srgbClr val="FFFFFF"/>
      </a:lt1>
      <a:dk2>
        <a:srgbClr val="C4C4D1"/>
      </a:dk2>
      <a:lt2>
        <a:srgbClr val="E7E7EC"/>
      </a:lt2>
      <a:accent1>
        <a:srgbClr val="00245D"/>
      </a:accent1>
      <a:accent2>
        <a:srgbClr val="0054A6"/>
      </a:accent2>
      <a:accent3>
        <a:srgbClr val="95D2F3"/>
      </a:accent3>
      <a:accent4>
        <a:srgbClr val="5D6468"/>
      </a:accent4>
      <a:accent5>
        <a:srgbClr val="FFC72C"/>
      </a:accent5>
      <a:accent6>
        <a:srgbClr val="71CC98"/>
      </a:accent6>
      <a:hlink>
        <a:srgbClr val="1F74DB"/>
      </a:hlink>
      <a:folHlink>
        <a:srgbClr val="1F74D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reighton_16x9_Template_v1" id="{D36369C0-ADA7-44D0-BB90-7B2106246B5A}" vid="{7995BC49-3424-4E61-BEA0-06332ECC2C5D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272714F6379A6429FD2A66E7AFCACBD" ma:contentTypeVersion="6" ma:contentTypeDescription="Create a new document." ma:contentTypeScope="" ma:versionID="12b2d31d5c7b37602ced1870ba389aa2">
  <xsd:schema xmlns:xsd="http://www.w3.org/2001/XMLSchema" xmlns:xs="http://www.w3.org/2001/XMLSchema" xmlns:p="http://schemas.microsoft.com/office/2006/metadata/properties" xmlns:ns2="7060ddad-cd30-4ba1-bd18-701673075ebd" xmlns:ns3="89028386-8a6b-41bd-a55c-979e5608384d" targetNamespace="http://schemas.microsoft.com/office/2006/metadata/properties" ma:root="true" ma:fieldsID="0b9649982b6a77f7c31c18a4ed38a1b7" ns2:_="" ns3:_="">
    <xsd:import namespace="7060ddad-cd30-4ba1-bd18-701673075ebd"/>
    <xsd:import namespace="89028386-8a6b-41bd-a55c-979e5608384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60ddad-cd30-4ba1-bd18-701673075e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028386-8a6b-41bd-a55c-979e5608384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A2C9302-E9F9-4904-9691-9002F28E026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060ddad-cd30-4ba1-bd18-701673075ebd"/>
    <ds:schemaRef ds:uri="89028386-8a6b-41bd-a55c-979e560838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3D5F141-F548-4BDB-AEB9-0C478BA02AD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A689589-524D-4B05-BF21-90136BB92303}">
  <ds:schemaRefs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elements/1.1/"/>
    <ds:schemaRef ds:uri="http://purl.org/dc/dcmitype/"/>
    <ds:schemaRef ds:uri="http://schemas.microsoft.com/office/infopath/2007/PartnerControls"/>
    <ds:schemaRef ds:uri="89028386-8a6b-41bd-a55c-979e5608384d"/>
    <ds:schemaRef ds:uri="7060ddad-cd30-4ba1-bd18-701673075ebd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17045</TotalTime>
  <Words>545</Words>
  <Application>Microsoft Office PowerPoint</Application>
  <PresentationFormat>Widescreen</PresentationFormat>
  <Paragraphs>60</Paragraphs>
  <Slides>10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Arial</vt:lpstr>
      <vt:lpstr>Calibri</vt:lpstr>
      <vt:lpstr>Calibri Light</vt:lpstr>
      <vt:lpstr>Garamond</vt:lpstr>
      <vt:lpstr>Georgia</vt:lpstr>
      <vt:lpstr>Roboto</vt:lpstr>
      <vt:lpstr>Custom Design</vt:lpstr>
      <vt:lpstr>1_Custom Design</vt:lpstr>
      <vt:lpstr>2_Custom Design</vt:lpstr>
      <vt:lpstr>Light Blue</vt:lpstr>
      <vt:lpstr>CreightonPPT_4-3</vt:lpstr>
      <vt:lpstr>Adobe Acrobat Document</vt:lpstr>
      <vt:lpstr>How to Research Disparities in Rural Surgery in Nebraska and Elsewhere     Maureen Tierney Associate Dean and Chair  Clinical Research and Public Health Creighton University School of Medicine</vt:lpstr>
      <vt:lpstr>Understanding the Landscape</vt:lpstr>
      <vt:lpstr>Resources on Data/Research on Rural Health Surgical Access in Nebraska </vt:lpstr>
      <vt:lpstr>Resources on Data/Research on Rural Health Surgical Access in Nebraska (cont.) </vt:lpstr>
      <vt:lpstr>NE DHHS Office of Rural Health</vt:lpstr>
      <vt:lpstr>Critical Access Hospitals</vt:lpstr>
      <vt:lpstr>Critical Access Hospitals Networks (as of 12/22/2014)</vt:lpstr>
      <vt:lpstr>PowerPoint Presentation</vt:lpstr>
      <vt:lpstr>Rural Health Advisory Commission</vt:lpstr>
      <vt:lpstr>From the 2021 NE Rural Health Advisory Commission Report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 Health Disparity Programs $1,500,000.00</dc:title>
  <dc:creator>Dixon, April</dc:creator>
  <cp:lastModifiedBy>Tierney, Maureen R</cp:lastModifiedBy>
  <cp:revision>208</cp:revision>
  <dcterms:created xsi:type="dcterms:W3CDTF">2022-08-16T14:57:57Z</dcterms:created>
  <dcterms:modified xsi:type="dcterms:W3CDTF">2023-09-05T19:02:37Z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0x0101002272714F6379A6429FD2A66E7AFCACBD</vt:lpwstr>
  </property>
</Properties>
</file>