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2"/>
  </p:notesMasterIdLst>
  <p:sldIdLst>
    <p:sldId id="256" r:id="rId2"/>
    <p:sldId id="257" r:id="rId3"/>
    <p:sldId id="258" r:id="rId4"/>
    <p:sldId id="259" r:id="rId5"/>
    <p:sldId id="260" r:id="rId6"/>
    <p:sldId id="261" r:id="rId7"/>
    <p:sldId id="265" r:id="rId8"/>
    <p:sldId id="266" r:id="rId9"/>
    <p:sldId id="281" r:id="rId10"/>
    <p:sldId id="267" r:id="rId11"/>
    <p:sldId id="269" r:id="rId12"/>
    <p:sldId id="270" r:id="rId13"/>
    <p:sldId id="271" r:id="rId14"/>
    <p:sldId id="262" r:id="rId15"/>
    <p:sldId id="272" r:id="rId16"/>
    <p:sldId id="273" r:id="rId17"/>
    <p:sldId id="276" r:id="rId18"/>
    <p:sldId id="291" r:id="rId19"/>
    <p:sldId id="277" r:id="rId20"/>
    <p:sldId id="289" r:id="rId21"/>
    <p:sldId id="298" r:id="rId22"/>
    <p:sldId id="299" r:id="rId23"/>
    <p:sldId id="263" r:id="rId24"/>
    <p:sldId id="282" r:id="rId25"/>
    <p:sldId id="286" r:id="rId26"/>
    <p:sldId id="287" r:id="rId27"/>
    <p:sldId id="283" r:id="rId28"/>
    <p:sldId id="285" r:id="rId29"/>
    <p:sldId id="284" r:id="rId30"/>
    <p:sldId id="290" r:id="rId31"/>
    <p:sldId id="292" r:id="rId32"/>
    <p:sldId id="293" r:id="rId33"/>
    <p:sldId id="294" r:id="rId34"/>
    <p:sldId id="295" r:id="rId35"/>
    <p:sldId id="297" r:id="rId36"/>
    <p:sldId id="296" r:id="rId37"/>
    <p:sldId id="279" r:id="rId38"/>
    <p:sldId id="300" r:id="rId39"/>
    <p:sldId id="301" r:id="rId40"/>
    <p:sldId id="278" r:id="rId41"/>
    <p:sldId id="302" r:id="rId42"/>
    <p:sldId id="303" r:id="rId43"/>
    <p:sldId id="304" r:id="rId44"/>
    <p:sldId id="305" r:id="rId45"/>
    <p:sldId id="306" r:id="rId46"/>
    <p:sldId id="320" r:id="rId47"/>
    <p:sldId id="308" r:id="rId48"/>
    <p:sldId id="309" r:id="rId49"/>
    <p:sldId id="310" r:id="rId50"/>
    <p:sldId id="311" r:id="rId51"/>
    <p:sldId id="312" r:id="rId52"/>
    <p:sldId id="313" r:id="rId53"/>
    <p:sldId id="314" r:id="rId54"/>
    <p:sldId id="315" r:id="rId55"/>
    <p:sldId id="316" r:id="rId56"/>
    <p:sldId id="317" r:id="rId57"/>
    <p:sldId id="321" r:id="rId58"/>
    <p:sldId id="322" r:id="rId59"/>
    <p:sldId id="323" r:id="rId60"/>
    <p:sldId id="318"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61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94"/>
    <p:restoredTop sz="79789"/>
  </p:normalViewPr>
  <p:slideViewPr>
    <p:cSldViewPr snapToGrid="0">
      <p:cViewPr varScale="1">
        <p:scale>
          <a:sx n="97" d="100"/>
          <a:sy n="97" d="100"/>
        </p:scale>
        <p:origin x="58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BDF895-6BC7-4540-BA8C-4C585B19F4C5}" type="datetimeFigureOut">
              <a:rPr lang="en-US" smtClean="0"/>
              <a:t>3/31/23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2CF623-8CA4-234F-B92A-3376F751FC2D}" type="slidenum">
              <a:rPr lang="en-US" smtClean="0"/>
              <a:t>‹#›</a:t>
            </a:fld>
            <a:endParaRPr lang="en-US"/>
          </a:p>
        </p:txBody>
      </p:sp>
    </p:spTree>
    <p:extLst>
      <p:ext uri="{BB962C8B-B14F-4D97-AF65-F5344CB8AC3E}">
        <p14:creationId xmlns:p14="http://schemas.microsoft.com/office/powerpoint/2010/main" val="286936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2CF623-8CA4-234F-B92A-3376F751FC2D}" type="slidenum">
              <a:rPr lang="en-US" smtClean="0"/>
              <a:t>1</a:t>
            </a:fld>
            <a:endParaRPr lang="en-US"/>
          </a:p>
        </p:txBody>
      </p:sp>
    </p:spTree>
    <p:extLst>
      <p:ext uri="{BB962C8B-B14F-4D97-AF65-F5344CB8AC3E}">
        <p14:creationId xmlns:p14="http://schemas.microsoft.com/office/powerpoint/2010/main" val="2669349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many causes of significant unconjugated neonatal hyperbilirubinemia, formerly known as “pathologic jaundice.”  These can result from either increased production of bilirubin, or decreased conjugation and clearance of bilirubin.  We don’t have time today to discuss these all in detail, but one major risk factor I want to highlight is immune mediated hemolytic disease, since this is a major risk factor for pathologic hyperbilirubinemia and is addressed in the new CPG from the AAP.</a:t>
            </a:r>
          </a:p>
          <a:p>
            <a:endParaRPr lang="en-US" dirty="0"/>
          </a:p>
        </p:txBody>
      </p:sp>
      <p:sp>
        <p:nvSpPr>
          <p:cNvPr id="4" name="Slide Number Placeholder 3"/>
          <p:cNvSpPr>
            <a:spLocks noGrp="1"/>
          </p:cNvSpPr>
          <p:nvPr>
            <p:ph type="sldNum" sz="quarter" idx="5"/>
          </p:nvPr>
        </p:nvSpPr>
        <p:spPr/>
        <p:txBody>
          <a:bodyPr/>
          <a:lstStyle/>
          <a:p>
            <a:fld id="{482CF623-8CA4-234F-B92A-3376F751FC2D}" type="slidenum">
              <a:rPr lang="en-US" smtClean="0"/>
              <a:t>10</a:t>
            </a:fld>
            <a:endParaRPr lang="en-US"/>
          </a:p>
        </p:txBody>
      </p:sp>
    </p:spTree>
    <p:extLst>
      <p:ext uri="{BB962C8B-B14F-4D97-AF65-F5344CB8AC3E}">
        <p14:creationId xmlns:p14="http://schemas.microsoft.com/office/powerpoint/2010/main" val="939733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common cause of hemolysis in the neonate is </a:t>
            </a:r>
            <a:r>
              <a:rPr lang="en-US" dirty="0" err="1"/>
              <a:t>isoimmune</a:t>
            </a:r>
            <a:r>
              <a:rPr lang="en-US" dirty="0"/>
              <a:t> mediated hemolytic disease of the newborn, meaning incompatibility between Rh types, ABO blood types, or minor blood groups between mother and infant.  Enzymatic deficiencies such as G6PD and pyruvate kinase deficiency can also result in hemolysis.  Structural defects in RBCs, such as hereditary spherocytosis and elliptocytosis, result in further decreased lifespan of RBCs in the neonatal circulation, resulting in increased turnover and increased heme burden.  Alpha-thalassemia can also result in hemolysis due to absence of alpha-globin genes.</a:t>
            </a:r>
          </a:p>
          <a:p>
            <a:endParaRPr lang="en-US" dirty="0"/>
          </a:p>
          <a:p>
            <a:r>
              <a:rPr lang="en-US" dirty="0"/>
              <a:t>The end result of these hemolytic conditions is an increased production of bilirubin that needs to be conjugated by an already immature hepatic system.  Hemolysis is considered to confer such as substantial risk factor for significant hyperbilirubinemia that it is considered a neurotoxicity risk factor and thus its presence results in lower thresholds to initiate phototherapy or exchange transfusion for treatment of hyperbilirubinemia.</a:t>
            </a:r>
          </a:p>
        </p:txBody>
      </p:sp>
      <p:sp>
        <p:nvSpPr>
          <p:cNvPr id="4" name="Slide Number Placeholder 3"/>
          <p:cNvSpPr>
            <a:spLocks noGrp="1"/>
          </p:cNvSpPr>
          <p:nvPr>
            <p:ph type="sldNum" sz="quarter" idx="5"/>
          </p:nvPr>
        </p:nvSpPr>
        <p:spPr/>
        <p:txBody>
          <a:bodyPr/>
          <a:lstStyle/>
          <a:p>
            <a:fld id="{482CF623-8CA4-234F-B92A-3376F751FC2D}" type="slidenum">
              <a:rPr lang="en-US" smtClean="0"/>
              <a:t>11</a:t>
            </a:fld>
            <a:endParaRPr lang="en-US"/>
          </a:p>
        </p:txBody>
      </p:sp>
    </p:spTree>
    <p:extLst>
      <p:ext uri="{BB962C8B-B14F-4D97-AF65-F5344CB8AC3E}">
        <p14:creationId xmlns:p14="http://schemas.microsoft.com/office/powerpoint/2010/main" val="3806879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the 2004 and 2022 recommendations from the AAP recommend screening for </a:t>
            </a:r>
            <a:r>
              <a:rPr lang="en-US" dirty="0" err="1"/>
              <a:t>isoimmune</a:t>
            </a:r>
            <a:r>
              <a:rPr lang="en-US" dirty="0"/>
              <a:t> hemolysis, and the recommendations in both cases are similar.  The first key action statement in the 2022 CPG states that “If the maternal antibody screen is positive or unknown because the mother did not have prenatal antibody screening, the infant should have a DAT and the infant’s blood type should be determined as soon as possible using either cord or peripheral blood.”</a:t>
            </a:r>
          </a:p>
        </p:txBody>
      </p:sp>
      <p:sp>
        <p:nvSpPr>
          <p:cNvPr id="4" name="Slide Number Placeholder 3"/>
          <p:cNvSpPr>
            <a:spLocks noGrp="1"/>
          </p:cNvSpPr>
          <p:nvPr>
            <p:ph type="sldNum" sz="quarter" idx="5"/>
          </p:nvPr>
        </p:nvSpPr>
        <p:spPr/>
        <p:txBody>
          <a:bodyPr/>
          <a:lstStyle/>
          <a:p>
            <a:fld id="{482CF623-8CA4-234F-B92A-3376F751FC2D}" type="slidenum">
              <a:rPr lang="en-US" smtClean="0"/>
              <a:t>12</a:t>
            </a:fld>
            <a:endParaRPr lang="en-US"/>
          </a:p>
        </p:txBody>
      </p:sp>
    </p:spTree>
    <p:extLst>
      <p:ext uri="{BB962C8B-B14F-4D97-AF65-F5344CB8AC3E}">
        <p14:creationId xmlns:p14="http://schemas.microsoft.com/office/powerpoint/2010/main" val="3901129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Hemolysis is such a noteworthy risk factor for hyperbilirubinemia that the AAP is now recommending that ALL infants be screened for the possibility of hemolytic disease while in the newborn nursery.  If a maternal antibody screen was done and it was negative, no further action is needed.  If a maternal antibody screen was either not done or it was positive, the infant should have a DAT and blood type done as soon as possible.  If the infant’s DAT is negative, no further action is needed.  If the infant’s DAT is positive and it is likely due to maternal RhoGAM exposure, then no further action is needed.  However if the infant’s DAT is positive and any of the 3 factors in the hexagonal box is NOT true, then the infant is considered to have a neurotoxicity risk factor and transcutaneous or serum bilirubin levels need to be trended closely.</a:t>
            </a:r>
          </a:p>
        </p:txBody>
      </p:sp>
      <p:sp>
        <p:nvSpPr>
          <p:cNvPr id="4" name="Slide Number Placeholder 3"/>
          <p:cNvSpPr>
            <a:spLocks noGrp="1"/>
          </p:cNvSpPr>
          <p:nvPr>
            <p:ph type="sldNum" sz="quarter" idx="5"/>
          </p:nvPr>
        </p:nvSpPr>
        <p:spPr/>
        <p:txBody>
          <a:bodyPr/>
          <a:lstStyle/>
          <a:p>
            <a:fld id="{482CF623-8CA4-234F-B92A-3376F751FC2D}" type="slidenum">
              <a:rPr lang="en-US" smtClean="0"/>
              <a:t>13</a:t>
            </a:fld>
            <a:endParaRPr lang="en-US"/>
          </a:p>
        </p:txBody>
      </p:sp>
    </p:spTree>
    <p:extLst>
      <p:ext uri="{BB962C8B-B14F-4D97-AF65-F5344CB8AC3E}">
        <p14:creationId xmlns:p14="http://schemas.microsoft.com/office/powerpoint/2010/main" val="1100574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now move on to discussing the importance of being able to recognize hyperbilirubinemia neurotoxicity risk factors.</a:t>
            </a:r>
          </a:p>
        </p:txBody>
      </p:sp>
      <p:sp>
        <p:nvSpPr>
          <p:cNvPr id="4" name="Slide Number Placeholder 3"/>
          <p:cNvSpPr>
            <a:spLocks noGrp="1"/>
          </p:cNvSpPr>
          <p:nvPr>
            <p:ph type="sldNum" sz="quarter" idx="5"/>
          </p:nvPr>
        </p:nvSpPr>
        <p:spPr/>
        <p:txBody>
          <a:bodyPr/>
          <a:lstStyle/>
          <a:p>
            <a:fld id="{482CF623-8CA4-234F-B92A-3376F751FC2D}" type="slidenum">
              <a:rPr lang="en-US" smtClean="0"/>
              <a:t>14</a:t>
            </a:fld>
            <a:endParaRPr lang="en-US"/>
          </a:p>
        </p:txBody>
      </p:sp>
    </p:spTree>
    <p:extLst>
      <p:ext uri="{BB962C8B-B14F-4D97-AF65-F5344CB8AC3E}">
        <p14:creationId xmlns:p14="http://schemas.microsoft.com/office/powerpoint/2010/main" val="3595670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Everyone here is aware that bilirubin can at very high concentrations exert neurotoxic effects on the central nervous system.  Free unconjugated bilirubin is able to cross the blood brain barrier and can cause bilirubin induced neurologic dysfunction.  In the acute phase this results in acute bilirubin encephalopathy.  The initial phase is characterized by lethargy, hypotonia, and poor suck.  In advanced stages, hypertonia develops, specifically </a:t>
            </a:r>
            <a:r>
              <a:rPr lang="en-US" dirty="0" err="1"/>
              <a:t>retrocollis</a:t>
            </a:r>
            <a:r>
              <a:rPr lang="en-US" dirty="0"/>
              <a:t> and opisthotonos.  The infant may also be febrile, have a high pitched cry, have worsening ability to feed, or develop apnea.  If these signs are present, this warrants immediate exchange transfusion even if the TSB is not above the exchange transfusion threshold.</a:t>
            </a:r>
          </a:p>
          <a:p>
            <a:endParaRPr lang="en-US" dirty="0"/>
          </a:p>
        </p:txBody>
      </p:sp>
      <p:sp>
        <p:nvSpPr>
          <p:cNvPr id="4" name="Slide Number Placeholder 3"/>
          <p:cNvSpPr>
            <a:spLocks noGrp="1"/>
          </p:cNvSpPr>
          <p:nvPr>
            <p:ph type="sldNum" sz="quarter" idx="5"/>
          </p:nvPr>
        </p:nvSpPr>
        <p:spPr/>
        <p:txBody>
          <a:bodyPr/>
          <a:lstStyle/>
          <a:p>
            <a:fld id="{482CF623-8CA4-234F-B92A-3376F751FC2D}" type="slidenum">
              <a:rPr lang="en-US" smtClean="0"/>
              <a:t>15</a:t>
            </a:fld>
            <a:endParaRPr lang="en-US"/>
          </a:p>
        </p:txBody>
      </p:sp>
    </p:spTree>
    <p:extLst>
      <p:ext uri="{BB962C8B-B14F-4D97-AF65-F5344CB8AC3E}">
        <p14:creationId xmlns:p14="http://schemas.microsoft.com/office/powerpoint/2010/main" val="41443030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HelveticaNeueLTStd"/>
              </a:rPr>
              <a:t>If ABE is not recognized or reversed, it can result in chronic bilirubin encephalopathy or kernicterus.  This condition is characterized by permanent neurologic sequelae of bilirubin neurotoxicity.  Signs include extrapyramidal movement disorders such as dystonia or choreoathetosis, hearing loss, and an upward gaze paralysis.  It results from high selective deposition of bilirubin into the globus pallidus and subthalamic nuclei of the basal ganglia.  The MRI demonstrates bilateral high intensity signal at the level of the basal ganglia.  The postmortem brain analysis demonstrates deep orange-yellow staining of the globus pallidus with sparing of the putamen and caudate nucleus.</a:t>
            </a:r>
          </a:p>
        </p:txBody>
      </p:sp>
      <p:sp>
        <p:nvSpPr>
          <p:cNvPr id="4" name="Slide Number Placeholder 3"/>
          <p:cNvSpPr>
            <a:spLocks noGrp="1"/>
          </p:cNvSpPr>
          <p:nvPr>
            <p:ph type="sldNum" sz="quarter" idx="5"/>
          </p:nvPr>
        </p:nvSpPr>
        <p:spPr/>
        <p:txBody>
          <a:bodyPr/>
          <a:lstStyle/>
          <a:p>
            <a:fld id="{482CF623-8CA4-234F-B92A-3376F751FC2D}" type="slidenum">
              <a:rPr lang="en-US" smtClean="0"/>
              <a:t>16</a:t>
            </a:fld>
            <a:endParaRPr lang="en-US"/>
          </a:p>
        </p:txBody>
      </p:sp>
    </p:spTree>
    <p:extLst>
      <p:ext uri="{BB962C8B-B14F-4D97-AF65-F5344CB8AC3E}">
        <p14:creationId xmlns:p14="http://schemas.microsoft.com/office/powerpoint/2010/main" val="858485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term “neurotoxicity risk factor” is technically new to the 2022 CPG, but the 2004 guidelines also recognized the importance of certain conditions increasing the likelihood of neurotoxicity from high levels of bilirubin.  In the 2004 CPG these risk factors were listed in the phototherapy and exchange transfusion curve figure legends as being:</a:t>
            </a:r>
          </a:p>
          <a:p>
            <a:pPr marL="171450" indent="-171450">
              <a:buFontTx/>
              <a:buChar char="-"/>
            </a:pPr>
            <a:r>
              <a:rPr lang="en-US" dirty="0" err="1"/>
              <a:t>Isoimmune</a:t>
            </a:r>
            <a:r>
              <a:rPr lang="en-US" dirty="0"/>
              <a:t> hemolytic disease</a:t>
            </a:r>
          </a:p>
          <a:p>
            <a:pPr marL="171450" indent="-171450">
              <a:buFontTx/>
              <a:buChar char="-"/>
            </a:pPr>
            <a:r>
              <a:rPr lang="en-US" dirty="0"/>
              <a:t>G6PD deficiency</a:t>
            </a:r>
          </a:p>
          <a:p>
            <a:pPr marL="171450" indent="-171450">
              <a:buFontTx/>
              <a:buChar char="-"/>
            </a:pPr>
            <a:r>
              <a:rPr lang="en-US" dirty="0"/>
              <a:t>Asphyxia</a:t>
            </a:r>
          </a:p>
          <a:p>
            <a:pPr marL="171450" indent="-171450">
              <a:buFontTx/>
              <a:buChar char="-"/>
            </a:pPr>
            <a:r>
              <a:rPr lang="en-US" dirty="0"/>
              <a:t>Significant lethargy</a:t>
            </a:r>
          </a:p>
          <a:p>
            <a:pPr marL="171450" indent="-171450">
              <a:buFontTx/>
              <a:buChar char="-"/>
            </a:pPr>
            <a:r>
              <a:rPr lang="en-US" dirty="0"/>
              <a:t>Temperature instability</a:t>
            </a:r>
          </a:p>
          <a:p>
            <a:pPr marL="171450" indent="-171450">
              <a:buFontTx/>
              <a:buChar char="-"/>
            </a:pPr>
            <a:r>
              <a:rPr lang="en-US" dirty="0"/>
              <a:t>Sepsis</a:t>
            </a:r>
          </a:p>
          <a:p>
            <a:pPr marL="171450" indent="-171450">
              <a:buFontTx/>
              <a:buChar char="-"/>
            </a:pPr>
            <a:r>
              <a:rPr lang="en-US" dirty="0"/>
              <a:t>Acidosis</a:t>
            </a:r>
          </a:p>
          <a:p>
            <a:pPr marL="171450" indent="-171450">
              <a:buFontTx/>
              <a:buChar char="-"/>
            </a:pPr>
            <a:r>
              <a:rPr lang="en-US" dirty="0"/>
              <a:t>Hypoalbuminemia (serum albumin &lt; 3.0 g/dL)</a:t>
            </a:r>
          </a:p>
        </p:txBody>
      </p:sp>
      <p:sp>
        <p:nvSpPr>
          <p:cNvPr id="4" name="Slide Number Placeholder 3"/>
          <p:cNvSpPr>
            <a:spLocks noGrp="1"/>
          </p:cNvSpPr>
          <p:nvPr>
            <p:ph type="sldNum" sz="quarter" idx="5"/>
          </p:nvPr>
        </p:nvSpPr>
        <p:spPr/>
        <p:txBody>
          <a:bodyPr/>
          <a:lstStyle/>
          <a:p>
            <a:fld id="{482CF623-8CA4-234F-B92A-3376F751FC2D}" type="slidenum">
              <a:rPr lang="en-US" smtClean="0"/>
              <a:t>17</a:t>
            </a:fld>
            <a:endParaRPr lang="en-US"/>
          </a:p>
        </p:txBody>
      </p:sp>
    </p:spTree>
    <p:extLst>
      <p:ext uri="{BB962C8B-B14F-4D97-AF65-F5344CB8AC3E}">
        <p14:creationId xmlns:p14="http://schemas.microsoft.com/office/powerpoint/2010/main" val="610837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the 2004 guidelines also had a long list of other risk factors, which were more generally risk factors for severe hyperbilirubinemia.  Although there was some overlap between these more general risk factors and the risk factors on the previous slide (specifically, hemolytic disease and prematurity), many of the risk factors for severe hyperbilirubinemia do not in and of themselves increase the risk of neurotoxicity.  To keep these two sets of risk factors separate, the 2022 CPG introduced the term “neurotoxicity risk factor.”</a:t>
            </a:r>
          </a:p>
        </p:txBody>
      </p:sp>
      <p:sp>
        <p:nvSpPr>
          <p:cNvPr id="4" name="Slide Number Placeholder 3"/>
          <p:cNvSpPr>
            <a:spLocks noGrp="1"/>
          </p:cNvSpPr>
          <p:nvPr>
            <p:ph type="sldNum" sz="quarter" idx="5"/>
          </p:nvPr>
        </p:nvSpPr>
        <p:spPr/>
        <p:txBody>
          <a:bodyPr/>
          <a:lstStyle/>
          <a:p>
            <a:fld id="{482CF623-8CA4-234F-B92A-3376F751FC2D}" type="slidenum">
              <a:rPr lang="en-US" smtClean="0"/>
              <a:t>18</a:t>
            </a:fld>
            <a:endParaRPr lang="en-US"/>
          </a:p>
        </p:txBody>
      </p:sp>
    </p:spTree>
    <p:extLst>
      <p:ext uri="{BB962C8B-B14F-4D97-AF65-F5344CB8AC3E}">
        <p14:creationId xmlns:p14="http://schemas.microsoft.com/office/powerpoint/2010/main" val="997699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they are.  Hyperbilirubinemia neurotoxicity risk factors in the 2022 CPG revision are considered to be:</a:t>
            </a:r>
          </a:p>
          <a:p>
            <a:pPr marL="171450" indent="-171450">
              <a:buFontTx/>
              <a:buChar char="-"/>
            </a:pPr>
            <a:r>
              <a:rPr lang="en-US" dirty="0"/>
              <a:t>Gestational age &lt;38 weeks with risk increasing with the degree of prematurity</a:t>
            </a:r>
          </a:p>
          <a:p>
            <a:pPr marL="171450" indent="-171450">
              <a:buFontTx/>
              <a:buChar char="-"/>
            </a:pPr>
            <a:r>
              <a:rPr lang="en-US" dirty="0"/>
              <a:t>Hypoalbuminemia with a serum albumin level of &lt; 3.0 g/dL</a:t>
            </a:r>
          </a:p>
          <a:p>
            <a:pPr marL="171450" indent="-171450">
              <a:buFontTx/>
              <a:buChar char="-"/>
            </a:pPr>
            <a:r>
              <a:rPr lang="en-US" dirty="0" err="1"/>
              <a:t>Isoimmune</a:t>
            </a:r>
            <a:r>
              <a:rPr lang="en-US" dirty="0"/>
              <a:t> hemolytic disease with a positive DAT, G6PD deficiency, or other hemolytic condition</a:t>
            </a:r>
          </a:p>
          <a:p>
            <a:pPr marL="171450" indent="-171450">
              <a:buFontTx/>
              <a:buChar char="-"/>
            </a:pPr>
            <a:r>
              <a:rPr lang="en-US" dirty="0"/>
              <a:t>Sepsis</a:t>
            </a:r>
          </a:p>
          <a:p>
            <a:pPr marL="171450" indent="-171450">
              <a:buFontTx/>
              <a:buChar char="-"/>
            </a:pPr>
            <a:r>
              <a:rPr lang="en-US" dirty="0"/>
              <a:t>And finally the blanket, very open to interpretation and subjective risk factor of “significant clinical instability in the previous 24 hours”</a:t>
            </a:r>
          </a:p>
        </p:txBody>
      </p:sp>
      <p:sp>
        <p:nvSpPr>
          <p:cNvPr id="4" name="Slide Number Placeholder 3"/>
          <p:cNvSpPr>
            <a:spLocks noGrp="1"/>
          </p:cNvSpPr>
          <p:nvPr>
            <p:ph type="sldNum" sz="quarter" idx="5"/>
          </p:nvPr>
        </p:nvSpPr>
        <p:spPr/>
        <p:txBody>
          <a:bodyPr/>
          <a:lstStyle/>
          <a:p>
            <a:fld id="{482CF623-8CA4-234F-B92A-3376F751FC2D}" type="slidenum">
              <a:rPr lang="en-US" smtClean="0"/>
              <a:t>19</a:t>
            </a:fld>
            <a:endParaRPr lang="en-US"/>
          </a:p>
        </p:txBody>
      </p:sp>
    </p:spTree>
    <p:extLst>
      <p:ext uri="{BB962C8B-B14F-4D97-AF65-F5344CB8AC3E}">
        <p14:creationId xmlns:p14="http://schemas.microsoft.com/office/powerpoint/2010/main" val="2893436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2CF623-8CA4-234F-B92A-3376F751FC2D}" type="slidenum">
              <a:rPr lang="en-US" smtClean="0"/>
              <a:t>2</a:t>
            </a:fld>
            <a:endParaRPr lang="en-US"/>
          </a:p>
        </p:txBody>
      </p:sp>
    </p:spTree>
    <p:extLst>
      <p:ext uri="{BB962C8B-B14F-4D97-AF65-F5344CB8AC3E}">
        <p14:creationId xmlns:p14="http://schemas.microsoft.com/office/powerpoint/2010/main" val="565932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adapted this slide from a presentation given by one of the AAP leaders on the new guidelines because I think it illustrates how similar but simplified the AAP has made these risk factors.  Hemolysis, sepsis, and hypoalbuminemia are similar.  However the new risk factor of “significant clinical instability in the previous 24 hours” takes the place of asphyxia, significant lethargy, temperature instability, and acidosis.  While this does leave more open to interpretation by the individual provider, I think it simplifies things quite a bit and makes clear that even if an infant is unstable and it is from an etiology that is not specifically listed in the 2004 guidelines, they may still be at risk for neurotoxicity from hyperbilirubinemia.</a:t>
            </a:r>
          </a:p>
        </p:txBody>
      </p:sp>
      <p:sp>
        <p:nvSpPr>
          <p:cNvPr id="4" name="Slide Number Placeholder 3"/>
          <p:cNvSpPr>
            <a:spLocks noGrp="1"/>
          </p:cNvSpPr>
          <p:nvPr>
            <p:ph type="sldNum" sz="quarter" idx="5"/>
          </p:nvPr>
        </p:nvSpPr>
        <p:spPr/>
        <p:txBody>
          <a:bodyPr/>
          <a:lstStyle/>
          <a:p>
            <a:fld id="{482CF623-8CA4-234F-B92A-3376F751FC2D}" type="slidenum">
              <a:rPr lang="en-US" smtClean="0"/>
              <a:t>20</a:t>
            </a:fld>
            <a:endParaRPr lang="en-US"/>
          </a:p>
        </p:txBody>
      </p:sp>
    </p:spTree>
    <p:extLst>
      <p:ext uri="{BB962C8B-B14F-4D97-AF65-F5344CB8AC3E}">
        <p14:creationId xmlns:p14="http://schemas.microsoft.com/office/powerpoint/2010/main" val="22495145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hypoalbuminemia is listed as a neurotoxicity risk factor I wanted to spend just a minute or two talking about the importance of albumin in protecting from neurologic dysfunction due to hyperbilirubinemia.  Recall that unconjugated bilirubin is lipophilic and thus poorly soluble in blood plasma, and because of this free albumin can cross the blood brain barrier and its neurotoxic effects can results in bilirubin encephalopathy.  Unconjugated bilirubin can bind to albumin to increase its solubility.</a:t>
            </a:r>
          </a:p>
          <a:p>
            <a:endParaRPr lang="en-US" dirty="0"/>
          </a:p>
          <a:p>
            <a:r>
              <a:rPr lang="en-US" dirty="0"/>
              <a:t>When hypoalbuminemia is present, specifically an albumin level of less than 3 g/dL, there is a greater proportion of serum unconjugated bilirubin that is unbound and free to cross into the CNS to exert its neurotoxic effects, thereby increasing the risk for neurotoxicity.  However there is insufficient evidence to recommend measuring albumin in all jaundiced infants, but an albumin should be checked as a part of escalation of care, which I’ll talk about in detail toward the end of the talk.</a:t>
            </a:r>
          </a:p>
        </p:txBody>
      </p:sp>
      <p:sp>
        <p:nvSpPr>
          <p:cNvPr id="4" name="Slide Number Placeholder 3"/>
          <p:cNvSpPr>
            <a:spLocks noGrp="1"/>
          </p:cNvSpPr>
          <p:nvPr>
            <p:ph type="sldNum" sz="quarter" idx="5"/>
          </p:nvPr>
        </p:nvSpPr>
        <p:spPr/>
        <p:txBody>
          <a:bodyPr/>
          <a:lstStyle/>
          <a:p>
            <a:fld id="{482CF623-8CA4-234F-B92A-3376F751FC2D}" type="slidenum">
              <a:rPr lang="en-US" smtClean="0"/>
              <a:t>21</a:t>
            </a:fld>
            <a:endParaRPr lang="en-US"/>
          </a:p>
        </p:txBody>
      </p:sp>
    </p:spTree>
    <p:extLst>
      <p:ext uri="{BB962C8B-B14F-4D97-AF65-F5344CB8AC3E}">
        <p14:creationId xmlns:p14="http://schemas.microsoft.com/office/powerpoint/2010/main" val="39940070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bilirubin to albumin ratio as milligrams of bilirubin per gram of albumin of can also be utilized to stratify risk.  It should be used in conjunction with the total serum bilirubin to determine need for an exchange transfusion.</a:t>
            </a:r>
          </a:p>
          <a:p>
            <a:endParaRPr lang="en-US" dirty="0"/>
          </a:p>
          <a:p>
            <a:r>
              <a:rPr lang="en-US" dirty="0"/>
              <a:t>In general as the B:A ratio increases, there is progressive increased risk for neurotoxicity.  However the presence or absence of risk factors as well as gestational age should be taken into account as well.  For instance exchange transfusion should be considered at a B:A ratio of 7.2 in both full term infants with a neurotoxicity risk factor as well as late preterm infants with no risk factors.  The threshold is the lowest for late preterm infants with a risk factor, and the threshold is highest for term infants with no risk factors.</a:t>
            </a:r>
          </a:p>
        </p:txBody>
      </p:sp>
      <p:sp>
        <p:nvSpPr>
          <p:cNvPr id="4" name="Slide Number Placeholder 3"/>
          <p:cNvSpPr>
            <a:spLocks noGrp="1"/>
          </p:cNvSpPr>
          <p:nvPr>
            <p:ph type="sldNum" sz="quarter" idx="5"/>
          </p:nvPr>
        </p:nvSpPr>
        <p:spPr/>
        <p:txBody>
          <a:bodyPr/>
          <a:lstStyle/>
          <a:p>
            <a:fld id="{482CF623-8CA4-234F-B92A-3376F751FC2D}" type="slidenum">
              <a:rPr lang="en-US" smtClean="0"/>
              <a:t>22</a:t>
            </a:fld>
            <a:endParaRPr lang="en-US"/>
          </a:p>
        </p:txBody>
      </p:sp>
    </p:spTree>
    <p:extLst>
      <p:ext uri="{BB962C8B-B14F-4D97-AF65-F5344CB8AC3E}">
        <p14:creationId xmlns:p14="http://schemas.microsoft.com/office/powerpoint/2010/main" val="1121931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I’ll move on to discussing knowing when to initiate phototherapy and exchange transfusion based on the new clinical practice guideline.</a:t>
            </a:r>
          </a:p>
        </p:txBody>
      </p:sp>
      <p:sp>
        <p:nvSpPr>
          <p:cNvPr id="4" name="Slide Number Placeholder 3"/>
          <p:cNvSpPr>
            <a:spLocks noGrp="1"/>
          </p:cNvSpPr>
          <p:nvPr>
            <p:ph type="sldNum" sz="quarter" idx="5"/>
          </p:nvPr>
        </p:nvSpPr>
        <p:spPr/>
        <p:txBody>
          <a:bodyPr/>
          <a:lstStyle/>
          <a:p>
            <a:fld id="{482CF623-8CA4-234F-B92A-3376F751FC2D}" type="slidenum">
              <a:rPr lang="en-US" smtClean="0"/>
              <a:t>23</a:t>
            </a:fld>
            <a:endParaRPr lang="en-US"/>
          </a:p>
        </p:txBody>
      </p:sp>
    </p:spTree>
    <p:extLst>
      <p:ext uri="{BB962C8B-B14F-4D97-AF65-F5344CB8AC3E}">
        <p14:creationId xmlns:p14="http://schemas.microsoft.com/office/powerpoint/2010/main" val="370903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is this changing?  Since the publication of guidelines in 2004, there have been 2 large population based studies looking at very large numbers of infants.  The first study was out of Denmark and was published in 2012.  It was a study of over half a million babies.  224 of those infants had a TSB over 26.3 mg/dL and only 3 of those infants went on to develop </a:t>
            </a:r>
            <a:r>
              <a:rPr lang="en-US" dirty="0" err="1"/>
              <a:t>kerniceterus</a:t>
            </a:r>
            <a:r>
              <a:rPr lang="en-US" dirty="0"/>
              <a:t>, with peak TSBs of 38-57, all of whom had a significant hemolytic condition – specifically ABO incompatibility or G6PD deficiency.</a:t>
            </a:r>
          </a:p>
          <a:p>
            <a:endParaRPr lang="en-US" dirty="0"/>
          </a:p>
          <a:p>
            <a:r>
              <a:rPr lang="en-US" dirty="0"/>
              <a:t>The other study was out of Kaiser Permanente in California.  It also was a study of over half a million babies and this cohort there were 47 infants with TSB greater than 30 mg/dL.  Only 3 infants went on to develop kernicterus with TSBs of 28 to 48, 2 of those were due to hemolysis due to ABO incompatibility and 1 infant was critically ill with intra-abdominal pathology.</a:t>
            </a:r>
          </a:p>
          <a:p>
            <a:endParaRPr lang="en-US" dirty="0"/>
          </a:p>
          <a:p>
            <a:r>
              <a:rPr lang="en-US" dirty="0"/>
              <a:t>Together these studies cover over a million infants and with only 6 cases of kernicterus, the incidence is 0.0006%.  So incredibly rare.</a:t>
            </a:r>
          </a:p>
        </p:txBody>
      </p:sp>
      <p:sp>
        <p:nvSpPr>
          <p:cNvPr id="4" name="Slide Number Placeholder 3"/>
          <p:cNvSpPr>
            <a:spLocks noGrp="1"/>
          </p:cNvSpPr>
          <p:nvPr>
            <p:ph type="sldNum" sz="quarter" idx="5"/>
          </p:nvPr>
        </p:nvSpPr>
        <p:spPr/>
        <p:txBody>
          <a:bodyPr/>
          <a:lstStyle/>
          <a:p>
            <a:fld id="{482CF623-8CA4-234F-B92A-3376F751FC2D}" type="slidenum">
              <a:rPr lang="en-US" smtClean="0"/>
              <a:t>24</a:t>
            </a:fld>
            <a:endParaRPr lang="en-US"/>
          </a:p>
        </p:txBody>
      </p:sp>
    </p:spTree>
    <p:extLst>
      <p:ext uri="{BB962C8B-B14F-4D97-AF65-F5344CB8AC3E}">
        <p14:creationId xmlns:p14="http://schemas.microsoft.com/office/powerpoint/2010/main" val="17533198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has also been some emerging evidence that phototherapy is not an entirely benign therapy.  Two studies published in 2006 and 2018 have showed a possible association between phototherapy and later development of seizures.  The 2006 publication showed an association for males only, and the 2018 publication showed that there was an association for both sexes, but was higher for males.</a:t>
            </a:r>
          </a:p>
        </p:txBody>
      </p:sp>
      <p:sp>
        <p:nvSpPr>
          <p:cNvPr id="4" name="Slide Number Placeholder 3"/>
          <p:cNvSpPr>
            <a:spLocks noGrp="1"/>
          </p:cNvSpPr>
          <p:nvPr>
            <p:ph type="sldNum" sz="quarter" idx="5"/>
          </p:nvPr>
        </p:nvSpPr>
        <p:spPr/>
        <p:txBody>
          <a:bodyPr/>
          <a:lstStyle/>
          <a:p>
            <a:fld id="{482CF623-8CA4-234F-B92A-3376F751FC2D}" type="slidenum">
              <a:rPr lang="en-US" smtClean="0"/>
              <a:t>25</a:t>
            </a:fld>
            <a:endParaRPr lang="en-US"/>
          </a:p>
        </p:txBody>
      </p:sp>
    </p:spTree>
    <p:extLst>
      <p:ext uri="{BB962C8B-B14F-4D97-AF65-F5344CB8AC3E}">
        <p14:creationId xmlns:p14="http://schemas.microsoft.com/office/powerpoint/2010/main" val="16380806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conclusion these studies showed that since 2004 there is emerging evidence to suggest that bilirubin neurotoxicity does not occur until TSB levels are well above the 2004 exchange transfusion thresholds, and there is emerging evidence for possible harm from phototherapy, both of which raised concerns for overtreatment.  This justified raising the phototherapy thresholds by a narrow range.</a:t>
            </a:r>
          </a:p>
        </p:txBody>
      </p:sp>
      <p:sp>
        <p:nvSpPr>
          <p:cNvPr id="4" name="Slide Number Placeholder 3"/>
          <p:cNvSpPr>
            <a:spLocks noGrp="1"/>
          </p:cNvSpPr>
          <p:nvPr>
            <p:ph type="sldNum" sz="quarter" idx="5"/>
          </p:nvPr>
        </p:nvSpPr>
        <p:spPr/>
        <p:txBody>
          <a:bodyPr/>
          <a:lstStyle/>
          <a:p>
            <a:fld id="{482CF623-8CA4-234F-B92A-3376F751FC2D}" type="slidenum">
              <a:rPr lang="en-US" smtClean="0"/>
              <a:t>26</a:t>
            </a:fld>
            <a:endParaRPr lang="en-US"/>
          </a:p>
        </p:txBody>
      </p:sp>
    </p:spTree>
    <p:extLst>
      <p:ext uri="{BB962C8B-B14F-4D97-AF65-F5344CB8AC3E}">
        <p14:creationId xmlns:p14="http://schemas.microsoft.com/office/powerpoint/2010/main" val="36294502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briefly go over the methodology that was used in making the new phototherapy and exchange transfusion threshold curves.  For the curves for phototherapy and no neurotoxicity risk factors, each GA between 35-40 weeks has its own curve.  For infants born at 40 weeks, the new phototherapy threshold was increased by 2 mg/dL over the 2004 low risk threshold, and for infants born at 35 weeks, the new phototherapy threshold was increased by 1 mg/dL over the 2004 medium risk threshold.  For 36, 37, 38, and 39 week curves, the phototherapy thresholds were spaced evenly between the thresholds between 35 and 40 weeks.</a:t>
            </a:r>
          </a:p>
        </p:txBody>
      </p:sp>
      <p:sp>
        <p:nvSpPr>
          <p:cNvPr id="4" name="Slide Number Placeholder 3"/>
          <p:cNvSpPr>
            <a:spLocks noGrp="1"/>
          </p:cNvSpPr>
          <p:nvPr>
            <p:ph type="sldNum" sz="quarter" idx="5"/>
          </p:nvPr>
        </p:nvSpPr>
        <p:spPr/>
        <p:txBody>
          <a:bodyPr/>
          <a:lstStyle/>
          <a:p>
            <a:fld id="{482CF623-8CA4-234F-B92A-3376F751FC2D}" type="slidenum">
              <a:rPr lang="en-US" smtClean="0"/>
              <a:t>27</a:t>
            </a:fld>
            <a:endParaRPr lang="en-US"/>
          </a:p>
        </p:txBody>
      </p:sp>
    </p:spTree>
    <p:extLst>
      <p:ext uri="{BB962C8B-B14F-4D97-AF65-F5344CB8AC3E}">
        <p14:creationId xmlns:p14="http://schemas.microsoft.com/office/powerpoint/2010/main" val="3617618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infants with neurotoxicity risk factors, infants 38 weeks and above are grouped together, and infants born at 35, 36, and 37 weeks each have their own curves.  For infants born at or above 38 weeks, the new phototherapy threshold was increased by 1 mg/dL above the 2004 medium risk threshold.  For infants born at 35 weeks, the new phototherapy threshold was increased by 1 mg/dL above the 2004 high risk threshold.  For infants born at 36 and 37 weeks, the phototherapy thresholds were spaced evenly between the thresholds between the other two curves.</a:t>
            </a:r>
          </a:p>
        </p:txBody>
      </p:sp>
      <p:sp>
        <p:nvSpPr>
          <p:cNvPr id="4" name="Slide Number Placeholder 3"/>
          <p:cNvSpPr>
            <a:spLocks noGrp="1"/>
          </p:cNvSpPr>
          <p:nvPr>
            <p:ph type="sldNum" sz="quarter" idx="5"/>
          </p:nvPr>
        </p:nvSpPr>
        <p:spPr/>
        <p:txBody>
          <a:bodyPr/>
          <a:lstStyle/>
          <a:p>
            <a:fld id="{482CF623-8CA4-234F-B92A-3376F751FC2D}" type="slidenum">
              <a:rPr lang="en-US" smtClean="0"/>
              <a:t>28</a:t>
            </a:fld>
            <a:endParaRPr lang="en-US"/>
          </a:p>
        </p:txBody>
      </p:sp>
    </p:spTree>
    <p:extLst>
      <p:ext uri="{BB962C8B-B14F-4D97-AF65-F5344CB8AC3E}">
        <p14:creationId xmlns:p14="http://schemas.microsoft.com/office/powerpoint/2010/main" val="24629823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new exchange transfusion threshold curves, the difference between the exchange transfusion and phototherapy thresholds was calculated based on the 2004 guidelines, and the difference was added to the new 2022 phototherapy threshold to get the new threshold for exchange transfusion.</a:t>
            </a:r>
          </a:p>
        </p:txBody>
      </p:sp>
      <p:sp>
        <p:nvSpPr>
          <p:cNvPr id="4" name="Slide Number Placeholder 3"/>
          <p:cNvSpPr>
            <a:spLocks noGrp="1"/>
          </p:cNvSpPr>
          <p:nvPr>
            <p:ph type="sldNum" sz="quarter" idx="5"/>
          </p:nvPr>
        </p:nvSpPr>
        <p:spPr/>
        <p:txBody>
          <a:bodyPr/>
          <a:lstStyle/>
          <a:p>
            <a:fld id="{482CF623-8CA4-234F-B92A-3376F751FC2D}" type="slidenum">
              <a:rPr lang="en-US" smtClean="0"/>
              <a:t>29</a:t>
            </a:fld>
            <a:endParaRPr lang="en-US"/>
          </a:p>
        </p:txBody>
      </p:sp>
    </p:spTree>
    <p:extLst>
      <p:ext uri="{BB962C8B-B14F-4D97-AF65-F5344CB8AC3E}">
        <p14:creationId xmlns:p14="http://schemas.microsoft.com/office/powerpoint/2010/main" val="426236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brief walk down memory lane back to 2004.  Facebook had just launched.  The Summer Olympics were in Athens, Greece.  George W. Bush was President.  And Pixar was pumping out classics like The Incredibles.</a:t>
            </a:r>
          </a:p>
        </p:txBody>
      </p:sp>
      <p:sp>
        <p:nvSpPr>
          <p:cNvPr id="4" name="Slide Number Placeholder 3"/>
          <p:cNvSpPr>
            <a:spLocks noGrp="1"/>
          </p:cNvSpPr>
          <p:nvPr>
            <p:ph type="sldNum" sz="quarter" idx="5"/>
          </p:nvPr>
        </p:nvSpPr>
        <p:spPr/>
        <p:txBody>
          <a:bodyPr/>
          <a:lstStyle/>
          <a:p>
            <a:fld id="{482CF623-8CA4-234F-B92A-3376F751FC2D}" type="slidenum">
              <a:rPr lang="en-US" smtClean="0"/>
              <a:t>3</a:t>
            </a:fld>
            <a:endParaRPr lang="en-US"/>
          </a:p>
        </p:txBody>
      </p:sp>
    </p:spTree>
    <p:extLst>
      <p:ext uri="{BB962C8B-B14F-4D97-AF65-F5344CB8AC3E}">
        <p14:creationId xmlns:p14="http://schemas.microsoft.com/office/powerpoint/2010/main" val="2544220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figure to use when determining criteria for phototherapy for infants with NO neurotoxicity risk factors other than gestational age.  As you can see each gestational age between 35 and 40 weeks has its own threshold for phototherapy, and similar to the 2004 guidelines this threshold increases hourly until about 96 hours of life and then plateaus from there.  Gestational age as a neurotoxicity risk factor is built into the graph since infants at lower gestational ages have a lower phototherapy threshold, so if gestational age is their only risk factor, you use the graphs that states no risk factors other than gestational age.</a:t>
            </a:r>
          </a:p>
        </p:txBody>
      </p:sp>
      <p:sp>
        <p:nvSpPr>
          <p:cNvPr id="4" name="Slide Number Placeholder 3"/>
          <p:cNvSpPr>
            <a:spLocks noGrp="1"/>
          </p:cNvSpPr>
          <p:nvPr>
            <p:ph type="sldNum" sz="quarter" idx="5"/>
          </p:nvPr>
        </p:nvSpPr>
        <p:spPr/>
        <p:txBody>
          <a:bodyPr/>
          <a:lstStyle/>
          <a:p>
            <a:fld id="{482CF623-8CA4-234F-B92A-3376F751FC2D}" type="slidenum">
              <a:rPr lang="en-US" smtClean="0"/>
              <a:t>30</a:t>
            </a:fld>
            <a:endParaRPr lang="en-US"/>
          </a:p>
        </p:txBody>
      </p:sp>
    </p:spTree>
    <p:extLst>
      <p:ext uri="{BB962C8B-B14F-4D97-AF65-F5344CB8AC3E}">
        <p14:creationId xmlns:p14="http://schemas.microsoft.com/office/powerpoint/2010/main" val="12567916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curve for criteria for phototherapy for infants with at least one other neurotoxicity risk factor other than gestational age.  The infants born 38 weeks and above are grouped together, and infants born at 35-37 weeks have their own individual curve.  In general the threshold for phototherapy is about 2-4 points lower for each gestational age in the setting of other neurotoxicity risk factors.</a:t>
            </a:r>
          </a:p>
        </p:txBody>
      </p:sp>
      <p:sp>
        <p:nvSpPr>
          <p:cNvPr id="4" name="Slide Number Placeholder 3"/>
          <p:cNvSpPr>
            <a:spLocks noGrp="1"/>
          </p:cNvSpPr>
          <p:nvPr>
            <p:ph type="sldNum" sz="quarter" idx="5"/>
          </p:nvPr>
        </p:nvSpPr>
        <p:spPr/>
        <p:txBody>
          <a:bodyPr/>
          <a:lstStyle/>
          <a:p>
            <a:fld id="{482CF623-8CA4-234F-B92A-3376F751FC2D}" type="slidenum">
              <a:rPr lang="en-US" smtClean="0"/>
              <a:t>31</a:t>
            </a:fld>
            <a:endParaRPr lang="en-US"/>
          </a:p>
        </p:txBody>
      </p:sp>
    </p:spTree>
    <p:extLst>
      <p:ext uri="{BB962C8B-B14F-4D97-AF65-F5344CB8AC3E}">
        <p14:creationId xmlns:p14="http://schemas.microsoft.com/office/powerpoint/2010/main" val="38382823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other similar graphs for exchange transfusion.  This first graph outlines criteria for exchange transfusion for infants with no other neurotoxicity risk factors other than gestational age.  Again, infants born at 38 weeks and above are grouped together and infants born at 35-37 weeks have their own individual curves.  </a:t>
            </a:r>
          </a:p>
        </p:txBody>
      </p:sp>
      <p:sp>
        <p:nvSpPr>
          <p:cNvPr id="4" name="Slide Number Placeholder 3"/>
          <p:cNvSpPr>
            <a:spLocks noGrp="1"/>
          </p:cNvSpPr>
          <p:nvPr>
            <p:ph type="sldNum" sz="quarter" idx="5"/>
          </p:nvPr>
        </p:nvSpPr>
        <p:spPr/>
        <p:txBody>
          <a:bodyPr/>
          <a:lstStyle/>
          <a:p>
            <a:fld id="{482CF623-8CA4-234F-B92A-3376F751FC2D}" type="slidenum">
              <a:rPr lang="en-US" smtClean="0"/>
              <a:t>32</a:t>
            </a:fld>
            <a:endParaRPr lang="en-US"/>
          </a:p>
        </p:txBody>
      </p:sp>
    </p:spTree>
    <p:extLst>
      <p:ext uri="{BB962C8B-B14F-4D97-AF65-F5344CB8AC3E}">
        <p14:creationId xmlns:p14="http://schemas.microsoft.com/office/powerpoint/2010/main" val="14639850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here’s the graph for criteria for exchange transfusion for infants with at least one other neurotoxicity risk factor other than gestational age.  Again there is about a 3 to 4 point lower difference in criteria for exchange transfusion in infants with additional neurotoxicity risk factors, since bilirubin neurotoxicity may occur at lower TSBs in the setting of these risk factors.</a:t>
            </a:r>
          </a:p>
          <a:p>
            <a:endParaRPr lang="en-US" dirty="0"/>
          </a:p>
          <a:p>
            <a:r>
              <a:rPr lang="en-US" dirty="0"/>
              <a:t>You’ll also notice that in the exchange transfusion graphs, there are dotted lines for the first 24 hours for each gestational age curve.  This reflects the rarity of performing an exchange transfusion in the first 24 hours of life, with little evidence to guide determination of exchange transfusion threshold.  So the curves were extrapolated downward for the first 24 hours of life.</a:t>
            </a:r>
          </a:p>
        </p:txBody>
      </p:sp>
      <p:sp>
        <p:nvSpPr>
          <p:cNvPr id="4" name="Slide Number Placeholder 3"/>
          <p:cNvSpPr>
            <a:spLocks noGrp="1"/>
          </p:cNvSpPr>
          <p:nvPr>
            <p:ph type="sldNum" sz="quarter" idx="5"/>
          </p:nvPr>
        </p:nvSpPr>
        <p:spPr/>
        <p:txBody>
          <a:bodyPr/>
          <a:lstStyle/>
          <a:p>
            <a:fld id="{482CF623-8CA4-234F-B92A-3376F751FC2D}" type="slidenum">
              <a:rPr lang="en-US" smtClean="0"/>
              <a:t>33</a:t>
            </a:fld>
            <a:endParaRPr lang="en-US"/>
          </a:p>
        </p:txBody>
      </p:sp>
    </p:spTree>
    <p:extLst>
      <p:ext uri="{BB962C8B-B14F-4D97-AF65-F5344CB8AC3E}">
        <p14:creationId xmlns:p14="http://schemas.microsoft.com/office/powerpoint/2010/main" val="40396391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“Escalation of care” is a new term that is included in the 2022 clinical practice guideline.  It refers to intensive care that is needed with elevated or rapidly increasing bilirubin levels, with the goal of avoiding exchange transfusion and bilirubin encephalopathy.  An infant meets criteria for escalation of care when their total serum bilirubin is within 2 mg/dL of the exchange transfusion threshold.  As always, the total serum bilirubin should be the test to guide clinical management – so be sure to include any direct-reacting bilirubin in the bilirubin level that is being used to determine whether phototherapy, escalation of care, or exchange transfusion is necessary.  The optimal location for care of an infant requiring escalation of care is in a neonatal ICU, specifically a neonatal ICU capable of performing an exchange transfusion should this become necessary.</a:t>
            </a:r>
          </a:p>
        </p:txBody>
      </p:sp>
      <p:sp>
        <p:nvSpPr>
          <p:cNvPr id="4" name="Slide Number Placeholder 3"/>
          <p:cNvSpPr>
            <a:spLocks noGrp="1"/>
          </p:cNvSpPr>
          <p:nvPr>
            <p:ph type="sldNum" sz="quarter" idx="5"/>
          </p:nvPr>
        </p:nvSpPr>
        <p:spPr/>
        <p:txBody>
          <a:bodyPr/>
          <a:lstStyle/>
          <a:p>
            <a:fld id="{482CF623-8CA4-234F-B92A-3376F751FC2D}" type="slidenum">
              <a:rPr lang="en-US" smtClean="0"/>
              <a:t>34</a:t>
            </a:fld>
            <a:endParaRPr lang="en-US"/>
          </a:p>
        </p:txBody>
      </p:sp>
    </p:spTree>
    <p:extLst>
      <p:ext uri="{BB962C8B-B14F-4D97-AF65-F5344CB8AC3E}">
        <p14:creationId xmlns:p14="http://schemas.microsoft.com/office/powerpoint/2010/main" val="4163442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to do in the event you’re taking care of an infant whose TSB is within 2 mg/dL of the exchange transfusion threshold?  First and foremost, if the infant is not at a location appropriate for an exchange transfusion, prompt transfer for a higher level of care should be arranged, while at the same time continuing intensive phototherapy in addition to optimizing PO hydration and starting IV fluids.  Labs that should be obtained are a CBC, serum electrolytes, a serum albumin, a DAT, and frequent reassessment of the total serum bilirubin.  You can also consider IVIG if </a:t>
            </a:r>
            <a:r>
              <a:rPr lang="en-US" dirty="0" err="1"/>
              <a:t>isoimmune</a:t>
            </a:r>
            <a:r>
              <a:rPr lang="en-US" dirty="0"/>
              <a:t> hemolytic disease is present.  Frequent neurologic assessments should also be done to evaluate for signs of developing bilirubin encephalopathy.</a:t>
            </a:r>
          </a:p>
        </p:txBody>
      </p:sp>
      <p:sp>
        <p:nvSpPr>
          <p:cNvPr id="4" name="Slide Number Placeholder 3"/>
          <p:cNvSpPr>
            <a:spLocks noGrp="1"/>
          </p:cNvSpPr>
          <p:nvPr>
            <p:ph type="sldNum" sz="quarter" idx="5"/>
          </p:nvPr>
        </p:nvSpPr>
        <p:spPr/>
        <p:txBody>
          <a:bodyPr/>
          <a:lstStyle/>
          <a:p>
            <a:fld id="{482CF623-8CA4-234F-B92A-3376F751FC2D}" type="slidenum">
              <a:rPr lang="en-US" smtClean="0"/>
              <a:t>35</a:t>
            </a:fld>
            <a:endParaRPr lang="en-US"/>
          </a:p>
        </p:txBody>
      </p:sp>
    </p:spTree>
    <p:extLst>
      <p:ext uri="{BB962C8B-B14F-4D97-AF65-F5344CB8AC3E}">
        <p14:creationId xmlns:p14="http://schemas.microsoft.com/office/powerpoint/2010/main" val="33970934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clinical practice guideline includes a really nice flowchart for escalation of care.  </a:t>
            </a:r>
          </a:p>
        </p:txBody>
      </p:sp>
      <p:sp>
        <p:nvSpPr>
          <p:cNvPr id="4" name="Slide Number Placeholder 3"/>
          <p:cNvSpPr>
            <a:spLocks noGrp="1"/>
          </p:cNvSpPr>
          <p:nvPr>
            <p:ph type="sldNum" sz="quarter" idx="5"/>
          </p:nvPr>
        </p:nvSpPr>
        <p:spPr/>
        <p:txBody>
          <a:bodyPr/>
          <a:lstStyle/>
          <a:p>
            <a:fld id="{482CF623-8CA4-234F-B92A-3376F751FC2D}" type="slidenum">
              <a:rPr lang="en-US" smtClean="0"/>
              <a:t>36</a:t>
            </a:fld>
            <a:endParaRPr lang="en-US"/>
          </a:p>
        </p:txBody>
      </p:sp>
    </p:spTree>
    <p:extLst>
      <p:ext uri="{BB962C8B-B14F-4D97-AF65-F5344CB8AC3E}">
        <p14:creationId xmlns:p14="http://schemas.microsoft.com/office/powerpoint/2010/main" val="29806105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I just wanted to say a brief word about timing of follow up after discharge, as this has also been modified with the 2022 clinical practice guideline.  The previous guideline did not take into account gestational age or the presence of neurotoxicity risk factors, and it excluded DAT positive infants.  The new guidelines take all these conditions into account since you use the difference between the TSB or </a:t>
            </a:r>
            <a:r>
              <a:rPr lang="en-US" dirty="0" err="1"/>
              <a:t>TcB</a:t>
            </a:r>
            <a:r>
              <a:rPr lang="en-US" dirty="0"/>
              <a:t> at the time of discharge and the phototherapy threshold, and we’ve seen how gestational age and the presence or absence of neurotoxicity risk factors are all factored into the phototherapy threshold.</a:t>
            </a:r>
          </a:p>
        </p:txBody>
      </p:sp>
      <p:sp>
        <p:nvSpPr>
          <p:cNvPr id="4" name="Slide Number Placeholder 3"/>
          <p:cNvSpPr>
            <a:spLocks noGrp="1"/>
          </p:cNvSpPr>
          <p:nvPr>
            <p:ph type="sldNum" sz="quarter" idx="5"/>
          </p:nvPr>
        </p:nvSpPr>
        <p:spPr/>
        <p:txBody>
          <a:bodyPr/>
          <a:lstStyle/>
          <a:p>
            <a:fld id="{482CF623-8CA4-234F-B92A-3376F751FC2D}" type="slidenum">
              <a:rPr lang="en-US" smtClean="0"/>
              <a:t>37</a:t>
            </a:fld>
            <a:endParaRPr lang="en-US"/>
          </a:p>
        </p:txBody>
      </p:sp>
    </p:spTree>
    <p:extLst>
      <p:ext uri="{BB962C8B-B14F-4D97-AF65-F5344CB8AC3E}">
        <p14:creationId xmlns:p14="http://schemas.microsoft.com/office/powerpoint/2010/main" val="24690103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flowchart is from the new clinical practice guideline and goes through timing of follow up for an infant being discharged with an elevated TSB or </a:t>
            </a:r>
            <a:r>
              <a:rPr lang="en-US" dirty="0" err="1"/>
              <a:t>TcB</a:t>
            </a:r>
            <a:r>
              <a:rPr lang="en-US" dirty="0"/>
              <a:t>.  </a:t>
            </a:r>
          </a:p>
        </p:txBody>
      </p:sp>
      <p:sp>
        <p:nvSpPr>
          <p:cNvPr id="4" name="Slide Number Placeholder 3"/>
          <p:cNvSpPr>
            <a:spLocks noGrp="1"/>
          </p:cNvSpPr>
          <p:nvPr>
            <p:ph type="sldNum" sz="quarter" idx="5"/>
          </p:nvPr>
        </p:nvSpPr>
        <p:spPr/>
        <p:txBody>
          <a:bodyPr/>
          <a:lstStyle/>
          <a:p>
            <a:fld id="{482CF623-8CA4-234F-B92A-3376F751FC2D}" type="slidenum">
              <a:rPr lang="en-US" smtClean="0"/>
              <a:t>38</a:t>
            </a:fld>
            <a:endParaRPr lang="en-US"/>
          </a:p>
        </p:txBody>
      </p:sp>
    </p:spTree>
    <p:extLst>
      <p:ext uri="{BB962C8B-B14F-4D97-AF65-F5344CB8AC3E}">
        <p14:creationId xmlns:p14="http://schemas.microsoft.com/office/powerpoint/2010/main" val="1066578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relevant to this talk, prior to the publication of the 2022 clinical practice guideline, 2004 was the date of the last published guidelines for the management of neonatal hyperbilirubinemia.</a:t>
            </a:r>
          </a:p>
        </p:txBody>
      </p:sp>
      <p:sp>
        <p:nvSpPr>
          <p:cNvPr id="4" name="Slide Number Placeholder 3"/>
          <p:cNvSpPr>
            <a:spLocks noGrp="1"/>
          </p:cNvSpPr>
          <p:nvPr>
            <p:ph type="sldNum" sz="quarter" idx="5"/>
          </p:nvPr>
        </p:nvSpPr>
        <p:spPr/>
        <p:txBody>
          <a:bodyPr/>
          <a:lstStyle/>
          <a:p>
            <a:fld id="{482CF623-8CA4-234F-B92A-3376F751FC2D}" type="slidenum">
              <a:rPr lang="en-US" smtClean="0"/>
              <a:t>4</a:t>
            </a:fld>
            <a:endParaRPr lang="en-US"/>
          </a:p>
        </p:txBody>
      </p:sp>
    </p:spTree>
    <p:extLst>
      <p:ext uri="{BB962C8B-B14F-4D97-AF65-F5344CB8AC3E}">
        <p14:creationId xmlns:p14="http://schemas.microsoft.com/office/powerpoint/2010/main" val="2497296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Fast forward 18 years to August of 2022, when an updated clinical practice guideline was published.  This will be the subject of the bulk of our discussion today.</a:t>
            </a:r>
          </a:p>
        </p:txBody>
      </p:sp>
      <p:sp>
        <p:nvSpPr>
          <p:cNvPr id="4" name="Slide Number Placeholder 3"/>
          <p:cNvSpPr>
            <a:spLocks noGrp="1"/>
          </p:cNvSpPr>
          <p:nvPr>
            <p:ph type="sldNum" sz="quarter" idx="5"/>
          </p:nvPr>
        </p:nvSpPr>
        <p:spPr/>
        <p:txBody>
          <a:bodyPr/>
          <a:lstStyle/>
          <a:p>
            <a:fld id="{482CF623-8CA4-234F-B92A-3376F751FC2D}" type="slidenum">
              <a:rPr lang="en-US" smtClean="0"/>
              <a:t>5</a:t>
            </a:fld>
            <a:endParaRPr lang="en-US"/>
          </a:p>
        </p:txBody>
      </p:sp>
    </p:spTree>
    <p:extLst>
      <p:ext uri="{BB962C8B-B14F-4D97-AF65-F5344CB8AC3E}">
        <p14:creationId xmlns:p14="http://schemas.microsoft.com/office/powerpoint/2010/main" val="931357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now spend some time briefly reviewing the underlying physiologic processes that place newborn infants at risk for hyperbilirubinemia.</a:t>
            </a:r>
          </a:p>
        </p:txBody>
      </p:sp>
      <p:sp>
        <p:nvSpPr>
          <p:cNvPr id="4" name="Slide Number Placeholder 3"/>
          <p:cNvSpPr>
            <a:spLocks noGrp="1"/>
          </p:cNvSpPr>
          <p:nvPr>
            <p:ph type="sldNum" sz="quarter" idx="5"/>
          </p:nvPr>
        </p:nvSpPr>
        <p:spPr/>
        <p:txBody>
          <a:bodyPr/>
          <a:lstStyle/>
          <a:p>
            <a:fld id="{482CF623-8CA4-234F-B92A-3376F751FC2D}" type="slidenum">
              <a:rPr lang="en-US" smtClean="0"/>
              <a:t>6</a:t>
            </a:fld>
            <a:endParaRPr lang="en-US"/>
          </a:p>
        </p:txBody>
      </p:sp>
    </p:spTree>
    <p:extLst>
      <p:ext uri="{BB962C8B-B14F-4D97-AF65-F5344CB8AC3E}">
        <p14:creationId xmlns:p14="http://schemas.microsoft.com/office/powerpoint/2010/main" val="3288017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Bilirubin production starts with the breakdown of red blood cells. The vast majority of bilirubin in the body comes from breakdown of red blood cells, specifically the heme moiety of hemoglobin.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Heme is then converted to unconjugated bilirubin in a 2 step process.  The first step converts heme to biliverdin and is catalyzed by the enzyme heme oxygenase.  Biliverdin is then converted to bilirubin by the enzyme bilirubin reductase.  </a:t>
            </a:r>
          </a:p>
          <a:p>
            <a:endParaRPr lang="en-US" dirty="0"/>
          </a:p>
          <a:p>
            <a:r>
              <a:rPr lang="en-US" dirty="0"/>
              <a:t>The majority of this unconjugated bilirubin is bound to albumin due to its lipophilic nature and poor solubility in plasma.  Free bilirubin however is able to cross the blood brain barrier and enter into the CNS where it can exert neurotoxic effects.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liver, the bilirubin is conjugated.  Conjugation involves glucuronidation which makes the bilirubin water soluble so that it can be excreted into the biliary system.  A family of uridine </a:t>
            </a:r>
            <a:r>
              <a:rPr lang="en-US" dirty="0" err="1"/>
              <a:t>diphospoglucoronosyltransferase</a:t>
            </a:r>
            <a:r>
              <a:rPr lang="en-US" dirty="0"/>
              <a:t> enzymes, specifically UGT1A1, are responsible for this conversion, and this is the enzyme that is only present in very low levels at the time of birth.  </a:t>
            </a:r>
          </a:p>
          <a:p>
            <a:endParaRPr lang="en-US" dirty="0"/>
          </a:p>
          <a:p>
            <a:r>
              <a:rPr lang="en-US" dirty="0"/>
              <a:t>Conjugated bilirubin is then excreted via the biliary system into the small intestines.  It is excreted as stercobilinogen in the stool and urobilinogen in the urine with the assistance of bacterial decomposition.  However a small amount of conjugated bilirubin can be de-conjugated by beta-</a:t>
            </a:r>
            <a:r>
              <a:rPr lang="en-US" dirty="0" err="1"/>
              <a:t>glucoronidase</a:t>
            </a:r>
            <a:r>
              <a:rPr lang="en-US" dirty="0"/>
              <a:t> enzymes in the large intestine and be re-absorbed as unconjugated bilirubin that then needs to be re-conjugated by the liver.  This process is called enterohepatic circulation and is a significant contributor to breast feeding jaundice in the first week of life.</a:t>
            </a:r>
          </a:p>
          <a:p>
            <a:endParaRPr lang="en-US" dirty="0"/>
          </a:p>
          <a:p>
            <a:r>
              <a:rPr lang="en-US" dirty="0"/>
              <a:t>I’ve starred the major points in this process that contribute to neonatal jaundice.</a:t>
            </a:r>
          </a:p>
          <a:p>
            <a:pPr marL="171450" indent="-171450">
              <a:buFontTx/>
              <a:buChar char="-"/>
            </a:pPr>
            <a:r>
              <a:rPr lang="en-US" dirty="0"/>
              <a:t>First, fetal RBCs with fetal hemoglobin have a shorter lifespan than RBCs with adult hemoglobin, and all RBCs with fetal hemoglobin are turned over after birth.</a:t>
            </a:r>
          </a:p>
          <a:p>
            <a:pPr marL="171450" indent="-171450">
              <a:buFontTx/>
              <a:buChar char="-"/>
            </a:pPr>
            <a:r>
              <a:rPr lang="en-US" dirty="0"/>
              <a:t>Second, at the level of the liver, levels of UGT1A1 are approximately 1% of adult levels at birth, and it may take several months for this glucuronidation to increase to adult levels.</a:t>
            </a:r>
          </a:p>
          <a:p>
            <a:pPr marL="171450" indent="-171450">
              <a:buFontTx/>
              <a:buChar char="-"/>
            </a:pPr>
            <a:r>
              <a:rPr lang="en-US" dirty="0"/>
              <a:t>Next, infants right after birth take in very little hydration over the first several days, and often have delayed stool output.  This dehydration increases rates of enterohepatic circulation.</a:t>
            </a:r>
          </a:p>
          <a:p>
            <a:pPr marL="171450" indent="-171450">
              <a:buFontTx/>
              <a:buChar char="-"/>
            </a:pPr>
            <a:r>
              <a:rPr lang="en-US" dirty="0"/>
              <a:t>Finally, the microbiome is less established at the time of birth so there is less bacterial decomposition of conjugated bilirubin to stercobilinogen and urobilinogen which are easily excreted in the stool and urine.</a:t>
            </a:r>
          </a:p>
        </p:txBody>
      </p:sp>
      <p:sp>
        <p:nvSpPr>
          <p:cNvPr id="4" name="Slide Number Placeholder 3"/>
          <p:cNvSpPr>
            <a:spLocks noGrp="1"/>
          </p:cNvSpPr>
          <p:nvPr>
            <p:ph type="sldNum" sz="quarter" idx="5"/>
          </p:nvPr>
        </p:nvSpPr>
        <p:spPr/>
        <p:txBody>
          <a:bodyPr/>
          <a:lstStyle/>
          <a:p>
            <a:fld id="{482CF623-8CA4-234F-B92A-3376F751FC2D}" type="slidenum">
              <a:rPr lang="en-US" smtClean="0"/>
              <a:t>7</a:t>
            </a:fld>
            <a:endParaRPr lang="en-US"/>
          </a:p>
        </p:txBody>
      </p:sp>
    </p:spTree>
    <p:extLst>
      <p:ext uri="{BB962C8B-B14F-4D97-AF65-F5344CB8AC3E}">
        <p14:creationId xmlns:p14="http://schemas.microsoft.com/office/powerpoint/2010/main" val="879840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again, as I just discussed all infants are at risk for hyperbilirubinemia.  In many cases this is a benign phenomenon that can be thought of as a fetal to neonatal transition.  These cases are benign neonatal hyperbilirubinemia, formerly known as physiologic jaundice.  It is primarily due to immaturity of the hepatic conjugation system, and the decreased lifespan and increased turnover of RBCs containing fetal hemoglobin also contributes.  It results in a median peak TSB of 8-9 mg/dL on DOL 3-5, and resolves spontaneously as hepatic conjugation matures.  Because all infants are at risk for hyperbilirubinemia, it remains a strong recommendation from the AAP that all infants should be screened for hyperbilirubinemia while in the newborn nursery with either a serum or transcutaneous bilirubin.</a:t>
            </a:r>
          </a:p>
        </p:txBody>
      </p:sp>
      <p:sp>
        <p:nvSpPr>
          <p:cNvPr id="4" name="Slide Number Placeholder 3"/>
          <p:cNvSpPr>
            <a:spLocks noGrp="1"/>
          </p:cNvSpPr>
          <p:nvPr>
            <p:ph type="sldNum" sz="quarter" idx="5"/>
          </p:nvPr>
        </p:nvSpPr>
        <p:spPr/>
        <p:txBody>
          <a:bodyPr/>
          <a:lstStyle/>
          <a:p>
            <a:fld id="{482CF623-8CA4-234F-B92A-3376F751FC2D}" type="slidenum">
              <a:rPr lang="en-US" smtClean="0"/>
              <a:t>8</a:t>
            </a:fld>
            <a:endParaRPr lang="en-US"/>
          </a:p>
        </p:txBody>
      </p:sp>
    </p:spTree>
    <p:extLst>
      <p:ext uri="{BB962C8B-B14F-4D97-AF65-F5344CB8AC3E}">
        <p14:creationId xmlns:p14="http://schemas.microsoft.com/office/powerpoint/2010/main" val="4227857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common etiologies of benign neonatal hyperbilirubinemia are breast FEEDING jaundice and breast MILK jaundice.  Breast feeding jaundice typically results in hyperbilirubinemia in the first week of life and can be thought of as a result of inadequate intake.  This results in dehydration causing increased enterohepatic circulation.  Hydration is the mainstay of treatment, and if at all possible this hydration should consist of enteral hydration with increased frequency of breast feeding or supplementation with formula if necessary.</a:t>
            </a:r>
          </a:p>
          <a:p>
            <a:endParaRPr lang="en-US" dirty="0"/>
          </a:p>
          <a:p>
            <a:r>
              <a:rPr lang="en-US" dirty="0"/>
              <a:t>Breast milk jaundice, on the other hand, typically occurs in infants who are over a week old, and the mechanism is not entirely clear.  The most likely explanation is a compound in the breast milk, possibly a beta-glucuronidase or a type of fatty acid, which de-conjugates bilirubin and lead to increased reabsorption of the bilirubin from the GI tract.</a:t>
            </a:r>
          </a:p>
        </p:txBody>
      </p:sp>
      <p:sp>
        <p:nvSpPr>
          <p:cNvPr id="4" name="Slide Number Placeholder 3"/>
          <p:cNvSpPr>
            <a:spLocks noGrp="1"/>
          </p:cNvSpPr>
          <p:nvPr>
            <p:ph type="sldNum" sz="quarter" idx="5"/>
          </p:nvPr>
        </p:nvSpPr>
        <p:spPr/>
        <p:txBody>
          <a:bodyPr/>
          <a:lstStyle/>
          <a:p>
            <a:fld id="{482CF623-8CA4-234F-B92A-3376F751FC2D}" type="slidenum">
              <a:rPr lang="en-US" smtClean="0"/>
              <a:t>9</a:t>
            </a:fld>
            <a:endParaRPr lang="en-US"/>
          </a:p>
        </p:txBody>
      </p:sp>
    </p:spTree>
    <p:extLst>
      <p:ext uri="{BB962C8B-B14F-4D97-AF65-F5344CB8AC3E}">
        <p14:creationId xmlns:p14="http://schemas.microsoft.com/office/powerpoint/2010/main" val="1228004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92387-DE52-45A9-E65D-F819720609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E414AD-917F-0F17-CFD5-D46E722163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D29E62-0B5D-8B73-09D2-8192C9D2D057}"/>
              </a:ext>
            </a:extLst>
          </p:cNvPr>
          <p:cNvSpPr>
            <a:spLocks noGrp="1"/>
          </p:cNvSpPr>
          <p:nvPr>
            <p:ph type="dt" sz="half" idx="10"/>
          </p:nvPr>
        </p:nvSpPr>
        <p:spPr/>
        <p:txBody>
          <a:bodyPr/>
          <a:lstStyle/>
          <a:p>
            <a:fld id="{E0F3F1B7-BBB0-4E44-A756-6EE19D843675}" type="datetime1">
              <a:rPr lang="en-US" smtClean="0"/>
              <a:t>3/31/23</a:t>
            </a:fld>
            <a:endParaRPr lang="en-US"/>
          </a:p>
        </p:txBody>
      </p:sp>
      <p:sp>
        <p:nvSpPr>
          <p:cNvPr id="5" name="Footer Placeholder 4">
            <a:extLst>
              <a:ext uri="{FF2B5EF4-FFF2-40B4-BE49-F238E27FC236}">
                <a16:creationId xmlns:a16="http://schemas.microsoft.com/office/drawing/2014/main" id="{65A2E100-7BEF-6E90-4CFB-4CEB478329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0A991D-2D3E-1C4E-AD74-B86E876BDFB7}"/>
              </a:ext>
            </a:extLst>
          </p:cNvPr>
          <p:cNvSpPr>
            <a:spLocks noGrp="1"/>
          </p:cNvSpPr>
          <p:nvPr>
            <p:ph type="sldNum" sz="quarter" idx="12"/>
          </p:nvPr>
        </p:nvSpPr>
        <p:spPr/>
        <p:txBody>
          <a:bodyPr/>
          <a:lstStyle/>
          <a:p>
            <a:fld id="{EEE43C2B-B62D-7F4C-BE3A-6A7A7D61C81E}" type="slidenum">
              <a:rPr lang="en-US" smtClean="0"/>
              <a:t>‹#›</a:t>
            </a:fld>
            <a:endParaRPr lang="en-US"/>
          </a:p>
        </p:txBody>
      </p:sp>
    </p:spTree>
    <p:extLst>
      <p:ext uri="{BB962C8B-B14F-4D97-AF65-F5344CB8AC3E}">
        <p14:creationId xmlns:p14="http://schemas.microsoft.com/office/powerpoint/2010/main" val="2785732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B943E-02D9-FF78-1E53-446B04C3F4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61482D-3763-A966-6D10-B5B4ABA6B7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F74B4F-D5ED-E98C-D92C-E3B903BE21B3}"/>
              </a:ext>
            </a:extLst>
          </p:cNvPr>
          <p:cNvSpPr>
            <a:spLocks noGrp="1"/>
          </p:cNvSpPr>
          <p:nvPr>
            <p:ph type="dt" sz="half" idx="10"/>
          </p:nvPr>
        </p:nvSpPr>
        <p:spPr/>
        <p:txBody>
          <a:bodyPr/>
          <a:lstStyle/>
          <a:p>
            <a:fld id="{64CB1799-09FD-48BF-A8E9-699623A0A1C1}" type="datetime1">
              <a:rPr lang="en-US" smtClean="0"/>
              <a:t>3/31/23</a:t>
            </a:fld>
            <a:endParaRPr lang="en-US"/>
          </a:p>
        </p:txBody>
      </p:sp>
      <p:sp>
        <p:nvSpPr>
          <p:cNvPr id="5" name="Footer Placeholder 4">
            <a:extLst>
              <a:ext uri="{FF2B5EF4-FFF2-40B4-BE49-F238E27FC236}">
                <a16:creationId xmlns:a16="http://schemas.microsoft.com/office/drawing/2014/main" id="{0012E3D4-DB9C-9AE5-58DA-93E299CCD9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735F38-BEAE-C4A8-198D-33C33F814C98}"/>
              </a:ext>
            </a:extLst>
          </p:cNvPr>
          <p:cNvSpPr>
            <a:spLocks noGrp="1"/>
          </p:cNvSpPr>
          <p:nvPr>
            <p:ph type="sldNum" sz="quarter" idx="12"/>
          </p:nvPr>
        </p:nvSpPr>
        <p:spPr/>
        <p:txBody>
          <a:bodyPr/>
          <a:lstStyle/>
          <a:p>
            <a:fld id="{EEE43C2B-B62D-7F4C-BE3A-6A7A7D61C81E}" type="slidenum">
              <a:rPr lang="en-US" smtClean="0"/>
              <a:t>‹#›</a:t>
            </a:fld>
            <a:endParaRPr lang="en-US"/>
          </a:p>
        </p:txBody>
      </p:sp>
    </p:spTree>
    <p:extLst>
      <p:ext uri="{BB962C8B-B14F-4D97-AF65-F5344CB8AC3E}">
        <p14:creationId xmlns:p14="http://schemas.microsoft.com/office/powerpoint/2010/main" val="3929436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555C73-EB4A-B8A6-E4B6-1E83B05AE54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4AABFC-A1A3-0815-E70D-DE3E58556A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B1848F-F4E4-BE71-F556-D82457C82F1C}"/>
              </a:ext>
            </a:extLst>
          </p:cNvPr>
          <p:cNvSpPr>
            <a:spLocks noGrp="1"/>
          </p:cNvSpPr>
          <p:nvPr>
            <p:ph type="dt" sz="half" idx="10"/>
          </p:nvPr>
        </p:nvSpPr>
        <p:spPr/>
        <p:txBody>
          <a:bodyPr/>
          <a:lstStyle/>
          <a:p>
            <a:fld id="{F6EEC44F-A384-4C43-AD66-0051610A71EC}" type="datetime1">
              <a:rPr lang="en-US" smtClean="0"/>
              <a:t>3/31/23</a:t>
            </a:fld>
            <a:endParaRPr lang="en-US"/>
          </a:p>
        </p:txBody>
      </p:sp>
      <p:sp>
        <p:nvSpPr>
          <p:cNvPr id="5" name="Footer Placeholder 4">
            <a:extLst>
              <a:ext uri="{FF2B5EF4-FFF2-40B4-BE49-F238E27FC236}">
                <a16:creationId xmlns:a16="http://schemas.microsoft.com/office/drawing/2014/main" id="{9D1CE679-E341-8DBD-67E1-2E02CED7ED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CBE22E-06D3-363B-FB16-8D1D3550685F}"/>
              </a:ext>
            </a:extLst>
          </p:cNvPr>
          <p:cNvSpPr>
            <a:spLocks noGrp="1"/>
          </p:cNvSpPr>
          <p:nvPr>
            <p:ph type="sldNum" sz="quarter" idx="12"/>
          </p:nvPr>
        </p:nvSpPr>
        <p:spPr/>
        <p:txBody>
          <a:bodyPr/>
          <a:lstStyle/>
          <a:p>
            <a:fld id="{EEE43C2B-B62D-7F4C-BE3A-6A7A7D61C81E}" type="slidenum">
              <a:rPr lang="en-US" smtClean="0"/>
              <a:t>‹#›</a:t>
            </a:fld>
            <a:endParaRPr lang="en-US"/>
          </a:p>
        </p:txBody>
      </p:sp>
    </p:spTree>
    <p:extLst>
      <p:ext uri="{BB962C8B-B14F-4D97-AF65-F5344CB8AC3E}">
        <p14:creationId xmlns:p14="http://schemas.microsoft.com/office/powerpoint/2010/main" val="3613924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652DF-8A0E-1E47-6B38-628983296F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AF087B-78CC-1B46-7053-4CCA5C5BFC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6A9BA0-4592-3460-FF1C-1670D60F42A9}"/>
              </a:ext>
            </a:extLst>
          </p:cNvPr>
          <p:cNvSpPr>
            <a:spLocks noGrp="1"/>
          </p:cNvSpPr>
          <p:nvPr>
            <p:ph type="dt" sz="half" idx="10"/>
          </p:nvPr>
        </p:nvSpPr>
        <p:spPr/>
        <p:txBody>
          <a:bodyPr/>
          <a:lstStyle/>
          <a:p>
            <a:fld id="{AC3061B6-F8B3-4DD3-A143-75789F94FBE7}" type="datetime1">
              <a:rPr lang="en-US" smtClean="0"/>
              <a:t>3/31/23</a:t>
            </a:fld>
            <a:endParaRPr lang="en-US"/>
          </a:p>
        </p:txBody>
      </p:sp>
      <p:sp>
        <p:nvSpPr>
          <p:cNvPr id="5" name="Footer Placeholder 4">
            <a:extLst>
              <a:ext uri="{FF2B5EF4-FFF2-40B4-BE49-F238E27FC236}">
                <a16:creationId xmlns:a16="http://schemas.microsoft.com/office/drawing/2014/main" id="{E7D499D7-BA8A-9D79-C07D-224FA83425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B5DD4A-D8CA-9AB8-4C21-3CD5BEE9E872}"/>
              </a:ext>
            </a:extLst>
          </p:cNvPr>
          <p:cNvSpPr>
            <a:spLocks noGrp="1"/>
          </p:cNvSpPr>
          <p:nvPr>
            <p:ph type="sldNum" sz="quarter" idx="12"/>
          </p:nvPr>
        </p:nvSpPr>
        <p:spPr/>
        <p:txBody>
          <a:bodyPr/>
          <a:lstStyle/>
          <a:p>
            <a:fld id="{EEE43C2B-B62D-7F4C-BE3A-6A7A7D61C81E}" type="slidenum">
              <a:rPr lang="en-US" smtClean="0"/>
              <a:t>‹#›</a:t>
            </a:fld>
            <a:endParaRPr lang="en-US"/>
          </a:p>
        </p:txBody>
      </p:sp>
    </p:spTree>
    <p:extLst>
      <p:ext uri="{BB962C8B-B14F-4D97-AF65-F5344CB8AC3E}">
        <p14:creationId xmlns:p14="http://schemas.microsoft.com/office/powerpoint/2010/main" val="1208629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84C2E-AE2E-9F1C-DD0B-0953ADF161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9D3306-BC38-E7F7-8F47-3B8731B0D0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EA2EDC-7CDA-C5CC-A281-A2A2F74C7A5C}"/>
              </a:ext>
            </a:extLst>
          </p:cNvPr>
          <p:cNvSpPr>
            <a:spLocks noGrp="1"/>
          </p:cNvSpPr>
          <p:nvPr>
            <p:ph type="dt" sz="half" idx="10"/>
          </p:nvPr>
        </p:nvSpPr>
        <p:spPr/>
        <p:txBody>
          <a:bodyPr/>
          <a:lstStyle/>
          <a:p>
            <a:fld id="{D0241247-4B41-46C5-931C-AE611F2D12B5}" type="datetime1">
              <a:rPr lang="en-US" smtClean="0"/>
              <a:t>3/31/23</a:t>
            </a:fld>
            <a:endParaRPr lang="en-US"/>
          </a:p>
        </p:txBody>
      </p:sp>
      <p:sp>
        <p:nvSpPr>
          <p:cNvPr id="5" name="Footer Placeholder 4">
            <a:extLst>
              <a:ext uri="{FF2B5EF4-FFF2-40B4-BE49-F238E27FC236}">
                <a16:creationId xmlns:a16="http://schemas.microsoft.com/office/drawing/2014/main" id="{75FDF744-ECEA-B9B1-8C00-DF8F45CE80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1300FC-C811-7A52-1BFA-23B218C654DB}"/>
              </a:ext>
            </a:extLst>
          </p:cNvPr>
          <p:cNvSpPr>
            <a:spLocks noGrp="1"/>
          </p:cNvSpPr>
          <p:nvPr>
            <p:ph type="sldNum" sz="quarter" idx="12"/>
          </p:nvPr>
        </p:nvSpPr>
        <p:spPr/>
        <p:txBody>
          <a:bodyPr/>
          <a:lstStyle/>
          <a:p>
            <a:fld id="{EEE43C2B-B62D-7F4C-BE3A-6A7A7D61C81E}" type="slidenum">
              <a:rPr lang="en-US" smtClean="0"/>
              <a:t>‹#›</a:t>
            </a:fld>
            <a:endParaRPr lang="en-US"/>
          </a:p>
        </p:txBody>
      </p:sp>
    </p:spTree>
    <p:extLst>
      <p:ext uri="{BB962C8B-B14F-4D97-AF65-F5344CB8AC3E}">
        <p14:creationId xmlns:p14="http://schemas.microsoft.com/office/powerpoint/2010/main" val="2712437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54597-59F8-FB18-FE23-077B5F1814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845C57-54AE-6A80-4FED-4F63EEEAF2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B7771A-E98D-C0C9-A36E-8C8428FD6B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5243EE-F354-3681-4FF6-6414AD125F83}"/>
              </a:ext>
            </a:extLst>
          </p:cNvPr>
          <p:cNvSpPr>
            <a:spLocks noGrp="1"/>
          </p:cNvSpPr>
          <p:nvPr>
            <p:ph type="dt" sz="half" idx="10"/>
          </p:nvPr>
        </p:nvSpPr>
        <p:spPr/>
        <p:txBody>
          <a:bodyPr/>
          <a:lstStyle/>
          <a:p>
            <a:fld id="{D96DF8CD-28A4-458C-816C-7D2ECE97F5FA}" type="datetime1">
              <a:rPr lang="en-US" smtClean="0"/>
              <a:t>3/31/23</a:t>
            </a:fld>
            <a:endParaRPr lang="en-US"/>
          </a:p>
        </p:txBody>
      </p:sp>
      <p:sp>
        <p:nvSpPr>
          <p:cNvPr id="6" name="Footer Placeholder 5">
            <a:extLst>
              <a:ext uri="{FF2B5EF4-FFF2-40B4-BE49-F238E27FC236}">
                <a16:creationId xmlns:a16="http://schemas.microsoft.com/office/drawing/2014/main" id="{14A6035A-5667-D391-5461-A1DE50E2D9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FE1DE0-97FD-0D0A-35E4-30E2D18C962A}"/>
              </a:ext>
            </a:extLst>
          </p:cNvPr>
          <p:cNvSpPr>
            <a:spLocks noGrp="1"/>
          </p:cNvSpPr>
          <p:nvPr>
            <p:ph type="sldNum" sz="quarter" idx="12"/>
          </p:nvPr>
        </p:nvSpPr>
        <p:spPr/>
        <p:txBody>
          <a:bodyPr/>
          <a:lstStyle/>
          <a:p>
            <a:fld id="{EEE43C2B-B62D-7F4C-BE3A-6A7A7D61C81E}" type="slidenum">
              <a:rPr lang="en-US" smtClean="0"/>
              <a:t>‹#›</a:t>
            </a:fld>
            <a:endParaRPr lang="en-US"/>
          </a:p>
        </p:txBody>
      </p:sp>
    </p:spTree>
    <p:extLst>
      <p:ext uri="{BB962C8B-B14F-4D97-AF65-F5344CB8AC3E}">
        <p14:creationId xmlns:p14="http://schemas.microsoft.com/office/powerpoint/2010/main" val="2706095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3565A-58A7-52BB-17F7-C730404FE62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33712B-366A-0D1B-2F9E-7148340856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AC7851-7970-60E8-9BD1-D504D948CB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2C44BD-095B-9952-F6AE-2638FAEB05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0D9CDF-5290-2EAA-540C-70ED5AFCE3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1A792B-012B-D832-7C59-98BCDBB51878}"/>
              </a:ext>
            </a:extLst>
          </p:cNvPr>
          <p:cNvSpPr>
            <a:spLocks noGrp="1"/>
          </p:cNvSpPr>
          <p:nvPr>
            <p:ph type="dt" sz="half" idx="10"/>
          </p:nvPr>
        </p:nvSpPr>
        <p:spPr/>
        <p:txBody>
          <a:bodyPr/>
          <a:lstStyle/>
          <a:p>
            <a:fld id="{438718D7-FAC5-4EEF-BC37-0E8C2954B057}" type="datetime1">
              <a:rPr lang="en-US" smtClean="0"/>
              <a:t>3/31/23</a:t>
            </a:fld>
            <a:endParaRPr lang="en-US"/>
          </a:p>
        </p:txBody>
      </p:sp>
      <p:sp>
        <p:nvSpPr>
          <p:cNvPr id="8" name="Footer Placeholder 7">
            <a:extLst>
              <a:ext uri="{FF2B5EF4-FFF2-40B4-BE49-F238E27FC236}">
                <a16:creationId xmlns:a16="http://schemas.microsoft.com/office/drawing/2014/main" id="{C672CEF8-2B30-A491-58E6-CD520747DA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942F54-965F-0238-473B-7B9919D25E55}"/>
              </a:ext>
            </a:extLst>
          </p:cNvPr>
          <p:cNvSpPr>
            <a:spLocks noGrp="1"/>
          </p:cNvSpPr>
          <p:nvPr>
            <p:ph type="sldNum" sz="quarter" idx="12"/>
          </p:nvPr>
        </p:nvSpPr>
        <p:spPr/>
        <p:txBody>
          <a:bodyPr/>
          <a:lstStyle/>
          <a:p>
            <a:fld id="{EEE43C2B-B62D-7F4C-BE3A-6A7A7D61C81E}" type="slidenum">
              <a:rPr lang="en-US" smtClean="0"/>
              <a:t>‹#›</a:t>
            </a:fld>
            <a:endParaRPr lang="en-US"/>
          </a:p>
        </p:txBody>
      </p:sp>
    </p:spTree>
    <p:extLst>
      <p:ext uri="{BB962C8B-B14F-4D97-AF65-F5344CB8AC3E}">
        <p14:creationId xmlns:p14="http://schemas.microsoft.com/office/powerpoint/2010/main" val="807510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CEE51-332E-A14C-7FBC-121BED41EA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889D14-1F88-C8F6-DBAD-E56B26734CF1}"/>
              </a:ext>
            </a:extLst>
          </p:cNvPr>
          <p:cNvSpPr>
            <a:spLocks noGrp="1"/>
          </p:cNvSpPr>
          <p:nvPr>
            <p:ph type="dt" sz="half" idx="10"/>
          </p:nvPr>
        </p:nvSpPr>
        <p:spPr/>
        <p:txBody>
          <a:bodyPr/>
          <a:lstStyle/>
          <a:p>
            <a:fld id="{28D2DCD5-64FF-4B0E-A726-64729AC36830}" type="datetime1">
              <a:rPr lang="en-US" smtClean="0"/>
              <a:t>3/31/23</a:t>
            </a:fld>
            <a:endParaRPr lang="en-US"/>
          </a:p>
        </p:txBody>
      </p:sp>
      <p:sp>
        <p:nvSpPr>
          <p:cNvPr id="4" name="Footer Placeholder 3">
            <a:extLst>
              <a:ext uri="{FF2B5EF4-FFF2-40B4-BE49-F238E27FC236}">
                <a16:creationId xmlns:a16="http://schemas.microsoft.com/office/drawing/2014/main" id="{7369B9FD-465E-B10E-8B6D-33448D89D5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DF770A-322A-C6CD-F86F-CF7DFB44C8E6}"/>
              </a:ext>
            </a:extLst>
          </p:cNvPr>
          <p:cNvSpPr>
            <a:spLocks noGrp="1"/>
          </p:cNvSpPr>
          <p:nvPr>
            <p:ph type="sldNum" sz="quarter" idx="12"/>
          </p:nvPr>
        </p:nvSpPr>
        <p:spPr/>
        <p:txBody>
          <a:bodyPr/>
          <a:lstStyle/>
          <a:p>
            <a:fld id="{EEE43C2B-B62D-7F4C-BE3A-6A7A7D61C81E}" type="slidenum">
              <a:rPr lang="en-US" smtClean="0"/>
              <a:t>‹#›</a:t>
            </a:fld>
            <a:endParaRPr lang="en-US"/>
          </a:p>
        </p:txBody>
      </p:sp>
    </p:spTree>
    <p:extLst>
      <p:ext uri="{BB962C8B-B14F-4D97-AF65-F5344CB8AC3E}">
        <p14:creationId xmlns:p14="http://schemas.microsoft.com/office/powerpoint/2010/main" val="743839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F1257F-E141-554F-064B-1229017EB239}"/>
              </a:ext>
            </a:extLst>
          </p:cNvPr>
          <p:cNvSpPr>
            <a:spLocks noGrp="1"/>
          </p:cNvSpPr>
          <p:nvPr>
            <p:ph type="dt" sz="half" idx="10"/>
          </p:nvPr>
        </p:nvSpPr>
        <p:spPr/>
        <p:txBody>
          <a:bodyPr/>
          <a:lstStyle/>
          <a:p>
            <a:fld id="{C0786F70-58A9-4F55-B51F-1F3F54BE5D3E}" type="datetime1">
              <a:rPr lang="en-US" smtClean="0"/>
              <a:t>3/31/23</a:t>
            </a:fld>
            <a:endParaRPr lang="en-US"/>
          </a:p>
        </p:txBody>
      </p:sp>
      <p:sp>
        <p:nvSpPr>
          <p:cNvPr id="3" name="Footer Placeholder 2">
            <a:extLst>
              <a:ext uri="{FF2B5EF4-FFF2-40B4-BE49-F238E27FC236}">
                <a16:creationId xmlns:a16="http://schemas.microsoft.com/office/drawing/2014/main" id="{2F665453-045A-B307-6F7E-C69585A332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D3EDD7-BF83-1984-D746-656254A6BE3B}"/>
              </a:ext>
            </a:extLst>
          </p:cNvPr>
          <p:cNvSpPr>
            <a:spLocks noGrp="1"/>
          </p:cNvSpPr>
          <p:nvPr>
            <p:ph type="sldNum" sz="quarter" idx="12"/>
          </p:nvPr>
        </p:nvSpPr>
        <p:spPr/>
        <p:txBody>
          <a:bodyPr/>
          <a:lstStyle/>
          <a:p>
            <a:fld id="{EEE43C2B-B62D-7F4C-BE3A-6A7A7D61C81E}" type="slidenum">
              <a:rPr lang="en-US" smtClean="0"/>
              <a:t>‹#›</a:t>
            </a:fld>
            <a:endParaRPr lang="en-US"/>
          </a:p>
        </p:txBody>
      </p:sp>
    </p:spTree>
    <p:extLst>
      <p:ext uri="{BB962C8B-B14F-4D97-AF65-F5344CB8AC3E}">
        <p14:creationId xmlns:p14="http://schemas.microsoft.com/office/powerpoint/2010/main" val="2168396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99D0-535B-3EE8-068B-FC65C1F024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33961E-C029-7D9A-DA54-806A90D619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2B91B2-95A2-EDBF-9D1A-161A42C730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701A2C-24CD-65F3-2F4D-C8DD8FB22854}"/>
              </a:ext>
            </a:extLst>
          </p:cNvPr>
          <p:cNvSpPr>
            <a:spLocks noGrp="1"/>
          </p:cNvSpPr>
          <p:nvPr>
            <p:ph type="dt" sz="half" idx="10"/>
          </p:nvPr>
        </p:nvSpPr>
        <p:spPr/>
        <p:txBody>
          <a:bodyPr/>
          <a:lstStyle/>
          <a:p>
            <a:fld id="{625C013C-3E95-4084-A313-9061A283475A}" type="datetime1">
              <a:rPr lang="en-US" smtClean="0"/>
              <a:t>3/31/23</a:t>
            </a:fld>
            <a:endParaRPr lang="en-US"/>
          </a:p>
        </p:txBody>
      </p:sp>
      <p:sp>
        <p:nvSpPr>
          <p:cNvPr id="6" name="Footer Placeholder 5">
            <a:extLst>
              <a:ext uri="{FF2B5EF4-FFF2-40B4-BE49-F238E27FC236}">
                <a16:creationId xmlns:a16="http://schemas.microsoft.com/office/drawing/2014/main" id="{3B8B23EF-BD1A-0039-4C94-B4E56BB6B7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5FD22C-699D-D2A9-BAD2-DFA6CD2BE1E1}"/>
              </a:ext>
            </a:extLst>
          </p:cNvPr>
          <p:cNvSpPr>
            <a:spLocks noGrp="1"/>
          </p:cNvSpPr>
          <p:nvPr>
            <p:ph type="sldNum" sz="quarter" idx="12"/>
          </p:nvPr>
        </p:nvSpPr>
        <p:spPr/>
        <p:txBody>
          <a:bodyPr/>
          <a:lstStyle/>
          <a:p>
            <a:fld id="{EEE43C2B-B62D-7F4C-BE3A-6A7A7D61C81E}" type="slidenum">
              <a:rPr lang="en-US" smtClean="0"/>
              <a:t>‹#›</a:t>
            </a:fld>
            <a:endParaRPr lang="en-US"/>
          </a:p>
        </p:txBody>
      </p:sp>
    </p:spTree>
    <p:extLst>
      <p:ext uri="{BB962C8B-B14F-4D97-AF65-F5344CB8AC3E}">
        <p14:creationId xmlns:p14="http://schemas.microsoft.com/office/powerpoint/2010/main" val="336837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FE8AA-5B74-0E54-C76B-D0D4E509A3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091CA33-35F5-3EC2-78F1-93AA54E3EF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9B5249-F8AD-5658-DBF7-A2958C6D76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5CA6E3-9019-E12B-F8CB-6C3CAA21053B}"/>
              </a:ext>
            </a:extLst>
          </p:cNvPr>
          <p:cNvSpPr>
            <a:spLocks noGrp="1"/>
          </p:cNvSpPr>
          <p:nvPr>
            <p:ph type="dt" sz="half" idx="10"/>
          </p:nvPr>
        </p:nvSpPr>
        <p:spPr/>
        <p:txBody>
          <a:bodyPr/>
          <a:lstStyle/>
          <a:p>
            <a:fld id="{41D3CE52-CD1F-4EBF-AB50-84F0147DA745}" type="datetime1">
              <a:rPr lang="en-US" smtClean="0"/>
              <a:t>3/31/23</a:t>
            </a:fld>
            <a:endParaRPr lang="en-US"/>
          </a:p>
        </p:txBody>
      </p:sp>
      <p:sp>
        <p:nvSpPr>
          <p:cNvPr id="6" name="Footer Placeholder 5">
            <a:extLst>
              <a:ext uri="{FF2B5EF4-FFF2-40B4-BE49-F238E27FC236}">
                <a16:creationId xmlns:a16="http://schemas.microsoft.com/office/drawing/2014/main" id="{479E617B-D78E-492E-E959-93F0726F0F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DE6250-1008-969C-BB67-034C9A54AC2C}"/>
              </a:ext>
            </a:extLst>
          </p:cNvPr>
          <p:cNvSpPr>
            <a:spLocks noGrp="1"/>
          </p:cNvSpPr>
          <p:nvPr>
            <p:ph type="sldNum" sz="quarter" idx="12"/>
          </p:nvPr>
        </p:nvSpPr>
        <p:spPr/>
        <p:txBody>
          <a:bodyPr/>
          <a:lstStyle/>
          <a:p>
            <a:fld id="{EEE43C2B-B62D-7F4C-BE3A-6A7A7D61C81E}" type="slidenum">
              <a:rPr lang="en-US" smtClean="0"/>
              <a:t>‹#›</a:t>
            </a:fld>
            <a:endParaRPr lang="en-US"/>
          </a:p>
        </p:txBody>
      </p:sp>
    </p:spTree>
    <p:extLst>
      <p:ext uri="{BB962C8B-B14F-4D97-AF65-F5344CB8AC3E}">
        <p14:creationId xmlns:p14="http://schemas.microsoft.com/office/powerpoint/2010/main" val="2407352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398094-97D0-0DFA-83EF-4A99810A0F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14ED53-7924-8AB8-C326-B08105FA9C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B6DD25-44FE-1E42-A4C1-7769471F5D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8E700C-9563-42FD-B325-B7224AFF4870}" type="datetime1">
              <a:rPr lang="en-US" smtClean="0"/>
              <a:t>3/31/23</a:t>
            </a:fld>
            <a:endParaRPr lang="en-US"/>
          </a:p>
        </p:txBody>
      </p:sp>
      <p:sp>
        <p:nvSpPr>
          <p:cNvPr id="5" name="Footer Placeholder 4">
            <a:extLst>
              <a:ext uri="{FF2B5EF4-FFF2-40B4-BE49-F238E27FC236}">
                <a16:creationId xmlns:a16="http://schemas.microsoft.com/office/drawing/2014/main" id="{5DE33896-9F37-6788-2B8D-DA7B34F30F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8693D06-A5BC-5637-C3C5-20F0652BCC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E43C2B-B62D-7F4C-BE3A-6A7A7D61C81E}" type="slidenum">
              <a:rPr lang="en-US" smtClean="0"/>
              <a:t>‹#›</a:t>
            </a:fld>
            <a:endParaRPr lang="en-US"/>
          </a:p>
        </p:txBody>
      </p:sp>
    </p:spTree>
    <p:extLst>
      <p:ext uri="{BB962C8B-B14F-4D97-AF65-F5344CB8AC3E}">
        <p14:creationId xmlns:p14="http://schemas.microsoft.com/office/powerpoint/2010/main" val="470113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FDA68-37CD-C852-A7C6-1530A6F90F2F}"/>
              </a:ext>
            </a:extLst>
          </p:cNvPr>
          <p:cNvSpPr>
            <a:spLocks noGrp="1"/>
          </p:cNvSpPr>
          <p:nvPr>
            <p:ph type="ctrTitle"/>
          </p:nvPr>
        </p:nvSpPr>
        <p:spPr>
          <a:xfrm>
            <a:off x="1524000" y="748751"/>
            <a:ext cx="9144000" cy="2204623"/>
          </a:xfrm>
        </p:spPr>
        <p:txBody>
          <a:bodyPr>
            <a:normAutofit fontScale="90000"/>
          </a:bodyPr>
          <a:lstStyle/>
          <a:p>
            <a:r>
              <a:rPr lang="en-US" sz="4800" dirty="0"/>
              <a:t>Updates to management of neonatal hyperbilirubinemia: implementing a new clinical practice guideline</a:t>
            </a:r>
          </a:p>
        </p:txBody>
      </p:sp>
      <p:sp>
        <p:nvSpPr>
          <p:cNvPr id="3" name="Subtitle 2">
            <a:extLst>
              <a:ext uri="{FF2B5EF4-FFF2-40B4-BE49-F238E27FC236}">
                <a16:creationId xmlns:a16="http://schemas.microsoft.com/office/drawing/2014/main" id="{3801B00C-8921-A178-7B7A-9279DF0A921B}"/>
              </a:ext>
            </a:extLst>
          </p:cNvPr>
          <p:cNvSpPr>
            <a:spLocks noGrp="1"/>
          </p:cNvSpPr>
          <p:nvPr>
            <p:ph type="subTitle" idx="1"/>
          </p:nvPr>
        </p:nvSpPr>
        <p:spPr>
          <a:xfrm>
            <a:off x="1524000" y="3310488"/>
            <a:ext cx="9144000" cy="1950623"/>
          </a:xfrm>
        </p:spPr>
        <p:txBody>
          <a:bodyPr>
            <a:normAutofit fontScale="92500" lnSpcReduction="10000"/>
          </a:bodyPr>
          <a:lstStyle/>
          <a:p>
            <a:r>
              <a:rPr lang="en-US" dirty="0"/>
              <a:t>Brian A. Juber, MD</a:t>
            </a:r>
          </a:p>
          <a:p>
            <a:r>
              <a:rPr lang="en-US" dirty="0"/>
              <a:t>Neonatologist, Assistant Professor of Pediatrics</a:t>
            </a:r>
          </a:p>
          <a:p>
            <a:r>
              <a:rPr lang="en-US" dirty="0"/>
              <a:t>Children’s Hospital &amp; Medical Center</a:t>
            </a:r>
          </a:p>
          <a:p>
            <a:r>
              <a:rPr lang="en-US" dirty="0"/>
              <a:t>University of Nebraska Medical Center</a:t>
            </a:r>
          </a:p>
          <a:p>
            <a:r>
              <a:rPr lang="en-US" dirty="0"/>
              <a:t>Omaha, NE</a:t>
            </a:r>
          </a:p>
        </p:txBody>
      </p:sp>
      <p:pic>
        <p:nvPicPr>
          <p:cNvPr id="5" name="Picture 4" descr="Logo&#10;&#10;Description automatically generated">
            <a:extLst>
              <a:ext uri="{FF2B5EF4-FFF2-40B4-BE49-F238E27FC236}">
                <a16:creationId xmlns:a16="http://schemas.microsoft.com/office/drawing/2014/main" id="{817E4F3F-40CA-0DFF-55AB-2B1FEF0E3F6F}"/>
              </a:ext>
            </a:extLst>
          </p:cNvPr>
          <p:cNvPicPr>
            <a:picLocks noChangeAspect="1"/>
          </p:cNvPicPr>
          <p:nvPr/>
        </p:nvPicPr>
        <p:blipFill>
          <a:blip r:embed="rId3"/>
          <a:stretch>
            <a:fillRect/>
          </a:stretch>
        </p:blipFill>
        <p:spPr>
          <a:xfrm>
            <a:off x="158750" y="5049632"/>
            <a:ext cx="2730500" cy="1689100"/>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E40BC7EA-5459-BECC-7F44-DC50A151BFA5}"/>
              </a:ext>
            </a:extLst>
          </p:cNvPr>
          <p:cNvPicPr>
            <a:picLocks noChangeAspect="1"/>
          </p:cNvPicPr>
          <p:nvPr/>
        </p:nvPicPr>
        <p:blipFill>
          <a:blip r:embed="rId4"/>
          <a:stretch>
            <a:fillRect/>
          </a:stretch>
        </p:blipFill>
        <p:spPr>
          <a:xfrm>
            <a:off x="8166376" y="5685180"/>
            <a:ext cx="3866874" cy="912582"/>
          </a:xfrm>
          <a:prstGeom prst="rect">
            <a:avLst/>
          </a:prstGeom>
        </p:spPr>
      </p:pic>
    </p:spTree>
    <p:extLst>
      <p:ext uri="{BB962C8B-B14F-4D97-AF65-F5344CB8AC3E}">
        <p14:creationId xmlns:p14="http://schemas.microsoft.com/office/powerpoint/2010/main" val="1480542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75CC0-2E32-09D2-D1C9-82D55067E5A2}"/>
              </a:ext>
            </a:extLst>
          </p:cNvPr>
          <p:cNvSpPr>
            <a:spLocks noGrp="1"/>
          </p:cNvSpPr>
          <p:nvPr>
            <p:ph type="title"/>
          </p:nvPr>
        </p:nvSpPr>
        <p:spPr/>
        <p:txBody>
          <a:bodyPr/>
          <a:lstStyle/>
          <a:p>
            <a:r>
              <a:rPr lang="en-US" dirty="0"/>
              <a:t>Pathologic hyperbilirubinemia</a:t>
            </a:r>
          </a:p>
        </p:txBody>
      </p:sp>
      <p:sp>
        <p:nvSpPr>
          <p:cNvPr id="4" name="Rectangle 3">
            <a:extLst>
              <a:ext uri="{FF2B5EF4-FFF2-40B4-BE49-F238E27FC236}">
                <a16:creationId xmlns:a16="http://schemas.microsoft.com/office/drawing/2014/main" id="{A526143A-7C61-AAEB-BA13-C6D07B36B59E}"/>
              </a:ext>
            </a:extLst>
          </p:cNvPr>
          <p:cNvSpPr/>
          <p:nvPr/>
        </p:nvSpPr>
        <p:spPr>
          <a:xfrm>
            <a:off x="838201" y="1704041"/>
            <a:ext cx="4831080" cy="685800"/>
          </a:xfrm>
          <a:prstGeom prst="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solidFill>
                  <a:schemeClr val="tx1"/>
                </a:solidFill>
              </a:rPr>
              <a:t>Increased production</a:t>
            </a:r>
          </a:p>
        </p:txBody>
      </p:sp>
      <p:sp>
        <p:nvSpPr>
          <p:cNvPr id="5" name="Rectangle 4">
            <a:extLst>
              <a:ext uri="{FF2B5EF4-FFF2-40B4-BE49-F238E27FC236}">
                <a16:creationId xmlns:a16="http://schemas.microsoft.com/office/drawing/2014/main" id="{534A5526-3D6A-5135-A266-FC770527FEEF}"/>
              </a:ext>
            </a:extLst>
          </p:cNvPr>
          <p:cNvSpPr/>
          <p:nvPr/>
        </p:nvSpPr>
        <p:spPr>
          <a:xfrm>
            <a:off x="6398623" y="1714927"/>
            <a:ext cx="4955176" cy="685800"/>
          </a:xfrm>
          <a:prstGeom prst="rect">
            <a:avLst/>
          </a:prstGeom>
          <a:solidFill>
            <a:srgbClr val="F4615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solidFill>
                  <a:schemeClr val="tx1"/>
                </a:solidFill>
              </a:rPr>
              <a:t>Decreased conjugation / clearance</a:t>
            </a:r>
          </a:p>
        </p:txBody>
      </p:sp>
      <p:sp>
        <p:nvSpPr>
          <p:cNvPr id="6" name="TextBox 5">
            <a:extLst>
              <a:ext uri="{FF2B5EF4-FFF2-40B4-BE49-F238E27FC236}">
                <a16:creationId xmlns:a16="http://schemas.microsoft.com/office/drawing/2014/main" id="{F56122F9-165E-81B9-0529-9D19F63381E8}"/>
              </a:ext>
            </a:extLst>
          </p:cNvPr>
          <p:cNvSpPr txBox="1"/>
          <p:nvPr/>
        </p:nvSpPr>
        <p:spPr>
          <a:xfrm>
            <a:off x="838201" y="2492167"/>
            <a:ext cx="4831080" cy="3816429"/>
          </a:xfrm>
          <a:prstGeom prst="rect">
            <a:avLst/>
          </a:prstGeom>
          <a:noFill/>
        </p:spPr>
        <p:txBody>
          <a:bodyPr wrap="square" rtlCol="0">
            <a:spAutoFit/>
          </a:bodyPr>
          <a:lstStyle/>
          <a:p>
            <a:pPr marL="285750" indent="-285750">
              <a:buFont typeface="Arial" panose="020B0604020202020204" pitchFamily="34" charset="0"/>
              <a:buChar char="•"/>
            </a:pPr>
            <a:r>
              <a:rPr lang="en-US" sz="2200" b="1" dirty="0">
                <a:solidFill>
                  <a:srgbClr val="FF0000"/>
                </a:solidFill>
              </a:rPr>
              <a:t>Hemolytic disease</a:t>
            </a:r>
          </a:p>
          <a:p>
            <a:pPr marL="742950" lvl="1" indent="-285750">
              <a:buFont typeface="Arial" panose="020B0604020202020204" pitchFamily="34" charset="0"/>
              <a:buChar char="•"/>
            </a:pPr>
            <a:r>
              <a:rPr lang="en-US" sz="2200" b="1" dirty="0">
                <a:solidFill>
                  <a:srgbClr val="FF0000"/>
                </a:solidFill>
              </a:rPr>
              <a:t>Immune mediated</a:t>
            </a:r>
          </a:p>
          <a:p>
            <a:pPr marL="742950" lvl="1" indent="-285750">
              <a:buFont typeface="Arial" panose="020B0604020202020204" pitchFamily="34" charset="0"/>
              <a:buChar char="•"/>
            </a:pPr>
            <a:r>
              <a:rPr lang="en-US" sz="2200" dirty="0"/>
              <a:t>RBC enzyme deficiencies</a:t>
            </a:r>
          </a:p>
          <a:p>
            <a:pPr marL="742950" lvl="1" indent="-285750">
              <a:buFont typeface="Arial" panose="020B0604020202020204" pitchFamily="34" charset="0"/>
              <a:buChar char="•"/>
            </a:pPr>
            <a:r>
              <a:rPr lang="en-US" sz="2200" dirty="0"/>
              <a:t>RBC structural membrane defects</a:t>
            </a:r>
          </a:p>
          <a:p>
            <a:pPr marL="742950" lvl="1" indent="-285750">
              <a:buFont typeface="Arial" panose="020B0604020202020204" pitchFamily="34" charset="0"/>
              <a:buChar char="•"/>
            </a:pPr>
            <a:r>
              <a:rPr lang="en-US" sz="2200" dirty="0"/>
              <a:t>Hemoglobinopathies</a:t>
            </a:r>
          </a:p>
          <a:p>
            <a:pPr marL="285750" indent="-285750">
              <a:buFont typeface="Arial" panose="020B0604020202020204" pitchFamily="34" charset="0"/>
              <a:buChar char="•"/>
            </a:pPr>
            <a:r>
              <a:rPr lang="en-US" sz="2200" dirty="0"/>
              <a:t>Extravascular blood (i.e. birth injury)</a:t>
            </a:r>
          </a:p>
          <a:p>
            <a:pPr marL="285750" indent="-285750">
              <a:buFont typeface="Arial" panose="020B0604020202020204" pitchFamily="34" charset="0"/>
              <a:buChar char="•"/>
            </a:pPr>
            <a:r>
              <a:rPr lang="en-US" sz="2200" dirty="0"/>
              <a:t>Polycythemia</a:t>
            </a:r>
          </a:p>
          <a:p>
            <a:pPr marL="285750" indent="-285750">
              <a:buFont typeface="Arial" panose="020B0604020202020204" pitchFamily="34" charset="0"/>
              <a:buChar char="•"/>
            </a:pPr>
            <a:r>
              <a:rPr lang="en-US" sz="2200" dirty="0"/>
              <a:t>Enhanced enterohepatic circulation </a:t>
            </a:r>
          </a:p>
          <a:p>
            <a:pPr marL="742950" lvl="1" indent="-285750">
              <a:buFont typeface="Arial" panose="020B0604020202020204" pitchFamily="34" charset="0"/>
              <a:buChar char="•"/>
            </a:pPr>
            <a:r>
              <a:rPr lang="en-US" sz="2200" dirty="0"/>
              <a:t>Delayed passage of meconium</a:t>
            </a:r>
          </a:p>
          <a:p>
            <a:pPr marL="742950" lvl="1" indent="-285750">
              <a:buFont typeface="Arial" panose="020B0604020202020204" pitchFamily="34" charset="0"/>
              <a:buChar char="•"/>
            </a:pPr>
            <a:r>
              <a:rPr lang="en-US" sz="2200" dirty="0"/>
              <a:t>Poor intake</a:t>
            </a:r>
          </a:p>
          <a:p>
            <a:pPr marL="742950" lvl="1" indent="-285750">
              <a:buFont typeface="Arial" panose="020B0604020202020204" pitchFamily="34" charset="0"/>
              <a:buChar char="•"/>
            </a:pPr>
            <a:r>
              <a:rPr lang="en-US" sz="2200" dirty="0"/>
              <a:t>Exclusive breast milk feeding</a:t>
            </a:r>
          </a:p>
        </p:txBody>
      </p:sp>
      <p:sp>
        <p:nvSpPr>
          <p:cNvPr id="7" name="TextBox 6">
            <a:extLst>
              <a:ext uri="{FF2B5EF4-FFF2-40B4-BE49-F238E27FC236}">
                <a16:creationId xmlns:a16="http://schemas.microsoft.com/office/drawing/2014/main" id="{A8D7E9BA-896F-D08F-7629-7BBF9A26066A}"/>
              </a:ext>
            </a:extLst>
          </p:cNvPr>
          <p:cNvSpPr txBox="1"/>
          <p:nvPr/>
        </p:nvSpPr>
        <p:spPr>
          <a:xfrm>
            <a:off x="6398623" y="2623748"/>
            <a:ext cx="4955176" cy="2462213"/>
          </a:xfrm>
          <a:prstGeom prst="rect">
            <a:avLst/>
          </a:prstGeom>
          <a:noFill/>
        </p:spPr>
        <p:txBody>
          <a:bodyPr wrap="square" rtlCol="0">
            <a:spAutoFit/>
          </a:bodyPr>
          <a:lstStyle/>
          <a:p>
            <a:pPr marL="285750" indent="-285750">
              <a:buFont typeface="Arial" panose="020B0604020202020204" pitchFamily="34" charset="0"/>
              <a:buChar char="•"/>
            </a:pPr>
            <a:r>
              <a:rPr lang="en-US" sz="2200" dirty="0"/>
              <a:t>Prematurity</a:t>
            </a:r>
          </a:p>
          <a:p>
            <a:pPr marL="285750" indent="-285750">
              <a:buFont typeface="Arial" panose="020B0604020202020204" pitchFamily="34" charset="0"/>
              <a:buChar char="•"/>
            </a:pPr>
            <a:r>
              <a:rPr lang="en-US" sz="2200" dirty="0"/>
              <a:t>Hypothyroidism</a:t>
            </a:r>
          </a:p>
          <a:p>
            <a:pPr marL="285750" indent="-285750">
              <a:buFont typeface="Arial" panose="020B0604020202020204" pitchFamily="34" charset="0"/>
              <a:buChar char="•"/>
            </a:pPr>
            <a:r>
              <a:rPr lang="en-US" sz="2200" dirty="0"/>
              <a:t>Hypopituitarism</a:t>
            </a:r>
          </a:p>
          <a:p>
            <a:pPr marL="285750" indent="-285750">
              <a:buFont typeface="Arial" panose="020B0604020202020204" pitchFamily="34" charset="0"/>
              <a:buChar char="•"/>
            </a:pPr>
            <a:r>
              <a:rPr lang="en-US" sz="2200" dirty="0"/>
              <a:t>Disorders of conjugation</a:t>
            </a:r>
          </a:p>
          <a:p>
            <a:pPr marL="742950" lvl="1" indent="-285750">
              <a:buFont typeface="Arial" panose="020B0604020202020204" pitchFamily="34" charset="0"/>
              <a:buChar char="•"/>
            </a:pPr>
            <a:r>
              <a:rPr lang="en-US" sz="2200" dirty="0" err="1"/>
              <a:t>Crigler</a:t>
            </a:r>
            <a:r>
              <a:rPr lang="en-US" sz="2200" dirty="0"/>
              <a:t>-Najjar syndrome</a:t>
            </a:r>
          </a:p>
          <a:p>
            <a:pPr marL="742950" lvl="1" indent="-285750">
              <a:buFont typeface="Arial" panose="020B0604020202020204" pitchFamily="34" charset="0"/>
              <a:buChar char="•"/>
            </a:pPr>
            <a:r>
              <a:rPr lang="en-US" sz="2200" dirty="0"/>
              <a:t>Gilbert syndrome</a:t>
            </a:r>
          </a:p>
          <a:p>
            <a:pPr marL="285750" indent="-285750">
              <a:buFont typeface="Arial" panose="020B0604020202020204" pitchFamily="34" charset="0"/>
              <a:buChar char="•"/>
            </a:pPr>
            <a:r>
              <a:rPr lang="en-US" sz="2200" dirty="0"/>
              <a:t>Enhanced enterohepatic circulation</a:t>
            </a:r>
          </a:p>
        </p:txBody>
      </p:sp>
    </p:spTree>
    <p:extLst>
      <p:ext uri="{BB962C8B-B14F-4D97-AF65-F5344CB8AC3E}">
        <p14:creationId xmlns:p14="http://schemas.microsoft.com/office/powerpoint/2010/main" val="4161456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A426A-B252-258D-347C-B1D91DD97FDA}"/>
              </a:ext>
            </a:extLst>
          </p:cNvPr>
          <p:cNvSpPr>
            <a:spLocks noGrp="1"/>
          </p:cNvSpPr>
          <p:nvPr>
            <p:ph type="title"/>
          </p:nvPr>
        </p:nvSpPr>
        <p:spPr/>
        <p:txBody>
          <a:bodyPr/>
          <a:lstStyle/>
          <a:p>
            <a:r>
              <a:rPr lang="en-US" dirty="0"/>
              <a:t>Pathologic hyperbilirubinemia – hemolysis</a:t>
            </a:r>
          </a:p>
        </p:txBody>
      </p:sp>
      <p:sp>
        <p:nvSpPr>
          <p:cNvPr id="3" name="Content Placeholder 2">
            <a:extLst>
              <a:ext uri="{FF2B5EF4-FFF2-40B4-BE49-F238E27FC236}">
                <a16:creationId xmlns:a16="http://schemas.microsoft.com/office/drawing/2014/main" id="{F8D42C64-8997-164A-BEA6-47689E2946B5}"/>
              </a:ext>
            </a:extLst>
          </p:cNvPr>
          <p:cNvSpPr>
            <a:spLocks noGrp="1"/>
          </p:cNvSpPr>
          <p:nvPr>
            <p:ph idx="1"/>
          </p:nvPr>
        </p:nvSpPr>
        <p:spPr>
          <a:xfrm>
            <a:off x="838200" y="2258759"/>
            <a:ext cx="10515600" cy="4351338"/>
          </a:xfrm>
        </p:spPr>
        <p:txBody>
          <a:bodyPr>
            <a:normAutofit lnSpcReduction="10000"/>
          </a:bodyPr>
          <a:lstStyle/>
          <a:p>
            <a:r>
              <a:rPr lang="en-US" sz="2400" dirty="0">
                <a:sym typeface="Wingdings" pitchFamily="2" charset="2"/>
              </a:rPr>
              <a:t>Etiologies of hemolysis</a:t>
            </a:r>
          </a:p>
          <a:p>
            <a:pPr lvl="1"/>
            <a:r>
              <a:rPr lang="en-US" sz="2000" b="1" dirty="0" err="1">
                <a:solidFill>
                  <a:srgbClr val="FF0000"/>
                </a:solidFill>
                <a:sym typeface="Wingdings" pitchFamily="2" charset="2"/>
              </a:rPr>
              <a:t>Isoimimune</a:t>
            </a:r>
            <a:r>
              <a:rPr lang="en-US" sz="2000" b="1" dirty="0">
                <a:solidFill>
                  <a:srgbClr val="FF0000"/>
                </a:solidFill>
                <a:sym typeface="Wingdings" pitchFamily="2" charset="2"/>
              </a:rPr>
              <a:t> mediated </a:t>
            </a:r>
            <a:r>
              <a:rPr lang="en-US" sz="2000" dirty="0">
                <a:sym typeface="Wingdings" pitchFamily="2" charset="2"/>
              </a:rPr>
              <a:t>– Rh incompatibility, ABO incompatibility, minor blood group incompatibilities</a:t>
            </a:r>
          </a:p>
          <a:p>
            <a:pPr lvl="1"/>
            <a:r>
              <a:rPr lang="en-US" sz="2000" dirty="0">
                <a:sym typeface="Wingdings" pitchFamily="2" charset="2"/>
              </a:rPr>
              <a:t>Enzymatic deficiencies – G6PD deficiency, pyruvate kinase deficiency</a:t>
            </a:r>
          </a:p>
          <a:p>
            <a:pPr lvl="1"/>
            <a:r>
              <a:rPr lang="en-US" sz="2000" dirty="0">
                <a:sym typeface="Wingdings" pitchFamily="2" charset="2"/>
              </a:rPr>
              <a:t>Structural defects of RBCs – hereditary spherocytosis / elliptocytosis</a:t>
            </a:r>
          </a:p>
          <a:p>
            <a:pPr lvl="1"/>
            <a:r>
              <a:rPr lang="en-US" sz="2000" dirty="0">
                <a:sym typeface="Wingdings" pitchFamily="2" charset="2"/>
              </a:rPr>
              <a:t>Hemoglobinopathies – ⍺-thalassemia</a:t>
            </a:r>
          </a:p>
          <a:p>
            <a:endParaRPr lang="en-US" sz="2400" dirty="0">
              <a:sym typeface="Wingdings" pitchFamily="2" charset="2"/>
            </a:endParaRPr>
          </a:p>
          <a:p>
            <a:r>
              <a:rPr lang="en-US" sz="2400" dirty="0">
                <a:sym typeface="Wingdings" pitchFamily="2" charset="2"/>
              </a:rPr>
              <a:t>Results in increased production of bilirubin that needs to be conjugated by an immature / non-existent hepatic system</a:t>
            </a:r>
          </a:p>
          <a:p>
            <a:endParaRPr lang="en-US" sz="2400" dirty="0">
              <a:sym typeface="Wingdings" pitchFamily="2" charset="2"/>
            </a:endParaRPr>
          </a:p>
          <a:p>
            <a:r>
              <a:rPr lang="en-US" sz="2400" dirty="0">
                <a:sym typeface="Wingdings" pitchFamily="2" charset="2"/>
              </a:rPr>
              <a:t>Considered to be a </a:t>
            </a:r>
            <a:r>
              <a:rPr lang="en-US" sz="2400" b="1" dirty="0">
                <a:sym typeface="Wingdings" pitchFamily="2" charset="2"/>
              </a:rPr>
              <a:t>neurotoxicity risk factor </a:t>
            </a:r>
            <a:r>
              <a:rPr lang="en-US" sz="2400" dirty="0">
                <a:sym typeface="Wingdings" pitchFamily="2" charset="2"/>
              </a:rPr>
              <a:t>and thus presence lowers PT/ET thresholds</a:t>
            </a:r>
          </a:p>
          <a:p>
            <a:endParaRPr lang="en-US" dirty="0"/>
          </a:p>
        </p:txBody>
      </p:sp>
      <p:sp>
        <p:nvSpPr>
          <p:cNvPr id="4" name="Rectangle 3">
            <a:extLst>
              <a:ext uri="{FF2B5EF4-FFF2-40B4-BE49-F238E27FC236}">
                <a16:creationId xmlns:a16="http://schemas.microsoft.com/office/drawing/2014/main" id="{EFB54600-E1FF-7979-A4D6-5F04B6470049}"/>
              </a:ext>
            </a:extLst>
          </p:cNvPr>
          <p:cNvSpPr/>
          <p:nvPr/>
        </p:nvSpPr>
        <p:spPr>
          <a:xfrm>
            <a:off x="838200" y="1616949"/>
            <a:ext cx="3124199" cy="439324"/>
          </a:xfrm>
          <a:prstGeom prst="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Increased production</a:t>
            </a:r>
          </a:p>
        </p:txBody>
      </p:sp>
    </p:spTree>
    <p:extLst>
      <p:ext uri="{BB962C8B-B14F-4D97-AF65-F5344CB8AC3E}">
        <p14:creationId xmlns:p14="http://schemas.microsoft.com/office/powerpoint/2010/main" val="1534551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61E16-A6AB-A812-24F9-49B7C2A5E91C}"/>
              </a:ext>
            </a:extLst>
          </p:cNvPr>
          <p:cNvSpPr>
            <a:spLocks noGrp="1"/>
          </p:cNvSpPr>
          <p:nvPr>
            <p:ph type="title"/>
          </p:nvPr>
        </p:nvSpPr>
        <p:spPr/>
        <p:txBody>
          <a:bodyPr/>
          <a:lstStyle/>
          <a:p>
            <a:r>
              <a:rPr lang="en-US" dirty="0"/>
              <a:t>Screening for </a:t>
            </a:r>
            <a:r>
              <a:rPr lang="en-US" dirty="0" err="1"/>
              <a:t>isoimmune</a:t>
            </a:r>
            <a:r>
              <a:rPr lang="en-US" dirty="0"/>
              <a:t> hemolysis</a:t>
            </a:r>
          </a:p>
        </p:txBody>
      </p:sp>
      <p:pic>
        <p:nvPicPr>
          <p:cNvPr id="6" name="Picture 5" descr="A close-up of a document&#10;&#10;Description automatically generated with medium confidence">
            <a:extLst>
              <a:ext uri="{FF2B5EF4-FFF2-40B4-BE49-F238E27FC236}">
                <a16:creationId xmlns:a16="http://schemas.microsoft.com/office/drawing/2014/main" id="{7A6A5BEF-222A-4AF5-5937-5954080E8CA8}"/>
              </a:ext>
            </a:extLst>
          </p:cNvPr>
          <p:cNvPicPr>
            <a:picLocks noChangeAspect="1"/>
          </p:cNvPicPr>
          <p:nvPr/>
        </p:nvPicPr>
        <p:blipFill>
          <a:blip r:embed="rId3"/>
          <a:stretch>
            <a:fillRect/>
          </a:stretch>
        </p:blipFill>
        <p:spPr>
          <a:xfrm>
            <a:off x="1381055" y="2074138"/>
            <a:ext cx="3862099" cy="4035287"/>
          </a:xfrm>
          <a:prstGeom prst="rect">
            <a:avLst/>
          </a:prstGeom>
        </p:spPr>
      </p:pic>
      <p:pic>
        <p:nvPicPr>
          <p:cNvPr id="8" name="Picture 7" descr="Text&#10;&#10;Description automatically generated">
            <a:extLst>
              <a:ext uri="{FF2B5EF4-FFF2-40B4-BE49-F238E27FC236}">
                <a16:creationId xmlns:a16="http://schemas.microsoft.com/office/drawing/2014/main" id="{FAF67516-5F51-9931-3A5A-9E06E6CBFFAC}"/>
              </a:ext>
            </a:extLst>
          </p:cNvPr>
          <p:cNvPicPr>
            <a:picLocks noChangeAspect="1"/>
          </p:cNvPicPr>
          <p:nvPr/>
        </p:nvPicPr>
        <p:blipFill>
          <a:blip r:embed="rId4"/>
          <a:stretch>
            <a:fillRect/>
          </a:stretch>
        </p:blipFill>
        <p:spPr>
          <a:xfrm>
            <a:off x="6222969" y="2074137"/>
            <a:ext cx="4587976" cy="4035288"/>
          </a:xfrm>
          <a:prstGeom prst="rect">
            <a:avLst/>
          </a:prstGeom>
        </p:spPr>
      </p:pic>
      <p:sp>
        <p:nvSpPr>
          <p:cNvPr id="9" name="TextBox 8">
            <a:extLst>
              <a:ext uri="{FF2B5EF4-FFF2-40B4-BE49-F238E27FC236}">
                <a16:creationId xmlns:a16="http://schemas.microsoft.com/office/drawing/2014/main" id="{3021B4C7-3449-2B5F-43A0-CAB49BB280D4}"/>
              </a:ext>
            </a:extLst>
          </p:cNvPr>
          <p:cNvSpPr txBox="1"/>
          <p:nvPr/>
        </p:nvSpPr>
        <p:spPr>
          <a:xfrm>
            <a:off x="2908788" y="1459855"/>
            <a:ext cx="806631" cy="461665"/>
          </a:xfrm>
          <a:prstGeom prst="rect">
            <a:avLst/>
          </a:prstGeom>
          <a:noFill/>
        </p:spPr>
        <p:txBody>
          <a:bodyPr wrap="none" rtlCol="0">
            <a:spAutoFit/>
          </a:bodyPr>
          <a:lstStyle/>
          <a:p>
            <a:r>
              <a:rPr lang="en-US" sz="2400" b="1" u="sng" dirty="0"/>
              <a:t>2004</a:t>
            </a:r>
            <a:endParaRPr lang="en-US" b="1" u="sng" dirty="0"/>
          </a:p>
        </p:txBody>
      </p:sp>
      <p:sp>
        <p:nvSpPr>
          <p:cNvPr id="10" name="TextBox 9">
            <a:extLst>
              <a:ext uri="{FF2B5EF4-FFF2-40B4-BE49-F238E27FC236}">
                <a16:creationId xmlns:a16="http://schemas.microsoft.com/office/drawing/2014/main" id="{2F1E4F49-4BE4-6734-46F1-EA69395B6053}"/>
              </a:ext>
            </a:extLst>
          </p:cNvPr>
          <p:cNvSpPr txBox="1"/>
          <p:nvPr/>
        </p:nvSpPr>
        <p:spPr>
          <a:xfrm>
            <a:off x="8113641" y="1459855"/>
            <a:ext cx="806631" cy="461665"/>
          </a:xfrm>
          <a:prstGeom prst="rect">
            <a:avLst/>
          </a:prstGeom>
          <a:noFill/>
        </p:spPr>
        <p:txBody>
          <a:bodyPr wrap="none" rtlCol="0">
            <a:spAutoFit/>
          </a:bodyPr>
          <a:lstStyle/>
          <a:p>
            <a:r>
              <a:rPr lang="en-US" sz="2400" b="1" u="sng" dirty="0"/>
              <a:t>2022</a:t>
            </a:r>
            <a:endParaRPr lang="en-US" b="1" u="sng" dirty="0"/>
          </a:p>
        </p:txBody>
      </p:sp>
    </p:spTree>
    <p:extLst>
      <p:ext uri="{BB962C8B-B14F-4D97-AF65-F5344CB8AC3E}">
        <p14:creationId xmlns:p14="http://schemas.microsoft.com/office/powerpoint/2010/main" val="3025650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61E16-A6AB-A812-24F9-49B7C2A5E91C}"/>
              </a:ext>
            </a:extLst>
          </p:cNvPr>
          <p:cNvSpPr>
            <a:spLocks noGrp="1"/>
          </p:cNvSpPr>
          <p:nvPr>
            <p:ph type="title"/>
          </p:nvPr>
        </p:nvSpPr>
        <p:spPr/>
        <p:txBody>
          <a:bodyPr/>
          <a:lstStyle/>
          <a:p>
            <a:r>
              <a:rPr lang="en-US" dirty="0"/>
              <a:t>Screening for </a:t>
            </a:r>
            <a:r>
              <a:rPr lang="en-US" dirty="0" err="1"/>
              <a:t>isoimmune</a:t>
            </a:r>
            <a:r>
              <a:rPr lang="en-US" dirty="0"/>
              <a:t> hemolysis</a:t>
            </a:r>
          </a:p>
        </p:txBody>
      </p:sp>
      <p:sp>
        <p:nvSpPr>
          <p:cNvPr id="4" name="TextBox 3">
            <a:extLst>
              <a:ext uri="{FF2B5EF4-FFF2-40B4-BE49-F238E27FC236}">
                <a16:creationId xmlns:a16="http://schemas.microsoft.com/office/drawing/2014/main" id="{AB7A0044-3EA2-80B5-D072-807E1DB7FA38}"/>
              </a:ext>
            </a:extLst>
          </p:cNvPr>
          <p:cNvSpPr txBox="1"/>
          <p:nvPr/>
        </p:nvSpPr>
        <p:spPr>
          <a:xfrm>
            <a:off x="0" y="6492875"/>
            <a:ext cx="1507529" cy="338554"/>
          </a:xfrm>
          <a:prstGeom prst="rect">
            <a:avLst/>
          </a:prstGeom>
          <a:noFill/>
        </p:spPr>
        <p:txBody>
          <a:bodyPr wrap="none" rtlCol="0">
            <a:spAutoFit/>
          </a:bodyPr>
          <a:lstStyle/>
          <a:p>
            <a:r>
              <a:rPr lang="en-US" sz="1600" dirty="0"/>
              <a:t>Pediatrics, 2022</a:t>
            </a:r>
          </a:p>
        </p:txBody>
      </p:sp>
      <p:pic>
        <p:nvPicPr>
          <p:cNvPr id="9" name="Picture 8" descr="Diagram&#10;&#10;Description automatically generated">
            <a:extLst>
              <a:ext uri="{FF2B5EF4-FFF2-40B4-BE49-F238E27FC236}">
                <a16:creationId xmlns:a16="http://schemas.microsoft.com/office/drawing/2014/main" id="{CB679F2B-1FFB-95E4-921F-5C680CF3574E}"/>
              </a:ext>
            </a:extLst>
          </p:cNvPr>
          <p:cNvPicPr>
            <a:picLocks noChangeAspect="1"/>
          </p:cNvPicPr>
          <p:nvPr/>
        </p:nvPicPr>
        <p:blipFill>
          <a:blip r:embed="rId3"/>
          <a:stretch>
            <a:fillRect/>
          </a:stretch>
        </p:blipFill>
        <p:spPr>
          <a:xfrm>
            <a:off x="1694447" y="1690688"/>
            <a:ext cx="8803105" cy="4321391"/>
          </a:xfrm>
          <a:prstGeom prst="rect">
            <a:avLst/>
          </a:prstGeom>
        </p:spPr>
      </p:pic>
    </p:spTree>
    <p:extLst>
      <p:ext uri="{BB962C8B-B14F-4D97-AF65-F5344CB8AC3E}">
        <p14:creationId xmlns:p14="http://schemas.microsoft.com/office/powerpoint/2010/main" val="2869058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D9D56-F878-32BE-679F-60385A9CC2DF}"/>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529B941A-6E07-CB0C-D252-27C254A10528}"/>
              </a:ext>
            </a:extLst>
          </p:cNvPr>
          <p:cNvSpPr>
            <a:spLocks noGrp="1"/>
          </p:cNvSpPr>
          <p:nvPr>
            <p:ph idx="1"/>
          </p:nvPr>
        </p:nvSpPr>
        <p:spPr/>
        <p:txBody>
          <a:bodyPr/>
          <a:lstStyle/>
          <a:p>
            <a:pPr marL="0" indent="0">
              <a:buNone/>
            </a:pPr>
            <a:r>
              <a:rPr lang="en-US" dirty="0"/>
              <a:t>The participant should be able to:</a:t>
            </a:r>
          </a:p>
          <a:p>
            <a:pPr marL="514350" indent="-514350">
              <a:buFont typeface="+mj-lt"/>
              <a:buAutoNum type="arabicPeriod"/>
            </a:pPr>
            <a:r>
              <a:rPr lang="en-US" dirty="0">
                <a:solidFill>
                  <a:schemeClr val="bg1">
                    <a:lumMod val="85000"/>
                  </a:schemeClr>
                </a:solidFill>
              </a:rPr>
              <a:t>Understand the underlying physiologic processes that place newborn infants at risk for hyperbilirubinemia</a:t>
            </a:r>
          </a:p>
          <a:p>
            <a:pPr marL="514350" indent="-514350">
              <a:buFont typeface="+mj-lt"/>
              <a:buAutoNum type="arabicPeriod"/>
            </a:pPr>
            <a:r>
              <a:rPr lang="en-US" b="1" dirty="0"/>
              <a:t>Be able to recognize hyperbilirubinemia neurotoxicity risk factors</a:t>
            </a:r>
          </a:p>
          <a:p>
            <a:pPr marL="514350" indent="-514350">
              <a:buFont typeface="+mj-lt"/>
              <a:buAutoNum type="arabicPeriod"/>
            </a:pPr>
            <a:r>
              <a:rPr lang="en-US" dirty="0">
                <a:solidFill>
                  <a:schemeClr val="bg1">
                    <a:lumMod val="85000"/>
                  </a:schemeClr>
                </a:solidFill>
              </a:rPr>
              <a:t>Know when to initiate phototherapy, escalate care, and perform exchange transfusion based on the updated AAP clinical practice guideline</a:t>
            </a:r>
          </a:p>
        </p:txBody>
      </p:sp>
    </p:spTree>
    <p:extLst>
      <p:ext uri="{BB962C8B-B14F-4D97-AF65-F5344CB8AC3E}">
        <p14:creationId xmlns:p14="http://schemas.microsoft.com/office/powerpoint/2010/main" val="3488638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2795-7CF3-DE64-5BF7-EE15653019D8}"/>
              </a:ext>
            </a:extLst>
          </p:cNvPr>
          <p:cNvSpPr>
            <a:spLocks noGrp="1"/>
          </p:cNvSpPr>
          <p:nvPr>
            <p:ph type="title"/>
          </p:nvPr>
        </p:nvSpPr>
        <p:spPr/>
        <p:txBody>
          <a:bodyPr>
            <a:normAutofit/>
          </a:bodyPr>
          <a:lstStyle/>
          <a:p>
            <a:r>
              <a:rPr lang="en-US" sz="4200" dirty="0"/>
              <a:t>Bilirubin-induced neurologic dysfunction (BIND)</a:t>
            </a:r>
          </a:p>
        </p:txBody>
      </p:sp>
      <p:sp>
        <p:nvSpPr>
          <p:cNvPr id="3" name="Content Placeholder 2">
            <a:extLst>
              <a:ext uri="{FF2B5EF4-FFF2-40B4-BE49-F238E27FC236}">
                <a16:creationId xmlns:a16="http://schemas.microsoft.com/office/drawing/2014/main" id="{3EBC1CD9-796A-8236-2E03-9007F8B677A2}"/>
              </a:ext>
            </a:extLst>
          </p:cNvPr>
          <p:cNvSpPr>
            <a:spLocks noGrp="1"/>
          </p:cNvSpPr>
          <p:nvPr>
            <p:ph idx="1"/>
          </p:nvPr>
        </p:nvSpPr>
        <p:spPr/>
        <p:txBody>
          <a:bodyPr/>
          <a:lstStyle/>
          <a:p>
            <a:r>
              <a:rPr lang="en-US" dirty="0"/>
              <a:t>Acute bilirubin encephalopathy (ABE)</a:t>
            </a:r>
          </a:p>
          <a:p>
            <a:pPr lvl="1"/>
            <a:r>
              <a:rPr lang="en-US" dirty="0"/>
              <a:t>Initial phase – Lethargy, hypotonia, poor suck</a:t>
            </a:r>
          </a:p>
          <a:p>
            <a:pPr lvl="1"/>
            <a:r>
              <a:rPr lang="en-US" dirty="0"/>
              <a:t>Advanced stages – Hypertonia (</a:t>
            </a:r>
            <a:r>
              <a:rPr lang="en-US" dirty="0" err="1"/>
              <a:t>retrocollis</a:t>
            </a:r>
            <a:r>
              <a:rPr lang="en-US" dirty="0"/>
              <a:t>, opisthotonos), fever, high-pitched cry, inability to feed, apnea</a:t>
            </a:r>
          </a:p>
          <a:p>
            <a:pPr lvl="1"/>
            <a:r>
              <a:rPr lang="en-US" dirty="0"/>
              <a:t>Warrants </a:t>
            </a:r>
            <a:r>
              <a:rPr lang="en-US" u="sng" dirty="0"/>
              <a:t>immediate</a:t>
            </a:r>
            <a:r>
              <a:rPr lang="en-US" dirty="0"/>
              <a:t> </a:t>
            </a:r>
            <a:r>
              <a:rPr lang="en-US" dirty="0">
                <a:solidFill>
                  <a:srgbClr val="FF0000"/>
                </a:solidFill>
              </a:rPr>
              <a:t>escalation of care </a:t>
            </a:r>
            <a:r>
              <a:rPr lang="en-US" dirty="0"/>
              <a:t>and exchange transfusion – even if TSB is below ET threshold</a:t>
            </a:r>
          </a:p>
        </p:txBody>
      </p:sp>
    </p:spTree>
    <p:extLst>
      <p:ext uri="{BB962C8B-B14F-4D97-AF65-F5344CB8AC3E}">
        <p14:creationId xmlns:p14="http://schemas.microsoft.com/office/powerpoint/2010/main" val="200956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2795-7CF3-DE64-5BF7-EE15653019D8}"/>
              </a:ext>
            </a:extLst>
          </p:cNvPr>
          <p:cNvSpPr>
            <a:spLocks noGrp="1"/>
          </p:cNvSpPr>
          <p:nvPr>
            <p:ph type="title"/>
          </p:nvPr>
        </p:nvSpPr>
        <p:spPr/>
        <p:txBody>
          <a:bodyPr>
            <a:normAutofit/>
          </a:bodyPr>
          <a:lstStyle/>
          <a:p>
            <a:r>
              <a:rPr lang="en-US" sz="4200" dirty="0"/>
              <a:t>Bilirubin-induced neurologic dysfunction (BIND)</a:t>
            </a:r>
          </a:p>
        </p:txBody>
      </p:sp>
      <p:sp>
        <p:nvSpPr>
          <p:cNvPr id="3" name="Content Placeholder 2">
            <a:extLst>
              <a:ext uri="{FF2B5EF4-FFF2-40B4-BE49-F238E27FC236}">
                <a16:creationId xmlns:a16="http://schemas.microsoft.com/office/drawing/2014/main" id="{3EBC1CD9-796A-8236-2E03-9007F8B677A2}"/>
              </a:ext>
            </a:extLst>
          </p:cNvPr>
          <p:cNvSpPr>
            <a:spLocks noGrp="1"/>
          </p:cNvSpPr>
          <p:nvPr>
            <p:ph sz="half" idx="1"/>
          </p:nvPr>
        </p:nvSpPr>
        <p:spPr>
          <a:xfrm>
            <a:off x="838200" y="1825625"/>
            <a:ext cx="6705600" cy="4351338"/>
          </a:xfrm>
        </p:spPr>
        <p:txBody>
          <a:bodyPr>
            <a:normAutofit/>
          </a:bodyPr>
          <a:lstStyle/>
          <a:p>
            <a:r>
              <a:rPr lang="en-US" dirty="0"/>
              <a:t>Chronic bilirubin encephalopathy (CBE, “kernicterus”)</a:t>
            </a:r>
          </a:p>
          <a:p>
            <a:pPr lvl="1"/>
            <a:r>
              <a:rPr lang="en-US" u="sng" dirty="0"/>
              <a:t>Permanent</a:t>
            </a:r>
            <a:r>
              <a:rPr lang="en-US" dirty="0"/>
              <a:t> neurologic sequelae of bilirubin neurotoxicity</a:t>
            </a:r>
          </a:p>
          <a:p>
            <a:pPr lvl="1"/>
            <a:r>
              <a:rPr lang="en-US" dirty="0"/>
              <a:t>Extrapyramidal movement disorder (dystonia / choreoathetosis)</a:t>
            </a:r>
          </a:p>
          <a:p>
            <a:pPr lvl="1"/>
            <a:r>
              <a:rPr lang="en-US" dirty="0"/>
              <a:t>Hearing loss</a:t>
            </a:r>
          </a:p>
          <a:p>
            <a:pPr lvl="1"/>
            <a:r>
              <a:rPr lang="en-US" dirty="0"/>
              <a:t>Upward gaze paresis</a:t>
            </a:r>
          </a:p>
          <a:p>
            <a:pPr lvl="1"/>
            <a:r>
              <a:rPr lang="en-US" dirty="0"/>
              <a:t>Selective deposition into globus pallidus and subthalamic nuclei</a:t>
            </a:r>
          </a:p>
        </p:txBody>
      </p:sp>
      <p:pic>
        <p:nvPicPr>
          <p:cNvPr id="5" name="Picture 4" descr="A picture containing text&#10;&#10;Description automatically generated">
            <a:extLst>
              <a:ext uri="{FF2B5EF4-FFF2-40B4-BE49-F238E27FC236}">
                <a16:creationId xmlns:a16="http://schemas.microsoft.com/office/drawing/2014/main" id="{572EB23F-A541-8290-DD8A-82E16BDE679F}"/>
              </a:ext>
            </a:extLst>
          </p:cNvPr>
          <p:cNvPicPr>
            <a:picLocks noChangeAspect="1"/>
          </p:cNvPicPr>
          <p:nvPr/>
        </p:nvPicPr>
        <p:blipFill rotWithShape="1">
          <a:blip r:embed="rId3">
            <a:extLst>
              <a:ext uri="{28A0092B-C50C-407E-A947-70E740481C1C}">
                <a14:useLocalDpi xmlns:a14="http://schemas.microsoft.com/office/drawing/2010/main" val="0"/>
              </a:ext>
            </a:extLst>
          </a:blip>
          <a:srcRect r="33163"/>
          <a:stretch/>
        </p:blipFill>
        <p:spPr>
          <a:xfrm>
            <a:off x="8229600" y="1399664"/>
            <a:ext cx="2971800" cy="260163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6691DC68-802D-BC5C-98B8-864FA3C6A059}"/>
              </a:ext>
            </a:extLst>
          </p:cNvPr>
          <p:cNvPicPr>
            <a:picLocks noChangeAspect="1"/>
          </p:cNvPicPr>
          <p:nvPr/>
        </p:nvPicPr>
        <p:blipFill rotWithShape="1">
          <a:blip r:embed="rId3">
            <a:extLst>
              <a:ext uri="{28A0092B-C50C-407E-A947-70E740481C1C}">
                <a14:useLocalDpi xmlns:a14="http://schemas.microsoft.com/office/drawing/2010/main" val="0"/>
              </a:ext>
            </a:extLst>
          </a:blip>
          <a:srcRect l="66837"/>
          <a:stretch/>
        </p:blipFill>
        <p:spPr>
          <a:xfrm>
            <a:off x="9077739" y="4001294"/>
            <a:ext cx="1577009" cy="2782419"/>
          </a:xfrm>
          <a:prstGeom prst="rect">
            <a:avLst/>
          </a:prstGeom>
        </p:spPr>
      </p:pic>
      <p:sp>
        <p:nvSpPr>
          <p:cNvPr id="7" name="TextBox 6">
            <a:extLst>
              <a:ext uri="{FF2B5EF4-FFF2-40B4-BE49-F238E27FC236}">
                <a16:creationId xmlns:a16="http://schemas.microsoft.com/office/drawing/2014/main" id="{EAB8FED3-D5DD-EF1E-2E98-51821EC3E943}"/>
              </a:ext>
            </a:extLst>
          </p:cNvPr>
          <p:cNvSpPr txBox="1"/>
          <p:nvPr/>
        </p:nvSpPr>
        <p:spPr>
          <a:xfrm>
            <a:off x="0" y="6492875"/>
            <a:ext cx="4106573" cy="338554"/>
          </a:xfrm>
          <a:prstGeom prst="rect">
            <a:avLst/>
          </a:prstGeom>
          <a:noFill/>
        </p:spPr>
        <p:txBody>
          <a:bodyPr wrap="none" rtlCol="0">
            <a:spAutoFit/>
          </a:bodyPr>
          <a:lstStyle/>
          <a:p>
            <a:r>
              <a:rPr lang="en-US" sz="1600" dirty="0"/>
              <a:t>Avery’s Diseases of the Newborn, 10</a:t>
            </a:r>
            <a:r>
              <a:rPr lang="en-US" sz="1600" baseline="30000" dirty="0"/>
              <a:t>th</a:t>
            </a:r>
            <a:r>
              <a:rPr lang="en-US" sz="1600" dirty="0"/>
              <a:t> Ed, 2018</a:t>
            </a:r>
          </a:p>
        </p:txBody>
      </p:sp>
    </p:spTree>
    <p:extLst>
      <p:ext uri="{BB962C8B-B14F-4D97-AF65-F5344CB8AC3E}">
        <p14:creationId xmlns:p14="http://schemas.microsoft.com/office/powerpoint/2010/main" val="2581611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4C9FF-D91D-56C4-7D82-BF0A33D1ED4F}"/>
              </a:ext>
            </a:extLst>
          </p:cNvPr>
          <p:cNvSpPr>
            <a:spLocks noGrp="1"/>
          </p:cNvSpPr>
          <p:nvPr>
            <p:ph type="title"/>
          </p:nvPr>
        </p:nvSpPr>
        <p:spPr/>
        <p:txBody>
          <a:bodyPr/>
          <a:lstStyle/>
          <a:p>
            <a:r>
              <a:rPr lang="en-US" dirty="0"/>
              <a:t>Risk factors – 2004 CPG</a:t>
            </a:r>
          </a:p>
        </p:txBody>
      </p:sp>
      <p:pic>
        <p:nvPicPr>
          <p:cNvPr id="5" name="Picture 4" descr="Chart&#10;&#10;Description automatically generated">
            <a:extLst>
              <a:ext uri="{FF2B5EF4-FFF2-40B4-BE49-F238E27FC236}">
                <a16:creationId xmlns:a16="http://schemas.microsoft.com/office/drawing/2014/main" id="{184BAFDD-0788-3602-923A-FD519F73C2C7}"/>
              </a:ext>
            </a:extLst>
          </p:cNvPr>
          <p:cNvPicPr>
            <a:picLocks noChangeAspect="1"/>
          </p:cNvPicPr>
          <p:nvPr/>
        </p:nvPicPr>
        <p:blipFill>
          <a:blip r:embed="rId3"/>
          <a:stretch>
            <a:fillRect/>
          </a:stretch>
        </p:blipFill>
        <p:spPr>
          <a:xfrm>
            <a:off x="2209800" y="1272208"/>
            <a:ext cx="7772400" cy="5449693"/>
          </a:xfrm>
          <a:prstGeom prst="rect">
            <a:avLst/>
          </a:prstGeom>
        </p:spPr>
      </p:pic>
      <p:sp>
        <p:nvSpPr>
          <p:cNvPr id="6" name="Rectangle 5">
            <a:extLst>
              <a:ext uri="{FF2B5EF4-FFF2-40B4-BE49-F238E27FC236}">
                <a16:creationId xmlns:a16="http://schemas.microsoft.com/office/drawing/2014/main" id="{AF06D54E-63D5-9064-72A9-576A3F2F8687}"/>
              </a:ext>
            </a:extLst>
          </p:cNvPr>
          <p:cNvSpPr/>
          <p:nvPr/>
        </p:nvSpPr>
        <p:spPr>
          <a:xfrm>
            <a:off x="2764124" y="5720744"/>
            <a:ext cx="6732801" cy="33634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6AEDD98-67A4-1E8B-0B8C-E46F7D0BA936}"/>
              </a:ext>
            </a:extLst>
          </p:cNvPr>
          <p:cNvSpPr txBox="1"/>
          <p:nvPr/>
        </p:nvSpPr>
        <p:spPr>
          <a:xfrm>
            <a:off x="0" y="6492875"/>
            <a:ext cx="1507529" cy="338554"/>
          </a:xfrm>
          <a:prstGeom prst="rect">
            <a:avLst/>
          </a:prstGeom>
          <a:noFill/>
        </p:spPr>
        <p:txBody>
          <a:bodyPr wrap="none" rtlCol="0">
            <a:spAutoFit/>
          </a:bodyPr>
          <a:lstStyle/>
          <a:p>
            <a:r>
              <a:rPr lang="en-US" sz="1600" dirty="0"/>
              <a:t>Pediatrics, 2004</a:t>
            </a:r>
          </a:p>
        </p:txBody>
      </p:sp>
    </p:spTree>
    <p:extLst>
      <p:ext uri="{BB962C8B-B14F-4D97-AF65-F5344CB8AC3E}">
        <p14:creationId xmlns:p14="http://schemas.microsoft.com/office/powerpoint/2010/main" val="950253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9DB24-EF9D-1C5E-4EBD-E039DE68FF29}"/>
              </a:ext>
            </a:extLst>
          </p:cNvPr>
          <p:cNvSpPr>
            <a:spLocks noGrp="1"/>
          </p:cNvSpPr>
          <p:nvPr>
            <p:ph type="title"/>
          </p:nvPr>
        </p:nvSpPr>
        <p:spPr/>
        <p:txBody>
          <a:bodyPr/>
          <a:lstStyle/>
          <a:p>
            <a:r>
              <a:rPr lang="en-US" dirty="0"/>
              <a:t>Also listed as risk factors</a:t>
            </a:r>
          </a:p>
        </p:txBody>
      </p:sp>
      <p:sp>
        <p:nvSpPr>
          <p:cNvPr id="6" name="Content Placeholder 2">
            <a:extLst>
              <a:ext uri="{FF2B5EF4-FFF2-40B4-BE49-F238E27FC236}">
                <a16:creationId xmlns:a16="http://schemas.microsoft.com/office/drawing/2014/main" id="{ADC1E685-FDC6-920A-165C-D6D7D10B8670}"/>
              </a:ext>
            </a:extLst>
          </p:cNvPr>
          <p:cNvSpPr>
            <a:spLocks noGrp="1"/>
          </p:cNvSpPr>
          <p:nvPr>
            <p:ph idx="1"/>
          </p:nvPr>
        </p:nvSpPr>
        <p:spPr>
          <a:xfrm>
            <a:off x="838200" y="1825625"/>
            <a:ext cx="5711456" cy="4351338"/>
          </a:xfrm>
        </p:spPr>
        <p:txBody>
          <a:bodyPr/>
          <a:lstStyle/>
          <a:p>
            <a:r>
              <a:rPr lang="en-US" dirty="0"/>
              <a:t>Risk factors for the development of </a:t>
            </a:r>
            <a:r>
              <a:rPr lang="en-US" b="1" dirty="0"/>
              <a:t>severe hyperbilirubinemia </a:t>
            </a:r>
            <a:r>
              <a:rPr lang="en-US" dirty="0"/>
              <a:t>but not necessarily neurotoxicity</a:t>
            </a:r>
          </a:p>
          <a:p>
            <a:endParaRPr lang="en-US" b="1" dirty="0"/>
          </a:p>
          <a:p>
            <a:r>
              <a:rPr lang="en-US" dirty="0"/>
              <a:t>Some overlap</a:t>
            </a:r>
          </a:p>
          <a:p>
            <a:pPr lvl="1"/>
            <a:r>
              <a:rPr lang="en-US" dirty="0"/>
              <a:t>Hemolytic disease</a:t>
            </a:r>
          </a:p>
          <a:p>
            <a:pPr lvl="1"/>
            <a:r>
              <a:rPr lang="en-US" dirty="0"/>
              <a:t>Prematurity</a:t>
            </a:r>
          </a:p>
        </p:txBody>
      </p:sp>
      <p:sp>
        <p:nvSpPr>
          <p:cNvPr id="7" name="TextBox 6">
            <a:extLst>
              <a:ext uri="{FF2B5EF4-FFF2-40B4-BE49-F238E27FC236}">
                <a16:creationId xmlns:a16="http://schemas.microsoft.com/office/drawing/2014/main" id="{0FB9DC2E-F2C3-D957-3058-0CEBD6D93AE8}"/>
              </a:ext>
            </a:extLst>
          </p:cNvPr>
          <p:cNvSpPr txBox="1"/>
          <p:nvPr/>
        </p:nvSpPr>
        <p:spPr>
          <a:xfrm>
            <a:off x="0" y="6492875"/>
            <a:ext cx="1507529" cy="338554"/>
          </a:xfrm>
          <a:prstGeom prst="rect">
            <a:avLst/>
          </a:prstGeom>
          <a:noFill/>
        </p:spPr>
        <p:txBody>
          <a:bodyPr wrap="none" rtlCol="0">
            <a:spAutoFit/>
          </a:bodyPr>
          <a:lstStyle/>
          <a:p>
            <a:r>
              <a:rPr lang="en-US" sz="1600" dirty="0"/>
              <a:t>Pediatrics, 2004</a:t>
            </a:r>
          </a:p>
        </p:txBody>
      </p:sp>
      <p:pic>
        <p:nvPicPr>
          <p:cNvPr id="9" name="Picture 8">
            <a:extLst>
              <a:ext uri="{FF2B5EF4-FFF2-40B4-BE49-F238E27FC236}">
                <a16:creationId xmlns:a16="http://schemas.microsoft.com/office/drawing/2014/main" id="{BF046017-9890-5C9A-5562-7A731CFB9733}"/>
              </a:ext>
            </a:extLst>
          </p:cNvPr>
          <p:cNvPicPr>
            <a:picLocks noChangeAspect="1"/>
          </p:cNvPicPr>
          <p:nvPr/>
        </p:nvPicPr>
        <p:blipFill>
          <a:blip r:embed="rId3"/>
          <a:stretch>
            <a:fillRect/>
          </a:stretch>
        </p:blipFill>
        <p:spPr>
          <a:xfrm>
            <a:off x="6850941" y="876193"/>
            <a:ext cx="4440002" cy="5616682"/>
          </a:xfrm>
          <a:prstGeom prst="rect">
            <a:avLst/>
          </a:prstGeom>
        </p:spPr>
      </p:pic>
    </p:spTree>
    <p:extLst>
      <p:ext uri="{BB962C8B-B14F-4D97-AF65-F5344CB8AC3E}">
        <p14:creationId xmlns:p14="http://schemas.microsoft.com/office/powerpoint/2010/main" val="4197411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FA053-01EA-F8E0-8B20-2C846AC13E61}"/>
              </a:ext>
            </a:extLst>
          </p:cNvPr>
          <p:cNvSpPr>
            <a:spLocks noGrp="1"/>
          </p:cNvSpPr>
          <p:nvPr>
            <p:ph type="title"/>
          </p:nvPr>
        </p:nvSpPr>
        <p:spPr/>
        <p:txBody>
          <a:bodyPr/>
          <a:lstStyle/>
          <a:p>
            <a:r>
              <a:rPr lang="en-US" dirty="0"/>
              <a:t>Neurotoxicity risk factors – 2022 CPG</a:t>
            </a:r>
          </a:p>
        </p:txBody>
      </p:sp>
      <p:pic>
        <p:nvPicPr>
          <p:cNvPr id="5" name="Picture 4" descr="Graphical user interface, text, application&#10;&#10;Description automatically generated">
            <a:extLst>
              <a:ext uri="{FF2B5EF4-FFF2-40B4-BE49-F238E27FC236}">
                <a16:creationId xmlns:a16="http://schemas.microsoft.com/office/drawing/2014/main" id="{337D7649-87ED-5E57-0313-C5F198E258F3}"/>
              </a:ext>
            </a:extLst>
          </p:cNvPr>
          <p:cNvPicPr>
            <a:picLocks noChangeAspect="1"/>
          </p:cNvPicPr>
          <p:nvPr/>
        </p:nvPicPr>
        <p:blipFill>
          <a:blip r:embed="rId3"/>
          <a:stretch>
            <a:fillRect/>
          </a:stretch>
        </p:blipFill>
        <p:spPr>
          <a:xfrm>
            <a:off x="420105" y="2208948"/>
            <a:ext cx="11351789" cy="2440103"/>
          </a:xfrm>
          <a:prstGeom prst="rect">
            <a:avLst/>
          </a:prstGeom>
        </p:spPr>
      </p:pic>
      <p:sp>
        <p:nvSpPr>
          <p:cNvPr id="3" name="TextBox 2">
            <a:extLst>
              <a:ext uri="{FF2B5EF4-FFF2-40B4-BE49-F238E27FC236}">
                <a16:creationId xmlns:a16="http://schemas.microsoft.com/office/drawing/2014/main" id="{03CDB996-5BE4-7645-6861-5BC2CC560061}"/>
              </a:ext>
            </a:extLst>
          </p:cNvPr>
          <p:cNvSpPr txBox="1"/>
          <p:nvPr/>
        </p:nvSpPr>
        <p:spPr>
          <a:xfrm>
            <a:off x="0" y="6492875"/>
            <a:ext cx="1507529" cy="338554"/>
          </a:xfrm>
          <a:prstGeom prst="rect">
            <a:avLst/>
          </a:prstGeom>
          <a:noFill/>
        </p:spPr>
        <p:txBody>
          <a:bodyPr wrap="none" rtlCol="0">
            <a:spAutoFit/>
          </a:bodyPr>
          <a:lstStyle/>
          <a:p>
            <a:r>
              <a:rPr lang="en-US" sz="1600" dirty="0"/>
              <a:t>Pediatrics, 2022</a:t>
            </a:r>
          </a:p>
        </p:txBody>
      </p:sp>
    </p:spTree>
    <p:extLst>
      <p:ext uri="{BB962C8B-B14F-4D97-AF65-F5344CB8AC3E}">
        <p14:creationId xmlns:p14="http://schemas.microsoft.com/office/powerpoint/2010/main" val="480187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D9D56-F878-32BE-679F-60385A9CC2DF}"/>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529B941A-6E07-CB0C-D252-27C254A10528}"/>
              </a:ext>
            </a:extLst>
          </p:cNvPr>
          <p:cNvSpPr>
            <a:spLocks noGrp="1"/>
          </p:cNvSpPr>
          <p:nvPr>
            <p:ph idx="1"/>
          </p:nvPr>
        </p:nvSpPr>
        <p:spPr/>
        <p:txBody>
          <a:bodyPr/>
          <a:lstStyle/>
          <a:p>
            <a:pPr marL="0" indent="0">
              <a:buNone/>
            </a:pPr>
            <a:r>
              <a:rPr lang="en-US" dirty="0"/>
              <a:t>The participant should be able to:</a:t>
            </a:r>
          </a:p>
          <a:p>
            <a:pPr marL="514350" indent="-514350">
              <a:buFont typeface="+mj-lt"/>
              <a:buAutoNum type="arabicPeriod"/>
            </a:pPr>
            <a:r>
              <a:rPr lang="en-US" dirty="0"/>
              <a:t>Understand the underlying physiologic processes that place newborn infants at risk for hyperbilirubinemia</a:t>
            </a:r>
          </a:p>
          <a:p>
            <a:pPr marL="514350" indent="-514350">
              <a:buFont typeface="+mj-lt"/>
              <a:buAutoNum type="arabicPeriod"/>
            </a:pPr>
            <a:r>
              <a:rPr lang="en-US" dirty="0"/>
              <a:t>Be able to recognize hyperbilirubinemia neurotoxicity risk factors</a:t>
            </a:r>
          </a:p>
          <a:p>
            <a:pPr marL="514350" indent="-514350">
              <a:buFont typeface="+mj-lt"/>
              <a:buAutoNum type="arabicPeriod"/>
            </a:pPr>
            <a:r>
              <a:rPr lang="en-US" dirty="0"/>
              <a:t>Know when to initiate phototherapy, escalate care, and perform exchange transfusion based on the updated AAP clinical practice guideline</a:t>
            </a:r>
          </a:p>
        </p:txBody>
      </p:sp>
    </p:spTree>
    <p:extLst>
      <p:ext uri="{BB962C8B-B14F-4D97-AF65-F5344CB8AC3E}">
        <p14:creationId xmlns:p14="http://schemas.microsoft.com/office/powerpoint/2010/main" val="3782464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AF653-9A3E-8A71-4E84-1DB8E3C055FF}"/>
              </a:ext>
            </a:extLst>
          </p:cNvPr>
          <p:cNvSpPr>
            <a:spLocks noGrp="1"/>
          </p:cNvSpPr>
          <p:nvPr>
            <p:ph type="title"/>
          </p:nvPr>
        </p:nvSpPr>
        <p:spPr/>
        <p:txBody>
          <a:bodyPr/>
          <a:lstStyle/>
          <a:p>
            <a:r>
              <a:rPr lang="en-US" dirty="0"/>
              <a:t>Key changes</a:t>
            </a:r>
          </a:p>
        </p:txBody>
      </p:sp>
      <p:sp>
        <p:nvSpPr>
          <p:cNvPr id="6" name="Text Placeholder 5">
            <a:extLst>
              <a:ext uri="{FF2B5EF4-FFF2-40B4-BE49-F238E27FC236}">
                <a16:creationId xmlns:a16="http://schemas.microsoft.com/office/drawing/2014/main" id="{3B53196E-347C-283C-7777-E1F0844B2632}"/>
              </a:ext>
            </a:extLst>
          </p:cNvPr>
          <p:cNvSpPr>
            <a:spLocks noGrp="1"/>
          </p:cNvSpPr>
          <p:nvPr>
            <p:ph type="body" idx="1"/>
          </p:nvPr>
        </p:nvSpPr>
        <p:spPr>
          <a:xfrm>
            <a:off x="839788" y="1630018"/>
            <a:ext cx="5157787" cy="464240"/>
          </a:xfrm>
        </p:spPr>
        <p:txBody>
          <a:bodyPr>
            <a:normAutofit lnSpcReduction="10000"/>
          </a:bodyPr>
          <a:lstStyle/>
          <a:p>
            <a:r>
              <a:rPr lang="en-US" sz="2800" u="sng" dirty="0"/>
              <a:t>2004 AAP</a:t>
            </a:r>
          </a:p>
        </p:txBody>
      </p:sp>
      <p:sp>
        <p:nvSpPr>
          <p:cNvPr id="7" name="Content Placeholder 6">
            <a:extLst>
              <a:ext uri="{FF2B5EF4-FFF2-40B4-BE49-F238E27FC236}">
                <a16:creationId xmlns:a16="http://schemas.microsoft.com/office/drawing/2014/main" id="{169085D7-2196-B5B8-D7EF-4C61BE46F647}"/>
              </a:ext>
            </a:extLst>
          </p:cNvPr>
          <p:cNvSpPr>
            <a:spLocks noGrp="1"/>
          </p:cNvSpPr>
          <p:nvPr>
            <p:ph sz="half" idx="2"/>
          </p:nvPr>
        </p:nvSpPr>
        <p:spPr>
          <a:xfrm>
            <a:off x="839788" y="2094258"/>
            <a:ext cx="5157787" cy="4307439"/>
          </a:xfrm>
        </p:spPr>
        <p:txBody>
          <a:bodyPr>
            <a:normAutofit/>
          </a:bodyPr>
          <a:lstStyle/>
          <a:p>
            <a:r>
              <a:rPr lang="en-US" dirty="0"/>
              <a:t>Hemolysis</a:t>
            </a:r>
          </a:p>
          <a:p>
            <a:r>
              <a:rPr lang="en-US" dirty="0">
                <a:solidFill>
                  <a:schemeClr val="bg1">
                    <a:lumMod val="75000"/>
                  </a:schemeClr>
                </a:solidFill>
              </a:rPr>
              <a:t>Asphyxia</a:t>
            </a:r>
          </a:p>
          <a:p>
            <a:r>
              <a:rPr lang="en-US" dirty="0">
                <a:solidFill>
                  <a:schemeClr val="bg1">
                    <a:lumMod val="75000"/>
                  </a:schemeClr>
                </a:solidFill>
              </a:rPr>
              <a:t>Significant lethargy</a:t>
            </a:r>
          </a:p>
          <a:p>
            <a:r>
              <a:rPr lang="en-US" dirty="0">
                <a:solidFill>
                  <a:schemeClr val="bg1">
                    <a:lumMod val="75000"/>
                  </a:schemeClr>
                </a:solidFill>
              </a:rPr>
              <a:t>Temperature instability</a:t>
            </a:r>
          </a:p>
          <a:p>
            <a:r>
              <a:rPr lang="en-US" dirty="0">
                <a:solidFill>
                  <a:schemeClr val="bg1">
                    <a:lumMod val="75000"/>
                  </a:schemeClr>
                </a:solidFill>
              </a:rPr>
              <a:t>Acidosis</a:t>
            </a:r>
          </a:p>
          <a:p>
            <a:r>
              <a:rPr lang="en-US" dirty="0"/>
              <a:t>Sepsis</a:t>
            </a:r>
          </a:p>
          <a:p>
            <a:r>
              <a:rPr lang="en-US" dirty="0"/>
              <a:t>Hypoalbuminemia (&lt; 3.0 mg/dL)</a:t>
            </a:r>
          </a:p>
        </p:txBody>
      </p:sp>
      <p:sp>
        <p:nvSpPr>
          <p:cNvPr id="8" name="Text Placeholder 7">
            <a:extLst>
              <a:ext uri="{FF2B5EF4-FFF2-40B4-BE49-F238E27FC236}">
                <a16:creationId xmlns:a16="http://schemas.microsoft.com/office/drawing/2014/main" id="{ED197779-3DCE-77FF-D2E8-6FDB92203E44}"/>
              </a:ext>
            </a:extLst>
          </p:cNvPr>
          <p:cNvSpPr>
            <a:spLocks noGrp="1"/>
          </p:cNvSpPr>
          <p:nvPr>
            <p:ph type="body" sz="quarter" idx="3"/>
          </p:nvPr>
        </p:nvSpPr>
        <p:spPr>
          <a:xfrm>
            <a:off x="6172200" y="1630018"/>
            <a:ext cx="5183188" cy="464240"/>
          </a:xfrm>
        </p:spPr>
        <p:txBody>
          <a:bodyPr>
            <a:normAutofit lnSpcReduction="10000"/>
          </a:bodyPr>
          <a:lstStyle/>
          <a:p>
            <a:r>
              <a:rPr lang="en-US" sz="2800" u="sng" dirty="0"/>
              <a:t>2022 AAP CPG</a:t>
            </a:r>
          </a:p>
        </p:txBody>
      </p:sp>
      <p:sp>
        <p:nvSpPr>
          <p:cNvPr id="9" name="Content Placeholder 8">
            <a:extLst>
              <a:ext uri="{FF2B5EF4-FFF2-40B4-BE49-F238E27FC236}">
                <a16:creationId xmlns:a16="http://schemas.microsoft.com/office/drawing/2014/main" id="{64A2240D-E18C-5DD8-6D51-189DFE289247}"/>
              </a:ext>
            </a:extLst>
          </p:cNvPr>
          <p:cNvSpPr>
            <a:spLocks noGrp="1"/>
          </p:cNvSpPr>
          <p:nvPr>
            <p:ph sz="quarter" idx="4"/>
          </p:nvPr>
        </p:nvSpPr>
        <p:spPr>
          <a:xfrm>
            <a:off x="6172200" y="2094258"/>
            <a:ext cx="5183188" cy="4307439"/>
          </a:xfrm>
        </p:spPr>
        <p:txBody>
          <a:bodyPr>
            <a:normAutofit/>
          </a:bodyPr>
          <a:lstStyle/>
          <a:p>
            <a:r>
              <a:rPr lang="en-US" dirty="0"/>
              <a:t>Hemolysis</a:t>
            </a:r>
          </a:p>
          <a:p>
            <a:endParaRPr lang="en-US" dirty="0"/>
          </a:p>
          <a:p>
            <a:pPr>
              <a:spcAft>
                <a:spcPts val="1000"/>
              </a:spcAft>
            </a:pPr>
            <a:r>
              <a:rPr lang="en-US" dirty="0"/>
              <a:t>Significant clinical instability in the previous 24 hours</a:t>
            </a:r>
          </a:p>
          <a:p>
            <a:endParaRPr lang="en-US" dirty="0"/>
          </a:p>
          <a:p>
            <a:r>
              <a:rPr lang="en-US" dirty="0"/>
              <a:t>Sepsis</a:t>
            </a:r>
          </a:p>
          <a:p>
            <a:r>
              <a:rPr lang="en-US" dirty="0"/>
              <a:t>Hypoalbuminemia (&lt; 3.0 mg/dL)</a:t>
            </a:r>
          </a:p>
        </p:txBody>
      </p:sp>
      <p:sp>
        <p:nvSpPr>
          <p:cNvPr id="10" name="Right Arrow 9">
            <a:extLst>
              <a:ext uri="{FF2B5EF4-FFF2-40B4-BE49-F238E27FC236}">
                <a16:creationId xmlns:a16="http://schemas.microsoft.com/office/drawing/2014/main" id="{5FCD0417-5F48-ABBA-BA75-07CFC3167FD9}"/>
              </a:ext>
            </a:extLst>
          </p:cNvPr>
          <p:cNvSpPr/>
          <p:nvPr/>
        </p:nvSpPr>
        <p:spPr>
          <a:xfrm>
            <a:off x="4731026" y="3229216"/>
            <a:ext cx="1266549" cy="679174"/>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a:extLst>
              <a:ext uri="{FF2B5EF4-FFF2-40B4-BE49-F238E27FC236}">
                <a16:creationId xmlns:a16="http://schemas.microsoft.com/office/drawing/2014/main" id="{42C87931-4A05-9C1B-2309-CB47A3E0F907}"/>
              </a:ext>
            </a:extLst>
          </p:cNvPr>
          <p:cNvSpPr/>
          <p:nvPr/>
        </p:nvSpPr>
        <p:spPr>
          <a:xfrm>
            <a:off x="6172200" y="3031958"/>
            <a:ext cx="4912895" cy="1106905"/>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4D19225-3C30-0A9A-F0CD-53369FA03E92}"/>
              </a:ext>
            </a:extLst>
          </p:cNvPr>
          <p:cNvSpPr txBox="1"/>
          <p:nvPr/>
        </p:nvSpPr>
        <p:spPr>
          <a:xfrm>
            <a:off x="0" y="6492875"/>
            <a:ext cx="6462538" cy="338554"/>
          </a:xfrm>
          <a:prstGeom prst="rect">
            <a:avLst/>
          </a:prstGeom>
          <a:noFill/>
        </p:spPr>
        <p:txBody>
          <a:bodyPr wrap="none" rtlCol="0">
            <a:spAutoFit/>
          </a:bodyPr>
          <a:lstStyle/>
          <a:p>
            <a:r>
              <a:rPr lang="en-US" sz="1600" dirty="0"/>
              <a:t>Slide adapted from AAP Project LIGHT webinar, Dr. Katie </a:t>
            </a:r>
            <a:r>
              <a:rPr lang="en-US" sz="1600" dirty="0" err="1"/>
              <a:t>Satrom</a:t>
            </a:r>
            <a:r>
              <a:rPr lang="en-US" sz="1600" dirty="0"/>
              <a:t> (Jan 2023)</a:t>
            </a:r>
          </a:p>
        </p:txBody>
      </p:sp>
    </p:spTree>
    <p:extLst>
      <p:ext uri="{BB962C8B-B14F-4D97-AF65-F5344CB8AC3E}">
        <p14:creationId xmlns:p14="http://schemas.microsoft.com/office/powerpoint/2010/main" val="568513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3FE31-1F5D-6A71-A96E-525ADC78EFD6}"/>
              </a:ext>
            </a:extLst>
          </p:cNvPr>
          <p:cNvSpPr>
            <a:spLocks noGrp="1"/>
          </p:cNvSpPr>
          <p:nvPr>
            <p:ph type="title"/>
          </p:nvPr>
        </p:nvSpPr>
        <p:spPr/>
        <p:txBody>
          <a:bodyPr/>
          <a:lstStyle/>
          <a:p>
            <a:r>
              <a:rPr lang="en-US" dirty="0"/>
              <a:t>A word about hypoalbuminemia</a:t>
            </a:r>
          </a:p>
        </p:txBody>
      </p:sp>
      <p:sp>
        <p:nvSpPr>
          <p:cNvPr id="3" name="Content Placeholder 2">
            <a:extLst>
              <a:ext uri="{FF2B5EF4-FFF2-40B4-BE49-F238E27FC236}">
                <a16:creationId xmlns:a16="http://schemas.microsoft.com/office/drawing/2014/main" id="{BB859737-2FD2-452F-93A2-33DC65028318}"/>
              </a:ext>
            </a:extLst>
          </p:cNvPr>
          <p:cNvSpPr>
            <a:spLocks noGrp="1"/>
          </p:cNvSpPr>
          <p:nvPr>
            <p:ph idx="1"/>
          </p:nvPr>
        </p:nvSpPr>
        <p:spPr/>
        <p:txBody>
          <a:bodyPr/>
          <a:lstStyle/>
          <a:p>
            <a:r>
              <a:rPr lang="en-US" dirty="0"/>
              <a:t>Unconjugated bilirubin</a:t>
            </a:r>
          </a:p>
          <a:p>
            <a:pPr lvl="1"/>
            <a:r>
              <a:rPr lang="en-US" dirty="0"/>
              <a:t>Lipophilic in plasma</a:t>
            </a:r>
          </a:p>
          <a:p>
            <a:pPr lvl="1"/>
            <a:r>
              <a:rPr lang="en-US" dirty="0"/>
              <a:t>Can cross blood brain barrier to cause bilirubin encephalopathy</a:t>
            </a:r>
          </a:p>
          <a:p>
            <a:pPr lvl="1"/>
            <a:r>
              <a:rPr lang="en-US" dirty="0"/>
              <a:t>Binds to albumin to increase solubility</a:t>
            </a:r>
          </a:p>
          <a:p>
            <a:endParaRPr lang="en-US" dirty="0"/>
          </a:p>
          <a:p>
            <a:r>
              <a:rPr lang="en-US" dirty="0"/>
              <a:t>Hypoalbuminemia (&lt; 3.0 g/dL)</a:t>
            </a:r>
          </a:p>
          <a:p>
            <a:pPr lvl="1"/>
            <a:r>
              <a:rPr lang="en-US" dirty="0"/>
              <a:t>Greater proportion of serum unconjugated bilirubin is unbound</a:t>
            </a:r>
          </a:p>
          <a:p>
            <a:pPr lvl="1"/>
            <a:r>
              <a:rPr lang="en-US" dirty="0"/>
              <a:t>Increases risk for neurotoxicity</a:t>
            </a:r>
          </a:p>
          <a:p>
            <a:pPr lvl="1"/>
            <a:r>
              <a:rPr lang="en-US" dirty="0"/>
              <a:t>Not necessary to measure in all jaundiced infants</a:t>
            </a:r>
          </a:p>
          <a:p>
            <a:pPr lvl="1"/>
            <a:r>
              <a:rPr lang="en-US" dirty="0"/>
              <a:t>Should check as part of escalation of care</a:t>
            </a:r>
          </a:p>
          <a:p>
            <a:endParaRPr lang="en-US" dirty="0"/>
          </a:p>
        </p:txBody>
      </p:sp>
    </p:spTree>
    <p:extLst>
      <p:ext uri="{BB962C8B-B14F-4D97-AF65-F5344CB8AC3E}">
        <p14:creationId xmlns:p14="http://schemas.microsoft.com/office/powerpoint/2010/main" val="2136175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DA10C-59B6-8316-C110-F31EF431CF63}"/>
              </a:ext>
            </a:extLst>
          </p:cNvPr>
          <p:cNvSpPr>
            <a:spLocks noGrp="1"/>
          </p:cNvSpPr>
          <p:nvPr>
            <p:ph type="title"/>
          </p:nvPr>
        </p:nvSpPr>
        <p:spPr/>
        <p:txBody>
          <a:bodyPr/>
          <a:lstStyle/>
          <a:p>
            <a:r>
              <a:rPr lang="en-US" dirty="0"/>
              <a:t>Bilirubin to albumin (B:A) ratio</a:t>
            </a:r>
          </a:p>
        </p:txBody>
      </p:sp>
      <p:sp>
        <p:nvSpPr>
          <p:cNvPr id="3" name="Content Placeholder 2">
            <a:extLst>
              <a:ext uri="{FF2B5EF4-FFF2-40B4-BE49-F238E27FC236}">
                <a16:creationId xmlns:a16="http://schemas.microsoft.com/office/drawing/2014/main" id="{FFF89B2A-85C1-F36E-AF65-A1B634AEFA59}"/>
              </a:ext>
            </a:extLst>
          </p:cNvPr>
          <p:cNvSpPr>
            <a:spLocks noGrp="1"/>
          </p:cNvSpPr>
          <p:nvPr>
            <p:ph idx="1"/>
          </p:nvPr>
        </p:nvSpPr>
        <p:spPr/>
        <p:txBody>
          <a:bodyPr/>
          <a:lstStyle/>
          <a:p>
            <a:r>
              <a:rPr lang="en-US" dirty="0"/>
              <a:t>Milligrams bilirubin per gram albumin</a:t>
            </a:r>
          </a:p>
          <a:p>
            <a:r>
              <a:rPr lang="en-US" dirty="0"/>
              <a:t>Can be used in conjunction with TSB to determine need for ET</a:t>
            </a:r>
          </a:p>
          <a:p>
            <a:endParaRPr lang="en-US" dirty="0"/>
          </a:p>
          <a:p>
            <a:r>
              <a:rPr lang="en-US" dirty="0"/>
              <a:t>Consider ET if B:A ratio is:</a:t>
            </a:r>
          </a:p>
          <a:p>
            <a:pPr lvl="1"/>
            <a:r>
              <a:rPr lang="en-US" dirty="0"/>
              <a:t>≥8.0 if GA ≥38 weeks and no NT risk factors</a:t>
            </a:r>
          </a:p>
          <a:p>
            <a:pPr lvl="1"/>
            <a:r>
              <a:rPr lang="en-US" dirty="0"/>
              <a:t>≥7.2 if GA ≥38 weeks and at least one NT risk factor</a:t>
            </a:r>
          </a:p>
          <a:p>
            <a:pPr lvl="1"/>
            <a:r>
              <a:rPr lang="en-US" dirty="0"/>
              <a:t>≥7.2 if GA 35-37 weeks and no NT risk factors</a:t>
            </a:r>
          </a:p>
          <a:p>
            <a:pPr lvl="1"/>
            <a:r>
              <a:rPr lang="en-US" dirty="0"/>
              <a:t>≥6.8 if GA 35-37 weeks and at least one NT risk factor</a:t>
            </a:r>
          </a:p>
        </p:txBody>
      </p:sp>
    </p:spTree>
    <p:extLst>
      <p:ext uri="{BB962C8B-B14F-4D97-AF65-F5344CB8AC3E}">
        <p14:creationId xmlns:p14="http://schemas.microsoft.com/office/powerpoint/2010/main" val="33824994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D9D56-F878-32BE-679F-60385A9CC2DF}"/>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529B941A-6E07-CB0C-D252-27C254A10528}"/>
              </a:ext>
            </a:extLst>
          </p:cNvPr>
          <p:cNvSpPr>
            <a:spLocks noGrp="1"/>
          </p:cNvSpPr>
          <p:nvPr>
            <p:ph idx="1"/>
          </p:nvPr>
        </p:nvSpPr>
        <p:spPr/>
        <p:txBody>
          <a:bodyPr/>
          <a:lstStyle/>
          <a:p>
            <a:pPr marL="0" indent="0">
              <a:buNone/>
            </a:pPr>
            <a:r>
              <a:rPr lang="en-US" dirty="0"/>
              <a:t>The participant should be able to:</a:t>
            </a:r>
          </a:p>
          <a:p>
            <a:pPr marL="514350" indent="-514350">
              <a:buFont typeface="+mj-lt"/>
              <a:buAutoNum type="arabicPeriod"/>
            </a:pPr>
            <a:r>
              <a:rPr lang="en-US" dirty="0">
                <a:solidFill>
                  <a:schemeClr val="bg1">
                    <a:lumMod val="85000"/>
                  </a:schemeClr>
                </a:solidFill>
              </a:rPr>
              <a:t>Understand the underlying physiologic processes that place newborn infants at risk for hyperbilirubinemia</a:t>
            </a:r>
          </a:p>
          <a:p>
            <a:pPr marL="514350" indent="-514350">
              <a:buFont typeface="+mj-lt"/>
              <a:buAutoNum type="arabicPeriod"/>
            </a:pPr>
            <a:r>
              <a:rPr lang="en-US" dirty="0">
                <a:solidFill>
                  <a:schemeClr val="bg1">
                    <a:lumMod val="85000"/>
                  </a:schemeClr>
                </a:solidFill>
              </a:rPr>
              <a:t>Be able to recognize hyperbilirubinemia neurotoxicity risk factors</a:t>
            </a:r>
          </a:p>
          <a:p>
            <a:pPr marL="514350" indent="-514350">
              <a:buFont typeface="+mj-lt"/>
              <a:buAutoNum type="arabicPeriod"/>
            </a:pPr>
            <a:r>
              <a:rPr lang="en-US" b="1" dirty="0"/>
              <a:t>Know when to initiate phototherapy, escalate care, and perform exchange transfusion based on the updated AAP clinical practice guideline</a:t>
            </a:r>
          </a:p>
        </p:txBody>
      </p:sp>
    </p:spTree>
    <p:extLst>
      <p:ext uri="{BB962C8B-B14F-4D97-AF65-F5344CB8AC3E}">
        <p14:creationId xmlns:p14="http://schemas.microsoft.com/office/powerpoint/2010/main" val="23793369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E7D17-B71B-9679-F618-2399629F5E29}"/>
              </a:ext>
            </a:extLst>
          </p:cNvPr>
          <p:cNvSpPr>
            <a:spLocks noGrp="1"/>
          </p:cNvSpPr>
          <p:nvPr>
            <p:ph type="title"/>
          </p:nvPr>
        </p:nvSpPr>
        <p:spPr/>
        <p:txBody>
          <a:bodyPr/>
          <a:lstStyle/>
          <a:p>
            <a:r>
              <a:rPr lang="en-US" dirty="0"/>
              <a:t>Why is this changing?</a:t>
            </a:r>
          </a:p>
        </p:txBody>
      </p:sp>
      <p:sp>
        <p:nvSpPr>
          <p:cNvPr id="3" name="Content Placeholder 2">
            <a:extLst>
              <a:ext uri="{FF2B5EF4-FFF2-40B4-BE49-F238E27FC236}">
                <a16:creationId xmlns:a16="http://schemas.microsoft.com/office/drawing/2014/main" id="{AEFFC6C7-38BB-3AFE-25EF-2340182E068E}"/>
              </a:ext>
            </a:extLst>
          </p:cNvPr>
          <p:cNvSpPr>
            <a:spLocks noGrp="1"/>
          </p:cNvSpPr>
          <p:nvPr>
            <p:ph idx="1"/>
          </p:nvPr>
        </p:nvSpPr>
        <p:spPr>
          <a:xfrm>
            <a:off x="838200" y="1825625"/>
            <a:ext cx="10515600" cy="4667250"/>
          </a:xfrm>
        </p:spPr>
        <p:txBody>
          <a:bodyPr>
            <a:normAutofit lnSpcReduction="10000"/>
          </a:bodyPr>
          <a:lstStyle/>
          <a:p>
            <a:r>
              <a:rPr lang="en-US" dirty="0" err="1"/>
              <a:t>Ebbsen</a:t>
            </a:r>
            <a:r>
              <a:rPr lang="en-US" dirty="0"/>
              <a:t> et al, 2012; Denmark, 2000-2007 (</a:t>
            </a:r>
            <a:r>
              <a:rPr lang="en-US" b="1" dirty="0"/>
              <a:t>N=502,766 </a:t>
            </a:r>
            <a:r>
              <a:rPr lang="en-US" dirty="0"/>
              <a:t>infants ≥35 weeks)</a:t>
            </a:r>
          </a:p>
          <a:p>
            <a:pPr lvl="1"/>
            <a:r>
              <a:rPr lang="en-US" dirty="0"/>
              <a:t>224 infants with TSB ≥26.3 mg/dL</a:t>
            </a:r>
          </a:p>
          <a:p>
            <a:pPr lvl="1"/>
            <a:r>
              <a:rPr lang="en-US" dirty="0"/>
              <a:t>3 cases of kernicterus – peak TSBs 38.1, 42.9, 57.1 due to ABO incompatibility (2) and G6PD deficiency </a:t>
            </a:r>
          </a:p>
          <a:p>
            <a:r>
              <a:rPr lang="en-US" dirty="0"/>
              <a:t>Kaiser Permanente Northern CA, 1995-2011 (</a:t>
            </a:r>
            <a:r>
              <a:rPr lang="en-US" b="1" dirty="0"/>
              <a:t>N=525,409 </a:t>
            </a:r>
            <a:r>
              <a:rPr lang="en-US" dirty="0"/>
              <a:t>infants ≥35 weeks)</a:t>
            </a:r>
          </a:p>
          <a:p>
            <a:pPr lvl="1"/>
            <a:r>
              <a:rPr lang="en-US" dirty="0"/>
              <a:t>47 infants with TSB ≥30 mg/dL</a:t>
            </a:r>
          </a:p>
          <a:p>
            <a:pPr lvl="1"/>
            <a:r>
              <a:rPr lang="en-US" dirty="0"/>
              <a:t>3 cases of kernicterus – peak TSBs 48.5, 49.1, 28.4 due to G6PD deficiency (2) and in utero volvulus with DIC (1)</a:t>
            </a:r>
          </a:p>
          <a:p>
            <a:endParaRPr lang="en-US" dirty="0"/>
          </a:p>
          <a:p>
            <a:r>
              <a:rPr lang="en-US" dirty="0"/>
              <a:t>Incidence of kernicterus:  6 / 1,028,175 = 0.0006%</a:t>
            </a:r>
          </a:p>
        </p:txBody>
      </p:sp>
    </p:spTree>
    <p:extLst>
      <p:ext uri="{BB962C8B-B14F-4D97-AF65-F5344CB8AC3E}">
        <p14:creationId xmlns:p14="http://schemas.microsoft.com/office/powerpoint/2010/main" val="2825130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2A9D0-D29F-E6CB-5A7D-579D76B2A30D}"/>
              </a:ext>
            </a:extLst>
          </p:cNvPr>
          <p:cNvSpPr>
            <a:spLocks noGrp="1"/>
          </p:cNvSpPr>
          <p:nvPr>
            <p:ph type="title"/>
          </p:nvPr>
        </p:nvSpPr>
        <p:spPr/>
        <p:txBody>
          <a:bodyPr/>
          <a:lstStyle/>
          <a:p>
            <a:r>
              <a:rPr lang="en-US" dirty="0"/>
              <a:t>Why is this changing?</a:t>
            </a:r>
          </a:p>
        </p:txBody>
      </p:sp>
      <p:sp>
        <p:nvSpPr>
          <p:cNvPr id="3" name="Content Placeholder 2">
            <a:extLst>
              <a:ext uri="{FF2B5EF4-FFF2-40B4-BE49-F238E27FC236}">
                <a16:creationId xmlns:a16="http://schemas.microsoft.com/office/drawing/2014/main" id="{6D1EF2E9-FEB8-326C-895D-117EC75F669A}"/>
              </a:ext>
            </a:extLst>
          </p:cNvPr>
          <p:cNvSpPr>
            <a:spLocks noGrp="1"/>
          </p:cNvSpPr>
          <p:nvPr>
            <p:ph idx="1"/>
          </p:nvPr>
        </p:nvSpPr>
        <p:spPr/>
        <p:txBody>
          <a:bodyPr>
            <a:normAutofit/>
          </a:bodyPr>
          <a:lstStyle/>
          <a:p>
            <a:r>
              <a:rPr lang="en-US" dirty="0"/>
              <a:t>Possible association between phototherapy and later development of seizures</a:t>
            </a:r>
          </a:p>
          <a:p>
            <a:pPr lvl="1"/>
            <a:endParaRPr lang="en-US" dirty="0"/>
          </a:p>
          <a:p>
            <a:pPr lvl="1"/>
            <a:r>
              <a:rPr lang="en-US" dirty="0" err="1"/>
              <a:t>Maimburg</a:t>
            </a:r>
            <a:r>
              <a:rPr lang="en-US" dirty="0"/>
              <a:t> et al, 2006 </a:t>
            </a:r>
            <a:r>
              <a:rPr lang="en-US" dirty="0">
                <a:sym typeface="Wingdings" pitchFamily="2" charset="2"/>
              </a:rPr>
              <a:t></a:t>
            </a:r>
            <a:r>
              <a:rPr lang="en-US" dirty="0" err="1">
                <a:sym typeface="Wingdings" pitchFamily="2" charset="2"/>
              </a:rPr>
              <a:t>aHR</a:t>
            </a:r>
            <a:r>
              <a:rPr lang="en-US" dirty="0">
                <a:sym typeface="Wingdings" pitchFamily="2" charset="2"/>
              </a:rPr>
              <a:t> 1.98, </a:t>
            </a:r>
            <a:r>
              <a:rPr lang="en-US" b="1" dirty="0">
                <a:sym typeface="Wingdings" pitchFamily="2" charset="2"/>
              </a:rPr>
              <a:t>95% CI 1.40-2.78 </a:t>
            </a:r>
            <a:r>
              <a:rPr lang="en-US" dirty="0">
                <a:sym typeface="Wingdings" pitchFamily="2" charset="2"/>
              </a:rPr>
              <a:t>for MALES, no association for females</a:t>
            </a:r>
            <a:endParaRPr lang="en-US" dirty="0"/>
          </a:p>
          <a:p>
            <a:pPr lvl="1"/>
            <a:endParaRPr lang="en-US" dirty="0"/>
          </a:p>
          <a:p>
            <a:pPr lvl="1"/>
            <a:r>
              <a:rPr lang="en-US" dirty="0"/>
              <a:t>Newman et al, 2018 </a:t>
            </a:r>
            <a:r>
              <a:rPr lang="en-US" dirty="0">
                <a:sym typeface="Wingdings" pitchFamily="2" charset="2"/>
              </a:rPr>
              <a:t> </a:t>
            </a:r>
            <a:r>
              <a:rPr lang="en-US" dirty="0" err="1">
                <a:sym typeface="Wingdings" pitchFamily="2" charset="2"/>
              </a:rPr>
              <a:t>aHR</a:t>
            </a:r>
            <a:r>
              <a:rPr lang="en-US" dirty="0">
                <a:sym typeface="Wingdings" pitchFamily="2" charset="2"/>
              </a:rPr>
              <a:t> 1.22, </a:t>
            </a:r>
            <a:r>
              <a:rPr lang="en-US" b="1" dirty="0">
                <a:sym typeface="Wingdings" pitchFamily="2" charset="2"/>
              </a:rPr>
              <a:t>95% CI 1.05-1.42</a:t>
            </a:r>
            <a:r>
              <a:rPr lang="en-US" dirty="0">
                <a:sym typeface="Wingdings" pitchFamily="2" charset="2"/>
              </a:rPr>
              <a:t>, higher for MALES</a:t>
            </a:r>
            <a:endParaRPr lang="en-US" dirty="0"/>
          </a:p>
          <a:p>
            <a:endParaRPr lang="en-US" dirty="0">
              <a:sym typeface="Wingdings" pitchFamily="2" charset="2"/>
            </a:endParaRPr>
          </a:p>
        </p:txBody>
      </p:sp>
    </p:spTree>
    <p:extLst>
      <p:ext uri="{BB962C8B-B14F-4D97-AF65-F5344CB8AC3E}">
        <p14:creationId xmlns:p14="http://schemas.microsoft.com/office/powerpoint/2010/main" val="5542701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EB45C-C605-6058-F5BC-A6219018350D}"/>
              </a:ext>
            </a:extLst>
          </p:cNvPr>
          <p:cNvSpPr>
            <a:spLocks noGrp="1"/>
          </p:cNvSpPr>
          <p:nvPr>
            <p:ph type="title"/>
          </p:nvPr>
        </p:nvSpPr>
        <p:spPr/>
        <p:txBody>
          <a:bodyPr/>
          <a:lstStyle/>
          <a:p>
            <a:r>
              <a:rPr lang="en-US" dirty="0"/>
              <a:t>Why is this changing?</a:t>
            </a:r>
          </a:p>
        </p:txBody>
      </p:sp>
      <p:sp>
        <p:nvSpPr>
          <p:cNvPr id="3" name="Content Placeholder 2">
            <a:extLst>
              <a:ext uri="{FF2B5EF4-FFF2-40B4-BE49-F238E27FC236}">
                <a16:creationId xmlns:a16="http://schemas.microsoft.com/office/drawing/2014/main" id="{F7D0F5FB-6036-8C42-8AA8-02B09B9DB846}"/>
              </a:ext>
            </a:extLst>
          </p:cNvPr>
          <p:cNvSpPr>
            <a:spLocks noGrp="1"/>
          </p:cNvSpPr>
          <p:nvPr>
            <p:ph idx="1"/>
          </p:nvPr>
        </p:nvSpPr>
        <p:spPr/>
        <p:txBody>
          <a:bodyPr/>
          <a:lstStyle/>
          <a:p>
            <a:r>
              <a:rPr lang="en-US" dirty="0">
                <a:sym typeface="Wingdings" pitchFamily="2" charset="2"/>
              </a:rPr>
              <a:t>Conclusions</a:t>
            </a:r>
          </a:p>
          <a:p>
            <a:pPr lvl="1"/>
            <a:endParaRPr lang="en-US" dirty="0"/>
          </a:p>
          <a:p>
            <a:pPr lvl="1"/>
            <a:r>
              <a:rPr lang="en-US" dirty="0"/>
              <a:t>Interim evidence suggests that bilirubin neurotoxicity does not occur until TSB levels well above 2004 ET threshold</a:t>
            </a:r>
          </a:p>
          <a:p>
            <a:pPr lvl="1"/>
            <a:endParaRPr lang="en-US" dirty="0">
              <a:sym typeface="Wingdings" pitchFamily="2" charset="2"/>
            </a:endParaRPr>
          </a:p>
          <a:p>
            <a:pPr lvl="1"/>
            <a:r>
              <a:rPr lang="en-US" dirty="0">
                <a:sym typeface="Wingdings" pitchFamily="2" charset="2"/>
              </a:rPr>
              <a:t>Evidence for possible harm</a:t>
            </a:r>
          </a:p>
          <a:p>
            <a:pPr lvl="1"/>
            <a:endParaRPr lang="en-US" dirty="0">
              <a:sym typeface="Wingdings" pitchFamily="2" charset="2"/>
            </a:endParaRPr>
          </a:p>
          <a:p>
            <a:pPr lvl="1"/>
            <a:r>
              <a:rPr lang="en-US" dirty="0">
                <a:sym typeface="Wingdings" pitchFamily="2" charset="2"/>
              </a:rPr>
              <a:t>Concern for overtreatment</a:t>
            </a:r>
          </a:p>
          <a:p>
            <a:pPr lvl="1"/>
            <a:endParaRPr lang="en-US" dirty="0">
              <a:sym typeface="Wingdings" pitchFamily="2" charset="2"/>
            </a:endParaRPr>
          </a:p>
          <a:p>
            <a:pPr lvl="1"/>
            <a:r>
              <a:rPr lang="en-US" dirty="0"/>
              <a:t>Justified raising the PT thresholds by a narrow range</a:t>
            </a:r>
          </a:p>
        </p:txBody>
      </p:sp>
    </p:spTree>
    <p:extLst>
      <p:ext uri="{BB962C8B-B14F-4D97-AF65-F5344CB8AC3E}">
        <p14:creationId xmlns:p14="http://schemas.microsoft.com/office/powerpoint/2010/main" val="24400945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384A5-FAC2-0135-1BC8-67B41F8EE505}"/>
              </a:ext>
            </a:extLst>
          </p:cNvPr>
          <p:cNvSpPr>
            <a:spLocks noGrp="1"/>
          </p:cNvSpPr>
          <p:nvPr>
            <p:ph type="title"/>
          </p:nvPr>
        </p:nvSpPr>
        <p:spPr/>
        <p:txBody>
          <a:bodyPr/>
          <a:lstStyle/>
          <a:p>
            <a:r>
              <a:rPr lang="en-US" dirty="0"/>
              <a:t>Methodology – </a:t>
            </a:r>
            <a:r>
              <a:rPr lang="en-US" dirty="0">
                <a:solidFill>
                  <a:schemeClr val="accent1"/>
                </a:solidFill>
              </a:rPr>
              <a:t>phototherapy</a:t>
            </a:r>
            <a:r>
              <a:rPr lang="en-US" dirty="0"/>
              <a:t> curves</a:t>
            </a:r>
          </a:p>
        </p:txBody>
      </p:sp>
      <p:sp>
        <p:nvSpPr>
          <p:cNvPr id="3" name="Content Placeholder 2">
            <a:extLst>
              <a:ext uri="{FF2B5EF4-FFF2-40B4-BE49-F238E27FC236}">
                <a16:creationId xmlns:a16="http://schemas.microsoft.com/office/drawing/2014/main" id="{88C44ED2-D81A-B964-F00E-6A83879548CF}"/>
              </a:ext>
            </a:extLst>
          </p:cNvPr>
          <p:cNvSpPr>
            <a:spLocks noGrp="1"/>
          </p:cNvSpPr>
          <p:nvPr>
            <p:ph idx="1"/>
          </p:nvPr>
        </p:nvSpPr>
        <p:spPr/>
        <p:txBody>
          <a:bodyPr/>
          <a:lstStyle/>
          <a:p>
            <a:r>
              <a:rPr lang="en-US" dirty="0"/>
              <a:t>No neurotoxicity risk factors</a:t>
            </a:r>
          </a:p>
          <a:p>
            <a:pPr lvl="1"/>
            <a:r>
              <a:rPr lang="en-US" dirty="0"/>
              <a:t>40 weeks </a:t>
            </a:r>
            <a:r>
              <a:rPr lang="en-US" dirty="0">
                <a:sym typeface="Wingdings" pitchFamily="2" charset="2"/>
              </a:rPr>
              <a:t> 2022 PT threshold increased by 2 mg/dL above 2004 “low risk” threshold</a:t>
            </a:r>
          </a:p>
          <a:p>
            <a:pPr lvl="1"/>
            <a:r>
              <a:rPr lang="en-US" dirty="0">
                <a:sym typeface="Wingdings" pitchFamily="2" charset="2"/>
              </a:rPr>
              <a:t>35 weeks  2022 PT threshold increased by 1 mg/dL above 2004 “medium risk” threshold</a:t>
            </a:r>
          </a:p>
          <a:p>
            <a:pPr lvl="1"/>
            <a:r>
              <a:rPr lang="en-US" dirty="0">
                <a:sym typeface="Wingdings" pitchFamily="2" charset="2"/>
              </a:rPr>
              <a:t>36-39 weeks  2022 PT thresholds spaced evenly between thresholds for 35 and 40 weeks</a:t>
            </a:r>
            <a:endParaRPr lang="en-US" dirty="0"/>
          </a:p>
        </p:txBody>
      </p:sp>
    </p:spTree>
    <p:extLst>
      <p:ext uri="{BB962C8B-B14F-4D97-AF65-F5344CB8AC3E}">
        <p14:creationId xmlns:p14="http://schemas.microsoft.com/office/powerpoint/2010/main" val="3497800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384A5-FAC2-0135-1BC8-67B41F8EE505}"/>
              </a:ext>
            </a:extLst>
          </p:cNvPr>
          <p:cNvSpPr>
            <a:spLocks noGrp="1"/>
          </p:cNvSpPr>
          <p:nvPr>
            <p:ph type="title"/>
          </p:nvPr>
        </p:nvSpPr>
        <p:spPr/>
        <p:txBody>
          <a:bodyPr/>
          <a:lstStyle/>
          <a:p>
            <a:r>
              <a:rPr lang="en-US" dirty="0"/>
              <a:t>Methodology – </a:t>
            </a:r>
            <a:r>
              <a:rPr lang="en-US" dirty="0">
                <a:solidFill>
                  <a:schemeClr val="accent1"/>
                </a:solidFill>
              </a:rPr>
              <a:t>phototherapy</a:t>
            </a:r>
            <a:r>
              <a:rPr lang="en-US" dirty="0"/>
              <a:t> curves</a:t>
            </a:r>
          </a:p>
        </p:txBody>
      </p:sp>
      <p:sp>
        <p:nvSpPr>
          <p:cNvPr id="3" name="Content Placeholder 2">
            <a:extLst>
              <a:ext uri="{FF2B5EF4-FFF2-40B4-BE49-F238E27FC236}">
                <a16:creationId xmlns:a16="http://schemas.microsoft.com/office/drawing/2014/main" id="{88C44ED2-D81A-B964-F00E-6A83879548CF}"/>
              </a:ext>
            </a:extLst>
          </p:cNvPr>
          <p:cNvSpPr>
            <a:spLocks noGrp="1"/>
          </p:cNvSpPr>
          <p:nvPr>
            <p:ph idx="1"/>
          </p:nvPr>
        </p:nvSpPr>
        <p:spPr/>
        <p:txBody>
          <a:bodyPr/>
          <a:lstStyle/>
          <a:p>
            <a:r>
              <a:rPr lang="en-US" dirty="0"/>
              <a:t>At least 1 neurotoxicity risk factor other than GA</a:t>
            </a:r>
          </a:p>
          <a:p>
            <a:pPr lvl="1"/>
            <a:r>
              <a:rPr lang="en-US" dirty="0"/>
              <a:t>≥38 weeks </a:t>
            </a:r>
            <a:r>
              <a:rPr lang="en-US" dirty="0">
                <a:sym typeface="Wingdings" pitchFamily="2" charset="2"/>
              </a:rPr>
              <a:t> 2022 PT threshold increased by 1 mg/dL above 2004 “medium risk” threshold</a:t>
            </a:r>
          </a:p>
          <a:p>
            <a:pPr lvl="1"/>
            <a:r>
              <a:rPr lang="en-US" dirty="0">
                <a:sym typeface="Wingdings" pitchFamily="2" charset="2"/>
              </a:rPr>
              <a:t>35 weeks  2022 PT threshold increased by 1 mg/dL above 2004 “high risk” threshold</a:t>
            </a:r>
          </a:p>
          <a:p>
            <a:pPr lvl="1"/>
            <a:r>
              <a:rPr lang="en-US" dirty="0">
                <a:sym typeface="Wingdings" pitchFamily="2" charset="2"/>
              </a:rPr>
              <a:t>36-37 weeks  2022 PT thresholds spaced evenly between thresholds for 35 and ≥38 weeks</a:t>
            </a:r>
            <a:endParaRPr lang="en-US" dirty="0"/>
          </a:p>
        </p:txBody>
      </p:sp>
    </p:spTree>
    <p:extLst>
      <p:ext uri="{BB962C8B-B14F-4D97-AF65-F5344CB8AC3E}">
        <p14:creationId xmlns:p14="http://schemas.microsoft.com/office/powerpoint/2010/main" val="17682643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75C9F-41A2-D94D-A9D6-75A0E1E92F4A}"/>
              </a:ext>
            </a:extLst>
          </p:cNvPr>
          <p:cNvSpPr>
            <a:spLocks noGrp="1"/>
          </p:cNvSpPr>
          <p:nvPr>
            <p:ph type="title"/>
          </p:nvPr>
        </p:nvSpPr>
        <p:spPr/>
        <p:txBody>
          <a:bodyPr/>
          <a:lstStyle/>
          <a:p>
            <a:r>
              <a:rPr lang="en-US" dirty="0"/>
              <a:t>Methodology – </a:t>
            </a:r>
            <a:r>
              <a:rPr lang="en-US" dirty="0">
                <a:solidFill>
                  <a:srgbClr val="FF0000"/>
                </a:solidFill>
              </a:rPr>
              <a:t>exchange transfusion </a:t>
            </a:r>
            <a:r>
              <a:rPr lang="en-US" dirty="0"/>
              <a:t>curves</a:t>
            </a:r>
          </a:p>
        </p:txBody>
      </p:sp>
      <p:sp>
        <p:nvSpPr>
          <p:cNvPr id="3" name="Content Placeholder 2">
            <a:extLst>
              <a:ext uri="{FF2B5EF4-FFF2-40B4-BE49-F238E27FC236}">
                <a16:creationId xmlns:a16="http://schemas.microsoft.com/office/drawing/2014/main" id="{523A9824-3AAB-4CFA-84BF-9E1803AE5018}"/>
              </a:ext>
            </a:extLst>
          </p:cNvPr>
          <p:cNvSpPr>
            <a:spLocks noGrp="1"/>
          </p:cNvSpPr>
          <p:nvPr>
            <p:ph idx="1"/>
          </p:nvPr>
        </p:nvSpPr>
        <p:spPr/>
        <p:txBody>
          <a:bodyPr/>
          <a:lstStyle/>
          <a:p>
            <a:r>
              <a:rPr lang="en-US" dirty="0"/>
              <a:t>Difference calculated between ET and PT thresholds based on 2004 guidelines for each group</a:t>
            </a:r>
          </a:p>
          <a:p>
            <a:endParaRPr lang="en-US" dirty="0"/>
          </a:p>
          <a:p>
            <a:r>
              <a:rPr lang="en-US" dirty="0"/>
              <a:t>Difference added to new PT threshold in the current guideline</a:t>
            </a:r>
          </a:p>
        </p:txBody>
      </p:sp>
    </p:spTree>
    <p:extLst>
      <p:ext uri="{BB962C8B-B14F-4D97-AF65-F5344CB8AC3E}">
        <p14:creationId xmlns:p14="http://schemas.microsoft.com/office/powerpoint/2010/main" val="2826641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7240E-9015-BC54-7E3A-230867438754}"/>
              </a:ext>
            </a:extLst>
          </p:cNvPr>
          <p:cNvSpPr>
            <a:spLocks noGrp="1"/>
          </p:cNvSpPr>
          <p:nvPr>
            <p:ph type="title"/>
          </p:nvPr>
        </p:nvSpPr>
        <p:spPr>
          <a:xfrm>
            <a:off x="838200" y="-32435"/>
            <a:ext cx="10515600" cy="1325563"/>
          </a:xfrm>
        </p:spPr>
        <p:txBody>
          <a:bodyPr/>
          <a:lstStyle/>
          <a:p>
            <a:r>
              <a:rPr lang="en-US" dirty="0"/>
              <a:t>Back to 2004</a:t>
            </a:r>
          </a:p>
        </p:txBody>
      </p:sp>
      <p:pic>
        <p:nvPicPr>
          <p:cNvPr id="7" name="Picture 6" descr="Logo, icon&#10;&#10;Description automatically generated">
            <a:extLst>
              <a:ext uri="{FF2B5EF4-FFF2-40B4-BE49-F238E27FC236}">
                <a16:creationId xmlns:a16="http://schemas.microsoft.com/office/drawing/2014/main" id="{3BDCEF8F-8FC8-1743-6D62-BA2D5EAC4DEF}"/>
              </a:ext>
            </a:extLst>
          </p:cNvPr>
          <p:cNvPicPr>
            <a:picLocks noChangeAspect="1"/>
          </p:cNvPicPr>
          <p:nvPr/>
        </p:nvPicPr>
        <p:blipFill>
          <a:blip r:embed="rId3"/>
          <a:stretch>
            <a:fillRect/>
          </a:stretch>
        </p:blipFill>
        <p:spPr>
          <a:xfrm>
            <a:off x="838200" y="4184370"/>
            <a:ext cx="3139129" cy="1917812"/>
          </a:xfrm>
          <a:prstGeom prst="rect">
            <a:avLst/>
          </a:prstGeom>
        </p:spPr>
      </p:pic>
      <p:pic>
        <p:nvPicPr>
          <p:cNvPr id="9" name="Picture 8" descr="A person speaking into a microphone&#10;&#10;Description automatically generated">
            <a:extLst>
              <a:ext uri="{FF2B5EF4-FFF2-40B4-BE49-F238E27FC236}">
                <a16:creationId xmlns:a16="http://schemas.microsoft.com/office/drawing/2014/main" id="{EB611B9D-39BD-3251-C0F2-33639DC1540F}"/>
              </a:ext>
            </a:extLst>
          </p:cNvPr>
          <p:cNvPicPr>
            <a:picLocks noChangeAspect="1"/>
          </p:cNvPicPr>
          <p:nvPr/>
        </p:nvPicPr>
        <p:blipFill>
          <a:blip r:embed="rId4"/>
          <a:stretch>
            <a:fillRect/>
          </a:stretch>
        </p:blipFill>
        <p:spPr>
          <a:xfrm>
            <a:off x="838200" y="1480930"/>
            <a:ext cx="3139129" cy="2354347"/>
          </a:xfrm>
          <a:prstGeom prst="rect">
            <a:avLst/>
          </a:prstGeom>
        </p:spPr>
      </p:pic>
      <p:pic>
        <p:nvPicPr>
          <p:cNvPr id="13" name="Picture 12" descr="A person in a suit and tie&#10;&#10;Description automatically generated with medium confidence">
            <a:extLst>
              <a:ext uri="{FF2B5EF4-FFF2-40B4-BE49-F238E27FC236}">
                <a16:creationId xmlns:a16="http://schemas.microsoft.com/office/drawing/2014/main" id="{51DB6AE9-FE66-076E-26F3-AF95D465BAB6}"/>
              </a:ext>
            </a:extLst>
          </p:cNvPr>
          <p:cNvPicPr>
            <a:picLocks noChangeAspect="1"/>
          </p:cNvPicPr>
          <p:nvPr/>
        </p:nvPicPr>
        <p:blipFill>
          <a:blip r:embed="rId5"/>
          <a:stretch>
            <a:fillRect/>
          </a:stretch>
        </p:blipFill>
        <p:spPr>
          <a:xfrm>
            <a:off x="4515825" y="1797105"/>
            <a:ext cx="2728665" cy="3611217"/>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2AD70EAD-C858-1C7B-93E9-CC0B6A8BD7AC}"/>
              </a:ext>
            </a:extLst>
          </p:cNvPr>
          <p:cNvPicPr>
            <a:picLocks noChangeAspect="1"/>
          </p:cNvPicPr>
          <p:nvPr/>
        </p:nvPicPr>
        <p:blipFill>
          <a:blip r:embed="rId6"/>
          <a:stretch>
            <a:fillRect/>
          </a:stretch>
        </p:blipFill>
        <p:spPr>
          <a:xfrm>
            <a:off x="7735621" y="886362"/>
            <a:ext cx="3618179" cy="5432701"/>
          </a:xfrm>
          <a:prstGeom prst="rect">
            <a:avLst/>
          </a:prstGeom>
        </p:spPr>
      </p:pic>
    </p:spTree>
    <p:extLst>
      <p:ext uri="{BB962C8B-B14F-4D97-AF65-F5344CB8AC3E}">
        <p14:creationId xmlns:p14="http://schemas.microsoft.com/office/powerpoint/2010/main" val="18155899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77DAE-F6A9-7C78-C332-50826BF683C3}"/>
              </a:ext>
            </a:extLst>
          </p:cNvPr>
          <p:cNvSpPr>
            <a:spLocks noGrp="1"/>
          </p:cNvSpPr>
          <p:nvPr>
            <p:ph type="title"/>
          </p:nvPr>
        </p:nvSpPr>
        <p:spPr/>
        <p:txBody>
          <a:bodyPr/>
          <a:lstStyle/>
          <a:p>
            <a:r>
              <a:rPr lang="en-US" dirty="0"/>
              <a:t>What’s new – </a:t>
            </a:r>
            <a:r>
              <a:rPr lang="en-US" dirty="0">
                <a:solidFill>
                  <a:schemeClr val="accent1"/>
                </a:solidFill>
              </a:rPr>
              <a:t>phototherapy</a:t>
            </a:r>
          </a:p>
        </p:txBody>
      </p:sp>
      <p:sp>
        <p:nvSpPr>
          <p:cNvPr id="4" name="TextBox 3">
            <a:extLst>
              <a:ext uri="{FF2B5EF4-FFF2-40B4-BE49-F238E27FC236}">
                <a16:creationId xmlns:a16="http://schemas.microsoft.com/office/drawing/2014/main" id="{3A26D522-08B5-0635-9630-4D318C1E4A55}"/>
              </a:ext>
            </a:extLst>
          </p:cNvPr>
          <p:cNvSpPr txBox="1"/>
          <p:nvPr/>
        </p:nvSpPr>
        <p:spPr>
          <a:xfrm>
            <a:off x="3368749" y="1504507"/>
            <a:ext cx="5638800" cy="707886"/>
          </a:xfrm>
          <a:prstGeom prst="rect">
            <a:avLst/>
          </a:prstGeom>
          <a:noFill/>
        </p:spPr>
        <p:txBody>
          <a:bodyPr wrap="square" rtlCol="0">
            <a:spAutoFit/>
          </a:bodyPr>
          <a:lstStyle/>
          <a:p>
            <a:pPr algn="ctr"/>
            <a:r>
              <a:rPr lang="en-US" sz="2000" dirty="0"/>
              <a:t>Criteria for </a:t>
            </a:r>
            <a:r>
              <a:rPr lang="en-US" sz="2000" dirty="0">
                <a:solidFill>
                  <a:schemeClr val="accent1"/>
                </a:solidFill>
              </a:rPr>
              <a:t>phototherapy</a:t>
            </a:r>
            <a:r>
              <a:rPr lang="en-US" sz="2000" dirty="0"/>
              <a:t> for infants with </a:t>
            </a:r>
            <a:r>
              <a:rPr lang="en-US" sz="2000" b="1" u="sng" dirty="0"/>
              <a:t>NO</a:t>
            </a:r>
            <a:r>
              <a:rPr lang="en-US" sz="2000" dirty="0"/>
              <a:t> neurotoxicity risk factors other than gestational age</a:t>
            </a:r>
          </a:p>
        </p:txBody>
      </p:sp>
      <p:pic>
        <p:nvPicPr>
          <p:cNvPr id="5" name="Picture 4" descr="Chart&#10;&#10;Description automatically generated">
            <a:extLst>
              <a:ext uri="{FF2B5EF4-FFF2-40B4-BE49-F238E27FC236}">
                <a16:creationId xmlns:a16="http://schemas.microsoft.com/office/drawing/2014/main" id="{A28B723D-E1D3-BF3F-D788-189B186D22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2212393"/>
            <a:ext cx="7772400" cy="4393442"/>
          </a:xfrm>
          <a:prstGeom prst="rect">
            <a:avLst/>
          </a:prstGeom>
        </p:spPr>
      </p:pic>
      <p:sp>
        <p:nvSpPr>
          <p:cNvPr id="6" name="TextBox 5">
            <a:extLst>
              <a:ext uri="{FF2B5EF4-FFF2-40B4-BE49-F238E27FC236}">
                <a16:creationId xmlns:a16="http://schemas.microsoft.com/office/drawing/2014/main" id="{4F9D8990-6563-B734-5E1D-8F9D450B1F07}"/>
              </a:ext>
            </a:extLst>
          </p:cNvPr>
          <p:cNvSpPr txBox="1"/>
          <p:nvPr/>
        </p:nvSpPr>
        <p:spPr>
          <a:xfrm>
            <a:off x="0" y="6492875"/>
            <a:ext cx="1507529" cy="338554"/>
          </a:xfrm>
          <a:prstGeom prst="rect">
            <a:avLst/>
          </a:prstGeom>
          <a:noFill/>
        </p:spPr>
        <p:txBody>
          <a:bodyPr wrap="none" rtlCol="0">
            <a:spAutoFit/>
          </a:bodyPr>
          <a:lstStyle/>
          <a:p>
            <a:r>
              <a:rPr lang="en-US" sz="1600" dirty="0"/>
              <a:t>Pediatrics, 2022</a:t>
            </a:r>
          </a:p>
        </p:txBody>
      </p:sp>
    </p:spTree>
    <p:extLst>
      <p:ext uri="{BB962C8B-B14F-4D97-AF65-F5344CB8AC3E}">
        <p14:creationId xmlns:p14="http://schemas.microsoft.com/office/powerpoint/2010/main" val="15172364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C10F9-5221-90F0-4F79-5EA663804576}"/>
              </a:ext>
            </a:extLst>
          </p:cNvPr>
          <p:cNvSpPr>
            <a:spLocks noGrp="1"/>
          </p:cNvSpPr>
          <p:nvPr>
            <p:ph type="title"/>
          </p:nvPr>
        </p:nvSpPr>
        <p:spPr/>
        <p:txBody>
          <a:bodyPr/>
          <a:lstStyle/>
          <a:p>
            <a:r>
              <a:rPr lang="en-US" dirty="0"/>
              <a:t>What’s new – </a:t>
            </a:r>
            <a:r>
              <a:rPr lang="en-US" dirty="0">
                <a:solidFill>
                  <a:schemeClr val="accent1"/>
                </a:solidFill>
              </a:rPr>
              <a:t>phototherapy</a:t>
            </a:r>
          </a:p>
        </p:txBody>
      </p:sp>
      <p:pic>
        <p:nvPicPr>
          <p:cNvPr id="5" name="Picture 4" descr="Chart&#10;&#10;Description automatically generated">
            <a:extLst>
              <a:ext uri="{FF2B5EF4-FFF2-40B4-BE49-F238E27FC236}">
                <a16:creationId xmlns:a16="http://schemas.microsoft.com/office/drawing/2014/main" id="{DCC65387-8266-7A41-6E25-A15ABA42EA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2193749"/>
            <a:ext cx="7772400" cy="4394823"/>
          </a:xfrm>
          <a:prstGeom prst="rect">
            <a:avLst/>
          </a:prstGeom>
        </p:spPr>
      </p:pic>
      <p:sp>
        <p:nvSpPr>
          <p:cNvPr id="6" name="TextBox 5">
            <a:extLst>
              <a:ext uri="{FF2B5EF4-FFF2-40B4-BE49-F238E27FC236}">
                <a16:creationId xmlns:a16="http://schemas.microsoft.com/office/drawing/2014/main" id="{F9B70BD9-27C6-F3EF-669E-C53A9E1A2C4B}"/>
              </a:ext>
            </a:extLst>
          </p:cNvPr>
          <p:cNvSpPr txBox="1"/>
          <p:nvPr/>
        </p:nvSpPr>
        <p:spPr>
          <a:xfrm>
            <a:off x="3368749" y="1504507"/>
            <a:ext cx="5638800" cy="707886"/>
          </a:xfrm>
          <a:prstGeom prst="rect">
            <a:avLst/>
          </a:prstGeom>
          <a:noFill/>
        </p:spPr>
        <p:txBody>
          <a:bodyPr wrap="square" rtlCol="0">
            <a:spAutoFit/>
          </a:bodyPr>
          <a:lstStyle/>
          <a:p>
            <a:pPr algn="ctr"/>
            <a:r>
              <a:rPr lang="en-US" sz="2000" dirty="0"/>
              <a:t>Criteria for </a:t>
            </a:r>
            <a:r>
              <a:rPr lang="en-US" sz="2000" dirty="0">
                <a:solidFill>
                  <a:schemeClr val="accent1"/>
                </a:solidFill>
              </a:rPr>
              <a:t>phototherapy</a:t>
            </a:r>
            <a:r>
              <a:rPr lang="en-US" sz="2000" dirty="0"/>
              <a:t> for infants </a:t>
            </a:r>
            <a:r>
              <a:rPr lang="en-US" sz="2000" b="1" u="sng" dirty="0"/>
              <a:t>WITH</a:t>
            </a:r>
            <a:r>
              <a:rPr lang="en-US" sz="2000" dirty="0"/>
              <a:t> neurotoxicity risk factors other than gestational age</a:t>
            </a:r>
          </a:p>
        </p:txBody>
      </p:sp>
      <p:sp>
        <p:nvSpPr>
          <p:cNvPr id="7" name="TextBox 6">
            <a:extLst>
              <a:ext uri="{FF2B5EF4-FFF2-40B4-BE49-F238E27FC236}">
                <a16:creationId xmlns:a16="http://schemas.microsoft.com/office/drawing/2014/main" id="{87A5FA00-F243-B6E4-A2C6-BDC34739DD85}"/>
              </a:ext>
            </a:extLst>
          </p:cNvPr>
          <p:cNvSpPr txBox="1"/>
          <p:nvPr/>
        </p:nvSpPr>
        <p:spPr>
          <a:xfrm>
            <a:off x="0" y="6492875"/>
            <a:ext cx="1507529" cy="338554"/>
          </a:xfrm>
          <a:prstGeom prst="rect">
            <a:avLst/>
          </a:prstGeom>
          <a:noFill/>
        </p:spPr>
        <p:txBody>
          <a:bodyPr wrap="none" rtlCol="0">
            <a:spAutoFit/>
          </a:bodyPr>
          <a:lstStyle/>
          <a:p>
            <a:r>
              <a:rPr lang="en-US" sz="1600" dirty="0"/>
              <a:t>Pediatrics, 2022</a:t>
            </a:r>
          </a:p>
        </p:txBody>
      </p:sp>
    </p:spTree>
    <p:extLst>
      <p:ext uri="{BB962C8B-B14F-4D97-AF65-F5344CB8AC3E}">
        <p14:creationId xmlns:p14="http://schemas.microsoft.com/office/powerpoint/2010/main" val="5046759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2A4E5-F44C-B14C-9B52-120ACD527772}"/>
              </a:ext>
            </a:extLst>
          </p:cNvPr>
          <p:cNvSpPr>
            <a:spLocks noGrp="1"/>
          </p:cNvSpPr>
          <p:nvPr>
            <p:ph type="title"/>
          </p:nvPr>
        </p:nvSpPr>
        <p:spPr/>
        <p:txBody>
          <a:bodyPr/>
          <a:lstStyle/>
          <a:p>
            <a:r>
              <a:rPr lang="en-US" dirty="0"/>
              <a:t>What’s new – </a:t>
            </a:r>
            <a:r>
              <a:rPr lang="en-US" dirty="0">
                <a:solidFill>
                  <a:srgbClr val="FF0000"/>
                </a:solidFill>
              </a:rPr>
              <a:t>exchange transfusion</a:t>
            </a:r>
          </a:p>
        </p:txBody>
      </p:sp>
      <p:pic>
        <p:nvPicPr>
          <p:cNvPr id="5" name="Picture 4" descr="Chart&#10;&#10;Description automatically generated">
            <a:extLst>
              <a:ext uri="{FF2B5EF4-FFF2-40B4-BE49-F238E27FC236}">
                <a16:creationId xmlns:a16="http://schemas.microsoft.com/office/drawing/2014/main" id="{6A9E7EB2-ABD7-D2FC-BEFC-E05DCC5884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2203237"/>
            <a:ext cx="7772400" cy="4417233"/>
          </a:xfrm>
          <a:prstGeom prst="rect">
            <a:avLst/>
          </a:prstGeom>
        </p:spPr>
      </p:pic>
      <p:sp>
        <p:nvSpPr>
          <p:cNvPr id="6" name="TextBox 5">
            <a:extLst>
              <a:ext uri="{FF2B5EF4-FFF2-40B4-BE49-F238E27FC236}">
                <a16:creationId xmlns:a16="http://schemas.microsoft.com/office/drawing/2014/main" id="{59DEEAED-B9AD-8EEC-E796-C57CC65D40DB}"/>
              </a:ext>
            </a:extLst>
          </p:cNvPr>
          <p:cNvSpPr txBox="1"/>
          <p:nvPr/>
        </p:nvSpPr>
        <p:spPr>
          <a:xfrm>
            <a:off x="3368749" y="1504507"/>
            <a:ext cx="5638800" cy="707886"/>
          </a:xfrm>
          <a:prstGeom prst="rect">
            <a:avLst/>
          </a:prstGeom>
          <a:noFill/>
        </p:spPr>
        <p:txBody>
          <a:bodyPr wrap="square" rtlCol="0">
            <a:spAutoFit/>
          </a:bodyPr>
          <a:lstStyle/>
          <a:p>
            <a:pPr algn="ctr"/>
            <a:r>
              <a:rPr lang="en-US" sz="2000" dirty="0"/>
              <a:t>Criteria for </a:t>
            </a:r>
            <a:r>
              <a:rPr lang="en-US" sz="2000" dirty="0">
                <a:solidFill>
                  <a:srgbClr val="FF0000"/>
                </a:solidFill>
              </a:rPr>
              <a:t>exchange transfusion </a:t>
            </a:r>
            <a:r>
              <a:rPr lang="en-US" sz="2000" dirty="0"/>
              <a:t>for infants with </a:t>
            </a:r>
            <a:r>
              <a:rPr lang="en-US" sz="2000" b="1" u="sng" dirty="0"/>
              <a:t>NO</a:t>
            </a:r>
            <a:r>
              <a:rPr lang="en-US" sz="2000" dirty="0"/>
              <a:t> neurotoxicity risk factors other than gestational age</a:t>
            </a:r>
          </a:p>
        </p:txBody>
      </p:sp>
      <p:sp>
        <p:nvSpPr>
          <p:cNvPr id="7" name="TextBox 6">
            <a:extLst>
              <a:ext uri="{FF2B5EF4-FFF2-40B4-BE49-F238E27FC236}">
                <a16:creationId xmlns:a16="http://schemas.microsoft.com/office/drawing/2014/main" id="{AF96C061-BE55-6C6E-89AC-FAFCB95727A3}"/>
              </a:ext>
            </a:extLst>
          </p:cNvPr>
          <p:cNvSpPr txBox="1"/>
          <p:nvPr/>
        </p:nvSpPr>
        <p:spPr>
          <a:xfrm>
            <a:off x="0" y="6492875"/>
            <a:ext cx="1507529" cy="338554"/>
          </a:xfrm>
          <a:prstGeom prst="rect">
            <a:avLst/>
          </a:prstGeom>
          <a:noFill/>
        </p:spPr>
        <p:txBody>
          <a:bodyPr wrap="none" rtlCol="0">
            <a:spAutoFit/>
          </a:bodyPr>
          <a:lstStyle/>
          <a:p>
            <a:r>
              <a:rPr lang="en-US" sz="1600" dirty="0"/>
              <a:t>Pediatrics, 2022</a:t>
            </a:r>
          </a:p>
        </p:txBody>
      </p:sp>
    </p:spTree>
    <p:extLst>
      <p:ext uri="{BB962C8B-B14F-4D97-AF65-F5344CB8AC3E}">
        <p14:creationId xmlns:p14="http://schemas.microsoft.com/office/powerpoint/2010/main" val="42247700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2A4E5-F44C-B14C-9B52-120ACD527772}"/>
              </a:ext>
            </a:extLst>
          </p:cNvPr>
          <p:cNvSpPr>
            <a:spLocks noGrp="1"/>
          </p:cNvSpPr>
          <p:nvPr>
            <p:ph type="title"/>
          </p:nvPr>
        </p:nvSpPr>
        <p:spPr/>
        <p:txBody>
          <a:bodyPr/>
          <a:lstStyle/>
          <a:p>
            <a:r>
              <a:rPr lang="en-US" dirty="0"/>
              <a:t>What’s new – </a:t>
            </a:r>
            <a:r>
              <a:rPr lang="en-US" dirty="0">
                <a:solidFill>
                  <a:srgbClr val="FF0000"/>
                </a:solidFill>
              </a:rPr>
              <a:t>exchange transfusion</a:t>
            </a:r>
          </a:p>
        </p:txBody>
      </p:sp>
      <p:sp>
        <p:nvSpPr>
          <p:cNvPr id="6" name="TextBox 5">
            <a:extLst>
              <a:ext uri="{FF2B5EF4-FFF2-40B4-BE49-F238E27FC236}">
                <a16:creationId xmlns:a16="http://schemas.microsoft.com/office/drawing/2014/main" id="{59DEEAED-B9AD-8EEC-E796-C57CC65D40DB}"/>
              </a:ext>
            </a:extLst>
          </p:cNvPr>
          <p:cNvSpPr txBox="1"/>
          <p:nvPr/>
        </p:nvSpPr>
        <p:spPr>
          <a:xfrm>
            <a:off x="3368749" y="1504507"/>
            <a:ext cx="5638800" cy="707886"/>
          </a:xfrm>
          <a:prstGeom prst="rect">
            <a:avLst/>
          </a:prstGeom>
          <a:noFill/>
        </p:spPr>
        <p:txBody>
          <a:bodyPr wrap="square" rtlCol="0">
            <a:spAutoFit/>
          </a:bodyPr>
          <a:lstStyle/>
          <a:p>
            <a:pPr algn="ctr"/>
            <a:r>
              <a:rPr lang="en-US" sz="2000" dirty="0"/>
              <a:t>Criteria for </a:t>
            </a:r>
            <a:r>
              <a:rPr lang="en-US" sz="2000" dirty="0">
                <a:solidFill>
                  <a:srgbClr val="FF0000"/>
                </a:solidFill>
              </a:rPr>
              <a:t>exchange transfusion </a:t>
            </a:r>
            <a:r>
              <a:rPr lang="en-US" sz="2000" dirty="0"/>
              <a:t>for infants </a:t>
            </a:r>
            <a:r>
              <a:rPr lang="en-US" sz="2000" b="1" u="sng" dirty="0"/>
              <a:t>WITH</a:t>
            </a:r>
            <a:r>
              <a:rPr lang="en-US" sz="2000" dirty="0"/>
              <a:t> neurotoxicity risk factors other than gestational age</a:t>
            </a:r>
          </a:p>
        </p:txBody>
      </p:sp>
      <p:pic>
        <p:nvPicPr>
          <p:cNvPr id="3" name="Picture 2" descr="Chart&#10;&#10;Description automatically generated">
            <a:extLst>
              <a:ext uri="{FF2B5EF4-FFF2-40B4-BE49-F238E27FC236}">
                <a16:creationId xmlns:a16="http://schemas.microsoft.com/office/drawing/2014/main" id="{C641AA59-14D9-1813-391C-34F9B43F81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2201756"/>
            <a:ext cx="7772400" cy="4405662"/>
          </a:xfrm>
          <a:prstGeom prst="rect">
            <a:avLst/>
          </a:prstGeom>
        </p:spPr>
      </p:pic>
      <p:sp>
        <p:nvSpPr>
          <p:cNvPr id="4" name="TextBox 3">
            <a:extLst>
              <a:ext uri="{FF2B5EF4-FFF2-40B4-BE49-F238E27FC236}">
                <a16:creationId xmlns:a16="http://schemas.microsoft.com/office/drawing/2014/main" id="{93AF3A65-F003-5AF7-9414-F08D03E2E311}"/>
              </a:ext>
            </a:extLst>
          </p:cNvPr>
          <p:cNvSpPr txBox="1"/>
          <p:nvPr/>
        </p:nvSpPr>
        <p:spPr>
          <a:xfrm>
            <a:off x="0" y="6492875"/>
            <a:ext cx="1507529" cy="338554"/>
          </a:xfrm>
          <a:prstGeom prst="rect">
            <a:avLst/>
          </a:prstGeom>
          <a:noFill/>
        </p:spPr>
        <p:txBody>
          <a:bodyPr wrap="none" rtlCol="0">
            <a:spAutoFit/>
          </a:bodyPr>
          <a:lstStyle/>
          <a:p>
            <a:r>
              <a:rPr lang="en-US" sz="1600" dirty="0"/>
              <a:t>Pediatrics, 2022</a:t>
            </a:r>
          </a:p>
        </p:txBody>
      </p:sp>
    </p:spTree>
    <p:extLst>
      <p:ext uri="{BB962C8B-B14F-4D97-AF65-F5344CB8AC3E}">
        <p14:creationId xmlns:p14="http://schemas.microsoft.com/office/powerpoint/2010/main" val="39700040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4E3FF-E356-EFC5-D2FA-46DFBDE55D6B}"/>
              </a:ext>
            </a:extLst>
          </p:cNvPr>
          <p:cNvSpPr>
            <a:spLocks noGrp="1"/>
          </p:cNvSpPr>
          <p:nvPr>
            <p:ph type="title"/>
          </p:nvPr>
        </p:nvSpPr>
        <p:spPr/>
        <p:txBody>
          <a:bodyPr/>
          <a:lstStyle/>
          <a:p>
            <a:r>
              <a:rPr lang="en-US" dirty="0"/>
              <a:t>Escalation of care</a:t>
            </a:r>
          </a:p>
        </p:txBody>
      </p:sp>
      <p:sp>
        <p:nvSpPr>
          <p:cNvPr id="3" name="Content Placeholder 2">
            <a:extLst>
              <a:ext uri="{FF2B5EF4-FFF2-40B4-BE49-F238E27FC236}">
                <a16:creationId xmlns:a16="http://schemas.microsoft.com/office/drawing/2014/main" id="{329292D5-5E43-BBB7-D8EF-7A8F9B23CF49}"/>
              </a:ext>
            </a:extLst>
          </p:cNvPr>
          <p:cNvSpPr>
            <a:spLocks noGrp="1"/>
          </p:cNvSpPr>
          <p:nvPr>
            <p:ph idx="1"/>
          </p:nvPr>
        </p:nvSpPr>
        <p:spPr/>
        <p:txBody>
          <a:bodyPr>
            <a:normAutofit lnSpcReduction="10000"/>
          </a:bodyPr>
          <a:lstStyle/>
          <a:p>
            <a:r>
              <a:rPr lang="en-US" dirty="0"/>
              <a:t>Intensive care needed with elevated or rapidly increasing TSB</a:t>
            </a:r>
          </a:p>
          <a:p>
            <a:r>
              <a:rPr lang="en-US" dirty="0"/>
              <a:t>Goal is to avoid exchange transfusion and prevent CBE</a:t>
            </a:r>
          </a:p>
          <a:p>
            <a:endParaRPr lang="en-US" dirty="0"/>
          </a:p>
          <a:p>
            <a:r>
              <a:rPr lang="en-US" dirty="0"/>
              <a:t>Threshold is </a:t>
            </a:r>
            <a:r>
              <a:rPr lang="en-US" dirty="0">
                <a:solidFill>
                  <a:srgbClr val="FF0000"/>
                </a:solidFill>
              </a:rPr>
              <a:t>TSB within </a:t>
            </a:r>
            <a:r>
              <a:rPr lang="en-US" b="1" dirty="0">
                <a:solidFill>
                  <a:srgbClr val="FF0000"/>
                </a:solidFill>
              </a:rPr>
              <a:t>2 mg/dL </a:t>
            </a:r>
            <a:r>
              <a:rPr lang="en-US" dirty="0">
                <a:solidFill>
                  <a:srgbClr val="FF0000"/>
                </a:solidFill>
              </a:rPr>
              <a:t>of the exchange transfusion threshold</a:t>
            </a:r>
          </a:p>
          <a:p>
            <a:r>
              <a:rPr lang="en-US" dirty="0"/>
              <a:t>As always – </a:t>
            </a:r>
            <a:r>
              <a:rPr lang="en-US" b="1" dirty="0"/>
              <a:t>include any direct-reacting bilirubin</a:t>
            </a:r>
            <a:r>
              <a:rPr lang="en-US" dirty="0"/>
              <a:t> and </a:t>
            </a:r>
            <a:r>
              <a:rPr lang="en-US" dirty="0">
                <a:solidFill>
                  <a:srgbClr val="FF0000"/>
                </a:solidFill>
              </a:rPr>
              <a:t>use TSB as the definitive test to guide management</a:t>
            </a:r>
          </a:p>
          <a:p>
            <a:endParaRPr lang="en-US" dirty="0"/>
          </a:p>
          <a:p>
            <a:r>
              <a:rPr lang="en-US" dirty="0"/>
              <a:t>Optimal location for management – </a:t>
            </a:r>
            <a:r>
              <a:rPr lang="en-US" b="1" dirty="0"/>
              <a:t>NICU</a:t>
            </a:r>
            <a:r>
              <a:rPr lang="en-US" dirty="0"/>
              <a:t> capable of performing ET if necessary</a:t>
            </a:r>
          </a:p>
        </p:txBody>
      </p:sp>
    </p:spTree>
    <p:extLst>
      <p:ext uri="{BB962C8B-B14F-4D97-AF65-F5344CB8AC3E}">
        <p14:creationId xmlns:p14="http://schemas.microsoft.com/office/powerpoint/2010/main" val="12036901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63272-7A70-1DB7-91C1-513E6E1A615A}"/>
              </a:ext>
            </a:extLst>
          </p:cNvPr>
          <p:cNvSpPr>
            <a:spLocks noGrp="1"/>
          </p:cNvSpPr>
          <p:nvPr>
            <p:ph type="title"/>
          </p:nvPr>
        </p:nvSpPr>
        <p:spPr/>
        <p:txBody>
          <a:bodyPr/>
          <a:lstStyle/>
          <a:p>
            <a:r>
              <a:rPr lang="en-US" dirty="0"/>
              <a:t>Escalation of care</a:t>
            </a:r>
          </a:p>
        </p:txBody>
      </p:sp>
      <p:sp>
        <p:nvSpPr>
          <p:cNvPr id="3" name="Content Placeholder 2">
            <a:extLst>
              <a:ext uri="{FF2B5EF4-FFF2-40B4-BE49-F238E27FC236}">
                <a16:creationId xmlns:a16="http://schemas.microsoft.com/office/drawing/2014/main" id="{8CA7347E-1BD0-D9AC-AF0D-8A1185C23E83}"/>
              </a:ext>
            </a:extLst>
          </p:cNvPr>
          <p:cNvSpPr>
            <a:spLocks noGrp="1"/>
          </p:cNvSpPr>
          <p:nvPr>
            <p:ph sz="half" idx="1"/>
          </p:nvPr>
        </p:nvSpPr>
        <p:spPr/>
        <p:txBody>
          <a:bodyPr>
            <a:normAutofit fontScale="92500"/>
          </a:bodyPr>
          <a:lstStyle/>
          <a:p>
            <a:r>
              <a:rPr lang="en-US" dirty="0"/>
              <a:t>If infant is not at a location appropriate for ET, arrange transfer</a:t>
            </a:r>
          </a:p>
          <a:p>
            <a:pPr lvl="1"/>
            <a:r>
              <a:rPr lang="en-US" dirty="0"/>
              <a:t>Continue intensive PT</a:t>
            </a:r>
          </a:p>
          <a:p>
            <a:pPr lvl="1"/>
            <a:r>
              <a:rPr lang="en-US" dirty="0"/>
              <a:t>Continue PO and IV hydration</a:t>
            </a:r>
          </a:p>
          <a:p>
            <a:endParaRPr lang="en-US" dirty="0"/>
          </a:p>
          <a:p>
            <a:r>
              <a:rPr lang="en-US" dirty="0"/>
              <a:t>Labs</a:t>
            </a:r>
          </a:p>
          <a:p>
            <a:pPr lvl="1"/>
            <a:r>
              <a:rPr lang="en-US" dirty="0"/>
              <a:t>Complete blood count</a:t>
            </a:r>
          </a:p>
          <a:p>
            <a:pPr lvl="1"/>
            <a:r>
              <a:rPr lang="en-US" dirty="0"/>
              <a:t>Serum electrolytes</a:t>
            </a:r>
          </a:p>
          <a:p>
            <a:pPr lvl="1"/>
            <a:r>
              <a:rPr lang="en-US" dirty="0"/>
              <a:t>Serum albumin</a:t>
            </a:r>
          </a:p>
          <a:p>
            <a:pPr lvl="1"/>
            <a:r>
              <a:rPr lang="en-US" dirty="0"/>
              <a:t>Coombs test (DAT)</a:t>
            </a:r>
          </a:p>
          <a:p>
            <a:pPr lvl="1"/>
            <a:r>
              <a:rPr lang="en-US" dirty="0"/>
              <a:t>Frequent reassessment of TSB</a:t>
            </a:r>
          </a:p>
        </p:txBody>
      </p:sp>
      <p:sp>
        <p:nvSpPr>
          <p:cNvPr id="4" name="Content Placeholder 3">
            <a:extLst>
              <a:ext uri="{FF2B5EF4-FFF2-40B4-BE49-F238E27FC236}">
                <a16:creationId xmlns:a16="http://schemas.microsoft.com/office/drawing/2014/main" id="{B80198C0-89C1-CDAA-AC78-4A3E3F8ABE33}"/>
              </a:ext>
            </a:extLst>
          </p:cNvPr>
          <p:cNvSpPr>
            <a:spLocks noGrp="1"/>
          </p:cNvSpPr>
          <p:nvPr>
            <p:ph sz="half" idx="2"/>
          </p:nvPr>
        </p:nvSpPr>
        <p:spPr/>
        <p:txBody>
          <a:bodyPr>
            <a:normAutofit fontScale="92500"/>
          </a:bodyPr>
          <a:lstStyle/>
          <a:p>
            <a:r>
              <a:rPr lang="en-US" dirty="0"/>
              <a:t>Consider IVIG (0.5-1 g/kg) over 2 hours </a:t>
            </a:r>
            <a:r>
              <a:rPr lang="en-US" b="1" dirty="0"/>
              <a:t>IF</a:t>
            </a:r>
            <a:r>
              <a:rPr lang="en-US" dirty="0"/>
              <a:t> </a:t>
            </a:r>
            <a:r>
              <a:rPr lang="en-US" dirty="0" err="1"/>
              <a:t>isoimmune</a:t>
            </a:r>
            <a:r>
              <a:rPr lang="en-US" dirty="0"/>
              <a:t> hemolytic disease present</a:t>
            </a:r>
          </a:p>
          <a:p>
            <a:pPr lvl="1"/>
            <a:r>
              <a:rPr lang="en-US" dirty="0"/>
              <a:t>Unclear effectiveness</a:t>
            </a:r>
          </a:p>
          <a:p>
            <a:endParaRPr lang="en-US" dirty="0"/>
          </a:p>
          <a:p>
            <a:r>
              <a:rPr lang="en-US" dirty="0"/>
              <a:t>Frequent neurologic assessments</a:t>
            </a:r>
          </a:p>
        </p:txBody>
      </p:sp>
    </p:spTree>
    <p:extLst>
      <p:ext uri="{BB962C8B-B14F-4D97-AF65-F5344CB8AC3E}">
        <p14:creationId xmlns:p14="http://schemas.microsoft.com/office/powerpoint/2010/main" val="836295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4E3FF-E356-EFC5-D2FA-46DFBDE55D6B}"/>
              </a:ext>
            </a:extLst>
          </p:cNvPr>
          <p:cNvSpPr>
            <a:spLocks noGrp="1"/>
          </p:cNvSpPr>
          <p:nvPr>
            <p:ph type="title"/>
          </p:nvPr>
        </p:nvSpPr>
        <p:spPr/>
        <p:txBody>
          <a:bodyPr/>
          <a:lstStyle/>
          <a:p>
            <a:r>
              <a:rPr lang="en-US" dirty="0"/>
              <a:t>Escalation of care</a:t>
            </a:r>
          </a:p>
        </p:txBody>
      </p:sp>
      <p:pic>
        <p:nvPicPr>
          <p:cNvPr id="9" name="Picture 8">
            <a:extLst>
              <a:ext uri="{FF2B5EF4-FFF2-40B4-BE49-F238E27FC236}">
                <a16:creationId xmlns:a16="http://schemas.microsoft.com/office/drawing/2014/main" id="{5AEEF2BA-1E37-AAED-3FB9-7C354E9CFC8F}"/>
              </a:ext>
            </a:extLst>
          </p:cNvPr>
          <p:cNvPicPr>
            <a:picLocks noChangeAspect="1"/>
          </p:cNvPicPr>
          <p:nvPr/>
        </p:nvPicPr>
        <p:blipFill>
          <a:blip r:embed="rId3"/>
          <a:stretch>
            <a:fillRect/>
          </a:stretch>
        </p:blipFill>
        <p:spPr>
          <a:xfrm>
            <a:off x="1857038" y="1690688"/>
            <a:ext cx="8477924" cy="4269578"/>
          </a:xfrm>
          <a:prstGeom prst="rect">
            <a:avLst/>
          </a:prstGeom>
        </p:spPr>
      </p:pic>
      <p:sp>
        <p:nvSpPr>
          <p:cNvPr id="10" name="TextBox 9">
            <a:extLst>
              <a:ext uri="{FF2B5EF4-FFF2-40B4-BE49-F238E27FC236}">
                <a16:creationId xmlns:a16="http://schemas.microsoft.com/office/drawing/2014/main" id="{B717422D-0590-F782-3ECC-9086547C1A11}"/>
              </a:ext>
            </a:extLst>
          </p:cNvPr>
          <p:cNvSpPr txBox="1"/>
          <p:nvPr/>
        </p:nvSpPr>
        <p:spPr>
          <a:xfrm>
            <a:off x="0" y="6492875"/>
            <a:ext cx="1507529" cy="338554"/>
          </a:xfrm>
          <a:prstGeom prst="rect">
            <a:avLst/>
          </a:prstGeom>
          <a:noFill/>
        </p:spPr>
        <p:txBody>
          <a:bodyPr wrap="none" rtlCol="0">
            <a:spAutoFit/>
          </a:bodyPr>
          <a:lstStyle/>
          <a:p>
            <a:r>
              <a:rPr lang="en-US" sz="1600" dirty="0"/>
              <a:t>Pediatrics, 2022</a:t>
            </a:r>
          </a:p>
        </p:txBody>
      </p:sp>
    </p:spTree>
    <p:extLst>
      <p:ext uri="{BB962C8B-B14F-4D97-AF65-F5344CB8AC3E}">
        <p14:creationId xmlns:p14="http://schemas.microsoft.com/office/powerpoint/2010/main" val="8209419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80717-B74B-B263-EFFE-FA0D709AE92E}"/>
              </a:ext>
            </a:extLst>
          </p:cNvPr>
          <p:cNvSpPr>
            <a:spLocks noGrp="1"/>
          </p:cNvSpPr>
          <p:nvPr>
            <p:ph type="title"/>
          </p:nvPr>
        </p:nvSpPr>
        <p:spPr/>
        <p:txBody>
          <a:bodyPr/>
          <a:lstStyle/>
          <a:p>
            <a:r>
              <a:rPr lang="en-US" dirty="0"/>
              <a:t>Timing of follow up after discharge</a:t>
            </a:r>
          </a:p>
        </p:txBody>
      </p:sp>
      <p:sp>
        <p:nvSpPr>
          <p:cNvPr id="3" name="Content Placeholder 2">
            <a:extLst>
              <a:ext uri="{FF2B5EF4-FFF2-40B4-BE49-F238E27FC236}">
                <a16:creationId xmlns:a16="http://schemas.microsoft.com/office/drawing/2014/main" id="{F49B3FF7-8D92-E81E-E33D-ADFC52873BF3}"/>
              </a:ext>
            </a:extLst>
          </p:cNvPr>
          <p:cNvSpPr>
            <a:spLocks noGrp="1"/>
          </p:cNvSpPr>
          <p:nvPr>
            <p:ph idx="1"/>
          </p:nvPr>
        </p:nvSpPr>
        <p:spPr/>
        <p:txBody>
          <a:bodyPr/>
          <a:lstStyle/>
          <a:p>
            <a:r>
              <a:rPr lang="en-US" dirty="0"/>
              <a:t>Previous guidelines for follow up (2004 CPG, 2009 revision) – did not take into account GA, NT risk factors, excluded DAT+ infants</a:t>
            </a:r>
          </a:p>
          <a:p>
            <a:endParaRPr lang="en-US" dirty="0"/>
          </a:p>
          <a:p>
            <a:r>
              <a:rPr lang="en-US" dirty="0"/>
              <a:t>Use difference between TSB and PT threshold to determine timing of follow up</a:t>
            </a:r>
          </a:p>
          <a:p>
            <a:endParaRPr lang="en-US" dirty="0"/>
          </a:p>
          <a:p>
            <a:r>
              <a:rPr lang="en-US" dirty="0"/>
              <a:t>New process incorporates GA, NT risk factors into follow up decision making process</a:t>
            </a:r>
          </a:p>
        </p:txBody>
      </p:sp>
    </p:spTree>
    <p:extLst>
      <p:ext uri="{BB962C8B-B14F-4D97-AF65-F5344CB8AC3E}">
        <p14:creationId xmlns:p14="http://schemas.microsoft.com/office/powerpoint/2010/main" val="25241324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20AEA-85E8-C75F-CDF0-D3ADD8F5C688}"/>
              </a:ext>
            </a:extLst>
          </p:cNvPr>
          <p:cNvSpPr>
            <a:spLocks noGrp="1"/>
          </p:cNvSpPr>
          <p:nvPr>
            <p:ph type="title"/>
          </p:nvPr>
        </p:nvSpPr>
        <p:spPr>
          <a:xfrm>
            <a:off x="838200" y="365125"/>
            <a:ext cx="3581400" cy="1325563"/>
          </a:xfrm>
        </p:spPr>
        <p:txBody>
          <a:bodyPr>
            <a:normAutofit fontScale="90000"/>
          </a:bodyPr>
          <a:lstStyle/>
          <a:p>
            <a:r>
              <a:rPr lang="en-US" dirty="0"/>
              <a:t>Timing of follow up after discharge</a:t>
            </a:r>
          </a:p>
        </p:txBody>
      </p:sp>
      <p:pic>
        <p:nvPicPr>
          <p:cNvPr id="7" name="Picture 6">
            <a:extLst>
              <a:ext uri="{FF2B5EF4-FFF2-40B4-BE49-F238E27FC236}">
                <a16:creationId xmlns:a16="http://schemas.microsoft.com/office/drawing/2014/main" id="{3E7F1774-E2BE-87EF-A306-A72C8910D8F5}"/>
              </a:ext>
            </a:extLst>
          </p:cNvPr>
          <p:cNvPicPr>
            <a:picLocks noChangeAspect="1"/>
          </p:cNvPicPr>
          <p:nvPr/>
        </p:nvPicPr>
        <p:blipFill>
          <a:blip r:embed="rId3"/>
          <a:stretch>
            <a:fillRect/>
          </a:stretch>
        </p:blipFill>
        <p:spPr>
          <a:xfrm>
            <a:off x="2921833" y="677979"/>
            <a:ext cx="8700324" cy="6158914"/>
          </a:xfrm>
          <a:prstGeom prst="rect">
            <a:avLst/>
          </a:prstGeom>
        </p:spPr>
      </p:pic>
      <p:sp>
        <p:nvSpPr>
          <p:cNvPr id="8" name="TextBox 7">
            <a:extLst>
              <a:ext uri="{FF2B5EF4-FFF2-40B4-BE49-F238E27FC236}">
                <a16:creationId xmlns:a16="http://schemas.microsoft.com/office/drawing/2014/main" id="{D49B93FC-1CE4-70A9-65D3-3B2DFDC37F60}"/>
              </a:ext>
            </a:extLst>
          </p:cNvPr>
          <p:cNvSpPr txBox="1"/>
          <p:nvPr/>
        </p:nvSpPr>
        <p:spPr>
          <a:xfrm>
            <a:off x="0" y="6492875"/>
            <a:ext cx="1507529" cy="338554"/>
          </a:xfrm>
          <a:prstGeom prst="rect">
            <a:avLst/>
          </a:prstGeom>
          <a:noFill/>
        </p:spPr>
        <p:txBody>
          <a:bodyPr wrap="none" rtlCol="0">
            <a:spAutoFit/>
          </a:bodyPr>
          <a:lstStyle/>
          <a:p>
            <a:r>
              <a:rPr lang="en-US" sz="1600" dirty="0"/>
              <a:t>Pediatrics, 2022</a:t>
            </a:r>
          </a:p>
        </p:txBody>
      </p:sp>
    </p:spTree>
    <p:extLst>
      <p:ext uri="{BB962C8B-B14F-4D97-AF65-F5344CB8AC3E}">
        <p14:creationId xmlns:p14="http://schemas.microsoft.com/office/powerpoint/2010/main" val="38725769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C4F21E-5CBF-8FCC-ECC0-FA02FA89A9E6}"/>
              </a:ext>
            </a:extLst>
          </p:cNvPr>
          <p:cNvSpPr>
            <a:spLocks noGrp="1"/>
          </p:cNvSpPr>
          <p:nvPr>
            <p:ph type="ctrTitle"/>
          </p:nvPr>
        </p:nvSpPr>
        <p:spPr>
          <a:xfrm>
            <a:off x="1524000" y="2756451"/>
            <a:ext cx="9144000" cy="753511"/>
          </a:xfrm>
        </p:spPr>
        <p:txBody>
          <a:bodyPr>
            <a:normAutofit/>
          </a:bodyPr>
          <a:lstStyle/>
          <a:p>
            <a:r>
              <a:rPr lang="en-US" sz="4400" dirty="0"/>
              <a:t>Clinical case reviews</a:t>
            </a:r>
          </a:p>
        </p:txBody>
      </p:sp>
    </p:spTree>
    <p:extLst>
      <p:ext uri="{BB962C8B-B14F-4D97-AF65-F5344CB8AC3E}">
        <p14:creationId xmlns:p14="http://schemas.microsoft.com/office/powerpoint/2010/main" val="3136290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E9C795B2-4134-75FF-57AA-AF97A1C888F4}"/>
              </a:ext>
            </a:extLst>
          </p:cNvPr>
          <p:cNvPicPr>
            <a:picLocks noChangeAspect="1"/>
          </p:cNvPicPr>
          <p:nvPr/>
        </p:nvPicPr>
        <p:blipFill>
          <a:blip r:embed="rId3"/>
          <a:stretch>
            <a:fillRect/>
          </a:stretch>
        </p:blipFill>
        <p:spPr>
          <a:xfrm>
            <a:off x="2209800" y="1690688"/>
            <a:ext cx="7772400" cy="4132253"/>
          </a:xfrm>
          <a:prstGeom prst="rect">
            <a:avLst/>
          </a:prstGeom>
        </p:spPr>
      </p:pic>
      <p:sp>
        <p:nvSpPr>
          <p:cNvPr id="3" name="Title 1">
            <a:extLst>
              <a:ext uri="{FF2B5EF4-FFF2-40B4-BE49-F238E27FC236}">
                <a16:creationId xmlns:a16="http://schemas.microsoft.com/office/drawing/2014/main" id="{6DF52B84-4C48-4A66-2D23-7EAF2D33410E}"/>
              </a:ext>
            </a:extLst>
          </p:cNvPr>
          <p:cNvSpPr>
            <a:spLocks noGrp="1"/>
          </p:cNvSpPr>
          <p:nvPr>
            <p:ph type="title"/>
          </p:nvPr>
        </p:nvSpPr>
        <p:spPr>
          <a:xfrm>
            <a:off x="838200" y="-32435"/>
            <a:ext cx="10515600" cy="1325563"/>
          </a:xfrm>
        </p:spPr>
        <p:txBody>
          <a:bodyPr/>
          <a:lstStyle/>
          <a:p>
            <a:r>
              <a:rPr lang="en-US" dirty="0"/>
              <a:t>Also in 2004…</a:t>
            </a:r>
          </a:p>
        </p:txBody>
      </p:sp>
    </p:spTree>
    <p:extLst>
      <p:ext uri="{BB962C8B-B14F-4D97-AF65-F5344CB8AC3E}">
        <p14:creationId xmlns:p14="http://schemas.microsoft.com/office/powerpoint/2010/main" val="32841320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C87B8-0598-ABFE-B970-33D4CC162182}"/>
              </a:ext>
            </a:extLst>
          </p:cNvPr>
          <p:cNvSpPr>
            <a:spLocks noGrp="1"/>
          </p:cNvSpPr>
          <p:nvPr>
            <p:ph type="title"/>
          </p:nvPr>
        </p:nvSpPr>
        <p:spPr/>
        <p:txBody>
          <a:bodyPr/>
          <a:lstStyle/>
          <a:p>
            <a:r>
              <a:rPr lang="en-US" dirty="0"/>
              <a:t>Case 1</a:t>
            </a:r>
          </a:p>
        </p:txBody>
      </p:sp>
      <p:sp>
        <p:nvSpPr>
          <p:cNvPr id="3" name="Content Placeholder 2">
            <a:extLst>
              <a:ext uri="{FF2B5EF4-FFF2-40B4-BE49-F238E27FC236}">
                <a16:creationId xmlns:a16="http://schemas.microsoft.com/office/drawing/2014/main" id="{155FC70F-AECC-F697-E3BC-568B24C9E10F}"/>
              </a:ext>
            </a:extLst>
          </p:cNvPr>
          <p:cNvSpPr>
            <a:spLocks noGrp="1"/>
          </p:cNvSpPr>
          <p:nvPr>
            <p:ph idx="1"/>
          </p:nvPr>
        </p:nvSpPr>
        <p:spPr/>
        <p:txBody>
          <a:bodyPr>
            <a:normAutofit lnSpcReduction="10000"/>
          </a:bodyPr>
          <a:lstStyle/>
          <a:p>
            <a:pPr marL="0" indent="0">
              <a:buNone/>
            </a:pPr>
            <a:r>
              <a:rPr lang="en-US" sz="2800" dirty="0">
                <a:sym typeface="Wingdings" pitchFamily="2" charset="2"/>
              </a:rPr>
              <a:t>You are rounding in the newborn nursery at your hospital and are examining a 6 hour old male infant born overnight at 37 weeks born by SVD.  He is not jaundiced.  Reviewing his mother’s chart, you note that his mother was late to prenatal care and does not have a blood type or antibody screen done.  What is the most appropriate course of action?</a:t>
            </a:r>
          </a:p>
          <a:p>
            <a:pPr marL="0" indent="0">
              <a:buNone/>
            </a:pPr>
            <a:endParaRPr lang="en-US" dirty="0">
              <a:sym typeface="Wingdings" pitchFamily="2" charset="2"/>
            </a:endParaRPr>
          </a:p>
          <a:p>
            <a:pPr marL="457200" indent="-457200">
              <a:buAutoNum type="alphaUcPeriod"/>
            </a:pPr>
            <a:r>
              <a:rPr lang="en-US" sz="2800" dirty="0">
                <a:sym typeface="Wingdings" pitchFamily="2" charset="2"/>
              </a:rPr>
              <a:t>No interventions are needed since the infant is not jaundiced</a:t>
            </a:r>
          </a:p>
          <a:p>
            <a:pPr marL="457200" indent="-457200">
              <a:buAutoNum type="alphaUcPeriod"/>
            </a:pPr>
            <a:r>
              <a:rPr lang="en-US" sz="2800" dirty="0">
                <a:sym typeface="Wingdings" pitchFamily="2" charset="2"/>
              </a:rPr>
              <a:t>Check a CBC and TSB and repeat exam in the morning</a:t>
            </a:r>
          </a:p>
          <a:p>
            <a:pPr marL="457200" indent="-457200">
              <a:buAutoNum type="alphaUcPeriod"/>
            </a:pPr>
            <a:r>
              <a:rPr lang="en-US" sz="2800" dirty="0">
                <a:sym typeface="Wingdings" pitchFamily="2" charset="2"/>
              </a:rPr>
              <a:t>Check blood type and DAT on the infant as soon as possible to determine risk for </a:t>
            </a:r>
            <a:r>
              <a:rPr lang="en-US" sz="2800" dirty="0" err="1">
                <a:sym typeface="Wingdings" pitchFamily="2" charset="2"/>
              </a:rPr>
              <a:t>isoimmune</a:t>
            </a:r>
            <a:r>
              <a:rPr lang="en-US" sz="2800" dirty="0">
                <a:sym typeface="Wingdings" pitchFamily="2" charset="2"/>
              </a:rPr>
              <a:t> hemolysis</a:t>
            </a:r>
          </a:p>
        </p:txBody>
      </p:sp>
    </p:spTree>
    <p:extLst>
      <p:ext uri="{BB962C8B-B14F-4D97-AF65-F5344CB8AC3E}">
        <p14:creationId xmlns:p14="http://schemas.microsoft.com/office/powerpoint/2010/main" val="36725087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C87B8-0598-ABFE-B970-33D4CC162182}"/>
              </a:ext>
            </a:extLst>
          </p:cNvPr>
          <p:cNvSpPr>
            <a:spLocks noGrp="1"/>
          </p:cNvSpPr>
          <p:nvPr>
            <p:ph type="title"/>
          </p:nvPr>
        </p:nvSpPr>
        <p:spPr/>
        <p:txBody>
          <a:bodyPr/>
          <a:lstStyle/>
          <a:p>
            <a:r>
              <a:rPr lang="en-US" dirty="0"/>
              <a:t>Case 1</a:t>
            </a:r>
          </a:p>
        </p:txBody>
      </p:sp>
      <p:sp>
        <p:nvSpPr>
          <p:cNvPr id="3" name="Content Placeholder 2">
            <a:extLst>
              <a:ext uri="{FF2B5EF4-FFF2-40B4-BE49-F238E27FC236}">
                <a16:creationId xmlns:a16="http://schemas.microsoft.com/office/drawing/2014/main" id="{155FC70F-AECC-F697-E3BC-568B24C9E10F}"/>
              </a:ext>
            </a:extLst>
          </p:cNvPr>
          <p:cNvSpPr>
            <a:spLocks noGrp="1"/>
          </p:cNvSpPr>
          <p:nvPr>
            <p:ph idx="1"/>
          </p:nvPr>
        </p:nvSpPr>
        <p:spPr/>
        <p:txBody>
          <a:bodyPr>
            <a:normAutofit lnSpcReduction="10000"/>
          </a:bodyPr>
          <a:lstStyle/>
          <a:p>
            <a:pPr marL="0" indent="0">
              <a:buNone/>
            </a:pPr>
            <a:r>
              <a:rPr lang="en-US" sz="2800" dirty="0">
                <a:sym typeface="Wingdings" pitchFamily="2" charset="2"/>
              </a:rPr>
              <a:t>You are rounding in the newborn nursery at your hospital and are examining a 6 hour old male infant born overnight at 37 weeks born by SVD.  He is not jaundiced.  Reviewing his mother’s chart, you note that his mother was late to prenatal care and does not have a blood type or antibody screen done.  What is the most appropriate course of action?</a:t>
            </a:r>
          </a:p>
          <a:p>
            <a:pPr marL="0" indent="0">
              <a:buNone/>
            </a:pPr>
            <a:endParaRPr lang="en-US" dirty="0">
              <a:sym typeface="Wingdings" pitchFamily="2" charset="2"/>
            </a:endParaRPr>
          </a:p>
          <a:p>
            <a:pPr marL="457200" indent="-457200">
              <a:buAutoNum type="alphaUcPeriod"/>
            </a:pPr>
            <a:r>
              <a:rPr lang="en-US" sz="2800" dirty="0">
                <a:sym typeface="Wingdings" pitchFamily="2" charset="2"/>
              </a:rPr>
              <a:t>No interventions are needed since the infant is not jaundiced</a:t>
            </a:r>
          </a:p>
          <a:p>
            <a:pPr marL="457200" indent="-457200">
              <a:buAutoNum type="alphaUcPeriod"/>
            </a:pPr>
            <a:r>
              <a:rPr lang="en-US" sz="2800" dirty="0">
                <a:sym typeface="Wingdings" pitchFamily="2" charset="2"/>
              </a:rPr>
              <a:t>Check a CBC and TSB and repeat exam in the morning</a:t>
            </a:r>
          </a:p>
          <a:p>
            <a:pPr marL="457200" indent="-457200">
              <a:buAutoNum type="alphaUcPeriod"/>
            </a:pPr>
            <a:r>
              <a:rPr lang="en-US" sz="2800" b="1" dirty="0">
                <a:solidFill>
                  <a:srgbClr val="FF0000"/>
                </a:solidFill>
                <a:sym typeface="Wingdings" pitchFamily="2" charset="2"/>
              </a:rPr>
              <a:t>Check blood type and DAT on the infant as soon as possible to determine risk for </a:t>
            </a:r>
            <a:r>
              <a:rPr lang="en-US" sz="2800" b="1" dirty="0" err="1">
                <a:solidFill>
                  <a:srgbClr val="FF0000"/>
                </a:solidFill>
                <a:sym typeface="Wingdings" pitchFamily="2" charset="2"/>
              </a:rPr>
              <a:t>isoimmune</a:t>
            </a:r>
            <a:r>
              <a:rPr lang="en-US" sz="2800" b="1" dirty="0">
                <a:solidFill>
                  <a:srgbClr val="FF0000"/>
                </a:solidFill>
                <a:sym typeface="Wingdings" pitchFamily="2" charset="2"/>
              </a:rPr>
              <a:t> hemolysis</a:t>
            </a:r>
          </a:p>
        </p:txBody>
      </p:sp>
    </p:spTree>
    <p:extLst>
      <p:ext uri="{BB962C8B-B14F-4D97-AF65-F5344CB8AC3E}">
        <p14:creationId xmlns:p14="http://schemas.microsoft.com/office/powerpoint/2010/main" val="8224422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020B3-4DD4-F95F-AF81-5407F66BB0BC}"/>
              </a:ext>
            </a:extLst>
          </p:cNvPr>
          <p:cNvSpPr>
            <a:spLocks noGrp="1"/>
          </p:cNvSpPr>
          <p:nvPr>
            <p:ph type="title"/>
          </p:nvPr>
        </p:nvSpPr>
        <p:spPr/>
        <p:txBody>
          <a:bodyPr/>
          <a:lstStyle/>
          <a:p>
            <a:r>
              <a:rPr lang="en-US" dirty="0"/>
              <a:t>Case 1</a:t>
            </a:r>
          </a:p>
        </p:txBody>
      </p:sp>
      <p:sp>
        <p:nvSpPr>
          <p:cNvPr id="3" name="Content Placeholder 2">
            <a:extLst>
              <a:ext uri="{FF2B5EF4-FFF2-40B4-BE49-F238E27FC236}">
                <a16:creationId xmlns:a16="http://schemas.microsoft.com/office/drawing/2014/main" id="{676946E3-FD28-A121-2EFD-53852D729317}"/>
              </a:ext>
            </a:extLst>
          </p:cNvPr>
          <p:cNvSpPr>
            <a:spLocks noGrp="1"/>
          </p:cNvSpPr>
          <p:nvPr>
            <p:ph idx="1"/>
          </p:nvPr>
        </p:nvSpPr>
        <p:spPr/>
        <p:txBody>
          <a:bodyPr>
            <a:normAutofit fontScale="92500" lnSpcReduction="20000"/>
          </a:bodyPr>
          <a:lstStyle/>
          <a:p>
            <a:pPr marL="0" indent="0">
              <a:buNone/>
            </a:pPr>
            <a:r>
              <a:rPr lang="en-US" sz="2800" dirty="0">
                <a:sym typeface="Wingdings" pitchFamily="2" charset="2"/>
              </a:rPr>
              <a:t>The infant’s DAT is positive and his blood type is B positive.  You discuss the mother’s history with her obstetrician and confirm that the mother did not receive Rhogam during the pregnancy and that labs drawn during labor confirmed that the mother’s blood type is O negative.  Which of the following options are true?  </a:t>
            </a:r>
          </a:p>
          <a:p>
            <a:pPr marL="0" indent="0">
              <a:buNone/>
            </a:pPr>
            <a:endParaRPr lang="en-US" sz="2800" dirty="0">
              <a:sym typeface="Wingdings" pitchFamily="2" charset="2"/>
            </a:endParaRPr>
          </a:p>
          <a:p>
            <a:pPr marL="457200" indent="-457200">
              <a:buAutoNum type="alphaUcPeriod"/>
            </a:pPr>
            <a:r>
              <a:rPr lang="en-US" sz="2800" dirty="0">
                <a:sym typeface="Wingdings" pitchFamily="2" charset="2"/>
              </a:rPr>
              <a:t>The infant is at risk for significant hyperbilirubinemia</a:t>
            </a:r>
          </a:p>
          <a:p>
            <a:pPr marL="457200" indent="-457200">
              <a:buAutoNum type="alphaUcPeriod"/>
            </a:pPr>
            <a:r>
              <a:rPr lang="en-US" sz="2800" dirty="0">
                <a:sym typeface="Wingdings" pitchFamily="2" charset="2"/>
              </a:rPr>
              <a:t>The infant has a neurotoxicity risk factor</a:t>
            </a:r>
          </a:p>
          <a:p>
            <a:pPr marL="457200" indent="-457200">
              <a:buAutoNum type="alphaUcPeriod"/>
            </a:pPr>
            <a:r>
              <a:rPr lang="en-US" sz="2800" dirty="0">
                <a:sym typeface="Wingdings" pitchFamily="2" charset="2"/>
              </a:rPr>
              <a:t>The infant should have TSB’s trended in the newborn nursery</a:t>
            </a:r>
          </a:p>
          <a:p>
            <a:pPr marL="457200" indent="-457200">
              <a:buAutoNum type="alphaUcPeriod"/>
            </a:pPr>
            <a:r>
              <a:rPr lang="en-US" sz="2800" dirty="0">
                <a:sym typeface="Wingdings" pitchFamily="2" charset="2"/>
              </a:rPr>
              <a:t>Screening for jaundice with a </a:t>
            </a:r>
            <a:r>
              <a:rPr lang="en-US" sz="2800" dirty="0" err="1">
                <a:sym typeface="Wingdings" pitchFamily="2" charset="2"/>
              </a:rPr>
              <a:t>TcB</a:t>
            </a:r>
            <a:r>
              <a:rPr lang="en-US" sz="2800" dirty="0">
                <a:sym typeface="Wingdings" pitchFamily="2" charset="2"/>
              </a:rPr>
              <a:t> daily is sufficient</a:t>
            </a:r>
          </a:p>
          <a:p>
            <a:pPr marL="457200" indent="-457200">
              <a:buAutoNum type="alphaUcPeriod"/>
            </a:pPr>
            <a:r>
              <a:rPr lang="en-US" sz="2800" dirty="0">
                <a:sym typeface="Wingdings" pitchFamily="2" charset="2"/>
              </a:rPr>
              <a:t>A and D only</a:t>
            </a:r>
          </a:p>
          <a:p>
            <a:pPr marL="457200" indent="-457200">
              <a:buAutoNum type="alphaUcPeriod"/>
            </a:pPr>
            <a:r>
              <a:rPr lang="en-US" sz="2800" dirty="0">
                <a:sym typeface="Wingdings" pitchFamily="2" charset="2"/>
              </a:rPr>
              <a:t>A, B, and C</a:t>
            </a:r>
            <a:endParaRPr lang="en-US" dirty="0"/>
          </a:p>
        </p:txBody>
      </p:sp>
    </p:spTree>
    <p:extLst>
      <p:ext uri="{BB962C8B-B14F-4D97-AF65-F5344CB8AC3E}">
        <p14:creationId xmlns:p14="http://schemas.microsoft.com/office/powerpoint/2010/main" val="34805831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020B3-4DD4-F95F-AF81-5407F66BB0BC}"/>
              </a:ext>
            </a:extLst>
          </p:cNvPr>
          <p:cNvSpPr>
            <a:spLocks noGrp="1"/>
          </p:cNvSpPr>
          <p:nvPr>
            <p:ph type="title"/>
          </p:nvPr>
        </p:nvSpPr>
        <p:spPr/>
        <p:txBody>
          <a:bodyPr/>
          <a:lstStyle/>
          <a:p>
            <a:r>
              <a:rPr lang="en-US" dirty="0"/>
              <a:t>Case 1</a:t>
            </a:r>
          </a:p>
        </p:txBody>
      </p:sp>
      <p:sp>
        <p:nvSpPr>
          <p:cNvPr id="3" name="Content Placeholder 2">
            <a:extLst>
              <a:ext uri="{FF2B5EF4-FFF2-40B4-BE49-F238E27FC236}">
                <a16:creationId xmlns:a16="http://schemas.microsoft.com/office/drawing/2014/main" id="{676946E3-FD28-A121-2EFD-53852D729317}"/>
              </a:ext>
            </a:extLst>
          </p:cNvPr>
          <p:cNvSpPr>
            <a:spLocks noGrp="1"/>
          </p:cNvSpPr>
          <p:nvPr>
            <p:ph idx="1"/>
          </p:nvPr>
        </p:nvSpPr>
        <p:spPr/>
        <p:txBody>
          <a:bodyPr>
            <a:normAutofit fontScale="92500" lnSpcReduction="20000"/>
          </a:bodyPr>
          <a:lstStyle/>
          <a:p>
            <a:pPr marL="0" indent="0">
              <a:buNone/>
            </a:pPr>
            <a:r>
              <a:rPr lang="en-US" sz="2800" dirty="0">
                <a:sym typeface="Wingdings" pitchFamily="2" charset="2"/>
              </a:rPr>
              <a:t>The infant’s DAT is positive and his blood type is B positive.  You discuss the mother’s history with her obstetrician and confirm that the mother did not receive Rhogam during the pregnancy and that labs drawn during labor confirmed that the mother’s blood type is O negative.  Which of the following options are true?  </a:t>
            </a:r>
          </a:p>
          <a:p>
            <a:pPr marL="0" indent="0">
              <a:buNone/>
            </a:pPr>
            <a:endParaRPr lang="en-US" sz="2800" dirty="0">
              <a:sym typeface="Wingdings" pitchFamily="2" charset="2"/>
            </a:endParaRPr>
          </a:p>
          <a:p>
            <a:pPr marL="457200" indent="-457200">
              <a:buAutoNum type="alphaUcPeriod"/>
            </a:pPr>
            <a:r>
              <a:rPr lang="en-US" sz="2800" dirty="0">
                <a:sym typeface="Wingdings" pitchFamily="2" charset="2"/>
              </a:rPr>
              <a:t>The infant is at risk for significant hyperbilirubinemia</a:t>
            </a:r>
          </a:p>
          <a:p>
            <a:pPr marL="457200" indent="-457200">
              <a:buAutoNum type="alphaUcPeriod"/>
            </a:pPr>
            <a:r>
              <a:rPr lang="en-US" sz="2800" dirty="0">
                <a:sym typeface="Wingdings" pitchFamily="2" charset="2"/>
              </a:rPr>
              <a:t>The infant has a neurotoxicity risk factor</a:t>
            </a:r>
          </a:p>
          <a:p>
            <a:pPr marL="457200" indent="-457200">
              <a:buAutoNum type="alphaUcPeriod"/>
            </a:pPr>
            <a:r>
              <a:rPr lang="en-US" sz="2800" dirty="0">
                <a:sym typeface="Wingdings" pitchFamily="2" charset="2"/>
              </a:rPr>
              <a:t>The infant should have TSB’s trended in the newborn nursery</a:t>
            </a:r>
          </a:p>
          <a:p>
            <a:pPr marL="457200" indent="-457200">
              <a:buAutoNum type="alphaUcPeriod"/>
            </a:pPr>
            <a:r>
              <a:rPr lang="en-US" sz="2800" dirty="0">
                <a:sym typeface="Wingdings" pitchFamily="2" charset="2"/>
              </a:rPr>
              <a:t>Screening for jaundice with a </a:t>
            </a:r>
            <a:r>
              <a:rPr lang="en-US" sz="2800" dirty="0" err="1">
                <a:sym typeface="Wingdings" pitchFamily="2" charset="2"/>
              </a:rPr>
              <a:t>TcB</a:t>
            </a:r>
            <a:r>
              <a:rPr lang="en-US" sz="2800" dirty="0">
                <a:sym typeface="Wingdings" pitchFamily="2" charset="2"/>
              </a:rPr>
              <a:t> daily is sufficient</a:t>
            </a:r>
          </a:p>
          <a:p>
            <a:pPr marL="457200" indent="-457200">
              <a:buAutoNum type="alphaUcPeriod"/>
            </a:pPr>
            <a:r>
              <a:rPr lang="en-US" sz="2800" dirty="0">
                <a:sym typeface="Wingdings" pitchFamily="2" charset="2"/>
              </a:rPr>
              <a:t>A and D only</a:t>
            </a:r>
          </a:p>
          <a:p>
            <a:pPr marL="457200" indent="-457200">
              <a:buAutoNum type="alphaUcPeriod"/>
            </a:pPr>
            <a:r>
              <a:rPr lang="en-US" sz="2800" b="1" dirty="0">
                <a:solidFill>
                  <a:srgbClr val="FF0000"/>
                </a:solidFill>
                <a:sym typeface="Wingdings" pitchFamily="2" charset="2"/>
              </a:rPr>
              <a:t>A, B, and C</a:t>
            </a:r>
            <a:endParaRPr lang="en-US" b="1" dirty="0">
              <a:solidFill>
                <a:srgbClr val="FF0000"/>
              </a:solidFill>
            </a:endParaRPr>
          </a:p>
        </p:txBody>
      </p:sp>
    </p:spTree>
    <p:extLst>
      <p:ext uri="{BB962C8B-B14F-4D97-AF65-F5344CB8AC3E}">
        <p14:creationId xmlns:p14="http://schemas.microsoft.com/office/powerpoint/2010/main" val="28904690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172D2-6A33-203D-20F7-9D1F022D2087}"/>
              </a:ext>
            </a:extLst>
          </p:cNvPr>
          <p:cNvSpPr>
            <a:spLocks noGrp="1"/>
          </p:cNvSpPr>
          <p:nvPr>
            <p:ph type="title"/>
          </p:nvPr>
        </p:nvSpPr>
        <p:spPr/>
        <p:txBody>
          <a:bodyPr/>
          <a:lstStyle/>
          <a:p>
            <a:r>
              <a:rPr lang="en-US" dirty="0"/>
              <a:t>Screening for </a:t>
            </a:r>
            <a:r>
              <a:rPr lang="en-US" dirty="0" err="1"/>
              <a:t>isoimmune</a:t>
            </a:r>
            <a:r>
              <a:rPr lang="en-US" dirty="0"/>
              <a:t> hemolysis</a:t>
            </a:r>
          </a:p>
        </p:txBody>
      </p:sp>
      <p:sp>
        <p:nvSpPr>
          <p:cNvPr id="4" name="TextBox 3">
            <a:extLst>
              <a:ext uri="{FF2B5EF4-FFF2-40B4-BE49-F238E27FC236}">
                <a16:creationId xmlns:a16="http://schemas.microsoft.com/office/drawing/2014/main" id="{3BF126CD-B737-2622-C4CB-F4AA204AA104}"/>
              </a:ext>
            </a:extLst>
          </p:cNvPr>
          <p:cNvSpPr txBox="1"/>
          <p:nvPr/>
        </p:nvSpPr>
        <p:spPr>
          <a:xfrm>
            <a:off x="0" y="6492875"/>
            <a:ext cx="1507529" cy="338554"/>
          </a:xfrm>
          <a:prstGeom prst="rect">
            <a:avLst/>
          </a:prstGeom>
          <a:noFill/>
        </p:spPr>
        <p:txBody>
          <a:bodyPr wrap="none" rtlCol="0">
            <a:spAutoFit/>
          </a:bodyPr>
          <a:lstStyle/>
          <a:p>
            <a:r>
              <a:rPr lang="en-US" sz="1600" dirty="0"/>
              <a:t>Pediatrics, 2022</a:t>
            </a:r>
          </a:p>
        </p:txBody>
      </p:sp>
      <p:pic>
        <p:nvPicPr>
          <p:cNvPr id="5" name="Picture 4" descr="Diagram&#10;&#10;Description automatically generated">
            <a:extLst>
              <a:ext uri="{FF2B5EF4-FFF2-40B4-BE49-F238E27FC236}">
                <a16:creationId xmlns:a16="http://schemas.microsoft.com/office/drawing/2014/main" id="{7B562F4C-D7A9-B450-D68D-63F60F4CDF2E}"/>
              </a:ext>
            </a:extLst>
          </p:cNvPr>
          <p:cNvPicPr>
            <a:picLocks noChangeAspect="1"/>
          </p:cNvPicPr>
          <p:nvPr/>
        </p:nvPicPr>
        <p:blipFill>
          <a:blip r:embed="rId2"/>
          <a:stretch>
            <a:fillRect/>
          </a:stretch>
        </p:blipFill>
        <p:spPr>
          <a:xfrm>
            <a:off x="1694447" y="1690688"/>
            <a:ext cx="8803105" cy="4321391"/>
          </a:xfrm>
          <a:prstGeom prst="rect">
            <a:avLst/>
          </a:prstGeom>
        </p:spPr>
      </p:pic>
    </p:spTree>
    <p:extLst>
      <p:ext uri="{BB962C8B-B14F-4D97-AF65-F5344CB8AC3E}">
        <p14:creationId xmlns:p14="http://schemas.microsoft.com/office/powerpoint/2010/main" val="23292857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1A5B7-CED8-6A9F-713E-AB9A3A9202D5}"/>
              </a:ext>
            </a:extLst>
          </p:cNvPr>
          <p:cNvSpPr>
            <a:spLocks noGrp="1"/>
          </p:cNvSpPr>
          <p:nvPr>
            <p:ph type="title"/>
          </p:nvPr>
        </p:nvSpPr>
        <p:spPr/>
        <p:txBody>
          <a:bodyPr/>
          <a:lstStyle/>
          <a:p>
            <a:r>
              <a:rPr lang="en-US" dirty="0"/>
              <a:t>Case 1</a:t>
            </a:r>
          </a:p>
        </p:txBody>
      </p:sp>
      <p:sp>
        <p:nvSpPr>
          <p:cNvPr id="3" name="Content Placeholder 2">
            <a:extLst>
              <a:ext uri="{FF2B5EF4-FFF2-40B4-BE49-F238E27FC236}">
                <a16:creationId xmlns:a16="http://schemas.microsoft.com/office/drawing/2014/main" id="{08C51F2D-FD4F-269E-F08F-AEC9B5E7A262}"/>
              </a:ext>
            </a:extLst>
          </p:cNvPr>
          <p:cNvSpPr>
            <a:spLocks noGrp="1"/>
          </p:cNvSpPr>
          <p:nvPr>
            <p:ph idx="1"/>
          </p:nvPr>
        </p:nvSpPr>
        <p:spPr/>
        <p:txBody>
          <a:bodyPr>
            <a:normAutofit lnSpcReduction="10000"/>
          </a:bodyPr>
          <a:lstStyle/>
          <a:p>
            <a:pPr marL="0" indent="0">
              <a:buNone/>
            </a:pPr>
            <a:r>
              <a:rPr lang="en-US" sz="2800" dirty="0">
                <a:sym typeface="Wingdings" pitchFamily="2" charset="2"/>
              </a:rPr>
              <a:t>You trend TSB’s in the newborn nursery and at 60 hours of life, the infant’s TSB is 12 mg/dL with a rate of rise of 0.18 mg/dL/hour.  Mother is being discharged from the postpartum unit.  What is the most appropriate course of action?</a:t>
            </a:r>
          </a:p>
          <a:p>
            <a:pPr marL="0" indent="0">
              <a:buNone/>
            </a:pPr>
            <a:endParaRPr lang="en-US" sz="2800" dirty="0">
              <a:sym typeface="Wingdings" pitchFamily="2" charset="2"/>
            </a:endParaRPr>
          </a:p>
          <a:p>
            <a:pPr marL="457200" indent="-457200">
              <a:buAutoNum type="alphaUcPeriod"/>
            </a:pPr>
            <a:r>
              <a:rPr lang="en-US" sz="2800" dirty="0">
                <a:sym typeface="Wingdings" pitchFamily="2" charset="2"/>
              </a:rPr>
              <a:t>Delay discharge and consider PT in the nursery</a:t>
            </a:r>
          </a:p>
          <a:p>
            <a:pPr marL="457200" indent="-457200">
              <a:buAutoNum type="alphaUcPeriod"/>
            </a:pPr>
            <a:r>
              <a:rPr lang="en-US" sz="2800" dirty="0">
                <a:sym typeface="Wingdings" pitchFamily="2" charset="2"/>
              </a:rPr>
              <a:t>Discharge infant with follow up and TSB check the next day</a:t>
            </a:r>
          </a:p>
          <a:p>
            <a:pPr marL="457200" indent="-457200">
              <a:buAutoNum type="alphaUcPeriod"/>
            </a:pPr>
            <a:r>
              <a:rPr lang="en-US" sz="2800" dirty="0">
                <a:sym typeface="Wingdings" pitchFamily="2" charset="2"/>
              </a:rPr>
              <a:t>Discharge infant and schedule follow up with TSB check in 2-3 days</a:t>
            </a:r>
          </a:p>
          <a:p>
            <a:pPr marL="457200" indent="-457200">
              <a:buAutoNum type="alphaUcPeriod"/>
            </a:pPr>
            <a:r>
              <a:rPr lang="en-US" sz="2800" dirty="0">
                <a:sym typeface="Wingdings" pitchFamily="2" charset="2"/>
              </a:rPr>
              <a:t>Discharge infant with scheduled follow up, but no need to recheck TSB since TSB at time of discharge is &lt;PT threshold</a:t>
            </a:r>
          </a:p>
        </p:txBody>
      </p:sp>
    </p:spTree>
    <p:extLst>
      <p:ext uri="{BB962C8B-B14F-4D97-AF65-F5344CB8AC3E}">
        <p14:creationId xmlns:p14="http://schemas.microsoft.com/office/powerpoint/2010/main" val="17192144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1A5B7-CED8-6A9F-713E-AB9A3A9202D5}"/>
              </a:ext>
            </a:extLst>
          </p:cNvPr>
          <p:cNvSpPr>
            <a:spLocks noGrp="1"/>
          </p:cNvSpPr>
          <p:nvPr>
            <p:ph type="title"/>
          </p:nvPr>
        </p:nvSpPr>
        <p:spPr/>
        <p:txBody>
          <a:bodyPr/>
          <a:lstStyle/>
          <a:p>
            <a:r>
              <a:rPr lang="en-US" dirty="0"/>
              <a:t>Case 1</a:t>
            </a:r>
          </a:p>
        </p:txBody>
      </p:sp>
      <p:sp>
        <p:nvSpPr>
          <p:cNvPr id="3" name="Content Placeholder 2">
            <a:extLst>
              <a:ext uri="{FF2B5EF4-FFF2-40B4-BE49-F238E27FC236}">
                <a16:creationId xmlns:a16="http://schemas.microsoft.com/office/drawing/2014/main" id="{08C51F2D-FD4F-269E-F08F-AEC9B5E7A262}"/>
              </a:ext>
            </a:extLst>
          </p:cNvPr>
          <p:cNvSpPr>
            <a:spLocks noGrp="1"/>
          </p:cNvSpPr>
          <p:nvPr>
            <p:ph idx="1"/>
          </p:nvPr>
        </p:nvSpPr>
        <p:spPr/>
        <p:txBody>
          <a:bodyPr>
            <a:normAutofit lnSpcReduction="10000"/>
          </a:bodyPr>
          <a:lstStyle/>
          <a:p>
            <a:pPr marL="0" indent="0">
              <a:buNone/>
            </a:pPr>
            <a:r>
              <a:rPr lang="en-US" sz="2800" dirty="0">
                <a:sym typeface="Wingdings" pitchFamily="2" charset="2"/>
              </a:rPr>
              <a:t>You trend TSB’s in the newborn nursery and at 60 hours of life, the infant’s TSB is 12 mg/dL with a rate of rise of 0.18 mg/dL/hour.  Mother is being discharged from the postpartum unit.  What is the most appropriate course of action?</a:t>
            </a:r>
          </a:p>
          <a:p>
            <a:pPr marL="0" indent="0">
              <a:buNone/>
            </a:pPr>
            <a:endParaRPr lang="en-US" sz="2800" dirty="0">
              <a:sym typeface="Wingdings" pitchFamily="2" charset="2"/>
            </a:endParaRPr>
          </a:p>
          <a:p>
            <a:pPr marL="457200" indent="-457200">
              <a:buAutoNum type="alphaUcPeriod"/>
            </a:pPr>
            <a:r>
              <a:rPr lang="en-US" sz="2800" dirty="0">
                <a:sym typeface="Wingdings" pitchFamily="2" charset="2"/>
              </a:rPr>
              <a:t>Delay discharge and consider PT in the nursery</a:t>
            </a:r>
          </a:p>
          <a:p>
            <a:pPr marL="457200" indent="-457200">
              <a:buAutoNum type="alphaUcPeriod"/>
            </a:pPr>
            <a:r>
              <a:rPr lang="en-US" sz="2800" b="1" dirty="0">
                <a:solidFill>
                  <a:srgbClr val="FF0000"/>
                </a:solidFill>
                <a:sym typeface="Wingdings" pitchFamily="2" charset="2"/>
              </a:rPr>
              <a:t>Discharge infant with follow up and TSB check the next day</a:t>
            </a:r>
          </a:p>
          <a:p>
            <a:pPr marL="457200" indent="-457200">
              <a:buAutoNum type="alphaUcPeriod"/>
            </a:pPr>
            <a:r>
              <a:rPr lang="en-US" sz="2800" dirty="0">
                <a:sym typeface="Wingdings" pitchFamily="2" charset="2"/>
              </a:rPr>
              <a:t>Discharge infant and schedule follow up with TSB check in 2-3 days</a:t>
            </a:r>
          </a:p>
          <a:p>
            <a:pPr marL="457200" indent="-457200">
              <a:buAutoNum type="alphaUcPeriod"/>
            </a:pPr>
            <a:r>
              <a:rPr lang="en-US" sz="2800" dirty="0">
                <a:sym typeface="Wingdings" pitchFamily="2" charset="2"/>
              </a:rPr>
              <a:t>Discharge infant with scheduled follow up, but no need to recheck TSB since TSB at time of discharge is &lt;PT threshold</a:t>
            </a:r>
          </a:p>
        </p:txBody>
      </p:sp>
    </p:spTree>
    <p:extLst>
      <p:ext uri="{BB962C8B-B14F-4D97-AF65-F5344CB8AC3E}">
        <p14:creationId xmlns:p14="http://schemas.microsoft.com/office/powerpoint/2010/main" val="30415930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10;&#10;Description automatically generated">
            <a:extLst>
              <a:ext uri="{FF2B5EF4-FFF2-40B4-BE49-F238E27FC236}">
                <a16:creationId xmlns:a16="http://schemas.microsoft.com/office/drawing/2014/main" id="{53BE85D3-6FEE-6B86-A78E-A02993663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1255" y="2765866"/>
            <a:ext cx="6132745" cy="3467696"/>
          </a:xfrm>
          <a:prstGeom prst="rect">
            <a:avLst/>
          </a:prstGeom>
        </p:spPr>
      </p:pic>
      <p:sp>
        <p:nvSpPr>
          <p:cNvPr id="3" name="Content Placeholder 2">
            <a:extLst>
              <a:ext uri="{FF2B5EF4-FFF2-40B4-BE49-F238E27FC236}">
                <a16:creationId xmlns:a16="http://schemas.microsoft.com/office/drawing/2014/main" id="{07C83617-4C16-FD23-8237-884107A37F8B}"/>
              </a:ext>
            </a:extLst>
          </p:cNvPr>
          <p:cNvSpPr>
            <a:spLocks noGrp="1"/>
          </p:cNvSpPr>
          <p:nvPr>
            <p:ph idx="1"/>
          </p:nvPr>
        </p:nvSpPr>
        <p:spPr>
          <a:xfrm>
            <a:off x="838200" y="1825624"/>
            <a:ext cx="10515600" cy="5032376"/>
          </a:xfrm>
        </p:spPr>
        <p:txBody>
          <a:bodyPr>
            <a:normAutofit fontScale="85000" lnSpcReduction="20000"/>
          </a:bodyPr>
          <a:lstStyle/>
          <a:p>
            <a:r>
              <a:rPr lang="en-US" sz="2800" dirty="0">
                <a:sym typeface="Wingdings" pitchFamily="2" charset="2"/>
              </a:rPr>
              <a:t>Step 1: Determine if there are neurotoxicity risk factors (in this case, YES)</a:t>
            </a:r>
          </a:p>
          <a:p>
            <a:r>
              <a:rPr lang="en-US" sz="2800" dirty="0">
                <a:sym typeface="Wingdings" pitchFamily="2" charset="2"/>
              </a:rPr>
              <a:t>Step 2: Determine PT threshold based TSB and age in hours (in this case, threshold is 15 mg/dL)</a:t>
            </a:r>
          </a:p>
          <a:p>
            <a:endParaRPr lang="en-US" sz="2800" dirty="0">
              <a:sym typeface="Wingdings" pitchFamily="2" charset="2"/>
            </a:endParaRPr>
          </a:p>
          <a:p>
            <a:endParaRPr lang="en-US" sz="2800" dirty="0">
              <a:sym typeface="Wingdings" pitchFamily="2" charset="2"/>
            </a:endParaRPr>
          </a:p>
          <a:p>
            <a:endParaRPr lang="en-US" sz="2800" dirty="0">
              <a:sym typeface="Wingdings" pitchFamily="2" charset="2"/>
            </a:endParaRPr>
          </a:p>
          <a:p>
            <a:endParaRPr lang="en-US" sz="2800" dirty="0">
              <a:sym typeface="Wingdings" pitchFamily="2" charset="2"/>
            </a:endParaRPr>
          </a:p>
          <a:p>
            <a:endParaRPr lang="en-US" sz="2800" dirty="0">
              <a:sym typeface="Wingdings" pitchFamily="2" charset="2"/>
            </a:endParaRPr>
          </a:p>
          <a:p>
            <a:pPr lvl="1"/>
            <a:endParaRPr lang="en-US" dirty="0">
              <a:sym typeface="Wingdings" pitchFamily="2" charset="2"/>
            </a:endParaRPr>
          </a:p>
          <a:p>
            <a:endParaRPr lang="en-US" sz="2800" dirty="0">
              <a:sym typeface="Wingdings" pitchFamily="2" charset="2"/>
            </a:endParaRPr>
          </a:p>
          <a:p>
            <a:pPr marL="0" indent="0">
              <a:buNone/>
            </a:pPr>
            <a:endParaRPr lang="en-US" sz="2800" dirty="0">
              <a:sym typeface="Wingdings" pitchFamily="2" charset="2"/>
            </a:endParaRPr>
          </a:p>
          <a:p>
            <a:endParaRPr lang="en-US" sz="2800" dirty="0">
              <a:sym typeface="Wingdings" pitchFamily="2" charset="2"/>
            </a:endParaRPr>
          </a:p>
          <a:p>
            <a:r>
              <a:rPr lang="en-US" sz="2800" dirty="0">
                <a:sym typeface="Wingdings" pitchFamily="2" charset="2"/>
              </a:rPr>
              <a:t>Step 3: Calculate difference between PT threshold and TSB (in this case, 3 mg/dL)</a:t>
            </a:r>
          </a:p>
        </p:txBody>
      </p:sp>
      <p:sp>
        <p:nvSpPr>
          <p:cNvPr id="2" name="Title 1">
            <a:extLst>
              <a:ext uri="{FF2B5EF4-FFF2-40B4-BE49-F238E27FC236}">
                <a16:creationId xmlns:a16="http://schemas.microsoft.com/office/drawing/2014/main" id="{0C015929-BE06-3551-90F1-20AB7346B654}"/>
              </a:ext>
            </a:extLst>
          </p:cNvPr>
          <p:cNvSpPr>
            <a:spLocks noGrp="1"/>
          </p:cNvSpPr>
          <p:nvPr>
            <p:ph type="title"/>
          </p:nvPr>
        </p:nvSpPr>
        <p:spPr/>
        <p:txBody>
          <a:bodyPr/>
          <a:lstStyle/>
          <a:p>
            <a:r>
              <a:rPr lang="en-US" dirty="0"/>
              <a:t>Timing of discharge for jaundiced infant</a:t>
            </a:r>
          </a:p>
        </p:txBody>
      </p:sp>
      <p:cxnSp>
        <p:nvCxnSpPr>
          <p:cNvPr id="6" name="Straight Arrow Connector 5">
            <a:extLst>
              <a:ext uri="{FF2B5EF4-FFF2-40B4-BE49-F238E27FC236}">
                <a16:creationId xmlns:a16="http://schemas.microsoft.com/office/drawing/2014/main" id="{FB9B2E08-1F6C-1ACC-E9FC-0DF78F9DAF81}"/>
              </a:ext>
            </a:extLst>
          </p:cNvPr>
          <p:cNvCxnSpPr/>
          <p:nvPr/>
        </p:nvCxnSpPr>
        <p:spPr>
          <a:xfrm>
            <a:off x="4024543" y="3793234"/>
            <a:ext cx="362607"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5-Point Star 6">
            <a:extLst>
              <a:ext uri="{FF2B5EF4-FFF2-40B4-BE49-F238E27FC236}">
                <a16:creationId xmlns:a16="http://schemas.microsoft.com/office/drawing/2014/main" id="{E783DEE4-6EA2-2309-DB93-84FC01FC9236}"/>
              </a:ext>
            </a:extLst>
          </p:cNvPr>
          <p:cNvSpPr/>
          <p:nvPr/>
        </p:nvSpPr>
        <p:spPr>
          <a:xfrm>
            <a:off x="4129646" y="3588777"/>
            <a:ext cx="152400" cy="1524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54210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225EE-711B-2451-79C8-556C1BC9C137}"/>
              </a:ext>
            </a:extLst>
          </p:cNvPr>
          <p:cNvSpPr>
            <a:spLocks noGrp="1"/>
          </p:cNvSpPr>
          <p:nvPr>
            <p:ph type="title"/>
          </p:nvPr>
        </p:nvSpPr>
        <p:spPr/>
        <p:txBody>
          <a:bodyPr/>
          <a:lstStyle/>
          <a:p>
            <a:r>
              <a:rPr lang="en-US" dirty="0"/>
              <a:t>Timing of discharge for jaundiced infant</a:t>
            </a:r>
          </a:p>
        </p:txBody>
      </p:sp>
      <p:sp>
        <p:nvSpPr>
          <p:cNvPr id="3" name="Content Placeholder 2">
            <a:extLst>
              <a:ext uri="{FF2B5EF4-FFF2-40B4-BE49-F238E27FC236}">
                <a16:creationId xmlns:a16="http://schemas.microsoft.com/office/drawing/2014/main" id="{EA3A9E01-F724-42B2-7A95-55E78520A9B2}"/>
              </a:ext>
            </a:extLst>
          </p:cNvPr>
          <p:cNvSpPr>
            <a:spLocks noGrp="1"/>
          </p:cNvSpPr>
          <p:nvPr>
            <p:ph idx="1"/>
          </p:nvPr>
        </p:nvSpPr>
        <p:spPr>
          <a:xfrm>
            <a:off x="838200" y="1825625"/>
            <a:ext cx="3194957" cy="4351338"/>
          </a:xfrm>
        </p:spPr>
        <p:txBody>
          <a:bodyPr/>
          <a:lstStyle/>
          <a:p>
            <a:r>
              <a:rPr lang="en-US" sz="2800" dirty="0">
                <a:sym typeface="Wingdings" pitchFamily="2" charset="2"/>
              </a:rPr>
              <a:t>Step 4: Consult AAP clinical practice guideline</a:t>
            </a:r>
          </a:p>
        </p:txBody>
      </p:sp>
      <p:pic>
        <p:nvPicPr>
          <p:cNvPr id="5" name="Picture 4">
            <a:extLst>
              <a:ext uri="{FF2B5EF4-FFF2-40B4-BE49-F238E27FC236}">
                <a16:creationId xmlns:a16="http://schemas.microsoft.com/office/drawing/2014/main" id="{F9E8AB5E-20E6-7390-233C-314B62206E3A}"/>
              </a:ext>
            </a:extLst>
          </p:cNvPr>
          <p:cNvPicPr>
            <a:picLocks noChangeAspect="1"/>
          </p:cNvPicPr>
          <p:nvPr/>
        </p:nvPicPr>
        <p:blipFill rotWithShape="1">
          <a:blip r:embed="rId2"/>
          <a:srcRect b="15886"/>
          <a:stretch/>
        </p:blipFill>
        <p:spPr>
          <a:xfrm>
            <a:off x="4033157" y="1690688"/>
            <a:ext cx="7772400" cy="4628013"/>
          </a:xfrm>
          <a:prstGeom prst="rect">
            <a:avLst/>
          </a:prstGeom>
        </p:spPr>
      </p:pic>
      <p:sp>
        <p:nvSpPr>
          <p:cNvPr id="6" name="Rectangle 5">
            <a:extLst>
              <a:ext uri="{FF2B5EF4-FFF2-40B4-BE49-F238E27FC236}">
                <a16:creationId xmlns:a16="http://schemas.microsoft.com/office/drawing/2014/main" id="{F053BBC6-6C15-387B-E71F-B2DF03BA68F4}"/>
              </a:ext>
            </a:extLst>
          </p:cNvPr>
          <p:cNvSpPr/>
          <p:nvPr/>
        </p:nvSpPr>
        <p:spPr>
          <a:xfrm>
            <a:off x="4253948" y="4991721"/>
            <a:ext cx="6785113" cy="1888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70357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BB974-C53F-F84F-38DC-D4EB8CFDE5A7}"/>
              </a:ext>
            </a:extLst>
          </p:cNvPr>
          <p:cNvSpPr>
            <a:spLocks noGrp="1"/>
          </p:cNvSpPr>
          <p:nvPr>
            <p:ph type="title"/>
          </p:nvPr>
        </p:nvSpPr>
        <p:spPr/>
        <p:txBody>
          <a:bodyPr/>
          <a:lstStyle/>
          <a:p>
            <a:r>
              <a:rPr lang="en-US" dirty="0"/>
              <a:t>Case 2</a:t>
            </a:r>
          </a:p>
        </p:txBody>
      </p:sp>
      <p:sp>
        <p:nvSpPr>
          <p:cNvPr id="3" name="Content Placeholder 2">
            <a:extLst>
              <a:ext uri="{FF2B5EF4-FFF2-40B4-BE49-F238E27FC236}">
                <a16:creationId xmlns:a16="http://schemas.microsoft.com/office/drawing/2014/main" id="{3026498A-E65D-89CD-F229-036A9A76D112}"/>
              </a:ext>
            </a:extLst>
          </p:cNvPr>
          <p:cNvSpPr>
            <a:spLocks noGrp="1"/>
          </p:cNvSpPr>
          <p:nvPr>
            <p:ph idx="1"/>
          </p:nvPr>
        </p:nvSpPr>
        <p:spPr>
          <a:xfrm>
            <a:off x="838200" y="1497496"/>
            <a:ext cx="10515600" cy="5261113"/>
          </a:xfrm>
        </p:spPr>
        <p:txBody>
          <a:bodyPr>
            <a:normAutofit fontScale="92500" lnSpcReduction="10000"/>
          </a:bodyPr>
          <a:lstStyle/>
          <a:p>
            <a:pPr marL="0" indent="0">
              <a:buNone/>
            </a:pPr>
            <a:r>
              <a:rPr lang="en-US" sz="2000" dirty="0">
                <a:sym typeface="Wingdings" pitchFamily="2" charset="2"/>
              </a:rPr>
              <a:t>You are seeing a 4 day (96 hour) old female infant who was born at 36 weeks due to maternal pre-eclampsia and gestational diabetes.  Vacuum extraction was required with a resulting cephalohematoma.  The infant was discharged from the nursery at 2 days (48 hours) of life, with a screening </a:t>
            </a:r>
            <a:r>
              <a:rPr lang="en-US" sz="2000" dirty="0" err="1">
                <a:sym typeface="Wingdings" pitchFamily="2" charset="2"/>
              </a:rPr>
              <a:t>TcB</a:t>
            </a:r>
            <a:r>
              <a:rPr lang="en-US" sz="2000" dirty="0">
                <a:sym typeface="Wingdings" pitchFamily="2" charset="2"/>
              </a:rPr>
              <a:t> of 14 mg/dL at the time of discharge.  Maternal serologies were negative and mom is AB positive blood type, with a negative antibody screen.  There are two other older siblings who required inpatient hospitalization for phototherapy.  On exam, the infant is quite jaundiced but otherwise clinically well.  She is exclusively breast feeding, and mom is worried her milk supply has not come in yet.  Yesterday the baby only made 2 wet diapers.  Which of the following are risk factors for significant hyperbilirubinemia?</a:t>
            </a:r>
          </a:p>
          <a:p>
            <a:pPr marL="0" indent="0">
              <a:buNone/>
            </a:pPr>
            <a:endParaRPr lang="en-US" sz="2000" dirty="0">
              <a:sym typeface="Wingdings" pitchFamily="2" charset="2"/>
            </a:endParaRPr>
          </a:p>
          <a:p>
            <a:pPr marL="457200" indent="-457200">
              <a:buAutoNum type="alphaUcPeriod"/>
            </a:pPr>
            <a:r>
              <a:rPr lang="en-US" sz="2000" dirty="0">
                <a:sym typeface="Wingdings" pitchFamily="2" charset="2"/>
              </a:rPr>
              <a:t>Gestational age of 36 weeks</a:t>
            </a:r>
          </a:p>
          <a:p>
            <a:pPr marL="457200" indent="-457200">
              <a:buAutoNum type="alphaUcPeriod"/>
            </a:pPr>
            <a:r>
              <a:rPr lang="en-US" sz="2000" dirty="0">
                <a:sym typeface="Wingdings" pitchFamily="2" charset="2"/>
              </a:rPr>
              <a:t>Infant of a diabetic mother</a:t>
            </a:r>
          </a:p>
          <a:p>
            <a:pPr marL="457200" indent="-457200">
              <a:buAutoNum type="alphaUcPeriod"/>
            </a:pPr>
            <a:r>
              <a:rPr lang="en-US" sz="2000" dirty="0">
                <a:sym typeface="Wingdings" pitchFamily="2" charset="2"/>
              </a:rPr>
              <a:t>History of siblings requiring phototherapy</a:t>
            </a:r>
          </a:p>
          <a:p>
            <a:pPr marL="457200" indent="-457200">
              <a:buAutoNum type="alphaUcPeriod"/>
            </a:pPr>
            <a:r>
              <a:rPr lang="en-US" sz="2000" dirty="0">
                <a:sym typeface="Wingdings" pitchFamily="2" charset="2"/>
              </a:rPr>
              <a:t>Maternal AB positive blood type</a:t>
            </a:r>
          </a:p>
          <a:p>
            <a:pPr marL="457200" indent="-457200">
              <a:buAutoNum type="alphaUcPeriod"/>
            </a:pPr>
            <a:r>
              <a:rPr lang="en-US" sz="2000" dirty="0">
                <a:sym typeface="Wingdings" pitchFamily="2" charset="2"/>
              </a:rPr>
              <a:t>Female sex</a:t>
            </a:r>
          </a:p>
          <a:p>
            <a:pPr marL="457200" indent="-457200">
              <a:buAutoNum type="alphaUcPeriod"/>
            </a:pPr>
            <a:r>
              <a:rPr lang="en-US" sz="2000" dirty="0">
                <a:sym typeface="Wingdings" pitchFamily="2" charset="2"/>
              </a:rPr>
              <a:t>Vacuum extraction with cephalohematoma</a:t>
            </a:r>
          </a:p>
          <a:p>
            <a:pPr marL="457200" indent="-457200">
              <a:buAutoNum type="alphaUcPeriod"/>
            </a:pPr>
            <a:r>
              <a:rPr lang="en-US" sz="2000" dirty="0">
                <a:sym typeface="Wingdings" pitchFamily="2" charset="2"/>
              </a:rPr>
              <a:t>Exclusive breast feeding with suboptimal intake</a:t>
            </a:r>
          </a:p>
          <a:p>
            <a:pPr marL="457200" indent="-457200">
              <a:buAutoNum type="alphaUcPeriod"/>
            </a:pPr>
            <a:r>
              <a:rPr lang="en-US" sz="2000" dirty="0">
                <a:sym typeface="Wingdings" pitchFamily="2" charset="2"/>
              </a:rPr>
              <a:t>Screening </a:t>
            </a:r>
            <a:r>
              <a:rPr lang="en-US" sz="2000" dirty="0" err="1">
                <a:sym typeface="Wingdings" pitchFamily="2" charset="2"/>
              </a:rPr>
              <a:t>TcB</a:t>
            </a:r>
            <a:r>
              <a:rPr lang="en-US" sz="2000" dirty="0">
                <a:sym typeface="Wingdings" pitchFamily="2" charset="2"/>
              </a:rPr>
              <a:t> at 48 hours of life</a:t>
            </a:r>
          </a:p>
        </p:txBody>
      </p:sp>
    </p:spTree>
    <p:extLst>
      <p:ext uri="{BB962C8B-B14F-4D97-AF65-F5344CB8AC3E}">
        <p14:creationId xmlns:p14="http://schemas.microsoft.com/office/powerpoint/2010/main" val="227151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D2A36-6B61-4E03-9716-66D126701FFB}"/>
              </a:ext>
            </a:extLst>
          </p:cNvPr>
          <p:cNvSpPr>
            <a:spLocks noGrp="1"/>
          </p:cNvSpPr>
          <p:nvPr>
            <p:ph type="title"/>
          </p:nvPr>
        </p:nvSpPr>
        <p:spPr>
          <a:xfrm>
            <a:off x="838200" y="-32435"/>
            <a:ext cx="10515600" cy="1325563"/>
          </a:xfrm>
        </p:spPr>
        <p:txBody>
          <a:bodyPr/>
          <a:lstStyle/>
          <a:p>
            <a:r>
              <a:rPr lang="en-US" dirty="0"/>
              <a:t>…and 18 years later</a:t>
            </a:r>
          </a:p>
        </p:txBody>
      </p:sp>
      <p:pic>
        <p:nvPicPr>
          <p:cNvPr id="5" name="Picture 4" descr="Text, letter&#10;&#10;Description automatically generated">
            <a:extLst>
              <a:ext uri="{FF2B5EF4-FFF2-40B4-BE49-F238E27FC236}">
                <a16:creationId xmlns:a16="http://schemas.microsoft.com/office/drawing/2014/main" id="{8ED816C3-3F28-FCE1-F36F-5B9686A4411B}"/>
              </a:ext>
            </a:extLst>
          </p:cNvPr>
          <p:cNvPicPr>
            <a:picLocks noChangeAspect="1"/>
          </p:cNvPicPr>
          <p:nvPr/>
        </p:nvPicPr>
        <p:blipFill>
          <a:blip r:embed="rId3"/>
          <a:stretch>
            <a:fillRect/>
          </a:stretch>
        </p:blipFill>
        <p:spPr>
          <a:xfrm>
            <a:off x="2209800" y="1065467"/>
            <a:ext cx="7772400" cy="5553994"/>
          </a:xfrm>
          <a:prstGeom prst="rect">
            <a:avLst/>
          </a:prstGeom>
        </p:spPr>
      </p:pic>
    </p:spTree>
    <p:extLst>
      <p:ext uri="{BB962C8B-B14F-4D97-AF65-F5344CB8AC3E}">
        <p14:creationId xmlns:p14="http://schemas.microsoft.com/office/powerpoint/2010/main" val="27148426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BB974-C53F-F84F-38DC-D4EB8CFDE5A7}"/>
              </a:ext>
            </a:extLst>
          </p:cNvPr>
          <p:cNvSpPr>
            <a:spLocks noGrp="1"/>
          </p:cNvSpPr>
          <p:nvPr>
            <p:ph type="title"/>
          </p:nvPr>
        </p:nvSpPr>
        <p:spPr/>
        <p:txBody>
          <a:bodyPr/>
          <a:lstStyle/>
          <a:p>
            <a:r>
              <a:rPr lang="en-US" dirty="0"/>
              <a:t>Case 2</a:t>
            </a:r>
          </a:p>
        </p:txBody>
      </p:sp>
      <p:sp>
        <p:nvSpPr>
          <p:cNvPr id="3" name="Content Placeholder 2">
            <a:extLst>
              <a:ext uri="{FF2B5EF4-FFF2-40B4-BE49-F238E27FC236}">
                <a16:creationId xmlns:a16="http://schemas.microsoft.com/office/drawing/2014/main" id="{3026498A-E65D-89CD-F229-036A9A76D112}"/>
              </a:ext>
            </a:extLst>
          </p:cNvPr>
          <p:cNvSpPr>
            <a:spLocks noGrp="1"/>
          </p:cNvSpPr>
          <p:nvPr>
            <p:ph idx="1"/>
          </p:nvPr>
        </p:nvSpPr>
        <p:spPr>
          <a:xfrm>
            <a:off x="838200" y="1497496"/>
            <a:ext cx="10515600" cy="5261113"/>
          </a:xfrm>
        </p:spPr>
        <p:txBody>
          <a:bodyPr>
            <a:normAutofit fontScale="92500" lnSpcReduction="10000"/>
          </a:bodyPr>
          <a:lstStyle/>
          <a:p>
            <a:pPr marL="0" indent="0">
              <a:buNone/>
            </a:pPr>
            <a:r>
              <a:rPr lang="en-US" sz="2000" dirty="0">
                <a:sym typeface="Wingdings" pitchFamily="2" charset="2"/>
              </a:rPr>
              <a:t>You are seeing a 4 day (96 hour) old female infant who was born at 36 weeks due to maternal pre-eclampsia and gestational diabetes.  Vacuum extraction was required with a resulting cephalohematoma.  The infant was discharged from the nursery at 2 days (48 hours) of life, with a screening </a:t>
            </a:r>
            <a:r>
              <a:rPr lang="en-US" sz="2000" dirty="0" err="1">
                <a:sym typeface="Wingdings" pitchFamily="2" charset="2"/>
              </a:rPr>
              <a:t>TcB</a:t>
            </a:r>
            <a:r>
              <a:rPr lang="en-US" sz="2000" dirty="0">
                <a:sym typeface="Wingdings" pitchFamily="2" charset="2"/>
              </a:rPr>
              <a:t> of 14 mg/dL at the time of discharge.  Maternal serologies were negative and mom is AB positive blood type, with a negative antibody screen.  There are two other older siblings who required inpatient hospitalization for phototherapy.  On exam, the infant is quite jaundiced but otherwise clinically well.  She is exclusively breast feeding, and mom is worried her milk supply has not come in yet.  Yesterday the baby only made 2 wet diapers.  Which of the following are risk factors for significant hyperbilirubinemia?</a:t>
            </a:r>
          </a:p>
          <a:p>
            <a:pPr marL="0" indent="0">
              <a:buNone/>
            </a:pPr>
            <a:endParaRPr lang="en-US" sz="2000" dirty="0">
              <a:sym typeface="Wingdings" pitchFamily="2" charset="2"/>
            </a:endParaRPr>
          </a:p>
          <a:p>
            <a:pPr marL="457200" indent="-457200">
              <a:buAutoNum type="alphaUcPeriod"/>
            </a:pPr>
            <a:r>
              <a:rPr lang="en-US" sz="2000" b="1" dirty="0">
                <a:solidFill>
                  <a:srgbClr val="FF0000"/>
                </a:solidFill>
                <a:sym typeface="Wingdings" pitchFamily="2" charset="2"/>
              </a:rPr>
              <a:t>Gestational age of 36 weeks</a:t>
            </a:r>
          </a:p>
          <a:p>
            <a:pPr marL="457200" indent="-457200">
              <a:buAutoNum type="alphaUcPeriod"/>
            </a:pPr>
            <a:r>
              <a:rPr lang="en-US" sz="2000" b="1" dirty="0">
                <a:solidFill>
                  <a:srgbClr val="FF0000"/>
                </a:solidFill>
                <a:sym typeface="Wingdings" pitchFamily="2" charset="2"/>
              </a:rPr>
              <a:t>Infant of a diabetic mother</a:t>
            </a:r>
          </a:p>
          <a:p>
            <a:pPr marL="457200" indent="-457200">
              <a:buAutoNum type="alphaUcPeriod"/>
            </a:pPr>
            <a:r>
              <a:rPr lang="en-US" sz="2000" b="1" dirty="0">
                <a:solidFill>
                  <a:srgbClr val="FF0000"/>
                </a:solidFill>
                <a:sym typeface="Wingdings" pitchFamily="2" charset="2"/>
              </a:rPr>
              <a:t>History of siblings requiring phototherapy</a:t>
            </a:r>
          </a:p>
          <a:p>
            <a:pPr marL="457200" indent="-457200">
              <a:buAutoNum type="alphaUcPeriod"/>
            </a:pPr>
            <a:r>
              <a:rPr lang="en-US" sz="2000" dirty="0">
                <a:sym typeface="Wingdings" pitchFamily="2" charset="2"/>
              </a:rPr>
              <a:t>Maternal AB positive blood type</a:t>
            </a:r>
          </a:p>
          <a:p>
            <a:pPr marL="457200" indent="-457200">
              <a:buAutoNum type="alphaUcPeriod"/>
            </a:pPr>
            <a:r>
              <a:rPr lang="en-US" sz="2000" dirty="0">
                <a:sym typeface="Wingdings" pitchFamily="2" charset="2"/>
              </a:rPr>
              <a:t>Female sex</a:t>
            </a:r>
          </a:p>
          <a:p>
            <a:pPr marL="457200" indent="-457200">
              <a:buAutoNum type="alphaUcPeriod"/>
            </a:pPr>
            <a:r>
              <a:rPr lang="en-US" sz="2000" b="1" dirty="0">
                <a:solidFill>
                  <a:srgbClr val="FF0000"/>
                </a:solidFill>
                <a:sym typeface="Wingdings" pitchFamily="2" charset="2"/>
              </a:rPr>
              <a:t>Vacuum extraction with cephalohematoma</a:t>
            </a:r>
          </a:p>
          <a:p>
            <a:pPr marL="457200" indent="-457200">
              <a:buAutoNum type="alphaUcPeriod"/>
            </a:pPr>
            <a:r>
              <a:rPr lang="en-US" sz="2000" b="1" dirty="0">
                <a:solidFill>
                  <a:srgbClr val="FF0000"/>
                </a:solidFill>
                <a:sym typeface="Wingdings" pitchFamily="2" charset="2"/>
              </a:rPr>
              <a:t>Exclusive breast feeding with suboptimal intake</a:t>
            </a:r>
          </a:p>
          <a:p>
            <a:pPr marL="457200" indent="-457200">
              <a:buAutoNum type="alphaUcPeriod"/>
            </a:pPr>
            <a:r>
              <a:rPr lang="en-US" sz="2000" b="1" dirty="0">
                <a:solidFill>
                  <a:srgbClr val="FF0000"/>
                </a:solidFill>
                <a:sym typeface="Wingdings" pitchFamily="2" charset="2"/>
              </a:rPr>
              <a:t>Screening </a:t>
            </a:r>
            <a:r>
              <a:rPr lang="en-US" sz="2000" b="1" dirty="0" err="1">
                <a:solidFill>
                  <a:srgbClr val="FF0000"/>
                </a:solidFill>
                <a:sym typeface="Wingdings" pitchFamily="2" charset="2"/>
              </a:rPr>
              <a:t>TcB</a:t>
            </a:r>
            <a:r>
              <a:rPr lang="en-US" sz="2000" b="1" dirty="0">
                <a:solidFill>
                  <a:srgbClr val="FF0000"/>
                </a:solidFill>
                <a:sym typeface="Wingdings" pitchFamily="2" charset="2"/>
              </a:rPr>
              <a:t> at 48 hours of life</a:t>
            </a:r>
          </a:p>
        </p:txBody>
      </p:sp>
    </p:spTree>
    <p:extLst>
      <p:ext uri="{BB962C8B-B14F-4D97-AF65-F5344CB8AC3E}">
        <p14:creationId xmlns:p14="http://schemas.microsoft.com/office/powerpoint/2010/main" val="3726777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A3764-02E0-8ACB-C513-015951FBCCA6}"/>
              </a:ext>
            </a:extLst>
          </p:cNvPr>
          <p:cNvSpPr>
            <a:spLocks noGrp="1"/>
          </p:cNvSpPr>
          <p:nvPr>
            <p:ph type="title"/>
          </p:nvPr>
        </p:nvSpPr>
        <p:spPr/>
        <p:txBody>
          <a:bodyPr/>
          <a:lstStyle/>
          <a:p>
            <a:r>
              <a:rPr lang="en-US" dirty="0"/>
              <a:t>Risk factors for significant hyperbilirubinemia</a:t>
            </a:r>
          </a:p>
        </p:txBody>
      </p:sp>
      <p:pic>
        <p:nvPicPr>
          <p:cNvPr id="4" name="Picture 3" descr="Graphical user interface, text, application, email&#10;&#10;Description automatically generated">
            <a:extLst>
              <a:ext uri="{FF2B5EF4-FFF2-40B4-BE49-F238E27FC236}">
                <a16:creationId xmlns:a16="http://schemas.microsoft.com/office/drawing/2014/main" id="{6A0610EF-D12E-35C3-A492-73072A79B8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672" y="1765569"/>
            <a:ext cx="10509128" cy="3384895"/>
          </a:xfrm>
          <a:prstGeom prst="rect">
            <a:avLst/>
          </a:prstGeom>
        </p:spPr>
      </p:pic>
      <p:sp>
        <p:nvSpPr>
          <p:cNvPr id="5" name="5-Point Star 4">
            <a:extLst>
              <a:ext uri="{FF2B5EF4-FFF2-40B4-BE49-F238E27FC236}">
                <a16:creationId xmlns:a16="http://schemas.microsoft.com/office/drawing/2014/main" id="{180D5A1F-8D97-2E71-31D2-54C04CC39997}"/>
              </a:ext>
            </a:extLst>
          </p:cNvPr>
          <p:cNvSpPr/>
          <p:nvPr/>
        </p:nvSpPr>
        <p:spPr>
          <a:xfrm>
            <a:off x="884390" y="2477035"/>
            <a:ext cx="152400" cy="1524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Point Star 5">
            <a:extLst>
              <a:ext uri="{FF2B5EF4-FFF2-40B4-BE49-F238E27FC236}">
                <a16:creationId xmlns:a16="http://schemas.microsoft.com/office/drawing/2014/main" id="{01F09160-AA5F-59D6-6B01-9C776C5D05FE}"/>
              </a:ext>
            </a:extLst>
          </p:cNvPr>
          <p:cNvSpPr/>
          <p:nvPr/>
        </p:nvSpPr>
        <p:spPr>
          <a:xfrm>
            <a:off x="884390" y="2930561"/>
            <a:ext cx="152400" cy="1524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a:extLst>
              <a:ext uri="{FF2B5EF4-FFF2-40B4-BE49-F238E27FC236}">
                <a16:creationId xmlns:a16="http://schemas.microsoft.com/office/drawing/2014/main" id="{93F56783-7294-9468-FD5B-2BCE9DDE6610}"/>
              </a:ext>
            </a:extLst>
          </p:cNvPr>
          <p:cNvSpPr/>
          <p:nvPr/>
        </p:nvSpPr>
        <p:spPr>
          <a:xfrm>
            <a:off x="890120" y="3745072"/>
            <a:ext cx="152400" cy="1524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a:extLst>
              <a:ext uri="{FF2B5EF4-FFF2-40B4-BE49-F238E27FC236}">
                <a16:creationId xmlns:a16="http://schemas.microsoft.com/office/drawing/2014/main" id="{7FF20CDB-3718-AA2C-88E9-558F02FE020A}"/>
              </a:ext>
            </a:extLst>
          </p:cNvPr>
          <p:cNvSpPr/>
          <p:nvPr/>
        </p:nvSpPr>
        <p:spPr>
          <a:xfrm>
            <a:off x="887255" y="4158898"/>
            <a:ext cx="152400" cy="1524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a:extLst>
              <a:ext uri="{FF2B5EF4-FFF2-40B4-BE49-F238E27FC236}">
                <a16:creationId xmlns:a16="http://schemas.microsoft.com/office/drawing/2014/main" id="{A33507CB-4482-B5E9-752D-0E567027F489}"/>
              </a:ext>
            </a:extLst>
          </p:cNvPr>
          <p:cNvSpPr/>
          <p:nvPr/>
        </p:nvSpPr>
        <p:spPr>
          <a:xfrm>
            <a:off x="884390" y="4371568"/>
            <a:ext cx="152400" cy="1524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a:extLst>
              <a:ext uri="{FF2B5EF4-FFF2-40B4-BE49-F238E27FC236}">
                <a16:creationId xmlns:a16="http://schemas.microsoft.com/office/drawing/2014/main" id="{1D626954-F94D-5D5C-C089-19ECD03D9B8D}"/>
              </a:ext>
            </a:extLst>
          </p:cNvPr>
          <p:cNvSpPr/>
          <p:nvPr/>
        </p:nvSpPr>
        <p:spPr>
          <a:xfrm>
            <a:off x="884390" y="4785394"/>
            <a:ext cx="152400" cy="1524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F5769BA-A39D-46AD-D793-9E253112225C}"/>
              </a:ext>
            </a:extLst>
          </p:cNvPr>
          <p:cNvSpPr txBox="1"/>
          <p:nvPr/>
        </p:nvSpPr>
        <p:spPr>
          <a:xfrm>
            <a:off x="0" y="6492875"/>
            <a:ext cx="1507529" cy="338554"/>
          </a:xfrm>
          <a:prstGeom prst="rect">
            <a:avLst/>
          </a:prstGeom>
          <a:noFill/>
        </p:spPr>
        <p:txBody>
          <a:bodyPr wrap="none" rtlCol="0">
            <a:spAutoFit/>
          </a:bodyPr>
          <a:lstStyle/>
          <a:p>
            <a:r>
              <a:rPr lang="en-US" sz="1600" dirty="0"/>
              <a:t>Pediatrics, 2022</a:t>
            </a:r>
          </a:p>
        </p:txBody>
      </p:sp>
    </p:spTree>
    <p:extLst>
      <p:ext uri="{BB962C8B-B14F-4D97-AF65-F5344CB8AC3E}">
        <p14:creationId xmlns:p14="http://schemas.microsoft.com/office/powerpoint/2010/main" val="31923823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AFF9-432A-CAAA-139D-8D4799314909}"/>
              </a:ext>
            </a:extLst>
          </p:cNvPr>
          <p:cNvSpPr>
            <a:spLocks noGrp="1"/>
          </p:cNvSpPr>
          <p:nvPr>
            <p:ph type="title"/>
          </p:nvPr>
        </p:nvSpPr>
        <p:spPr/>
        <p:txBody>
          <a:bodyPr/>
          <a:lstStyle/>
          <a:p>
            <a:r>
              <a:rPr lang="en-US" dirty="0"/>
              <a:t>What about her discharge </a:t>
            </a:r>
            <a:r>
              <a:rPr lang="en-US" dirty="0" err="1"/>
              <a:t>TcB</a:t>
            </a:r>
            <a:r>
              <a:rPr lang="en-US" dirty="0"/>
              <a:t>?</a:t>
            </a:r>
          </a:p>
        </p:txBody>
      </p:sp>
      <p:sp>
        <p:nvSpPr>
          <p:cNvPr id="3" name="Content Placeholder 2">
            <a:extLst>
              <a:ext uri="{FF2B5EF4-FFF2-40B4-BE49-F238E27FC236}">
                <a16:creationId xmlns:a16="http://schemas.microsoft.com/office/drawing/2014/main" id="{8D84FB33-4513-CFD5-137F-4C63008B06DE}"/>
              </a:ext>
            </a:extLst>
          </p:cNvPr>
          <p:cNvSpPr>
            <a:spLocks noGrp="1"/>
          </p:cNvSpPr>
          <p:nvPr>
            <p:ph idx="1"/>
          </p:nvPr>
        </p:nvSpPr>
        <p:spPr/>
        <p:txBody>
          <a:bodyPr/>
          <a:lstStyle/>
          <a:p>
            <a:r>
              <a:rPr lang="en-US" sz="2400" dirty="0">
                <a:sym typeface="Wingdings" pitchFamily="2" charset="2"/>
              </a:rPr>
              <a:t>First step is to determine if there are neurotoxicity risk factors (in this case, NO)</a:t>
            </a:r>
          </a:p>
          <a:p>
            <a:r>
              <a:rPr lang="en-US" sz="2400" dirty="0">
                <a:sym typeface="Wingdings" pitchFamily="2" charset="2"/>
              </a:rPr>
              <a:t>Determine PT threshold based on </a:t>
            </a:r>
            <a:r>
              <a:rPr lang="en-US" sz="2400" dirty="0" err="1">
                <a:sym typeface="Wingdings" pitchFamily="2" charset="2"/>
              </a:rPr>
              <a:t>TcB</a:t>
            </a:r>
            <a:r>
              <a:rPr lang="en-US" sz="2400" dirty="0">
                <a:sym typeface="Wingdings" pitchFamily="2" charset="2"/>
              </a:rPr>
              <a:t> and age in hours (in this case, threshold at time of discharge was approx. 15)</a:t>
            </a:r>
          </a:p>
          <a:p>
            <a:endParaRPr lang="en-US" dirty="0"/>
          </a:p>
        </p:txBody>
      </p:sp>
      <p:pic>
        <p:nvPicPr>
          <p:cNvPr id="4" name="Picture 3" descr="Chart&#10;&#10;Description automatically generated">
            <a:extLst>
              <a:ext uri="{FF2B5EF4-FFF2-40B4-BE49-F238E27FC236}">
                <a16:creationId xmlns:a16="http://schemas.microsoft.com/office/drawing/2014/main" id="{DF3BE7C3-6869-64A5-1313-527D40CE96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9800" y="2994991"/>
            <a:ext cx="6612399" cy="3737737"/>
          </a:xfrm>
          <a:prstGeom prst="rect">
            <a:avLst/>
          </a:prstGeom>
        </p:spPr>
      </p:pic>
      <p:cxnSp>
        <p:nvCxnSpPr>
          <p:cNvPr id="5" name="Straight Arrow Connector 4">
            <a:extLst>
              <a:ext uri="{FF2B5EF4-FFF2-40B4-BE49-F238E27FC236}">
                <a16:creationId xmlns:a16="http://schemas.microsoft.com/office/drawing/2014/main" id="{27C8B531-CE86-4191-0EEC-CE180B3E46D8}"/>
              </a:ext>
            </a:extLst>
          </p:cNvPr>
          <p:cNvCxnSpPr>
            <a:cxnSpLocks/>
          </p:cNvCxnSpPr>
          <p:nvPr/>
        </p:nvCxnSpPr>
        <p:spPr>
          <a:xfrm flipV="1">
            <a:off x="4064050" y="4687665"/>
            <a:ext cx="0" cy="35238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5-Point Star 5">
            <a:extLst>
              <a:ext uri="{FF2B5EF4-FFF2-40B4-BE49-F238E27FC236}">
                <a16:creationId xmlns:a16="http://schemas.microsoft.com/office/drawing/2014/main" id="{680645D4-C8B8-C209-E03C-2665C3CA2FD5}"/>
              </a:ext>
            </a:extLst>
          </p:cNvPr>
          <p:cNvSpPr/>
          <p:nvPr/>
        </p:nvSpPr>
        <p:spPr>
          <a:xfrm>
            <a:off x="4114771" y="4787659"/>
            <a:ext cx="152400" cy="1524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03451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5165B-2F34-1BC3-C130-C4F522ED0F02}"/>
              </a:ext>
            </a:extLst>
          </p:cNvPr>
          <p:cNvSpPr>
            <a:spLocks noGrp="1"/>
          </p:cNvSpPr>
          <p:nvPr>
            <p:ph type="title"/>
          </p:nvPr>
        </p:nvSpPr>
        <p:spPr/>
        <p:txBody>
          <a:bodyPr/>
          <a:lstStyle/>
          <a:p>
            <a:r>
              <a:rPr lang="en-US" dirty="0"/>
              <a:t>Case 2</a:t>
            </a:r>
          </a:p>
        </p:txBody>
      </p:sp>
      <p:sp>
        <p:nvSpPr>
          <p:cNvPr id="3" name="Content Placeholder 2">
            <a:extLst>
              <a:ext uri="{FF2B5EF4-FFF2-40B4-BE49-F238E27FC236}">
                <a16:creationId xmlns:a16="http://schemas.microsoft.com/office/drawing/2014/main" id="{776EA594-C855-838D-00F5-82D4FAD0BFF1}"/>
              </a:ext>
            </a:extLst>
          </p:cNvPr>
          <p:cNvSpPr>
            <a:spLocks noGrp="1"/>
          </p:cNvSpPr>
          <p:nvPr>
            <p:ph idx="1"/>
          </p:nvPr>
        </p:nvSpPr>
        <p:spPr/>
        <p:txBody>
          <a:bodyPr/>
          <a:lstStyle/>
          <a:p>
            <a:pPr marL="0" indent="0">
              <a:buNone/>
            </a:pPr>
            <a:r>
              <a:rPr lang="en-US" sz="2800" dirty="0">
                <a:sym typeface="Wingdings" pitchFamily="2" charset="2"/>
              </a:rPr>
              <a:t>You appropriately check a TSB on the female infant and it is 21 mg/dL.  What is the most appropriate course of action? </a:t>
            </a:r>
          </a:p>
          <a:p>
            <a:pPr marL="0" indent="0">
              <a:buNone/>
            </a:pPr>
            <a:endParaRPr lang="en-US" sz="2800" dirty="0">
              <a:sym typeface="Wingdings" pitchFamily="2" charset="2"/>
            </a:endParaRPr>
          </a:p>
          <a:p>
            <a:pPr marL="457200" indent="-457200">
              <a:buAutoNum type="alphaUcPeriod"/>
            </a:pPr>
            <a:r>
              <a:rPr lang="en-US" sz="2800" dirty="0">
                <a:sym typeface="Wingdings" pitchFamily="2" charset="2"/>
              </a:rPr>
              <a:t>Recommend formula supplementation while maternal milk supply is low and recheck TSB in 24 hours</a:t>
            </a:r>
          </a:p>
          <a:p>
            <a:pPr marL="457200" indent="-457200">
              <a:buAutoNum type="alphaUcPeriod"/>
            </a:pPr>
            <a:r>
              <a:rPr lang="en-US" sz="2800" dirty="0">
                <a:sym typeface="Wingdings" pitchFamily="2" charset="2"/>
              </a:rPr>
              <a:t>Prescribe home phototherapy</a:t>
            </a:r>
          </a:p>
          <a:p>
            <a:pPr marL="457200" indent="-457200">
              <a:buAutoNum type="alphaUcPeriod"/>
            </a:pPr>
            <a:r>
              <a:rPr lang="en-US" sz="2800" dirty="0">
                <a:sym typeface="Wingdings" pitchFamily="2" charset="2"/>
              </a:rPr>
              <a:t>Admit the patient to the hospital for intensive phototherapy</a:t>
            </a:r>
          </a:p>
          <a:p>
            <a:pPr marL="457200" indent="-457200">
              <a:buAutoNum type="alphaUcPeriod"/>
            </a:pPr>
            <a:r>
              <a:rPr lang="en-US" sz="2800" dirty="0">
                <a:sym typeface="Wingdings" pitchFamily="2" charset="2"/>
              </a:rPr>
              <a:t>Admit the patient, start phototherapy, administer IVIG and IV fluids</a:t>
            </a:r>
          </a:p>
          <a:p>
            <a:pPr marL="457200" indent="-457200">
              <a:buAutoNum type="alphaUcPeriod"/>
            </a:pPr>
            <a:r>
              <a:rPr lang="en-US" sz="2800" dirty="0">
                <a:sym typeface="Wingdings" pitchFamily="2" charset="2"/>
              </a:rPr>
              <a:t>Request transport to Children’s for exchange transfusion</a:t>
            </a:r>
            <a:endParaRPr lang="en-US" dirty="0"/>
          </a:p>
        </p:txBody>
      </p:sp>
    </p:spTree>
    <p:extLst>
      <p:ext uri="{BB962C8B-B14F-4D97-AF65-F5344CB8AC3E}">
        <p14:creationId xmlns:p14="http://schemas.microsoft.com/office/powerpoint/2010/main" val="7374808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5165B-2F34-1BC3-C130-C4F522ED0F02}"/>
              </a:ext>
            </a:extLst>
          </p:cNvPr>
          <p:cNvSpPr>
            <a:spLocks noGrp="1"/>
          </p:cNvSpPr>
          <p:nvPr>
            <p:ph type="title"/>
          </p:nvPr>
        </p:nvSpPr>
        <p:spPr/>
        <p:txBody>
          <a:bodyPr/>
          <a:lstStyle/>
          <a:p>
            <a:r>
              <a:rPr lang="en-US" dirty="0"/>
              <a:t>Case 2</a:t>
            </a:r>
          </a:p>
        </p:txBody>
      </p:sp>
      <p:sp>
        <p:nvSpPr>
          <p:cNvPr id="3" name="Content Placeholder 2">
            <a:extLst>
              <a:ext uri="{FF2B5EF4-FFF2-40B4-BE49-F238E27FC236}">
                <a16:creationId xmlns:a16="http://schemas.microsoft.com/office/drawing/2014/main" id="{776EA594-C855-838D-00F5-82D4FAD0BFF1}"/>
              </a:ext>
            </a:extLst>
          </p:cNvPr>
          <p:cNvSpPr>
            <a:spLocks noGrp="1"/>
          </p:cNvSpPr>
          <p:nvPr>
            <p:ph idx="1"/>
          </p:nvPr>
        </p:nvSpPr>
        <p:spPr/>
        <p:txBody>
          <a:bodyPr/>
          <a:lstStyle/>
          <a:p>
            <a:pPr marL="0" indent="0">
              <a:buNone/>
            </a:pPr>
            <a:r>
              <a:rPr lang="en-US" sz="2800" dirty="0">
                <a:sym typeface="Wingdings" pitchFamily="2" charset="2"/>
              </a:rPr>
              <a:t>You appropriately check a TSB on the female infant and it is 21 mg/dL.  What is the most appropriate course of action? </a:t>
            </a:r>
          </a:p>
          <a:p>
            <a:pPr marL="0" indent="0">
              <a:buNone/>
            </a:pPr>
            <a:endParaRPr lang="en-US" sz="2800" dirty="0">
              <a:sym typeface="Wingdings" pitchFamily="2" charset="2"/>
            </a:endParaRPr>
          </a:p>
          <a:p>
            <a:pPr marL="457200" indent="-457200">
              <a:buAutoNum type="alphaUcPeriod"/>
            </a:pPr>
            <a:r>
              <a:rPr lang="en-US" sz="2800" dirty="0">
                <a:sym typeface="Wingdings" pitchFamily="2" charset="2"/>
              </a:rPr>
              <a:t>Recommend formula supplementation while maternal milk supply is low and recheck TSB in 24 hours</a:t>
            </a:r>
          </a:p>
          <a:p>
            <a:pPr marL="457200" indent="-457200">
              <a:buAutoNum type="alphaUcPeriod"/>
            </a:pPr>
            <a:r>
              <a:rPr lang="en-US" sz="2800" dirty="0">
                <a:sym typeface="Wingdings" pitchFamily="2" charset="2"/>
              </a:rPr>
              <a:t>Prescribe home phototherapy</a:t>
            </a:r>
          </a:p>
          <a:p>
            <a:pPr marL="457200" indent="-457200">
              <a:buAutoNum type="alphaUcPeriod"/>
            </a:pPr>
            <a:r>
              <a:rPr lang="en-US" sz="2800" b="1" dirty="0">
                <a:solidFill>
                  <a:srgbClr val="FF0000"/>
                </a:solidFill>
                <a:sym typeface="Wingdings" pitchFamily="2" charset="2"/>
              </a:rPr>
              <a:t>Admit the patient to the hospital for intensive phototherapy</a:t>
            </a:r>
          </a:p>
          <a:p>
            <a:pPr marL="457200" indent="-457200">
              <a:buAutoNum type="alphaUcPeriod"/>
            </a:pPr>
            <a:r>
              <a:rPr lang="en-US" sz="2800" dirty="0">
                <a:sym typeface="Wingdings" pitchFamily="2" charset="2"/>
              </a:rPr>
              <a:t>Admit the patient, start phototherapy, administer IVIG and IV fluids</a:t>
            </a:r>
          </a:p>
          <a:p>
            <a:pPr marL="457200" indent="-457200">
              <a:buAutoNum type="alphaUcPeriod"/>
            </a:pPr>
            <a:r>
              <a:rPr lang="en-US" sz="2800" dirty="0">
                <a:sym typeface="Wingdings" pitchFamily="2" charset="2"/>
              </a:rPr>
              <a:t>Request transport to Children’s for exchange transfusion</a:t>
            </a:r>
            <a:endParaRPr lang="en-US" dirty="0"/>
          </a:p>
        </p:txBody>
      </p:sp>
    </p:spTree>
    <p:extLst>
      <p:ext uri="{BB962C8B-B14F-4D97-AF65-F5344CB8AC3E}">
        <p14:creationId xmlns:p14="http://schemas.microsoft.com/office/powerpoint/2010/main" val="39089397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910C4-9C7A-48F8-7B6F-F2C73272A79F}"/>
              </a:ext>
            </a:extLst>
          </p:cNvPr>
          <p:cNvSpPr>
            <a:spLocks noGrp="1"/>
          </p:cNvSpPr>
          <p:nvPr>
            <p:ph type="title"/>
          </p:nvPr>
        </p:nvSpPr>
        <p:spPr/>
        <p:txBody>
          <a:bodyPr/>
          <a:lstStyle/>
          <a:p>
            <a:r>
              <a:rPr lang="en-US" dirty="0"/>
              <a:t>Case 2</a:t>
            </a:r>
          </a:p>
        </p:txBody>
      </p:sp>
      <p:sp>
        <p:nvSpPr>
          <p:cNvPr id="3" name="Content Placeholder 2">
            <a:extLst>
              <a:ext uri="{FF2B5EF4-FFF2-40B4-BE49-F238E27FC236}">
                <a16:creationId xmlns:a16="http://schemas.microsoft.com/office/drawing/2014/main" id="{F59FD01A-4414-7F77-0125-B84E3CA1A33E}"/>
              </a:ext>
            </a:extLst>
          </p:cNvPr>
          <p:cNvSpPr>
            <a:spLocks noGrp="1"/>
          </p:cNvSpPr>
          <p:nvPr>
            <p:ph idx="1"/>
          </p:nvPr>
        </p:nvSpPr>
        <p:spPr>
          <a:xfrm>
            <a:off x="838200" y="1431235"/>
            <a:ext cx="10515600" cy="5314122"/>
          </a:xfrm>
        </p:spPr>
        <p:txBody>
          <a:bodyPr>
            <a:normAutofit lnSpcReduction="10000"/>
          </a:bodyPr>
          <a:lstStyle/>
          <a:p>
            <a:r>
              <a:rPr lang="en-US" sz="2800" dirty="0">
                <a:sym typeface="Wingdings" pitchFamily="2" charset="2"/>
              </a:rPr>
              <a:t>Use PT/ET thresholds for NO neurotoxicity risk factors</a:t>
            </a:r>
          </a:p>
          <a:p>
            <a:endParaRPr lang="en-US" sz="2800" dirty="0">
              <a:sym typeface="Wingdings" pitchFamily="2" charset="2"/>
            </a:endParaRPr>
          </a:p>
          <a:p>
            <a:endParaRPr lang="en-US" sz="2800" dirty="0">
              <a:sym typeface="Wingdings" pitchFamily="2" charset="2"/>
            </a:endParaRPr>
          </a:p>
          <a:p>
            <a:endParaRPr lang="en-US" sz="2800" dirty="0">
              <a:sym typeface="Wingdings" pitchFamily="2" charset="2"/>
            </a:endParaRPr>
          </a:p>
          <a:p>
            <a:endParaRPr lang="en-US" sz="2800" dirty="0">
              <a:sym typeface="Wingdings" pitchFamily="2" charset="2"/>
            </a:endParaRPr>
          </a:p>
          <a:p>
            <a:endParaRPr lang="en-US" sz="2800" dirty="0">
              <a:sym typeface="Wingdings" pitchFamily="2" charset="2"/>
            </a:endParaRPr>
          </a:p>
          <a:p>
            <a:endParaRPr lang="en-US" sz="2800" dirty="0">
              <a:sym typeface="Wingdings" pitchFamily="2" charset="2"/>
            </a:endParaRPr>
          </a:p>
          <a:p>
            <a:r>
              <a:rPr lang="en-US" sz="2800" dirty="0">
                <a:sym typeface="Wingdings" pitchFamily="2" charset="2"/>
              </a:rPr>
              <a:t>Infant DOES qualify for PT so choice A is incorrect</a:t>
            </a:r>
          </a:p>
          <a:p>
            <a:r>
              <a:rPr lang="en-US" sz="2800" dirty="0">
                <a:sym typeface="Wingdings" pitchFamily="2" charset="2"/>
              </a:rPr>
              <a:t>TSB is NOT within 2 mg/dL of ET threshold (25.5 mg/dL) so escalation of care (choice D) is not correct</a:t>
            </a:r>
          </a:p>
          <a:p>
            <a:r>
              <a:rPr lang="en-US" sz="2800" dirty="0">
                <a:sym typeface="Wingdings" pitchFamily="2" charset="2"/>
              </a:rPr>
              <a:t>TSB is NOT at/above ET threshold so choice E is not correct</a:t>
            </a:r>
          </a:p>
          <a:p>
            <a:endParaRPr lang="en-US" dirty="0"/>
          </a:p>
        </p:txBody>
      </p:sp>
      <p:pic>
        <p:nvPicPr>
          <p:cNvPr id="4" name="Picture 3" descr="Chart&#10;&#10;Description automatically generated">
            <a:extLst>
              <a:ext uri="{FF2B5EF4-FFF2-40B4-BE49-F238E27FC236}">
                <a16:creationId xmlns:a16="http://schemas.microsoft.com/office/drawing/2014/main" id="{A52820CB-5C8B-C02F-6AF0-C6DBCA53AA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764" y="1807969"/>
            <a:ext cx="5221038" cy="2951253"/>
          </a:xfrm>
          <a:prstGeom prst="rect">
            <a:avLst/>
          </a:prstGeom>
        </p:spPr>
      </p:pic>
      <p:pic>
        <p:nvPicPr>
          <p:cNvPr id="5" name="Picture 4" descr="Chart&#10;&#10;Description automatically generated">
            <a:extLst>
              <a:ext uri="{FF2B5EF4-FFF2-40B4-BE49-F238E27FC236}">
                <a16:creationId xmlns:a16="http://schemas.microsoft.com/office/drawing/2014/main" id="{BB0F25DD-E602-F34C-8274-FC8452ECEC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2581" y="1799048"/>
            <a:ext cx="5221038" cy="2967235"/>
          </a:xfrm>
          <a:prstGeom prst="rect">
            <a:avLst/>
          </a:prstGeom>
        </p:spPr>
      </p:pic>
      <p:sp>
        <p:nvSpPr>
          <p:cNvPr id="6" name="TextBox 5">
            <a:extLst>
              <a:ext uri="{FF2B5EF4-FFF2-40B4-BE49-F238E27FC236}">
                <a16:creationId xmlns:a16="http://schemas.microsoft.com/office/drawing/2014/main" id="{26D2F9C5-6FC4-0D46-C9CC-0A8FC8808DAB}"/>
              </a:ext>
            </a:extLst>
          </p:cNvPr>
          <p:cNvSpPr txBox="1"/>
          <p:nvPr/>
        </p:nvSpPr>
        <p:spPr>
          <a:xfrm>
            <a:off x="2494722" y="3429000"/>
            <a:ext cx="1527982" cy="369332"/>
          </a:xfrm>
          <a:prstGeom prst="rect">
            <a:avLst/>
          </a:prstGeom>
          <a:noFill/>
        </p:spPr>
        <p:txBody>
          <a:bodyPr wrap="none" rtlCol="0">
            <a:spAutoFit/>
          </a:bodyPr>
          <a:lstStyle/>
          <a:p>
            <a:r>
              <a:rPr lang="en-US" dirty="0"/>
              <a:t>PTT: 19 mg/dL</a:t>
            </a:r>
          </a:p>
        </p:txBody>
      </p:sp>
      <p:sp>
        <p:nvSpPr>
          <p:cNvPr id="7" name="TextBox 6">
            <a:extLst>
              <a:ext uri="{FF2B5EF4-FFF2-40B4-BE49-F238E27FC236}">
                <a16:creationId xmlns:a16="http://schemas.microsoft.com/office/drawing/2014/main" id="{87E8FADF-4CDA-B4F0-B5B7-2A4B29D5A173}"/>
              </a:ext>
            </a:extLst>
          </p:cNvPr>
          <p:cNvSpPr txBox="1"/>
          <p:nvPr/>
        </p:nvSpPr>
        <p:spPr>
          <a:xfrm>
            <a:off x="7613375" y="3425244"/>
            <a:ext cx="1697324" cy="369332"/>
          </a:xfrm>
          <a:prstGeom prst="rect">
            <a:avLst/>
          </a:prstGeom>
          <a:noFill/>
        </p:spPr>
        <p:txBody>
          <a:bodyPr wrap="none" rtlCol="0">
            <a:spAutoFit/>
          </a:bodyPr>
          <a:lstStyle/>
          <a:p>
            <a:r>
              <a:rPr lang="en-US" dirty="0"/>
              <a:t>ETT: 25.5 mg/dL</a:t>
            </a:r>
          </a:p>
        </p:txBody>
      </p:sp>
      <p:cxnSp>
        <p:nvCxnSpPr>
          <p:cNvPr id="8" name="Straight Arrow Connector 7">
            <a:extLst>
              <a:ext uri="{FF2B5EF4-FFF2-40B4-BE49-F238E27FC236}">
                <a16:creationId xmlns:a16="http://schemas.microsoft.com/office/drawing/2014/main" id="{60611A0E-674A-97BE-5BAD-954D5E0CC980}"/>
              </a:ext>
            </a:extLst>
          </p:cNvPr>
          <p:cNvCxnSpPr>
            <a:cxnSpLocks/>
          </p:cNvCxnSpPr>
          <p:nvPr/>
        </p:nvCxnSpPr>
        <p:spPr>
          <a:xfrm flipV="1">
            <a:off x="2611488" y="2546468"/>
            <a:ext cx="0" cy="35238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5-Point Star 8">
            <a:extLst>
              <a:ext uri="{FF2B5EF4-FFF2-40B4-BE49-F238E27FC236}">
                <a16:creationId xmlns:a16="http://schemas.microsoft.com/office/drawing/2014/main" id="{A546493A-3722-D340-710E-959FCE9F4478}"/>
              </a:ext>
            </a:extLst>
          </p:cNvPr>
          <p:cNvSpPr/>
          <p:nvPr/>
        </p:nvSpPr>
        <p:spPr>
          <a:xfrm>
            <a:off x="2662209" y="2646462"/>
            <a:ext cx="152400" cy="1524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52620E5F-4C53-1181-3CF9-8BD446C9A77C}"/>
              </a:ext>
            </a:extLst>
          </p:cNvPr>
          <p:cNvCxnSpPr>
            <a:cxnSpLocks/>
          </p:cNvCxnSpPr>
          <p:nvPr/>
        </p:nvCxnSpPr>
        <p:spPr>
          <a:xfrm flipV="1">
            <a:off x="7831306" y="2355985"/>
            <a:ext cx="0" cy="35238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5-Point Star 10">
            <a:extLst>
              <a:ext uri="{FF2B5EF4-FFF2-40B4-BE49-F238E27FC236}">
                <a16:creationId xmlns:a16="http://schemas.microsoft.com/office/drawing/2014/main" id="{411904E4-4F13-4E53-52FF-C5A6C528940F}"/>
              </a:ext>
            </a:extLst>
          </p:cNvPr>
          <p:cNvSpPr/>
          <p:nvPr/>
        </p:nvSpPr>
        <p:spPr>
          <a:xfrm>
            <a:off x="7882027" y="2455979"/>
            <a:ext cx="152400" cy="1524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16202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C8407-3CF7-ECFC-57B1-54106BA76460}"/>
              </a:ext>
            </a:extLst>
          </p:cNvPr>
          <p:cNvSpPr>
            <a:spLocks noGrp="1"/>
          </p:cNvSpPr>
          <p:nvPr>
            <p:ph type="title"/>
          </p:nvPr>
        </p:nvSpPr>
        <p:spPr/>
        <p:txBody>
          <a:bodyPr/>
          <a:lstStyle/>
          <a:p>
            <a:r>
              <a:rPr lang="en-US" dirty="0"/>
              <a:t>A brief word about home phototherapy</a:t>
            </a:r>
          </a:p>
        </p:txBody>
      </p:sp>
      <p:sp>
        <p:nvSpPr>
          <p:cNvPr id="3" name="Content Placeholder 2">
            <a:extLst>
              <a:ext uri="{FF2B5EF4-FFF2-40B4-BE49-F238E27FC236}">
                <a16:creationId xmlns:a16="http://schemas.microsoft.com/office/drawing/2014/main" id="{64654C24-4CB2-9130-F88F-EC79F8CC173A}"/>
              </a:ext>
            </a:extLst>
          </p:cNvPr>
          <p:cNvSpPr>
            <a:spLocks noGrp="1"/>
          </p:cNvSpPr>
          <p:nvPr>
            <p:ph idx="1"/>
          </p:nvPr>
        </p:nvSpPr>
        <p:spPr/>
        <p:txBody>
          <a:bodyPr>
            <a:normAutofit/>
          </a:bodyPr>
          <a:lstStyle/>
          <a:p>
            <a:r>
              <a:rPr lang="en-US" dirty="0">
                <a:sym typeface="Wingdings" pitchFamily="2" charset="2"/>
              </a:rPr>
              <a:t>Infant must meet </a:t>
            </a:r>
            <a:r>
              <a:rPr lang="en-US" u="sng" dirty="0">
                <a:sym typeface="Wingdings" pitchFamily="2" charset="2"/>
              </a:rPr>
              <a:t>ALL</a:t>
            </a:r>
            <a:r>
              <a:rPr lang="en-US" dirty="0">
                <a:sym typeface="Wingdings" pitchFamily="2" charset="2"/>
              </a:rPr>
              <a:t> criteria</a:t>
            </a:r>
          </a:p>
          <a:p>
            <a:pPr lvl="1"/>
            <a:r>
              <a:rPr lang="en-US" dirty="0">
                <a:sym typeface="Wingdings" pitchFamily="2" charset="2"/>
              </a:rPr>
              <a:t>Gestational age 38 weeks or greater</a:t>
            </a:r>
          </a:p>
          <a:p>
            <a:pPr lvl="1"/>
            <a:r>
              <a:rPr lang="en-US" dirty="0">
                <a:sym typeface="Wingdings" pitchFamily="2" charset="2"/>
              </a:rPr>
              <a:t>&gt;48 hours old</a:t>
            </a:r>
          </a:p>
          <a:p>
            <a:pPr lvl="1"/>
            <a:r>
              <a:rPr lang="en-US" dirty="0">
                <a:sym typeface="Wingdings" pitchFamily="2" charset="2"/>
              </a:rPr>
              <a:t>Clinically well with adequate feeding</a:t>
            </a:r>
          </a:p>
          <a:p>
            <a:pPr lvl="1"/>
            <a:r>
              <a:rPr lang="en-US" dirty="0">
                <a:sym typeface="Wingdings" pitchFamily="2" charset="2"/>
              </a:rPr>
              <a:t>No known neurotoxicity risk factors</a:t>
            </a:r>
          </a:p>
          <a:p>
            <a:pPr lvl="1"/>
            <a:r>
              <a:rPr lang="en-US" dirty="0">
                <a:sym typeface="Wingdings" pitchFamily="2" charset="2"/>
              </a:rPr>
              <a:t>No previous phototherapy</a:t>
            </a:r>
          </a:p>
          <a:p>
            <a:pPr lvl="1"/>
            <a:r>
              <a:rPr lang="en-US" dirty="0">
                <a:sym typeface="Wingdings" pitchFamily="2" charset="2"/>
              </a:rPr>
              <a:t>TSB no more than 1 mg/dL above PT threshold</a:t>
            </a:r>
          </a:p>
          <a:p>
            <a:pPr lvl="1"/>
            <a:r>
              <a:rPr lang="en-US" dirty="0">
                <a:sym typeface="Wingdings" pitchFamily="2" charset="2"/>
              </a:rPr>
              <a:t>LED-based home PT device available without delay</a:t>
            </a:r>
          </a:p>
          <a:p>
            <a:pPr lvl="1"/>
            <a:r>
              <a:rPr lang="en-US" dirty="0">
                <a:sym typeface="Wingdings" pitchFamily="2" charset="2"/>
              </a:rPr>
              <a:t>TSB can be measured daily</a:t>
            </a:r>
          </a:p>
        </p:txBody>
      </p:sp>
    </p:spTree>
    <p:extLst>
      <p:ext uri="{BB962C8B-B14F-4D97-AF65-F5344CB8AC3E}">
        <p14:creationId xmlns:p14="http://schemas.microsoft.com/office/powerpoint/2010/main" val="15685299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A366F-06F3-B7B5-5375-13D0B895BC9E}"/>
              </a:ext>
            </a:extLst>
          </p:cNvPr>
          <p:cNvSpPr>
            <a:spLocks noGrp="1"/>
          </p:cNvSpPr>
          <p:nvPr>
            <p:ph type="title"/>
          </p:nvPr>
        </p:nvSpPr>
        <p:spPr/>
        <p:txBody>
          <a:bodyPr/>
          <a:lstStyle/>
          <a:p>
            <a:r>
              <a:rPr lang="en-US" dirty="0" err="1"/>
              <a:t>BiliTool</a:t>
            </a:r>
            <a:r>
              <a:rPr lang="en-US" dirty="0"/>
              <a:t> 2.0 (http://www.bilitool.org)</a:t>
            </a:r>
          </a:p>
        </p:txBody>
      </p:sp>
      <p:pic>
        <p:nvPicPr>
          <p:cNvPr id="5" name="Picture 4">
            <a:extLst>
              <a:ext uri="{FF2B5EF4-FFF2-40B4-BE49-F238E27FC236}">
                <a16:creationId xmlns:a16="http://schemas.microsoft.com/office/drawing/2014/main" id="{7C09DF86-21A8-B42A-0CF1-354195C741C3}"/>
              </a:ext>
            </a:extLst>
          </p:cNvPr>
          <p:cNvPicPr>
            <a:picLocks noChangeAspect="1"/>
          </p:cNvPicPr>
          <p:nvPr/>
        </p:nvPicPr>
        <p:blipFill rotWithShape="1">
          <a:blip r:embed="rId2"/>
          <a:srcRect r="50000"/>
          <a:stretch/>
        </p:blipFill>
        <p:spPr>
          <a:xfrm>
            <a:off x="2142772" y="1690688"/>
            <a:ext cx="7906455" cy="4447381"/>
          </a:xfrm>
          <a:prstGeom prst="rect">
            <a:avLst/>
          </a:prstGeom>
        </p:spPr>
      </p:pic>
      <p:sp>
        <p:nvSpPr>
          <p:cNvPr id="3" name="TextBox 2">
            <a:extLst>
              <a:ext uri="{FF2B5EF4-FFF2-40B4-BE49-F238E27FC236}">
                <a16:creationId xmlns:a16="http://schemas.microsoft.com/office/drawing/2014/main" id="{EB0CB756-BF65-0C77-C203-6D380413FFC4}"/>
              </a:ext>
            </a:extLst>
          </p:cNvPr>
          <p:cNvSpPr txBox="1"/>
          <p:nvPr/>
        </p:nvSpPr>
        <p:spPr>
          <a:xfrm>
            <a:off x="0" y="6492875"/>
            <a:ext cx="1605632" cy="338554"/>
          </a:xfrm>
          <a:prstGeom prst="rect">
            <a:avLst/>
          </a:prstGeom>
          <a:noFill/>
        </p:spPr>
        <p:txBody>
          <a:bodyPr wrap="none" rtlCol="0">
            <a:spAutoFit/>
          </a:bodyPr>
          <a:lstStyle/>
          <a:p>
            <a:r>
              <a:rPr lang="en-US" sz="1600" dirty="0"/>
              <a:t>bilitool.org, 2023</a:t>
            </a:r>
          </a:p>
        </p:txBody>
      </p:sp>
    </p:spTree>
    <p:extLst>
      <p:ext uri="{BB962C8B-B14F-4D97-AF65-F5344CB8AC3E}">
        <p14:creationId xmlns:p14="http://schemas.microsoft.com/office/powerpoint/2010/main" val="39365834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AFF87B-E85E-7FBC-6061-09FF0215411C}"/>
              </a:ext>
            </a:extLst>
          </p:cNvPr>
          <p:cNvSpPr txBox="1"/>
          <p:nvPr/>
        </p:nvSpPr>
        <p:spPr>
          <a:xfrm>
            <a:off x="0" y="6492875"/>
            <a:ext cx="1605632" cy="338554"/>
          </a:xfrm>
          <a:prstGeom prst="rect">
            <a:avLst/>
          </a:prstGeom>
          <a:noFill/>
        </p:spPr>
        <p:txBody>
          <a:bodyPr wrap="none" rtlCol="0">
            <a:spAutoFit/>
          </a:bodyPr>
          <a:lstStyle/>
          <a:p>
            <a:r>
              <a:rPr lang="en-US" sz="1600" dirty="0"/>
              <a:t>bilitool.org, 2023</a:t>
            </a:r>
          </a:p>
        </p:txBody>
      </p:sp>
      <p:sp>
        <p:nvSpPr>
          <p:cNvPr id="2" name="Title 1">
            <a:extLst>
              <a:ext uri="{FF2B5EF4-FFF2-40B4-BE49-F238E27FC236}">
                <a16:creationId xmlns:a16="http://schemas.microsoft.com/office/drawing/2014/main" id="{140A366F-06F3-B7B5-5375-13D0B895BC9E}"/>
              </a:ext>
            </a:extLst>
          </p:cNvPr>
          <p:cNvSpPr>
            <a:spLocks noGrp="1"/>
          </p:cNvSpPr>
          <p:nvPr>
            <p:ph type="title"/>
          </p:nvPr>
        </p:nvSpPr>
        <p:spPr/>
        <p:txBody>
          <a:bodyPr/>
          <a:lstStyle/>
          <a:p>
            <a:r>
              <a:rPr lang="en-US" dirty="0" err="1"/>
              <a:t>BiliTool</a:t>
            </a:r>
            <a:r>
              <a:rPr lang="en-US" dirty="0"/>
              <a:t> 2.0 (http://www.bilitool.org)</a:t>
            </a:r>
          </a:p>
        </p:txBody>
      </p:sp>
      <p:sp>
        <p:nvSpPr>
          <p:cNvPr id="8" name="Content Placeholder 7">
            <a:extLst>
              <a:ext uri="{FF2B5EF4-FFF2-40B4-BE49-F238E27FC236}">
                <a16:creationId xmlns:a16="http://schemas.microsoft.com/office/drawing/2014/main" id="{85C8D585-5B1B-2196-176D-4EF15A168477}"/>
              </a:ext>
            </a:extLst>
          </p:cNvPr>
          <p:cNvSpPr>
            <a:spLocks noGrp="1"/>
          </p:cNvSpPr>
          <p:nvPr>
            <p:ph idx="1"/>
          </p:nvPr>
        </p:nvSpPr>
        <p:spPr/>
        <p:txBody>
          <a:bodyPr/>
          <a:lstStyle/>
          <a:p>
            <a:r>
              <a:rPr lang="en-US" dirty="0"/>
              <a:t>From Case 2:</a:t>
            </a:r>
          </a:p>
        </p:txBody>
      </p:sp>
      <p:pic>
        <p:nvPicPr>
          <p:cNvPr id="4" name="Picture 3">
            <a:extLst>
              <a:ext uri="{FF2B5EF4-FFF2-40B4-BE49-F238E27FC236}">
                <a16:creationId xmlns:a16="http://schemas.microsoft.com/office/drawing/2014/main" id="{6607D96F-8A6E-5AA8-1CB6-DDAF32B982EF}"/>
              </a:ext>
            </a:extLst>
          </p:cNvPr>
          <p:cNvPicPr>
            <a:picLocks noChangeAspect="1"/>
          </p:cNvPicPr>
          <p:nvPr/>
        </p:nvPicPr>
        <p:blipFill>
          <a:blip r:embed="rId2"/>
          <a:stretch>
            <a:fillRect/>
          </a:stretch>
        </p:blipFill>
        <p:spPr>
          <a:xfrm>
            <a:off x="762000" y="2474460"/>
            <a:ext cx="5105400" cy="4108963"/>
          </a:xfrm>
          <a:prstGeom prst="rect">
            <a:avLst/>
          </a:prstGeom>
        </p:spPr>
      </p:pic>
      <p:pic>
        <p:nvPicPr>
          <p:cNvPr id="7" name="Picture 6">
            <a:extLst>
              <a:ext uri="{FF2B5EF4-FFF2-40B4-BE49-F238E27FC236}">
                <a16:creationId xmlns:a16="http://schemas.microsoft.com/office/drawing/2014/main" id="{BC66B9DB-DF82-8055-AF0D-D139D29B0014}"/>
              </a:ext>
            </a:extLst>
          </p:cNvPr>
          <p:cNvPicPr>
            <a:picLocks noChangeAspect="1"/>
          </p:cNvPicPr>
          <p:nvPr/>
        </p:nvPicPr>
        <p:blipFill>
          <a:blip r:embed="rId3"/>
          <a:stretch>
            <a:fillRect/>
          </a:stretch>
        </p:blipFill>
        <p:spPr>
          <a:xfrm>
            <a:off x="6074228" y="2474459"/>
            <a:ext cx="5814805" cy="4108962"/>
          </a:xfrm>
          <a:prstGeom prst="rect">
            <a:avLst/>
          </a:prstGeom>
        </p:spPr>
      </p:pic>
    </p:spTree>
    <p:extLst>
      <p:ext uri="{BB962C8B-B14F-4D97-AF65-F5344CB8AC3E}">
        <p14:creationId xmlns:p14="http://schemas.microsoft.com/office/powerpoint/2010/main" val="18821036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A366F-06F3-B7B5-5375-13D0B895BC9E}"/>
              </a:ext>
            </a:extLst>
          </p:cNvPr>
          <p:cNvSpPr>
            <a:spLocks noGrp="1"/>
          </p:cNvSpPr>
          <p:nvPr>
            <p:ph type="title"/>
          </p:nvPr>
        </p:nvSpPr>
        <p:spPr/>
        <p:txBody>
          <a:bodyPr/>
          <a:lstStyle/>
          <a:p>
            <a:r>
              <a:rPr lang="en-US" dirty="0" err="1"/>
              <a:t>BiliTool</a:t>
            </a:r>
            <a:r>
              <a:rPr lang="en-US" dirty="0"/>
              <a:t> 2.0 (http://www.bilitool.org)</a:t>
            </a:r>
          </a:p>
        </p:txBody>
      </p:sp>
      <p:sp>
        <p:nvSpPr>
          <p:cNvPr id="6" name="Content Placeholder 5">
            <a:extLst>
              <a:ext uri="{FF2B5EF4-FFF2-40B4-BE49-F238E27FC236}">
                <a16:creationId xmlns:a16="http://schemas.microsoft.com/office/drawing/2014/main" id="{BB364D62-E46A-FAE0-D5CE-321F23C0DB5B}"/>
              </a:ext>
            </a:extLst>
          </p:cNvPr>
          <p:cNvSpPr>
            <a:spLocks noGrp="1"/>
          </p:cNvSpPr>
          <p:nvPr>
            <p:ph idx="1"/>
          </p:nvPr>
        </p:nvSpPr>
        <p:spPr/>
        <p:txBody>
          <a:bodyPr/>
          <a:lstStyle/>
          <a:p>
            <a:r>
              <a:rPr lang="en-US" dirty="0"/>
              <a:t>From Case 1 – post-discharge follow-up</a:t>
            </a:r>
          </a:p>
        </p:txBody>
      </p:sp>
      <p:pic>
        <p:nvPicPr>
          <p:cNvPr id="5" name="Picture 4">
            <a:extLst>
              <a:ext uri="{FF2B5EF4-FFF2-40B4-BE49-F238E27FC236}">
                <a16:creationId xmlns:a16="http://schemas.microsoft.com/office/drawing/2014/main" id="{FBE675AE-F7DD-4428-07C1-2125A726F03C}"/>
              </a:ext>
            </a:extLst>
          </p:cNvPr>
          <p:cNvPicPr>
            <a:picLocks noChangeAspect="1"/>
          </p:cNvPicPr>
          <p:nvPr/>
        </p:nvPicPr>
        <p:blipFill>
          <a:blip r:embed="rId2"/>
          <a:stretch>
            <a:fillRect/>
          </a:stretch>
        </p:blipFill>
        <p:spPr>
          <a:xfrm>
            <a:off x="2499997" y="2404788"/>
            <a:ext cx="7192006" cy="4088087"/>
          </a:xfrm>
          <a:prstGeom prst="rect">
            <a:avLst/>
          </a:prstGeom>
        </p:spPr>
      </p:pic>
      <p:sp>
        <p:nvSpPr>
          <p:cNvPr id="8" name="Rectangle 7">
            <a:extLst>
              <a:ext uri="{FF2B5EF4-FFF2-40B4-BE49-F238E27FC236}">
                <a16:creationId xmlns:a16="http://schemas.microsoft.com/office/drawing/2014/main" id="{6E237696-B58A-9396-86C9-4608C849B445}"/>
              </a:ext>
            </a:extLst>
          </p:cNvPr>
          <p:cNvSpPr/>
          <p:nvPr/>
        </p:nvSpPr>
        <p:spPr>
          <a:xfrm>
            <a:off x="2499997" y="4865914"/>
            <a:ext cx="7192005" cy="162696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9">
            <a:extLst>
              <a:ext uri="{FF2B5EF4-FFF2-40B4-BE49-F238E27FC236}">
                <a16:creationId xmlns:a16="http://schemas.microsoft.com/office/drawing/2014/main" id="{BD6D2A7D-C880-95A6-64BF-56599FF7D200}"/>
              </a:ext>
            </a:extLst>
          </p:cNvPr>
          <p:cNvSpPr/>
          <p:nvPr/>
        </p:nvSpPr>
        <p:spPr>
          <a:xfrm>
            <a:off x="2110757" y="4865914"/>
            <a:ext cx="356581" cy="407092"/>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A55BDC7-1238-CEB0-455E-A6A0E4AE4DD2}"/>
              </a:ext>
            </a:extLst>
          </p:cNvPr>
          <p:cNvSpPr txBox="1"/>
          <p:nvPr/>
        </p:nvSpPr>
        <p:spPr>
          <a:xfrm>
            <a:off x="0" y="6492875"/>
            <a:ext cx="1605632" cy="338554"/>
          </a:xfrm>
          <a:prstGeom prst="rect">
            <a:avLst/>
          </a:prstGeom>
          <a:noFill/>
        </p:spPr>
        <p:txBody>
          <a:bodyPr wrap="none" rtlCol="0">
            <a:spAutoFit/>
          </a:bodyPr>
          <a:lstStyle/>
          <a:p>
            <a:r>
              <a:rPr lang="en-US" sz="1600" dirty="0"/>
              <a:t>bilitool.org, 2023</a:t>
            </a:r>
          </a:p>
        </p:txBody>
      </p:sp>
    </p:spTree>
    <p:extLst>
      <p:ext uri="{BB962C8B-B14F-4D97-AF65-F5344CB8AC3E}">
        <p14:creationId xmlns:p14="http://schemas.microsoft.com/office/powerpoint/2010/main" val="3593503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D9D56-F878-32BE-679F-60385A9CC2DF}"/>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529B941A-6E07-CB0C-D252-27C254A10528}"/>
              </a:ext>
            </a:extLst>
          </p:cNvPr>
          <p:cNvSpPr>
            <a:spLocks noGrp="1"/>
          </p:cNvSpPr>
          <p:nvPr>
            <p:ph idx="1"/>
          </p:nvPr>
        </p:nvSpPr>
        <p:spPr/>
        <p:txBody>
          <a:bodyPr/>
          <a:lstStyle/>
          <a:p>
            <a:pPr marL="0" indent="0">
              <a:buNone/>
            </a:pPr>
            <a:r>
              <a:rPr lang="en-US" dirty="0"/>
              <a:t>The participant should be able to:</a:t>
            </a:r>
          </a:p>
          <a:p>
            <a:pPr marL="514350" indent="-514350">
              <a:buFont typeface="+mj-lt"/>
              <a:buAutoNum type="arabicPeriod"/>
            </a:pPr>
            <a:r>
              <a:rPr lang="en-US" b="1" dirty="0"/>
              <a:t>Understand the underlying physiologic processes that place newborn infants at risk for hyperbilirubinemia</a:t>
            </a:r>
          </a:p>
          <a:p>
            <a:pPr marL="514350" indent="-514350">
              <a:buFont typeface="+mj-lt"/>
              <a:buAutoNum type="arabicPeriod"/>
            </a:pPr>
            <a:r>
              <a:rPr lang="en-US" dirty="0">
                <a:solidFill>
                  <a:schemeClr val="bg1">
                    <a:lumMod val="85000"/>
                  </a:schemeClr>
                </a:solidFill>
              </a:rPr>
              <a:t>Be able to recognize hyperbilirubinemia neurotoxicity risk factors</a:t>
            </a:r>
          </a:p>
          <a:p>
            <a:pPr marL="514350" indent="-514350">
              <a:buFont typeface="+mj-lt"/>
              <a:buAutoNum type="arabicPeriod"/>
            </a:pPr>
            <a:r>
              <a:rPr lang="en-US" dirty="0">
                <a:solidFill>
                  <a:schemeClr val="bg1">
                    <a:lumMod val="85000"/>
                  </a:schemeClr>
                </a:solidFill>
              </a:rPr>
              <a:t>Know when to initiate phototherapy, escalate care, and perform exchange transfusion based on the updated AAP clinical practice guideline</a:t>
            </a:r>
          </a:p>
        </p:txBody>
      </p:sp>
    </p:spTree>
    <p:extLst>
      <p:ext uri="{BB962C8B-B14F-4D97-AF65-F5344CB8AC3E}">
        <p14:creationId xmlns:p14="http://schemas.microsoft.com/office/powerpoint/2010/main" val="33950025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ight Bulb With Rays Lighting Electric Lamp Creative Idea Solution Thinking  Concept Stock Illustration - Download Image Now - iStock">
            <a:extLst>
              <a:ext uri="{FF2B5EF4-FFF2-40B4-BE49-F238E27FC236}">
                <a16:creationId xmlns:a16="http://schemas.microsoft.com/office/drawing/2014/main" id="{920B7CE8-2282-CC73-F5D5-FE58A0F4C8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891" t="4211" r="20574" b="13513"/>
          <a:stretch/>
        </p:blipFill>
        <p:spPr bwMode="auto">
          <a:xfrm>
            <a:off x="0" y="3993931"/>
            <a:ext cx="994835" cy="9984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DFF0F4E-51D2-F49A-C0B8-73F530C529BF}"/>
              </a:ext>
            </a:extLst>
          </p:cNvPr>
          <p:cNvSpPr>
            <a:spLocks noGrp="1"/>
          </p:cNvSpPr>
          <p:nvPr>
            <p:ph type="title"/>
          </p:nvPr>
        </p:nvSpPr>
        <p:spPr/>
        <p:txBody>
          <a:bodyPr/>
          <a:lstStyle/>
          <a:p>
            <a:r>
              <a:rPr lang="en-US" dirty="0"/>
              <a:t>Take home points</a:t>
            </a:r>
          </a:p>
        </p:txBody>
      </p:sp>
      <p:sp>
        <p:nvSpPr>
          <p:cNvPr id="3" name="Content Placeholder 2">
            <a:extLst>
              <a:ext uri="{FF2B5EF4-FFF2-40B4-BE49-F238E27FC236}">
                <a16:creationId xmlns:a16="http://schemas.microsoft.com/office/drawing/2014/main" id="{0A0CD9E3-F786-ACC1-BA0C-D651EBFD3BA7}"/>
              </a:ext>
            </a:extLst>
          </p:cNvPr>
          <p:cNvSpPr>
            <a:spLocks noGrp="1"/>
          </p:cNvSpPr>
          <p:nvPr>
            <p:ph idx="1"/>
          </p:nvPr>
        </p:nvSpPr>
        <p:spPr>
          <a:xfrm>
            <a:off x="838200" y="1825625"/>
            <a:ext cx="10515600" cy="4667250"/>
          </a:xfrm>
        </p:spPr>
        <p:txBody>
          <a:bodyPr>
            <a:normAutofit fontScale="92500" lnSpcReduction="10000"/>
          </a:bodyPr>
          <a:lstStyle/>
          <a:p>
            <a:r>
              <a:rPr lang="en-US" dirty="0"/>
              <a:t>First and foremost – please start to use the 2022 guidelines if you are not yet doing so!</a:t>
            </a:r>
          </a:p>
          <a:p>
            <a:r>
              <a:rPr lang="en-US" dirty="0"/>
              <a:t>Information needed to determine PT and ET thresholds – GA, age in hours, and +/- neurotoxicity risk factors</a:t>
            </a:r>
          </a:p>
          <a:p>
            <a:r>
              <a:rPr lang="en-US" dirty="0"/>
              <a:t>Recognition of neurotoxicity risk factors is extremely important as this guides which threshold curve to use to determine need for PT or ET</a:t>
            </a:r>
          </a:p>
          <a:p>
            <a:r>
              <a:rPr lang="en-US" dirty="0">
                <a:solidFill>
                  <a:srgbClr val="FFC000"/>
                </a:solidFill>
              </a:rPr>
              <a:t>Avoid sub-threshold phototherapy as it is not a completely benign therapy</a:t>
            </a:r>
          </a:p>
          <a:p>
            <a:r>
              <a:rPr lang="en-US" dirty="0">
                <a:solidFill>
                  <a:srgbClr val="FFC000"/>
                </a:solidFill>
              </a:rPr>
              <a:t>Avoid IV fluid use unless escalation of care is needed or infant is obviously dehydrated – focus on optimizing enteral intake</a:t>
            </a:r>
          </a:p>
          <a:p>
            <a:r>
              <a:rPr lang="en-US" dirty="0"/>
              <a:t>If infant meets escalation of care threshold (TSB within 2 mg/dL of ET threshold) and you are not located in a place capable of ET, call Children’s neonatologist to discuss transfer</a:t>
            </a:r>
          </a:p>
        </p:txBody>
      </p:sp>
      <p:pic>
        <p:nvPicPr>
          <p:cNvPr id="4" name="Picture 2" descr="Light Bulb With Rays Lighting Electric Lamp Creative Idea Solution Thinking  Concept Stock Illustration - Download Image Now - iStock">
            <a:extLst>
              <a:ext uri="{FF2B5EF4-FFF2-40B4-BE49-F238E27FC236}">
                <a16:creationId xmlns:a16="http://schemas.microsoft.com/office/drawing/2014/main" id="{BB640BE8-E0A7-319C-BB00-67976E207E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891" t="4211" r="20574" b="13513"/>
          <a:stretch/>
        </p:blipFill>
        <p:spPr bwMode="auto">
          <a:xfrm>
            <a:off x="11197165" y="3993931"/>
            <a:ext cx="994835" cy="998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064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FB872-FDD5-5508-9D51-3C73B1F5B4D1}"/>
              </a:ext>
            </a:extLst>
          </p:cNvPr>
          <p:cNvSpPr>
            <a:spLocks noGrp="1"/>
          </p:cNvSpPr>
          <p:nvPr>
            <p:ph type="title"/>
          </p:nvPr>
        </p:nvSpPr>
        <p:spPr>
          <a:xfrm>
            <a:off x="838200" y="-32435"/>
            <a:ext cx="10515600" cy="1325563"/>
          </a:xfrm>
        </p:spPr>
        <p:txBody>
          <a:bodyPr>
            <a:normAutofit/>
          </a:bodyPr>
          <a:lstStyle/>
          <a:p>
            <a:r>
              <a:rPr lang="en-US" sz="4200" dirty="0"/>
              <a:t>Bilirubin production, metabolism, and transport</a:t>
            </a:r>
          </a:p>
        </p:txBody>
      </p:sp>
      <p:pic>
        <p:nvPicPr>
          <p:cNvPr id="4" name="Picture 2">
            <a:extLst>
              <a:ext uri="{FF2B5EF4-FFF2-40B4-BE49-F238E27FC236}">
                <a16:creationId xmlns:a16="http://schemas.microsoft.com/office/drawing/2014/main" id="{5C80DF6C-2F92-B102-250B-A8C5FC7CF160}"/>
              </a:ext>
            </a:extLst>
          </p:cNvPr>
          <p:cNvPicPr>
            <a:picLocks noChangeAspect="1"/>
          </p:cNvPicPr>
          <p:nvPr/>
        </p:nvPicPr>
        <p:blipFill rotWithShape="1">
          <a:blip r:embed="rId3"/>
          <a:srcRect t="4706" b="29412"/>
          <a:stretch/>
        </p:blipFill>
        <p:spPr>
          <a:xfrm>
            <a:off x="3880723" y="900488"/>
            <a:ext cx="4430554" cy="5930941"/>
          </a:xfrm>
          <a:prstGeom prst="rect">
            <a:avLst/>
          </a:prstGeom>
        </p:spPr>
      </p:pic>
      <p:sp>
        <p:nvSpPr>
          <p:cNvPr id="5" name="TextBox 4">
            <a:extLst>
              <a:ext uri="{FF2B5EF4-FFF2-40B4-BE49-F238E27FC236}">
                <a16:creationId xmlns:a16="http://schemas.microsoft.com/office/drawing/2014/main" id="{2E84E876-F33A-4541-1EC6-59192360FA60}"/>
              </a:ext>
            </a:extLst>
          </p:cNvPr>
          <p:cNvSpPr txBox="1"/>
          <p:nvPr/>
        </p:nvSpPr>
        <p:spPr>
          <a:xfrm>
            <a:off x="0" y="6492875"/>
            <a:ext cx="1520096" cy="338554"/>
          </a:xfrm>
          <a:prstGeom prst="rect">
            <a:avLst/>
          </a:prstGeom>
          <a:noFill/>
        </p:spPr>
        <p:txBody>
          <a:bodyPr wrap="none" rtlCol="0">
            <a:spAutoFit/>
          </a:bodyPr>
          <a:lstStyle/>
          <a:p>
            <a:r>
              <a:rPr lang="en-US" sz="1600" dirty="0"/>
              <a:t>UpToDate, 2022</a:t>
            </a:r>
          </a:p>
        </p:txBody>
      </p:sp>
      <p:sp>
        <p:nvSpPr>
          <p:cNvPr id="3" name="5-Point Star 2">
            <a:extLst>
              <a:ext uri="{FF2B5EF4-FFF2-40B4-BE49-F238E27FC236}">
                <a16:creationId xmlns:a16="http://schemas.microsoft.com/office/drawing/2014/main" id="{F5D2BFB7-7DFA-A1F6-038F-B16ED20B1CA2}"/>
              </a:ext>
            </a:extLst>
          </p:cNvPr>
          <p:cNvSpPr/>
          <p:nvPr/>
        </p:nvSpPr>
        <p:spPr>
          <a:xfrm>
            <a:off x="3379349" y="1293128"/>
            <a:ext cx="501374" cy="467939"/>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Point Star 5">
            <a:extLst>
              <a:ext uri="{FF2B5EF4-FFF2-40B4-BE49-F238E27FC236}">
                <a16:creationId xmlns:a16="http://schemas.microsoft.com/office/drawing/2014/main" id="{820A1518-6A53-E891-4F3B-9F84075E6AEE}"/>
              </a:ext>
            </a:extLst>
          </p:cNvPr>
          <p:cNvSpPr/>
          <p:nvPr/>
        </p:nvSpPr>
        <p:spPr>
          <a:xfrm>
            <a:off x="6562816" y="3360370"/>
            <a:ext cx="501374" cy="467939"/>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a:extLst>
              <a:ext uri="{FF2B5EF4-FFF2-40B4-BE49-F238E27FC236}">
                <a16:creationId xmlns:a16="http://schemas.microsoft.com/office/drawing/2014/main" id="{46B5B0AE-811B-C8D1-7575-191124C8586A}"/>
              </a:ext>
            </a:extLst>
          </p:cNvPr>
          <p:cNvSpPr/>
          <p:nvPr/>
        </p:nvSpPr>
        <p:spPr>
          <a:xfrm>
            <a:off x="7809903" y="5723542"/>
            <a:ext cx="501374" cy="467939"/>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a:extLst>
              <a:ext uri="{FF2B5EF4-FFF2-40B4-BE49-F238E27FC236}">
                <a16:creationId xmlns:a16="http://schemas.microsoft.com/office/drawing/2014/main" id="{B471458F-FDB6-6E7F-B27E-AD3DDBC5C75C}"/>
              </a:ext>
            </a:extLst>
          </p:cNvPr>
          <p:cNvSpPr/>
          <p:nvPr/>
        </p:nvSpPr>
        <p:spPr>
          <a:xfrm>
            <a:off x="8060590" y="4679795"/>
            <a:ext cx="501374" cy="467939"/>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0988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AE47A-A14F-60FC-82D0-4A0A370031D1}"/>
              </a:ext>
            </a:extLst>
          </p:cNvPr>
          <p:cNvSpPr>
            <a:spLocks noGrp="1"/>
          </p:cNvSpPr>
          <p:nvPr>
            <p:ph type="title"/>
          </p:nvPr>
        </p:nvSpPr>
        <p:spPr/>
        <p:txBody>
          <a:bodyPr/>
          <a:lstStyle/>
          <a:p>
            <a:r>
              <a:rPr lang="en-US" dirty="0"/>
              <a:t>Benign neonatal hyperbilirubinemia</a:t>
            </a:r>
          </a:p>
        </p:txBody>
      </p:sp>
      <p:sp>
        <p:nvSpPr>
          <p:cNvPr id="3" name="Content Placeholder 2">
            <a:extLst>
              <a:ext uri="{FF2B5EF4-FFF2-40B4-BE49-F238E27FC236}">
                <a16:creationId xmlns:a16="http://schemas.microsoft.com/office/drawing/2014/main" id="{BFD40011-DB8B-AAC6-DD52-14700906B67E}"/>
              </a:ext>
            </a:extLst>
          </p:cNvPr>
          <p:cNvSpPr>
            <a:spLocks noGrp="1"/>
          </p:cNvSpPr>
          <p:nvPr>
            <p:ph idx="1"/>
          </p:nvPr>
        </p:nvSpPr>
        <p:spPr/>
        <p:txBody>
          <a:bodyPr>
            <a:normAutofit fontScale="92500" lnSpcReduction="10000"/>
          </a:bodyPr>
          <a:lstStyle/>
          <a:p>
            <a:r>
              <a:rPr lang="en-US" dirty="0"/>
              <a:t>“Physiologic jaundice”</a:t>
            </a:r>
          </a:p>
          <a:p>
            <a:endParaRPr lang="en-US" dirty="0"/>
          </a:p>
          <a:p>
            <a:r>
              <a:rPr lang="en-US" dirty="0"/>
              <a:t>Immaturity of hepatic conjugation system</a:t>
            </a:r>
          </a:p>
          <a:p>
            <a:endParaRPr lang="en-US" dirty="0"/>
          </a:p>
          <a:p>
            <a:r>
              <a:rPr lang="en-US" dirty="0"/>
              <a:t>RBC (</a:t>
            </a:r>
            <a:r>
              <a:rPr lang="en-US" dirty="0" err="1"/>
              <a:t>HbF</a:t>
            </a:r>
            <a:r>
              <a:rPr lang="en-US" dirty="0"/>
              <a:t>) turnover after birth</a:t>
            </a:r>
          </a:p>
          <a:p>
            <a:pPr marL="0" indent="0">
              <a:buNone/>
            </a:pPr>
            <a:endParaRPr lang="en-US" dirty="0"/>
          </a:p>
          <a:p>
            <a:r>
              <a:rPr lang="en-US" dirty="0"/>
              <a:t>Median peak TSB of 8-9 mg/dL on DOL 3-5</a:t>
            </a:r>
          </a:p>
          <a:p>
            <a:endParaRPr lang="en-US" dirty="0"/>
          </a:p>
          <a:p>
            <a:r>
              <a:rPr lang="en-US" dirty="0">
                <a:solidFill>
                  <a:srgbClr val="FF0000"/>
                </a:solidFill>
              </a:rPr>
              <a:t>ALL infants should be screened for hyperbilirubinemia (with </a:t>
            </a:r>
            <a:r>
              <a:rPr lang="en-US" dirty="0" err="1">
                <a:solidFill>
                  <a:srgbClr val="FF0000"/>
                </a:solidFill>
              </a:rPr>
              <a:t>TcB</a:t>
            </a:r>
            <a:r>
              <a:rPr lang="en-US" dirty="0">
                <a:solidFill>
                  <a:srgbClr val="FF0000"/>
                </a:solidFill>
              </a:rPr>
              <a:t> or TSB) while in the nursery</a:t>
            </a:r>
          </a:p>
        </p:txBody>
      </p:sp>
    </p:spTree>
    <p:extLst>
      <p:ext uri="{BB962C8B-B14F-4D97-AF65-F5344CB8AC3E}">
        <p14:creationId xmlns:p14="http://schemas.microsoft.com/office/powerpoint/2010/main" val="1481370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BB5C78-FD68-16EE-4227-59529A10ECE0}"/>
              </a:ext>
            </a:extLst>
          </p:cNvPr>
          <p:cNvSpPr>
            <a:spLocks noGrp="1"/>
          </p:cNvSpPr>
          <p:nvPr>
            <p:ph type="title"/>
          </p:nvPr>
        </p:nvSpPr>
        <p:spPr/>
        <p:txBody>
          <a:bodyPr/>
          <a:lstStyle/>
          <a:p>
            <a:r>
              <a:rPr lang="en-US" dirty="0"/>
              <a:t>Benign neonatal hyperbilirubinemia</a:t>
            </a:r>
          </a:p>
        </p:txBody>
      </p:sp>
      <p:sp>
        <p:nvSpPr>
          <p:cNvPr id="6" name="Content Placeholder 5">
            <a:extLst>
              <a:ext uri="{FF2B5EF4-FFF2-40B4-BE49-F238E27FC236}">
                <a16:creationId xmlns:a16="http://schemas.microsoft.com/office/drawing/2014/main" id="{B370C47A-A488-206D-A0A6-E3C007486E0F}"/>
              </a:ext>
            </a:extLst>
          </p:cNvPr>
          <p:cNvSpPr>
            <a:spLocks noGrp="1"/>
          </p:cNvSpPr>
          <p:nvPr>
            <p:ph idx="1"/>
          </p:nvPr>
        </p:nvSpPr>
        <p:spPr/>
        <p:txBody>
          <a:bodyPr>
            <a:normAutofit/>
          </a:bodyPr>
          <a:lstStyle/>
          <a:p>
            <a:r>
              <a:rPr lang="en-US" dirty="0"/>
              <a:t>Breast </a:t>
            </a:r>
            <a:r>
              <a:rPr lang="en-US" b="1" dirty="0"/>
              <a:t>FEEDING</a:t>
            </a:r>
            <a:r>
              <a:rPr lang="en-US" dirty="0"/>
              <a:t> jaundice</a:t>
            </a:r>
          </a:p>
          <a:p>
            <a:pPr lvl="1"/>
            <a:r>
              <a:rPr lang="en-US" dirty="0"/>
              <a:t>First week of life</a:t>
            </a:r>
          </a:p>
          <a:p>
            <a:pPr lvl="1"/>
            <a:r>
              <a:rPr lang="en-US" dirty="0"/>
              <a:t>Inadequate oral intake </a:t>
            </a:r>
            <a:r>
              <a:rPr lang="en-US" dirty="0">
                <a:sym typeface="Wingdings" pitchFamily="2" charset="2"/>
              </a:rPr>
              <a:t> dehydration  increased enterohepatic circulation</a:t>
            </a:r>
          </a:p>
          <a:p>
            <a:pPr lvl="1"/>
            <a:r>
              <a:rPr lang="en-US" dirty="0">
                <a:sym typeface="Wingdings" pitchFamily="2" charset="2"/>
              </a:rPr>
              <a:t>Optimize feeding</a:t>
            </a:r>
          </a:p>
          <a:p>
            <a:endParaRPr lang="en-US" dirty="0"/>
          </a:p>
          <a:p>
            <a:r>
              <a:rPr lang="en-US" dirty="0"/>
              <a:t>Breast </a:t>
            </a:r>
            <a:r>
              <a:rPr lang="en-US" b="1" dirty="0"/>
              <a:t>MILK</a:t>
            </a:r>
            <a:r>
              <a:rPr lang="en-US" dirty="0"/>
              <a:t> jaundice</a:t>
            </a:r>
          </a:p>
          <a:p>
            <a:pPr lvl="1"/>
            <a:r>
              <a:rPr lang="en-US" dirty="0"/>
              <a:t>After first week of life</a:t>
            </a:r>
          </a:p>
          <a:p>
            <a:pPr lvl="1"/>
            <a:r>
              <a:rPr lang="en-US" dirty="0"/>
              <a:t>Component(s) of breast milk that de-conjugate bilirubin and increase enterohepatic circulation</a:t>
            </a:r>
          </a:p>
          <a:p>
            <a:pPr lvl="1"/>
            <a:r>
              <a:rPr lang="en-US" dirty="0"/>
              <a:t>Continue feeding, consider trial of formula</a:t>
            </a:r>
          </a:p>
          <a:p>
            <a:endParaRPr lang="en-US" dirty="0"/>
          </a:p>
        </p:txBody>
      </p:sp>
    </p:spTree>
    <p:extLst>
      <p:ext uri="{BB962C8B-B14F-4D97-AF65-F5344CB8AC3E}">
        <p14:creationId xmlns:p14="http://schemas.microsoft.com/office/powerpoint/2010/main" val="38898474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59258</TotalTime>
  <Words>6881</Words>
  <Application>Microsoft Macintosh PowerPoint</Application>
  <PresentationFormat>Widescreen</PresentationFormat>
  <Paragraphs>491</Paragraphs>
  <Slides>60</Slides>
  <Notes>38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60</vt:i4>
      </vt:variant>
    </vt:vector>
  </HeadingPairs>
  <TitlesOfParts>
    <vt:vector size="65" baseType="lpstr">
      <vt:lpstr>Arial</vt:lpstr>
      <vt:lpstr>Calibri</vt:lpstr>
      <vt:lpstr>Calibri Light</vt:lpstr>
      <vt:lpstr>HelveticaNeueLTStd</vt:lpstr>
      <vt:lpstr>Office Theme</vt:lpstr>
      <vt:lpstr>Updates to management of neonatal hyperbilirubinemia: implementing a new clinical practice guideline</vt:lpstr>
      <vt:lpstr>Objectives</vt:lpstr>
      <vt:lpstr>Back to 2004</vt:lpstr>
      <vt:lpstr>Also in 2004…</vt:lpstr>
      <vt:lpstr>…and 18 years later</vt:lpstr>
      <vt:lpstr>Objectives</vt:lpstr>
      <vt:lpstr>Bilirubin production, metabolism, and transport</vt:lpstr>
      <vt:lpstr>Benign neonatal hyperbilirubinemia</vt:lpstr>
      <vt:lpstr>Benign neonatal hyperbilirubinemia</vt:lpstr>
      <vt:lpstr>Pathologic hyperbilirubinemia</vt:lpstr>
      <vt:lpstr>Pathologic hyperbilirubinemia – hemolysis</vt:lpstr>
      <vt:lpstr>Screening for isoimmune hemolysis</vt:lpstr>
      <vt:lpstr>Screening for isoimmune hemolysis</vt:lpstr>
      <vt:lpstr>Objectives</vt:lpstr>
      <vt:lpstr>Bilirubin-induced neurologic dysfunction (BIND)</vt:lpstr>
      <vt:lpstr>Bilirubin-induced neurologic dysfunction (BIND)</vt:lpstr>
      <vt:lpstr>Risk factors – 2004 CPG</vt:lpstr>
      <vt:lpstr>Also listed as risk factors</vt:lpstr>
      <vt:lpstr>Neurotoxicity risk factors – 2022 CPG</vt:lpstr>
      <vt:lpstr>Key changes</vt:lpstr>
      <vt:lpstr>A word about hypoalbuminemia</vt:lpstr>
      <vt:lpstr>Bilirubin to albumin (B:A) ratio</vt:lpstr>
      <vt:lpstr>Objectives</vt:lpstr>
      <vt:lpstr>Why is this changing?</vt:lpstr>
      <vt:lpstr>Why is this changing?</vt:lpstr>
      <vt:lpstr>Why is this changing?</vt:lpstr>
      <vt:lpstr>Methodology – phototherapy curves</vt:lpstr>
      <vt:lpstr>Methodology – phototherapy curves</vt:lpstr>
      <vt:lpstr>Methodology – exchange transfusion curves</vt:lpstr>
      <vt:lpstr>What’s new – phototherapy</vt:lpstr>
      <vt:lpstr>What’s new – phototherapy</vt:lpstr>
      <vt:lpstr>What’s new – exchange transfusion</vt:lpstr>
      <vt:lpstr>What’s new – exchange transfusion</vt:lpstr>
      <vt:lpstr>Escalation of care</vt:lpstr>
      <vt:lpstr>Escalation of care</vt:lpstr>
      <vt:lpstr>Escalation of care</vt:lpstr>
      <vt:lpstr>Timing of follow up after discharge</vt:lpstr>
      <vt:lpstr>Timing of follow up after discharge</vt:lpstr>
      <vt:lpstr>Clinical case reviews</vt:lpstr>
      <vt:lpstr>Case 1</vt:lpstr>
      <vt:lpstr>Case 1</vt:lpstr>
      <vt:lpstr>Case 1</vt:lpstr>
      <vt:lpstr>Case 1</vt:lpstr>
      <vt:lpstr>Screening for isoimmune hemolysis</vt:lpstr>
      <vt:lpstr>Case 1</vt:lpstr>
      <vt:lpstr>Case 1</vt:lpstr>
      <vt:lpstr>Timing of discharge for jaundiced infant</vt:lpstr>
      <vt:lpstr>Timing of discharge for jaundiced infant</vt:lpstr>
      <vt:lpstr>Case 2</vt:lpstr>
      <vt:lpstr>Case 2</vt:lpstr>
      <vt:lpstr>Risk factors for significant hyperbilirubinemia</vt:lpstr>
      <vt:lpstr>What about her discharge TcB?</vt:lpstr>
      <vt:lpstr>Case 2</vt:lpstr>
      <vt:lpstr>Case 2</vt:lpstr>
      <vt:lpstr>Case 2</vt:lpstr>
      <vt:lpstr>A brief word about home phototherapy</vt:lpstr>
      <vt:lpstr>BiliTool 2.0 (http://www.bilitool.org)</vt:lpstr>
      <vt:lpstr>BiliTool 2.0 (http://www.bilitool.org)</vt:lpstr>
      <vt:lpstr>BiliTool 2.0 (http://www.bilitool.org)</vt:lpstr>
      <vt:lpstr>Take home points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Implementing the new 2022 AAP hyperbilirubinemia guidelines into daily practice</dc:title>
  <dc:creator>Juber, Brian A</dc:creator>
  <cp:lastModifiedBy>Juber, Brian A</cp:lastModifiedBy>
  <cp:revision>38</cp:revision>
  <dcterms:created xsi:type="dcterms:W3CDTF">2022-12-21T21:49:32Z</dcterms:created>
  <dcterms:modified xsi:type="dcterms:W3CDTF">2023-03-31T19:06:06Z</dcterms:modified>
</cp:coreProperties>
</file>