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63" r:id="rId5"/>
    <p:sldId id="264" r:id="rId6"/>
    <p:sldId id="268" r:id="rId7"/>
    <p:sldId id="269" r:id="rId8"/>
    <p:sldId id="265" r:id="rId9"/>
    <p:sldId id="260" r:id="rId10"/>
    <p:sldId id="262" r:id="rId11"/>
    <p:sldId id="267" r:id="rId12"/>
    <p:sldId id="258" r:id="rId13"/>
    <p:sldId id="271" r:id="rId14"/>
    <p:sldId id="259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0195-4F2E-44B2-903C-F42140627BE3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7328-0D40-43DC-96A8-81E04C22D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1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date, no randomized clinical trials examining the effects of HBO</a:t>
            </a:r>
            <a:r>
              <a:rPr lang="en-US" baseline="-25000" dirty="0" smtClean="0"/>
              <a:t>2</a:t>
            </a:r>
            <a:r>
              <a:rPr lang="en-US" dirty="0" smtClean="0"/>
              <a:t> therapy on refractory osteomyelitis exist. However, the substantial majority of available animal data, human case series and non-randomized prospective trials suggest that the addition of Hyperbaric Oxygen (HBO</a:t>
            </a:r>
            <a:r>
              <a:rPr lang="en-US" baseline="-25000" dirty="0" smtClean="0"/>
              <a:t>2</a:t>
            </a:r>
            <a:r>
              <a:rPr lang="en-US" dirty="0" smtClean="0"/>
              <a:t>) therapy to routine surgical and antibiotic management in previously refractory osteomyelitis is safe and improves the ultimate rate of infection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medical world compressed air was used for may</a:t>
            </a:r>
            <a:r>
              <a:rPr lang="en-US" baseline="0" dirty="0" smtClean="0"/>
              <a:t> diseases and for performing surgery. This is the c </a:t>
            </a:r>
            <a:r>
              <a:rPr lang="en-US" baseline="0" dirty="0" err="1" smtClean="0"/>
              <a:t>sanitorium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Cunningham  treated a </a:t>
            </a:r>
            <a:r>
              <a:rPr lang="en-US" baseline="0" dirty="0" err="1" smtClean="0"/>
              <a:t>mr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timkin</a:t>
            </a:r>
            <a:r>
              <a:rPr lang="en-US" baseline="0" dirty="0" smtClean="0"/>
              <a:t> for uremia and </a:t>
            </a:r>
            <a:r>
              <a:rPr lang="en-US" baseline="0" dirty="0" err="1" smtClean="0"/>
              <a:t>mr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buithe</a:t>
            </a:r>
            <a:r>
              <a:rPr lang="en-US" baseline="0" dirty="0" smtClean="0"/>
              <a:t> steel ball hospital, the </a:t>
            </a:r>
            <a:r>
              <a:rPr lang="en-US" baseline="0" dirty="0" err="1" smtClean="0"/>
              <a:t>lagest</a:t>
            </a:r>
            <a:r>
              <a:rPr lang="en-US" baseline="0" dirty="0" smtClean="0"/>
              <a:t> hyperbaric chamber ever </a:t>
            </a:r>
            <a:r>
              <a:rPr lang="en-US" baseline="0" dirty="0" err="1" smtClean="0"/>
              <a:t>contructed</a:t>
            </a:r>
            <a:r>
              <a:rPr lang="en-US" baseline="0" dirty="0" smtClean="0"/>
              <a:t> in Cleveland </a:t>
            </a:r>
            <a:r>
              <a:rPr lang="en-US" baseline="0" dirty="0" err="1" smtClean="0"/>
              <a:t>oio</a:t>
            </a:r>
            <a:r>
              <a:rPr lang="en-US" baseline="0" dirty="0" smtClean="0"/>
              <a:t>, accommodated a smoking room, plush carpeting, six stories high, dining rooms with white tablecloths, </a:t>
            </a:r>
            <a:r>
              <a:rPr lang="en-US" baseline="0" dirty="0" err="1" smtClean="0"/>
              <a:t>ndividual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roms</a:t>
            </a:r>
            <a:r>
              <a:rPr lang="en-US" baseline="0" dirty="0" smtClean="0"/>
              <a:t>.  Due to lack of scientific evidence for his </a:t>
            </a:r>
            <a:r>
              <a:rPr lang="en-US" baseline="0" dirty="0" err="1" smtClean="0"/>
              <a:t>ationale</a:t>
            </a:r>
            <a:r>
              <a:rPr lang="en-US" baseline="0" dirty="0" smtClean="0"/>
              <a:t> his was forced to close down in 1930, broken up 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scrap metal in WW2.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1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unusual sphere was both an early hyperbaric hospital and a 900 ton monument to the dangers of unscientific medicine.  Was pressurized to 60 PSI that promised to cure a broad range of maladies</a:t>
            </a:r>
            <a:r>
              <a:rPr lang="en-US" baseline="0" dirty="0" smtClean="0"/>
              <a:t> including diabetes, pernicious anemia and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8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Aminoglycoside transport across the bacterial cell wall is both oxygen-dependent and impaired in a hypoxic environment. More specifically, active transport of antibiotics (e.g. gentamicin, tobramycin, amikacin) across bacterial cell walls does not occur if tissue oxygen tensions are below 20 to 30 mmHg.</a:t>
            </a:r>
            <a:r>
              <a:rPr lang="en-US" baseline="30000" dirty="0" smtClean="0"/>
              <a:t>(12)</a:t>
            </a:r>
            <a:r>
              <a:rPr lang="en-US" dirty="0" smtClean="0"/>
              <a:t> Therefore, HBO</a:t>
            </a:r>
            <a:r>
              <a:rPr lang="en-US" baseline="-25000" dirty="0" smtClean="0"/>
              <a:t>2</a:t>
            </a:r>
            <a:r>
              <a:rPr lang="en-US" dirty="0" smtClean="0"/>
              <a:t> exposures can enhance the transport and augment the efficacy of antibiotic action.</a:t>
            </a:r>
            <a:r>
              <a:rPr lang="en-US" baseline="30000" dirty="0" smtClean="0"/>
              <a:t>(12-14)</a:t>
            </a:r>
            <a:r>
              <a:rPr lang="en-US" dirty="0" smtClean="0"/>
              <a:t> This synergistic effect has also been shown for the cephalosporin class of antibiotics, where the combination of cefazolin and HBO</a:t>
            </a:r>
            <a:r>
              <a:rPr lang="en-US" baseline="-25000" dirty="0" smtClean="0"/>
              <a:t>2</a:t>
            </a:r>
            <a:r>
              <a:rPr lang="en-US" dirty="0" smtClean="0"/>
              <a:t> therapy produced a 100-fold greater reduction in bacterial counts than either antibiotics or HBO</a:t>
            </a:r>
            <a:r>
              <a:rPr lang="en-US" baseline="-25000" dirty="0" smtClean="0"/>
              <a:t>2</a:t>
            </a:r>
            <a:r>
              <a:rPr lang="en-US" dirty="0" smtClean="0"/>
              <a:t> therapy alone.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3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Oxygen through production of reactive oxygen species is essential to resist infection.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All kinds of leukocytes use oxygen and change it to ROS All wound cell types , phagocytic and non phagocytic neutrophils macrophages, fibroblasts, endothelial cells, however </a:t>
            </a:r>
            <a:r>
              <a:rPr lang="en-US" dirty="0" err="1" smtClean="0"/>
              <a:t>polymrphoneuclear</a:t>
            </a:r>
            <a:r>
              <a:rPr lang="en-US" dirty="0" smtClean="0"/>
              <a:t> leukocytes seem to provide most of the </a:t>
            </a:r>
            <a:r>
              <a:rPr lang="en-US" dirty="0" err="1" smtClean="0"/>
              <a:t>action,these</a:t>
            </a:r>
            <a:r>
              <a:rPr lang="en-US" dirty="0" smtClean="0"/>
              <a:t> professional cells kill almost all wound pathogens by engulfing them and exposing them to ROS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ROS act in conjunction with several redox systems and play </a:t>
            </a:r>
            <a:r>
              <a:rPr lang="en-US" dirty="0" err="1" smtClean="0"/>
              <a:t>cetral</a:t>
            </a:r>
            <a:r>
              <a:rPr lang="en-US" dirty="0" smtClean="0"/>
              <a:t> roles in coordinating cell</a:t>
            </a:r>
            <a:r>
              <a:rPr lang="en-US" baseline="0" dirty="0" smtClean="0"/>
              <a:t> signaling for a variety of growth factors, cytokines and hormones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 the wound area leukocytes are primed for greater </a:t>
            </a:r>
            <a:r>
              <a:rPr lang="en-US" dirty="0" err="1" smtClean="0"/>
              <a:t>activaion</a:t>
            </a:r>
            <a:r>
              <a:rPr lang="en-US" dirty="0" smtClean="0"/>
              <a:t> by exposure to complement, antibody opsonized bacteria, when they ingest </a:t>
            </a:r>
            <a:r>
              <a:rPr lang="en-US" dirty="0" err="1" smtClean="0"/>
              <a:t>dbris</a:t>
            </a:r>
            <a:r>
              <a:rPr lang="en-US" dirty="0" smtClean="0"/>
              <a:t> bacteria they become fully activated,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 enzyme complex NADPH oxidase or </a:t>
            </a:r>
            <a:r>
              <a:rPr lang="en-US" dirty="0" err="1" smtClean="0"/>
              <a:t>phox</a:t>
            </a:r>
            <a:r>
              <a:rPr lang="en-US" dirty="0" smtClean="0"/>
              <a:t> is assembled form preexisting </a:t>
            </a:r>
            <a:r>
              <a:rPr lang="en-US" dirty="0" err="1" smtClean="0"/>
              <a:t>componenets</a:t>
            </a:r>
            <a:r>
              <a:rPr lang="en-US" dirty="0" smtClean="0"/>
              <a:t> in the cell. It then begins a rapid increase in the cells consumption of molecular oxygen as much as fifty fold during which almost all consumed </a:t>
            </a:r>
            <a:r>
              <a:rPr lang="en-US" dirty="0" err="1" smtClean="0"/>
              <a:t>oxgen</a:t>
            </a:r>
            <a:r>
              <a:rPr lang="en-US" dirty="0" smtClean="0"/>
              <a:t> is converted to superoxide and then to other ROS This is </a:t>
            </a:r>
            <a:r>
              <a:rPr lang="en-US" dirty="0" err="1" smtClean="0"/>
              <a:t>alled</a:t>
            </a:r>
            <a:r>
              <a:rPr lang="en-US" dirty="0" smtClean="0"/>
              <a:t> the oxidative or respiratory burst.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rough equation the sum of several for the oxidative burst is . This reaction proceeds at a rate proportional to local concentration of oxygen. When </a:t>
            </a:r>
            <a:r>
              <a:rPr lang="en-US" dirty="0" err="1" smtClean="0"/>
              <a:t>xygen</a:t>
            </a:r>
            <a:r>
              <a:rPr lang="en-US" dirty="0" smtClean="0"/>
              <a:t> tension is low the cells loose their power to kill bacteria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Tissue hypoxia is probably the most </a:t>
            </a:r>
            <a:r>
              <a:rPr lang="en-US" dirty="0" err="1" smtClean="0"/>
              <a:t>signifcant</a:t>
            </a:r>
            <a:r>
              <a:rPr lang="en-US" dirty="0" smtClean="0"/>
              <a:t> background for vulnerability to wound infection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ROS for phagocytosis as well as cytokine and growth factors and cell migration needed for repair of tissue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Oxygen as an antibiotic is title of paper by </a:t>
            </a:r>
            <a:r>
              <a:rPr lang="en-US" dirty="0" err="1" smtClean="0"/>
              <a:t>dr</a:t>
            </a:r>
            <a:r>
              <a:rPr lang="en-US" dirty="0" smtClean="0"/>
              <a:t> Hun and Knighton, shows that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Central to </a:t>
            </a:r>
            <a:r>
              <a:rPr lang="en-US" dirty="0" err="1" smtClean="0"/>
              <a:t>ound</a:t>
            </a:r>
            <a:r>
              <a:rPr lang="en-US" dirty="0" smtClean="0"/>
              <a:t> healing is granulation tissue matrix to support new blood vessel growth 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cell is fibroblast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7328-0D40-43DC-96A8-81E04C22D9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833485"/>
            <a:ext cx="9882239" cy="3329581"/>
          </a:xfrm>
        </p:spPr>
        <p:txBody>
          <a:bodyPr/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Hyperbaric Oxygen as an adjunct in Treatment for Refractory Osteomyelitis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588750"/>
            <a:ext cx="8825658" cy="861420"/>
          </a:xfrm>
        </p:spPr>
        <p:txBody>
          <a:bodyPr/>
          <a:lstStyle/>
          <a:p>
            <a:r>
              <a:rPr lang="en-US" dirty="0" err="1" smtClean="0"/>
              <a:t>Luris</a:t>
            </a:r>
            <a:r>
              <a:rPr lang="en-US" dirty="0" smtClean="0"/>
              <a:t> c De </a:t>
            </a:r>
            <a:r>
              <a:rPr lang="en-US" dirty="0" err="1" smtClean="0"/>
              <a:t>Calero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Advanced wound care center chi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air we breath</a:t>
            </a:r>
            <a:br>
              <a:rPr lang="en-US" sz="3200" b="1" dirty="0" smtClean="0"/>
            </a:br>
            <a:r>
              <a:rPr lang="en-US" sz="3200" b="1" dirty="0" smtClean="0"/>
              <a:t>Composition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Oxygen: 20.95%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26" y="3540669"/>
            <a:ext cx="2078916" cy="20728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97734" y="1653862"/>
            <a:ext cx="7434920" cy="4572000"/>
          </a:xfrm>
        </p:spPr>
        <p:txBody>
          <a:bodyPr/>
          <a:lstStyle/>
          <a:p>
            <a:r>
              <a:rPr lang="en-US" b="1" dirty="0" smtClean="0"/>
              <a:t>Nitrogen: 78.08%</a:t>
            </a:r>
          </a:p>
          <a:p>
            <a:pPr marL="0" indent="0">
              <a:buNone/>
            </a:pPr>
            <a:r>
              <a:rPr lang="en-US" b="1" dirty="0" smtClean="0"/>
              <a:t>You inhale sextillion</a:t>
            </a:r>
          </a:p>
          <a:p>
            <a:pPr marL="0" indent="0">
              <a:buNone/>
            </a:pPr>
            <a:r>
              <a:rPr lang="en-US" b="1" dirty="0"/>
              <a:t>m</a:t>
            </a:r>
            <a:r>
              <a:rPr lang="en-US" b="1" dirty="0" smtClean="0"/>
              <a:t>olecules with each</a:t>
            </a:r>
          </a:p>
          <a:p>
            <a:pPr marL="0" indent="0">
              <a:buNone/>
            </a:pPr>
            <a:r>
              <a:rPr lang="en-US" b="1" dirty="0" smtClean="0"/>
              <a:t>breath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689" y="3129280"/>
            <a:ext cx="4046084" cy="26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67" y="1313645"/>
            <a:ext cx="7715720" cy="368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ACTION OF HBO IN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RAISES THE TISSUE OXYGEN TENSION</a:t>
            </a:r>
          </a:p>
          <a:p>
            <a:endParaRPr lang="en-US" dirty="0" smtClean="0"/>
          </a:p>
          <a:p>
            <a:r>
              <a:rPr lang="en-US" dirty="0" smtClean="0"/>
              <a:t>ENHANCES LEUKOCYTE PHAGOCYTIC MECHANISMS IN BONES AND WOUNDS WITH LOW OXYGEN TENSION</a:t>
            </a:r>
          </a:p>
          <a:p>
            <a:endParaRPr lang="en-US" dirty="0" smtClean="0"/>
          </a:p>
          <a:p>
            <a:r>
              <a:rPr lang="en-US" dirty="0" smtClean="0"/>
              <a:t>OPTIMAL OXYGEN TENSION ENHANCES OSTEOGENESIS AND NEOVASCULARIZATION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8190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ENHANCES OSTEOCLASTIC ACTIVITY TO REMOVE BONY </a:t>
            </a:r>
            <a:r>
              <a:rPr lang="en-US" dirty="0" smtClean="0"/>
              <a:t>DEBRIS</a:t>
            </a:r>
          </a:p>
          <a:p>
            <a:endParaRPr lang="en-US" dirty="0"/>
          </a:p>
          <a:p>
            <a:r>
              <a:rPr lang="en-US" dirty="0"/>
              <a:t>Exert a direct suppressive effect on anaerobic </a:t>
            </a:r>
            <a:r>
              <a:rPr lang="en-US" dirty="0" smtClean="0"/>
              <a:t>infections</a:t>
            </a:r>
          </a:p>
          <a:p>
            <a:endParaRPr lang="en-US" dirty="0"/>
          </a:p>
          <a:p>
            <a:r>
              <a:rPr lang="en-US" dirty="0"/>
              <a:t>Helps to augment the transport of some antibiotics across bacterial cell walls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Leukocyte Activity</a:t>
            </a:r>
            <a:br>
              <a:rPr lang="en-US" dirty="0" smtClean="0"/>
            </a:br>
            <a:r>
              <a:rPr lang="en-US" dirty="0" smtClean="0"/>
              <a:t>Oxygen is an antibiotic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3619" y="2068554"/>
            <a:ext cx="7486537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47" y="1972425"/>
            <a:ext cx="2787149" cy="1400530"/>
          </a:xfrm>
        </p:spPr>
        <p:txBody>
          <a:bodyPr/>
          <a:lstStyle/>
          <a:p>
            <a:r>
              <a:rPr lang="en-US" dirty="0" smtClean="0"/>
              <a:t>Oxygen and collagen synthesis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95" y="659881"/>
            <a:ext cx="5175953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09" y="1225487"/>
            <a:ext cx="5402542" cy="405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Outocome</a:t>
            </a:r>
            <a:r>
              <a:rPr lang="en-US" dirty="0" smtClean="0"/>
              <a:t> of HBOT for Chronic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Systematic Review of the Literature</a:t>
            </a:r>
          </a:p>
          <a:p>
            <a:r>
              <a:rPr lang="en-US" dirty="0" smtClean="0"/>
              <a:t>96 references. </a:t>
            </a:r>
          </a:p>
          <a:p>
            <a:r>
              <a:rPr lang="en-US" dirty="0" smtClean="0"/>
              <a:t>460 patients with chronic osteomyelitis met the inclusion criteria</a:t>
            </a:r>
          </a:p>
          <a:p>
            <a:r>
              <a:rPr lang="en-US" dirty="0" smtClean="0"/>
              <a:t>All 460 patients received antibiotics and surgical debridement</a:t>
            </a:r>
          </a:p>
          <a:p>
            <a:r>
              <a:rPr lang="en-US" dirty="0" smtClean="0"/>
              <a:t>Staph aureus : 60% of patients</a:t>
            </a:r>
          </a:p>
          <a:p>
            <a:r>
              <a:rPr lang="en-US" dirty="0" smtClean="0"/>
              <a:t>Adjuvant HBOT was effective in 80% of the 20 cohort and 95% of the case studies.</a:t>
            </a:r>
          </a:p>
          <a:p>
            <a:r>
              <a:rPr lang="en-US" dirty="0" smtClean="0"/>
              <a:t>Overall 308 (73.5%) of 419 pts had successful outcome and no </a:t>
            </a:r>
            <a:r>
              <a:rPr lang="en-US" smtClean="0"/>
              <a:t>reported relapse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OSTEOMYELITIS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Infection </a:t>
            </a:r>
            <a:r>
              <a:rPr lang="en-US" dirty="0" smtClean="0"/>
              <a:t>of bone or bone marrow caused by </a:t>
            </a:r>
            <a:r>
              <a:rPr lang="en-US" dirty="0" smtClean="0">
                <a:solidFill>
                  <a:srgbClr val="FFFF00"/>
                </a:solidFill>
              </a:rPr>
              <a:t>pyogenic bacteria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mycobacteria.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Signs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-Chronic </a:t>
            </a:r>
            <a:r>
              <a:rPr lang="en-US" dirty="0">
                <a:solidFill>
                  <a:schemeClr val="tx2"/>
                </a:solidFill>
              </a:rPr>
              <a:t>wound overlying surgical hardware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-Chronic </a:t>
            </a:r>
            <a:r>
              <a:rPr lang="en-US" dirty="0">
                <a:solidFill>
                  <a:schemeClr val="tx2"/>
                </a:solidFill>
              </a:rPr>
              <a:t>wound overlying traumatic injury or fracture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-Exposed </a:t>
            </a:r>
            <a:r>
              <a:rPr lang="en-US" dirty="0">
                <a:solidFill>
                  <a:schemeClr val="tx2"/>
                </a:solidFill>
              </a:rPr>
              <a:t>bone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-Persistent </a:t>
            </a:r>
            <a:r>
              <a:rPr lang="en-US" dirty="0">
                <a:solidFill>
                  <a:schemeClr val="tx2"/>
                </a:solidFill>
              </a:rPr>
              <a:t>sinus tract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Tissue necrosis overlying bone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Laboratory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Elevated CRP</a:t>
            </a:r>
          </a:p>
          <a:p>
            <a:r>
              <a:rPr lang="en-US" dirty="0" smtClean="0"/>
              <a:t>Elevated </a:t>
            </a:r>
            <a:r>
              <a:rPr lang="en-US" dirty="0" err="1" smtClean="0"/>
              <a:t>Sed</a:t>
            </a:r>
            <a:r>
              <a:rPr lang="en-US" dirty="0" smtClean="0"/>
              <a:t> rate</a:t>
            </a:r>
          </a:p>
          <a:p>
            <a:r>
              <a:rPr lang="en-US" dirty="0" smtClean="0"/>
              <a:t>Leukocytosis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Treatment for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Surgical debridement</a:t>
            </a:r>
          </a:p>
          <a:p>
            <a:pPr marL="0" indent="0">
              <a:buNone/>
            </a:pPr>
            <a:r>
              <a:rPr lang="en-US" dirty="0" smtClean="0"/>
              <a:t>Removal of sequestrate and resection of infected bone and soft tissue to improve the healing potential of the remaining healthy tissue.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Culture directed antibiotics.</a:t>
            </a:r>
          </a:p>
          <a:p>
            <a:pPr marL="0" indent="0">
              <a:buNone/>
            </a:pPr>
            <a:r>
              <a:rPr lang="en-US" dirty="0" smtClean="0"/>
              <a:t>Most common causing bacteria: </a:t>
            </a:r>
            <a:r>
              <a:rPr lang="en-US" dirty="0" smtClean="0">
                <a:solidFill>
                  <a:srgbClr val="FFFF00"/>
                </a:solidFill>
              </a:rPr>
              <a:t>Staphylococcus aureus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for Chronic Refractory Osteomyelitis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Surgical debridement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Intelligent debridement of bone biofilm and necrotic tissue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Culture directed Antibiotics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749538" y="2685414"/>
            <a:ext cx="2946794" cy="3589338"/>
          </a:xfrm>
        </p:spPr>
        <p:txBody>
          <a:bodyPr/>
          <a:lstStyle/>
          <a:p>
            <a:r>
              <a:rPr lang="en-US" dirty="0" smtClean="0"/>
              <a:t>Bone culture preferred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Hyperbaric Oxygen Therapy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As an adjuvant to bone debridement and appropriate antibiotics.  </a:t>
            </a:r>
          </a:p>
          <a:p>
            <a:r>
              <a:rPr lang="en-US" dirty="0" smtClean="0"/>
              <a:t>Studies show that addition of HBOT to routine surgical and antibiotic management is safe and improves the rate of infection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614362"/>
            <a:ext cx="9525000" cy="5629275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4955" y="5996580"/>
            <a:ext cx="8825658" cy="8614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HISTORY OF HYPERBARIC OXYGEN 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8" y="743218"/>
            <a:ext cx="5715000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744" y="2339930"/>
            <a:ext cx="3810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Hyperbaric Oxygen Therapy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pure concentrations of O2 in an augmented atmospheric pressure.</a:t>
            </a:r>
          </a:p>
          <a:p>
            <a:r>
              <a:rPr lang="en-US" dirty="0" smtClean="0"/>
              <a:t>Consist in breathing 100 percent oxygen at 2 to 3 times the atmospheric pressure at sea level that results in arterial oxygen tension in excess of 2000 mmHg and oxygen tension in tissue of almost 400 mmHg., in a chamber similar to an MRI chamber</a:t>
            </a:r>
          </a:p>
          <a:p>
            <a:r>
              <a:rPr lang="en-US" dirty="0" smtClean="0"/>
              <a:t>The therapy is delivered once daily, five days/week, 90-120 minutes, using 2.0-2.4 atmospheres absolute (ATA) pressure for 20-40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634</TotalTime>
  <Words>902</Words>
  <Application>Microsoft Office PowerPoint</Application>
  <PresentationFormat>Widescreen</PresentationFormat>
  <Paragraphs>90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   Hyperbaric Oxygen as an adjunct in Treatment for Refractory Osteomyelitis</vt:lpstr>
      <vt:lpstr>OSTEOMYELITIS </vt:lpstr>
      <vt:lpstr>Chronic Osteomyelitis</vt:lpstr>
      <vt:lpstr>Initial Treatment for Osteomyelitis</vt:lpstr>
      <vt:lpstr>Treatment for Chronic Refractory Osteomyelitis</vt:lpstr>
      <vt:lpstr>PowerPoint Presentation</vt:lpstr>
      <vt:lpstr>PowerPoint Presentation</vt:lpstr>
      <vt:lpstr>Hyperbaric Oxygen Therapy</vt:lpstr>
      <vt:lpstr>PowerPoint Presentation</vt:lpstr>
      <vt:lpstr>The air we breath Composition</vt:lpstr>
      <vt:lpstr>PowerPoint Presentation</vt:lpstr>
      <vt:lpstr>MECHANISMS OF ACTION OF HBO IN OSTEOMYELITIS</vt:lpstr>
      <vt:lpstr>Mechanisms of action</vt:lpstr>
      <vt:lpstr>Enhanced Leukocyte Activity Oxygen is an antibiotic</vt:lpstr>
      <vt:lpstr>Oxygen and collagen synthesis</vt:lpstr>
      <vt:lpstr>PowerPoint Presentation</vt:lpstr>
      <vt:lpstr>Outocome of HBOT for Chronic Osteomyelitis</vt:lpstr>
    </vt:vector>
  </TitlesOfParts>
  <Company>Catholic Health Initiatives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HBOT IN TREATMENT FOR REFRACTORY OSTEOMYELITIS</dc:title>
  <dc:creator>De Calero,Luris</dc:creator>
  <cp:lastModifiedBy>De Calero,Luris</cp:lastModifiedBy>
  <cp:revision>34</cp:revision>
  <dcterms:created xsi:type="dcterms:W3CDTF">2023-09-15T23:52:32Z</dcterms:created>
  <dcterms:modified xsi:type="dcterms:W3CDTF">2023-09-18T15:09:10Z</dcterms:modified>
</cp:coreProperties>
</file>