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57" r:id="rId4"/>
    <p:sldId id="312" r:id="rId5"/>
    <p:sldId id="314" r:id="rId6"/>
    <p:sldId id="316" r:id="rId7"/>
    <p:sldId id="322" r:id="rId8"/>
    <p:sldId id="325" r:id="rId9"/>
    <p:sldId id="259" r:id="rId10"/>
    <p:sldId id="266" r:id="rId11"/>
    <p:sldId id="341" r:id="rId12"/>
    <p:sldId id="260" r:id="rId13"/>
    <p:sldId id="265" r:id="rId14"/>
    <p:sldId id="329" r:id="rId15"/>
    <p:sldId id="267" r:id="rId16"/>
    <p:sldId id="352" r:id="rId17"/>
    <p:sldId id="268" r:id="rId18"/>
    <p:sldId id="354" r:id="rId19"/>
    <p:sldId id="355" r:id="rId20"/>
    <p:sldId id="351" r:id="rId21"/>
    <p:sldId id="343" r:id="rId22"/>
    <p:sldId id="331" r:id="rId23"/>
    <p:sldId id="278" r:id="rId24"/>
    <p:sldId id="332" r:id="rId25"/>
    <p:sldId id="275" r:id="rId26"/>
    <p:sldId id="307" r:id="rId27"/>
    <p:sldId id="344" r:id="rId28"/>
    <p:sldId id="282" r:id="rId29"/>
    <p:sldId id="345" r:id="rId30"/>
    <p:sldId id="283" r:id="rId31"/>
    <p:sldId id="357" r:id="rId32"/>
    <p:sldId id="284" r:id="rId33"/>
    <p:sldId id="335" r:id="rId34"/>
    <p:sldId id="285" r:id="rId35"/>
    <p:sldId id="348" r:id="rId36"/>
    <p:sldId id="339" r:id="rId37"/>
    <p:sldId id="340" r:id="rId38"/>
    <p:sldId id="349" r:id="rId39"/>
    <p:sldId id="338" r:id="rId40"/>
    <p:sldId id="356" r:id="rId41"/>
    <p:sldId id="286" r:id="rId42"/>
    <p:sldId id="287" r:id="rId43"/>
    <p:sldId id="288" r:id="rId44"/>
    <p:sldId id="289" r:id="rId45"/>
    <p:sldId id="29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CC492-00FD-485F-9974-8A4AC909C71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79562-5278-42CF-85FE-2DE154B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4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5F0D84-0A28-43B6-B57A-0A2AB69C2539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69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9562-5278-42CF-85FE-2DE154B415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7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6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2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7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2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0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0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1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2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58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22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2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4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5E88-18A9-4B2E-A093-93AADB987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0D2F-F756-41E5-A305-8E0A815A4E1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3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4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7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C4902-A9E1-440D-9663-029FD2D8F6D0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CCB3-305D-4D41-A4CD-B87CF84EA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5E88-18A9-4B2E-A093-93AADB987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0D2F-F756-41E5-A305-8E0A815A4E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Steatotic</a:t>
            </a:r>
            <a:r>
              <a:rPr lang="en-US" dirty="0" smtClean="0"/>
              <a:t> </a:t>
            </a:r>
            <a:r>
              <a:rPr lang="en-US" dirty="0" smtClean="0"/>
              <a:t>liver disease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Sandeep</a:t>
            </a:r>
            <a:r>
              <a:rPr lang="en-US" dirty="0" smtClean="0"/>
              <a:t> </a:t>
            </a:r>
            <a:r>
              <a:rPr lang="en-US" dirty="0" err="1" smtClean="0"/>
              <a:t>Mukherjee,MD</a:t>
            </a:r>
            <a:endParaRPr lang="en-US" dirty="0" smtClean="0"/>
          </a:p>
          <a:p>
            <a:r>
              <a:rPr lang="en-US" dirty="0" smtClean="0"/>
              <a:t>CHI Health Creighton University</a:t>
            </a:r>
          </a:p>
          <a:p>
            <a:r>
              <a:rPr lang="en-US" dirty="0" smtClean="0"/>
              <a:t>Division of Gastroenterology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ETIOLOGY AND 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and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common: obesity and insulin resistance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MAFLD/MASH </a:t>
            </a:r>
            <a:r>
              <a:rPr lang="en-US" dirty="0" smtClean="0"/>
              <a:t>occur in patients with a normal BMI?</a:t>
            </a:r>
          </a:p>
          <a:p>
            <a:r>
              <a:rPr lang="en-US" dirty="0" smtClean="0"/>
              <a:t>Younger patients, not obese, elevated liver tests and fatty liver on imaging……. think outside the box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308725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Ye Q, et al.</a:t>
            </a:r>
            <a:r>
              <a:rPr lang="en-US" sz="1400" i="1" dirty="0"/>
              <a:t> Global prevalence, incidence, and outcomes of non-obese or lean non-alcoholic fatty liver disease: a systematic review and </a:t>
            </a:r>
            <a:r>
              <a:rPr lang="en-US" sz="1400" i="1" dirty="0" smtClean="0"/>
              <a:t>meta-analysis. Lancet Gastro Hepatology 2020: 5:739-52</a:t>
            </a:r>
            <a:endParaRPr lang="en-US" sz="1400" i="1" dirty="0"/>
          </a:p>
          <a:p>
            <a:endParaRPr lang="en-US" sz="1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36128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692150"/>
            <a:ext cx="7596187" cy="54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40080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</a:t>
            </a:r>
            <a:r>
              <a:rPr lang="en-US" sz="1200" i="1" dirty="0" smtClean="0"/>
              <a:t>Angulo P. Non alcoholic fatty liver disease. NEJM 2002;346:1221-31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00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37" y="2840685"/>
            <a:ext cx="487112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9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news and bad news…</a:t>
            </a:r>
          </a:p>
          <a:p>
            <a:r>
              <a:rPr lang="en-US" dirty="0" smtClean="0"/>
              <a:t>Good news-vast majority of MASLD patients progress slowly or not at all</a:t>
            </a:r>
          </a:p>
          <a:p>
            <a:r>
              <a:rPr lang="en-US" dirty="0" smtClean="0"/>
              <a:t>70-75% with MASLD have isolated steatosis +/- inflammation</a:t>
            </a:r>
          </a:p>
          <a:p>
            <a:r>
              <a:rPr lang="en-US" dirty="0" err="1" smtClean="0"/>
              <a:t>Steatosis</a:t>
            </a:r>
            <a:r>
              <a:rPr lang="en-US" dirty="0" smtClean="0"/>
              <a:t> only: zero to minimal progression</a:t>
            </a:r>
          </a:p>
          <a:p>
            <a:r>
              <a:rPr lang="en-US" dirty="0" smtClean="0"/>
              <a:t>Steatosis +/- inflammation: some will progress but much longer than biopsy proven MASH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383"/>
            <a:ext cx="9144000" cy="34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8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MASH patient with fibrosis at baseline: different prognosis</a:t>
            </a:r>
          </a:p>
          <a:p>
            <a:r>
              <a:rPr lang="en-US" dirty="0" smtClean="0"/>
              <a:t>Fibrosis progresses by 1 stage every 7 years but may be </a:t>
            </a:r>
            <a:r>
              <a:rPr lang="en-US" b="1" dirty="0" smtClean="0"/>
              <a:t>an under-estimate</a:t>
            </a:r>
          </a:p>
          <a:p>
            <a:r>
              <a:rPr lang="en-US" dirty="0" smtClean="0"/>
              <a:t>33 year follow-up study from Sweden; fibrosis was a strong predictor of </a:t>
            </a:r>
          </a:p>
          <a:p>
            <a:r>
              <a:rPr lang="en-US" dirty="0" smtClean="0"/>
              <a:t>(1) overall mortality </a:t>
            </a:r>
          </a:p>
          <a:p>
            <a:r>
              <a:rPr lang="en-US" dirty="0" smtClean="0"/>
              <a:t>(2) cardiovascular disease </a:t>
            </a:r>
          </a:p>
          <a:p>
            <a:r>
              <a:rPr lang="en-US" dirty="0" smtClean="0"/>
              <a:t>(3) infectious disease </a:t>
            </a:r>
          </a:p>
          <a:p>
            <a:r>
              <a:rPr lang="en-US" dirty="0" smtClean="0"/>
              <a:t>(4) cirrhosis  </a:t>
            </a:r>
          </a:p>
          <a:p>
            <a:r>
              <a:rPr lang="en-US" dirty="0" smtClean="0"/>
              <a:t>(5) </a:t>
            </a:r>
            <a:r>
              <a:rPr lang="en-US" dirty="0" err="1" smtClean="0"/>
              <a:t>hepatoma</a:t>
            </a:r>
            <a:endParaRPr lang="en-US" dirty="0" smtClean="0"/>
          </a:p>
          <a:p>
            <a:r>
              <a:rPr lang="en-US" b="1" dirty="0" smtClean="0"/>
              <a:t>One of the most common indications for liver transplantation in US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001434"/>
            <a:ext cx="8820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Ekstedt</a:t>
            </a:r>
            <a:r>
              <a:rPr lang="en-US" sz="1200" i="1" dirty="0" smtClean="0"/>
              <a:t> M, et al. Fibrosis stage is the strongest predictor for disease specific mortality in NAFLD after up to 33 years of follow up. </a:t>
            </a:r>
            <a:r>
              <a:rPr lang="en-US" sz="1200" i="1" dirty="0" err="1" smtClean="0"/>
              <a:t>Hepatology</a:t>
            </a:r>
            <a:r>
              <a:rPr lang="en-US" sz="1200" i="1" dirty="0" smtClean="0"/>
              <a:t> 2015;61:1547-54</a:t>
            </a:r>
          </a:p>
          <a:p>
            <a:r>
              <a:rPr lang="en-US" sz="1200" i="1" dirty="0" smtClean="0"/>
              <a:t>Wong RJ, et al. NASH is the second leading etiology of liver disease among adults awaiting liver transplantation in the US. Gastroenterology 2015;149:278-81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0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fibrosis and mortality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7" t="872" r="-1134" b="-872"/>
          <a:stretch/>
        </p:blipFill>
        <p:spPr>
          <a:xfrm>
            <a:off x="1238018" y="2133600"/>
            <a:ext cx="6667963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" y="6573381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Dulai</a:t>
            </a:r>
            <a:r>
              <a:rPr lang="en-US" sz="1200" i="1" dirty="0" smtClean="0"/>
              <a:t> et al .Increased risk of mortality by fibrosis stage in nonalcoholic fatty liver disease. Hepatology 2017;65: 1557-65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4044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Advanced fibrosis from MASH-smaller subset but higher risk for complications from liver disease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43055"/>
            <a:ext cx="8229600" cy="3240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834" y="6550223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Sanyal</a:t>
            </a:r>
            <a:r>
              <a:rPr lang="en-US" sz="1400" i="1" dirty="0" smtClean="0"/>
              <a:t> AJ, et al. NEJM 2021;385:1559-69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26475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08045"/>
            <a:ext cx="8229600" cy="3110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" y="6550223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Sanyal</a:t>
            </a:r>
            <a:r>
              <a:rPr lang="en-US" sz="1400" i="1" dirty="0" smtClean="0"/>
              <a:t> AJ, et al. Hepatology 2019;70:1913-27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9653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editor: </a:t>
            </a:r>
            <a:r>
              <a:rPr lang="en-US" dirty="0" err="1" smtClean="0"/>
              <a:t>Dynamed</a:t>
            </a:r>
            <a:r>
              <a:rPr lang="en-US" dirty="0" smtClean="0"/>
              <a:t> Plus</a:t>
            </a:r>
          </a:p>
        </p:txBody>
      </p:sp>
    </p:spTree>
    <p:extLst>
      <p:ext uri="{BB962C8B-B14F-4D97-AF65-F5344CB8AC3E}">
        <p14:creationId xmlns:p14="http://schemas.microsoft.com/office/powerpoint/2010/main" val="32635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Leading indications for liver transplantation in the United States 2012-2016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613" y="1825625"/>
            <a:ext cx="6454775" cy="4351338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19075" y="6348413"/>
            <a:ext cx="876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i="1" dirty="0" err="1"/>
              <a:t>Cholankeril</a:t>
            </a:r>
            <a:r>
              <a:rPr lang="en-US" altLang="en-US" sz="1400" i="1" dirty="0"/>
              <a:t> G, </a:t>
            </a:r>
            <a:r>
              <a:rPr lang="en-US" altLang="en-US" sz="1400" i="1" dirty="0" smtClean="0"/>
              <a:t>et al. </a:t>
            </a:r>
            <a:r>
              <a:rPr lang="en-US" altLang="en-US" sz="1400" i="1" dirty="0"/>
              <a:t>Alcoholic liver disease replaces hepatitis C virus infection as the leading indication for liver transplantation in the United States. </a:t>
            </a:r>
            <a:r>
              <a:rPr lang="en-US" altLang="en-US" sz="1400" i="1" dirty="0" err="1"/>
              <a:t>Clin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Gastroenterol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Hepatol</a:t>
            </a:r>
            <a:r>
              <a:rPr lang="en-US" altLang="en-US" sz="1400" i="1" dirty="0"/>
              <a:t> 2018;16:1356-8</a:t>
            </a:r>
          </a:p>
        </p:txBody>
      </p:sp>
    </p:spTree>
    <p:extLst>
      <p:ext uri="{BB962C8B-B14F-4D97-AF65-F5344CB8AC3E}">
        <p14:creationId xmlns:p14="http://schemas.microsoft.com/office/powerpoint/2010/main" val="392037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667000"/>
            <a:ext cx="4629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PATHOPHYSIOLOGY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27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of NASH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15" y="1295400"/>
            <a:ext cx="66987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9" y="582898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At the adipocyte level, metabolic dysregulation due to impaired insulin </a:t>
            </a:r>
            <a:r>
              <a:rPr lang="en-US" sz="800" dirty="0" err="1"/>
              <a:t>postreceptor</a:t>
            </a:r>
            <a:r>
              <a:rPr lang="en-US" sz="800" dirty="0"/>
              <a:t> signaling leads to excess lipolysis of triglycerides (TGs) and NEFA release into the circulation. Albumin-bound NEFAs are delivered to the liver. Hepatocyte NEFA uptake is mediated by fatty acid transport proteins, cluster of differentiation 36 (CD36), </a:t>
            </a:r>
            <a:r>
              <a:rPr lang="en-US" sz="800" dirty="0" err="1"/>
              <a:t>caveolins</a:t>
            </a:r>
            <a:r>
              <a:rPr lang="en-US" sz="800" dirty="0"/>
              <a:t>, and to a lesser extent passive </a:t>
            </a:r>
            <a:r>
              <a:rPr lang="en-US" sz="800" dirty="0" smtClean="0"/>
              <a:t>diffusion. </a:t>
            </a:r>
            <a:r>
              <a:rPr lang="en-US" sz="800" i="1" dirty="0" smtClean="0"/>
              <a:t>De </a:t>
            </a:r>
            <a:r>
              <a:rPr lang="en-US" sz="800" i="1" dirty="0"/>
              <a:t>novo</a:t>
            </a:r>
            <a:r>
              <a:rPr lang="en-US" sz="800" dirty="0"/>
              <a:t> lipogenesis (DNL) from glucose and fructose occurs in the hepatocytes and is increased in subjects with </a:t>
            </a:r>
            <a:r>
              <a:rPr lang="en-US" sz="800" dirty="0" smtClean="0"/>
              <a:t>NAFLD.9Unlike </a:t>
            </a:r>
            <a:r>
              <a:rPr lang="en-US" sz="800" dirty="0"/>
              <a:t>glucose, entry of fructose metabolites into the DNL pathway is not regulated by </a:t>
            </a:r>
            <a:r>
              <a:rPr lang="en-US" sz="800" dirty="0" err="1" smtClean="0"/>
              <a:t>glycolysis.Fructose</a:t>
            </a:r>
            <a:r>
              <a:rPr lang="en-US" sz="800" dirty="0" smtClean="0"/>
              <a:t> </a:t>
            </a:r>
            <a:r>
              <a:rPr lang="en-US" sz="800" dirty="0"/>
              <a:t>also induces the carbohydrate response element binding protein independent of insulin and promotes hepatic steatosis. The predominant fate of NEFAs in the liver is to either undergo mitochondrial beta-oxidation or be esterified to form TGs. Partitioning of NEFAs into other lipid classes, such as phospholipids and ceramides, is also increased by enhanced NEFA influx into the </a:t>
            </a:r>
            <a:r>
              <a:rPr lang="en-US" sz="800" dirty="0" smtClean="0"/>
              <a:t>liver. TG </a:t>
            </a:r>
            <a:r>
              <a:rPr lang="en-US" sz="800" dirty="0" err="1" smtClean="0"/>
              <a:t>synthess</a:t>
            </a:r>
            <a:r>
              <a:rPr lang="en-US" sz="800" dirty="0" smtClean="0"/>
              <a:t>, </a:t>
            </a:r>
            <a:r>
              <a:rPr lang="en-US" sz="800" dirty="0"/>
              <a:t>a relatively inert storage form, appears to be an adaptive mechanism to protect the liver from toxic lipids. TGs can be exported as </a:t>
            </a:r>
            <a:r>
              <a:rPr lang="en-US" sz="800" dirty="0" smtClean="0"/>
              <a:t>VLDLs </a:t>
            </a:r>
            <a:r>
              <a:rPr lang="en-US" sz="800" dirty="0"/>
              <a:t>or stored as lipid droplets. Lipolysis of </a:t>
            </a:r>
            <a:r>
              <a:rPr lang="en-US" sz="800" dirty="0" smtClean="0"/>
              <a:t>these droplets </a:t>
            </a:r>
            <a:r>
              <a:rPr lang="en-US" sz="800" dirty="0"/>
              <a:t>releases NEFA back into the hepatic pool, and the regulation of this step is important in the pathogenesis of </a:t>
            </a:r>
            <a:r>
              <a:rPr lang="en-US" sz="800" dirty="0" smtClean="0"/>
              <a:t>NASH.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of NASH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29" y="1600200"/>
            <a:ext cx="602934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Konerman</a:t>
            </a:r>
            <a:r>
              <a:rPr lang="en-US" sz="1200" i="1" dirty="0"/>
              <a:t> MA </a:t>
            </a:r>
            <a:r>
              <a:rPr lang="en-US" sz="1200" i="1" dirty="0" smtClean="0"/>
              <a:t>et al. </a:t>
            </a:r>
            <a:r>
              <a:rPr lang="en-US" sz="1200" i="1" dirty="0"/>
              <a:t>Pharmacotherapy for NASH: current and emerging. J </a:t>
            </a:r>
            <a:r>
              <a:rPr lang="en-US" sz="1200" i="1" dirty="0" err="1"/>
              <a:t>Hepatol</a:t>
            </a:r>
            <a:r>
              <a:rPr lang="en-US" sz="1200" i="1" dirty="0"/>
              <a:t> 2018;68:362–75.</a:t>
            </a:r>
          </a:p>
        </p:txBody>
      </p:sp>
    </p:spTree>
    <p:extLst>
      <p:ext uri="{BB962C8B-B14F-4D97-AF65-F5344CB8AC3E}">
        <p14:creationId xmlns:p14="http://schemas.microsoft.com/office/powerpoint/2010/main" val="374522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Pathology of NASH and disease progression</a:t>
            </a:r>
            <a:endParaRPr lang="en-US" sz="3600" dirty="0"/>
          </a:p>
        </p:txBody>
      </p:sp>
      <p:pic>
        <p:nvPicPr>
          <p:cNvPr id="4" name="Picture 13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638799" cy="525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04800" y="6304002"/>
            <a:ext cx="937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200" i="1" dirty="0" smtClean="0"/>
              <a:t>        </a:t>
            </a:r>
            <a:r>
              <a:rPr lang="en-US" sz="1200" i="1" dirty="0" err="1" smtClean="0"/>
              <a:t>Rinella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ME.Nonalcoholic</a:t>
            </a:r>
            <a:r>
              <a:rPr lang="en-US" sz="1200" i="1" dirty="0" smtClean="0"/>
              <a:t> Fatty Liver Disease A Systematic Review. JAMA. 2015;313:2263-2273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Nonalcoholic fatty liver disease Activity Score (NAS)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8307"/>
              </p:ext>
            </p:extLst>
          </p:nvPr>
        </p:nvGraphicFramePr>
        <p:xfrm>
          <a:off x="1524000" y="2286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LIVER</a:t>
                      </a:r>
                      <a:r>
                        <a:rPr lang="en-US" baseline="0" dirty="0" smtClean="0"/>
                        <a:t> HISTOLOGY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Steatosis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Lobular</a:t>
                      </a:r>
                      <a:r>
                        <a:rPr lang="en-US" baseline="0" dirty="0" smtClean="0"/>
                        <a:t> inflammation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Ballooning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NAS</a:t>
                      </a:r>
                      <a:r>
                        <a:rPr lang="en-US" baseline="0" dirty="0" smtClean="0"/>
                        <a:t> score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0-8 [NASH &gt;5?]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828800" y="6553200"/>
            <a:ext cx="596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                           </a:t>
            </a:r>
            <a:r>
              <a:rPr lang="en-US" sz="1200" i="1" dirty="0" smtClean="0"/>
              <a:t>Brunt R, et al. </a:t>
            </a:r>
            <a:r>
              <a:rPr lang="en-US" sz="1200" i="1" dirty="0" err="1" smtClean="0"/>
              <a:t>Hepatology</a:t>
            </a:r>
            <a:r>
              <a:rPr lang="en-US" sz="1200" i="1" dirty="0" smtClean="0"/>
              <a:t> 2011;53:810-20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8228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1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MASH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Non-invasive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Serum markers</a:t>
            </a:r>
          </a:p>
          <a:p>
            <a:r>
              <a:rPr lang="en-US" b="1" dirty="0" smtClean="0"/>
              <a:t>Imaging modalities utilizing shear wave technology</a:t>
            </a:r>
          </a:p>
          <a:p>
            <a:r>
              <a:rPr lang="en-US" b="1" dirty="0" smtClean="0"/>
              <a:t>US, CT,MRI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Invasive (liver biopsy)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Low risk but not inconsequential</a:t>
            </a:r>
          </a:p>
          <a:p>
            <a:r>
              <a:rPr lang="en-US" dirty="0" smtClean="0"/>
              <a:t>Inconvenience for patient with morbidity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37" y="6420284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EASL </a:t>
            </a:r>
            <a:r>
              <a:rPr lang="en-US" sz="1200" i="1" dirty="0"/>
              <a:t>Clinical Practice Guidelines on non-invasive tests for evaluation of liver disease severity and </a:t>
            </a:r>
            <a:r>
              <a:rPr lang="en-US" sz="1200" i="1" dirty="0" smtClean="0"/>
              <a:t>prognosis. </a:t>
            </a:r>
            <a:r>
              <a:rPr lang="en-US" sz="1200" i="1" dirty="0" smtClean="0"/>
              <a:t>J </a:t>
            </a:r>
            <a:r>
              <a:rPr lang="en-US" sz="1200" i="1" dirty="0" err="1" smtClean="0"/>
              <a:t>Hepatol</a:t>
            </a:r>
            <a:r>
              <a:rPr lang="en-US" sz="1200" i="1" dirty="0" smtClean="0"/>
              <a:t> 2021;75:659-89</a:t>
            </a:r>
            <a:endParaRPr lang="en-US" sz="1200" i="1" dirty="0"/>
          </a:p>
          <a:p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good non-invasive 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11848"/>
            <a:ext cx="8229600" cy="290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26" y="660495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Anstee</a:t>
            </a:r>
            <a:r>
              <a:rPr lang="en-US" sz="1200" i="1" dirty="0" smtClean="0"/>
              <a:t> QM, et al. Hepatology 2019;70:1521-30.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14012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Serum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APRI &gt;0.87 (</a:t>
            </a:r>
            <a:r>
              <a:rPr lang="en-US" b="1" dirty="0" err="1" smtClean="0"/>
              <a:t>AST,Plt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2. FIB-4 </a:t>
            </a:r>
            <a:r>
              <a:rPr lang="en-US" b="1" dirty="0"/>
              <a:t>(Age, AST, ALT, </a:t>
            </a:r>
            <a:r>
              <a:rPr lang="en-US" b="1" dirty="0" err="1"/>
              <a:t>plt</a:t>
            </a:r>
            <a:r>
              <a:rPr lang="en-US" b="1" dirty="0"/>
              <a:t> ) </a:t>
            </a:r>
            <a:r>
              <a:rPr lang="en-US" b="1" dirty="0" smtClean="0"/>
              <a:t>&gt;2.67</a:t>
            </a:r>
          </a:p>
          <a:p>
            <a:pPr marL="0" indent="0">
              <a:buNone/>
            </a:pPr>
            <a:r>
              <a:rPr lang="en-US" b="1" dirty="0" smtClean="0"/>
              <a:t>3. NAFLD Fibrosis score &gt; 0.67 </a:t>
            </a:r>
            <a:r>
              <a:rPr lang="en-US" dirty="0" smtClean="0"/>
              <a:t>(Age, BMI, impaired fasting </a:t>
            </a:r>
            <a:r>
              <a:rPr lang="en-US" dirty="0" err="1" smtClean="0"/>
              <a:t>Glc</a:t>
            </a:r>
            <a:r>
              <a:rPr lang="en-US" dirty="0" smtClean="0"/>
              <a:t> or diabetes, AST, ALT ratio, </a:t>
            </a:r>
            <a:r>
              <a:rPr lang="en-US" dirty="0" err="1" smtClean="0"/>
              <a:t>plt</a:t>
            </a:r>
            <a:r>
              <a:rPr lang="en-US" dirty="0" smtClean="0"/>
              <a:t>, albumin) </a:t>
            </a:r>
          </a:p>
          <a:p>
            <a:pPr marL="0" indent="0">
              <a:buNone/>
            </a:pPr>
            <a:r>
              <a:rPr lang="en-US" dirty="0" smtClean="0"/>
              <a:t>4. BARD score (BMI, impaired fasting glucose or diabetes, AST,ALT )</a:t>
            </a:r>
          </a:p>
          <a:p>
            <a:pPr marL="0" indent="0">
              <a:buNone/>
            </a:pPr>
            <a:r>
              <a:rPr lang="en-US" dirty="0" smtClean="0"/>
              <a:t>5. AST/ALT ratio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0872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                                                                                                                                                                                                             http:gihep.com /</a:t>
            </a:r>
            <a:r>
              <a:rPr lang="en-US" sz="1200" i="1" dirty="0" err="1" smtClean="0"/>
              <a:t>http:mdcalc.com</a:t>
            </a:r>
            <a:endParaRPr lang="en-US" sz="1200" i="1" dirty="0" smtClean="0"/>
          </a:p>
          <a:p>
            <a:r>
              <a:rPr lang="en-US" sz="1200" i="1" dirty="0" smtClean="0"/>
              <a:t>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Updated definitions for </a:t>
            </a:r>
            <a:r>
              <a:rPr lang="en-US" dirty="0" err="1" smtClean="0"/>
              <a:t>steatotic</a:t>
            </a:r>
            <a:r>
              <a:rPr lang="en-US" dirty="0" smtClean="0"/>
              <a:t> liver disease</a:t>
            </a:r>
          </a:p>
          <a:p>
            <a:r>
              <a:rPr lang="en-US" dirty="0" smtClean="0"/>
              <a:t>Why is MASLD important?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Etiology and risk factors</a:t>
            </a:r>
          </a:p>
          <a:p>
            <a:r>
              <a:rPr lang="en-US" dirty="0" smtClean="0"/>
              <a:t>Natural history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Diagnosis-invasive vs non-invasive</a:t>
            </a:r>
          </a:p>
          <a:p>
            <a:r>
              <a:rPr lang="en-US" dirty="0" smtClean="0"/>
              <a:t>Treatment-current and future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73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NAFLD Fibrosis Score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5638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32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Imaging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Vibration controlled transient </a:t>
            </a:r>
            <a:r>
              <a:rPr lang="en-US" dirty="0" err="1" smtClean="0"/>
              <a:t>elastography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(VCTE/</a:t>
            </a:r>
            <a:r>
              <a:rPr lang="en-US" dirty="0" err="1" smtClean="0"/>
              <a:t>Fibroscan</a:t>
            </a:r>
            <a:r>
              <a:rPr lang="en-US" dirty="0" smtClean="0"/>
              <a:t>) FDA approved</a:t>
            </a:r>
          </a:p>
          <a:p>
            <a:pPr marL="0" indent="0">
              <a:buNone/>
            </a:pPr>
            <a:r>
              <a:rPr lang="en-US" dirty="0" smtClean="0"/>
              <a:t>2.  Magnetic resonance imaging</a:t>
            </a:r>
          </a:p>
          <a:p>
            <a:pPr marL="0" indent="0">
              <a:buNone/>
            </a:pPr>
            <a:r>
              <a:rPr lang="en-US" dirty="0" smtClean="0"/>
              <a:t>(a)Magnetic resonance </a:t>
            </a:r>
            <a:r>
              <a:rPr lang="en-US" dirty="0" err="1" smtClean="0"/>
              <a:t>elastography</a:t>
            </a:r>
            <a:r>
              <a:rPr lang="en-US" dirty="0" smtClean="0"/>
              <a:t> (MRE)</a:t>
            </a:r>
          </a:p>
          <a:p>
            <a:pPr>
              <a:buNone/>
            </a:pPr>
            <a:r>
              <a:rPr lang="en-US" dirty="0" smtClean="0"/>
              <a:t>(b)MRI based Liver </a:t>
            </a:r>
            <a:r>
              <a:rPr lang="en-US" dirty="0" err="1" smtClean="0"/>
              <a:t>MultiScan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Vibration controlled transient </a:t>
            </a:r>
            <a:r>
              <a:rPr lang="en-US" sz="3600" dirty="0" err="1" smtClean="0"/>
              <a:t>elastography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3000"/>
            <a:ext cx="76200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242173"/>
            <a:ext cx="2971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Reference Ranges</a:t>
            </a:r>
            <a:r>
              <a:rPr lang="en-US" sz="1100" dirty="0"/>
              <a:t>: </a:t>
            </a:r>
          </a:p>
          <a:p>
            <a:r>
              <a:rPr lang="en-US" sz="1100" dirty="0"/>
              <a:t>Disease          F0 - F1    F2           F3              F4 </a:t>
            </a:r>
          </a:p>
          <a:p>
            <a:endParaRPr lang="en-US" sz="1100" dirty="0"/>
          </a:p>
          <a:p>
            <a:r>
              <a:rPr lang="en-US" sz="1100" dirty="0"/>
              <a:t>HBV                &lt; 6.0     &gt; 6.0       &gt; 9.0           &gt; 12.0 </a:t>
            </a:r>
          </a:p>
          <a:p>
            <a:r>
              <a:rPr lang="en-US" sz="1100" dirty="0"/>
              <a:t>HCV                &lt; 7.0     &gt; 7.0       &gt; 9.5           &gt; 12.0 </a:t>
            </a:r>
          </a:p>
          <a:p>
            <a:r>
              <a:rPr lang="en-US" sz="1100" dirty="0"/>
              <a:t>Co-HCV/HIV   &lt; 7.0     &lt; 10.0     &gt; 11.0         &gt; 14.0 </a:t>
            </a:r>
          </a:p>
          <a:p>
            <a:r>
              <a:rPr lang="en-US" sz="1100" dirty="0" err="1"/>
              <a:t>Cholestatic</a:t>
            </a:r>
            <a:r>
              <a:rPr lang="en-US" sz="1100" dirty="0"/>
              <a:t>     &lt; 7.0     &gt; 7.5       &gt; 10.0         &gt; 17.0 </a:t>
            </a:r>
          </a:p>
          <a:p>
            <a:r>
              <a:rPr lang="en-US" sz="1100" b="1" dirty="0"/>
              <a:t>NAFLD/NASH &lt; 7.0     &lt; 10.0    </a:t>
            </a:r>
            <a:r>
              <a:rPr lang="en-US" sz="1100" b="1" dirty="0" smtClean="0"/>
              <a:t>&gt; </a:t>
            </a:r>
            <a:r>
              <a:rPr lang="en-US" sz="1100" b="1" dirty="0"/>
              <a:t>10.0          &gt; 14.0 </a:t>
            </a:r>
          </a:p>
          <a:p>
            <a:r>
              <a:rPr lang="en-US" sz="1100" dirty="0"/>
              <a:t>Alcohol            &lt;7.0      &lt;11.0      &lt;19             &gt;19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242173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CAP score: </a:t>
            </a:r>
            <a:br>
              <a:rPr lang="en-US" sz="1100" b="1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dB/m                          Steatosis grade        %age of fatty liver </a:t>
            </a:r>
            <a:br>
              <a:rPr lang="en-US" sz="1100" dirty="0"/>
            </a:br>
            <a:r>
              <a:rPr lang="en-US" sz="1100" dirty="0"/>
              <a:t>238-260                                 S1                           11-33 </a:t>
            </a:r>
            <a:br>
              <a:rPr lang="en-US" sz="1100" dirty="0"/>
            </a:br>
            <a:r>
              <a:rPr lang="en-US" sz="1100" dirty="0"/>
              <a:t>260-290                                 S2                           34-66 </a:t>
            </a:r>
            <a:br>
              <a:rPr lang="en-US" sz="1100" dirty="0"/>
            </a:br>
            <a:r>
              <a:rPr lang="en-US" sz="1100" dirty="0"/>
              <a:t>&gt;290                                      S3                           &gt;67 </a:t>
            </a:r>
          </a:p>
        </p:txBody>
      </p:sp>
    </p:spTree>
    <p:extLst>
      <p:ext uri="{BB962C8B-B14F-4D97-AF65-F5344CB8AC3E}">
        <p14:creationId xmlns:p14="http://schemas.microsoft.com/office/powerpoint/2010/main" val="3693045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based Liver </a:t>
            </a:r>
            <a:r>
              <a:rPr lang="en-US" dirty="0" err="1" smtClean="0"/>
              <a:t>MultiScan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iron and fat with a novel method for calculating inflammation and fibrosis using corrected T1 technique</a:t>
            </a:r>
          </a:p>
          <a:p>
            <a:r>
              <a:rPr lang="en-US" dirty="0" smtClean="0"/>
              <a:t> Quantitates iron content, fat and fibrosis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www.ncbi.nlm.nih.gov/corecgi/tileshop/tileshop.fcgi?p=PMC3&amp;id=1207547&amp;s=40&amp;r=3&amp;c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93661"/>
            <a:ext cx="1905000" cy="2590800"/>
          </a:xfrm>
          <a:prstGeom prst="rect">
            <a:avLst/>
          </a:prstGeom>
          <a:noFill/>
        </p:spPr>
      </p:pic>
      <p:pic>
        <p:nvPicPr>
          <p:cNvPr id="3076" name="Picture 4" descr="http://www.ncbi.nlm.nih.gov/corecgi/tileshop/tileshop.fcgi?p=PMC3&amp;id=1207547&amp;s=40&amp;r=3&amp;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63181"/>
            <a:ext cx="2895600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04800" y="65532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</a:t>
            </a:r>
            <a:r>
              <a:rPr lang="en-US" sz="1200" i="1" dirty="0" err="1" smtClean="0"/>
              <a:t>Banerjee</a:t>
            </a:r>
            <a:r>
              <a:rPr lang="en-US" sz="1200" i="1" dirty="0" smtClean="0"/>
              <a:t> R, et al. </a:t>
            </a:r>
            <a:r>
              <a:rPr lang="en-US" sz="1200" i="1" dirty="0" err="1" smtClean="0"/>
              <a:t>Multiparametric</a:t>
            </a:r>
            <a:r>
              <a:rPr lang="en-US" sz="1200" i="1" dirty="0" smtClean="0"/>
              <a:t> magnetic resonance for the noninvasive diagnosis of liver disease. J </a:t>
            </a:r>
            <a:r>
              <a:rPr lang="en-US" sz="1200" i="1" dirty="0" err="1" smtClean="0"/>
              <a:t>Hepatol</a:t>
            </a:r>
            <a:r>
              <a:rPr lang="en-US" sz="1200" i="1" dirty="0" smtClean="0"/>
              <a:t> 2014;60:69-77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Tests used to assess fibrosis in patients with MASH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9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65238"/>
          </a:xfrm>
        </p:spPr>
        <p:txBody>
          <a:bodyPr/>
          <a:lstStyle/>
          <a:p>
            <a:r>
              <a:rPr lang="en-US" dirty="0" smtClean="0"/>
              <a:t>MASLD/MASH Clinical Pathway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6" y="1143000"/>
            <a:ext cx="7041547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5382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Kanwal</a:t>
            </a:r>
            <a:r>
              <a:rPr lang="en-US" sz="1200" i="1" dirty="0" smtClean="0"/>
              <a:t> F, et al. Clinical pathway for risk stratification and management of patients with NAFLD. Gastroenterology 2021;165:1657-69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72382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1" y="1447800"/>
            <a:ext cx="9037889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Theodoreson</a:t>
            </a:r>
            <a:r>
              <a:rPr lang="en-US" sz="1200" i="1" dirty="0" smtClean="0"/>
              <a:t> M, et </a:t>
            </a:r>
            <a:r>
              <a:rPr lang="en-US" sz="1200" i="1" dirty="0" err="1" smtClean="0"/>
              <a:t>al.Non</a:t>
            </a:r>
            <a:r>
              <a:rPr lang="en-US" sz="1200" i="1" dirty="0" smtClean="0"/>
              <a:t> alcoholic fatty liver disease: leading the fight in primary care. BJGP 2022;72:499-501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76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Primary Care MASLD/MASH Clinical Pathway in United Kingdom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665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36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reatment of MASH -directed at pathophysiology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29" y="1600200"/>
            <a:ext cx="602934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Konerman</a:t>
            </a:r>
            <a:r>
              <a:rPr lang="en-US" sz="1200" i="1" dirty="0"/>
              <a:t> MA </a:t>
            </a:r>
            <a:r>
              <a:rPr lang="en-US" sz="1200" i="1" dirty="0" smtClean="0"/>
              <a:t>et al. </a:t>
            </a:r>
            <a:r>
              <a:rPr lang="en-US" sz="1200" i="1" dirty="0"/>
              <a:t>Pharmacotherapy for NASH: current and emerging. J </a:t>
            </a:r>
            <a:r>
              <a:rPr lang="en-US" sz="1200" i="1" dirty="0" err="1"/>
              <a:t>Hepatol</a:t>
            </a:r>
            <a:r>
              <a:rPr lang="en-US" sz="1200" i="1" dirty="0"/>
              <a:t> 2018;68:362–75.</a:t>
            </a:r>
          </a:p>
        </p:txBody>
      </p:sp>
    </p:spTree>
    <p:extLst>
      <p:ext uri="{BB962C8B-B14F-4D97-AF65-F5344CB8AC3E}">
        <p14:creationId xmlns:p14="http://schemas.microsoft.com/office/powerpoint/2010/main" val="2568317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MASH Clinical trials –phase I and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11" y="1600200"/>
            <a:ext cx="80365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5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classification of </a:t>
            </a:r>
            <a:r>
              <a:rPr lang="en-US" dirty="0" err="1" smtClean="0"/>
              <a:t>Steatotic</a:t>
            </a:r>
            <a:r>
              <a:rPr lang="en-US" dirty="0" smtClean="0"/>
              <a:t> liver disease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6810" y="2254654"/>
            <a:ext cx="2093495" cy="938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3656818" y="2388118"/>
            <a:ext cx="163785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STEATOTIC LIVER </a:t>
            </a:r>
          </a:p>
          <a:p>
            <a:r>
              <a:rPr lang="en-US" sz="1600" b="1" dirty="0"/>
              <a:t>DISEASE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1" y="4045618"/>
            <a:ext cx="2027321" cy="1209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422985" y="4051635"/>
            <a:ext cx="2105526" cy="1197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712117" y="4033587"/>
            <a:ext cx="2045369" cy="1215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998620" y="4045618"/>
            <a:ext cx="151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MASLD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879" y="5561597"/>
            <a:ext cx="20814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Metabolic dysfunction associated </a:t>
            </a:r>
            <a:r>
              <a:rPr lang="en-US" sz="900" dirty="0" err="1"/>
              <a:t>steatotic</a:t>
            </a:r>
            <a:r>
              <a:rPr lang="en-US" sz="900" dirty="0"/>
              <a:t> liver disease (hepatic steatosis + &gt;1 </a:t>
            </a:r>
            <a:r>
              <a:rPr lang="en-US" sz="900" dirty="0" err="1"/>
              <a:t>cardiometabolic</a:t>
            </a:r>
            <a:r>
              <a:rPr lang="en-US" sz="900" dirty="0"/>
              <a:t> risk factor)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4010" y="4023589"/>
            <a:ext cx="140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</a:t>
            </a:r>
            <a:r>
              <a:rPr lang="en-US" sz="2400" b="1" dirty="0"/>
              <a:t>MASH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2985" y="5495424"/>
            <a:ext cx="21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Metabolic dysfunction associated steatohepatitis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1034" y="4409390"/>
            <a:ext cx="156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Met-ALD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2117" y="5495424"/>
            <a:ext cx="2122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Metabolic associated alcoholic liver disease (MASLD + &gt;210 g alcohol (M) or 140g (F) per week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03557" y="3228164"/>
            <a:ext cx="1" cy="767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719137" y="3228164"/>
            <a:ext cx="637673" cy="767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28510" y="3238424"/>
            <a:ext cx="1118937" cy="757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48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Treatment-current and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Risk factor reduction (obesity, insulin resistance)</a:t>
            </a:r>
          </a:p>
          <a:p>
            <a:r>
              <a:rPr lang="en-US" b="1" dirty="0" smtClean="0"/>
              <a:t>Weight loss effective in improving NASH</a:t>
            </a:r>
          </a:p>
          <a:p>
            <a:r>
              <a:rPr lang="en-US" dirty="0" smtClean="0"/>
              <a:t>3% </a:t>
            </a:r>
            <a:r>
              <a:rPr lang="en-US" dirty="0" err="1" smtClean="0"/>
              <a:t>wt.loss</a:t>
            </a:r>
            <a:r>
              <a:rPr lang="en-US" dirty="0" smtClean="0"/>
              <a:t>: </a:t>
            </a:r>
            <a:r>
              <a:rPr lang="en-US" dirty="0" err="1" smtClean="0"/>
              <a:t>steatosis</a:t>
            </a:r>
            <a:r>
              <a:rPr lang="en-US" dirty="0" smtClean="0"/>
              <a:t> ↓ (35-100%)</a:t>
            </a:r>
          </a:p>
          <a:p>
            <a:r>
              <a:rPr lang="en-US" dirty="0" smtClean="0"/>
              <a:t>5% </a:t>
            </a:r>
            <a:r>
              <a:rPr lang="en-US" dirty="0" err="1" smtClean="0"/>
              <a:t>wt.loss</a:t>
            </a:r>
            <a:r>
              <a:rPr lang="en-US" dirty="0" smtClean="0"/>
              <a:t>: inflammation, ballooning ↓(41-1005)</a:t>
            </a:r>
          </a:p>
          <a:p>
            <a:r>
              <a:rPr lang="en-US" dirty="0" smtClean="0"/>
              <a:t>7% </a:t>
            </a:r>
            <a:r>
              <a:rPr lang="en-US" dirty="0" err="1" smtClean="0"/>
              <a:t>wt.loss</a:t>
            </a:r>
            <a:r>
              <a:rPr lang="en-US" dirty="0" smtClean="0"/>
              <a:t>: resolution of NASH (64-90%)</a:t>
            </a:r>
          </a:p>
          <a:p>
            <a:r>
              <a:rPr lang="en-US" dirty="0" smtClean="0"/>
              <a:t>≥10% or </a:t>
            </a:r>
            <a:r>
              <a:rPr lang="en-US" dirty="0" err="1" smtClean="0"/>
              <a:t>wt.loss</a:t>
            </a:r>
            <a:r>
              <a:rPr lang="en-US" dirty="0" smtClean="0"/>
              <a:t>: fibrosis ↓(45%)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" y="6477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Vilar</a:t>
            </a:r>
            <a:r>
              <a:rPr lang="en-US" sz="1200" i="1" dirty="0" smtClean="0"/>
              <a:t> Gomez E, et al. Weight loss through lifestyle modification significantly reduces features of nonalcoholic </a:t>
            </a:r>
            <a:r>
              <a:rPr lang="en-US" sz="1200" i="1" dirty="0" err="1" smtClean="0"/>
              <a:t>steatohepatitis</a:t>
            </a:r>
            <a:endParaRPr lang="en-US" sz="1200" i="1" dirty="0" smtClean="0"/>
          </a:p>
          <a:p>
            <a:r>
              <a:rPr lang="en-US" sz="1200" i="1" dirty="0" smtClean="0"/>
              <a:t>Gastroenterology 2015;149;367-78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Current Treatment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However…..</a:t>
            </a:r>
          </a:p>
          <a:p>
            <a:r>
              <a:rPr lang="en-US" dirty="0" smtClean="0"/>
              <a:t>No specific diet produces benefit in absence of weight loss; role of Mediterranean diet</a:t>
            </a:r>
          </a:p>
          <a:p>
            <a:r>
              <a:rPr lang="en-US" dirty="0" smtClean="0"/>
              <a:t>Recommend net negative of 500 kcal per day with limiting fructose and increase in physical activity</a:t>
            </a:r>
          </a:p>
          <a:p>
            <a:r>
              <a:rPr lang="en-US" dirty="0" smtClean="0"/>
              <a:t>Most patients unable to achieve or maintain weight loss-refer to bariatric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Dudekula</a:t>
            </a:r>
            <a:r>
              <a:rPr lang="en-US" sz="1200" i="1" dirty="0" smtClean="0"/>
              <a:t> A, et al. Weight loss in NAFLD patients in an ambulatory care setting is largely unsuccessful but correlates to the frequency of clinic visit. </a:t>
            </a:r>
            <a:r>
              <a:rPr lang="en-US" sz="1200" i="1" dirty="0" err="1" smtClean="0"/>
              <a:t>PLoS</a:t>
            </a:r>
            <a:r>
              <a:rPr lang="en-US" sz="1200" i="1" dirty="0" smtClean="0"/>
              <a:t> One 2014;9:e111808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Morbidly obese individuals with </a:t>
            </a:r>
            <a:r>
              <a:rPr lang="en-US" dirty="0"/>
              <a:t>M</a:t>
            </a:r>
            <a:r>
              <a:rPr lang="en-US" dirty="0" smtClean="0"/>
              <a:t>ASH-bariatric surgery may be appropriate (not specifically for MASH alone)</a:t>
            </a:r>
          </a:p>
          <a:p>
            <a:r>
              <a:rPr lang="en-US" dirty="0" smtClean="0"/>
              <a:t>Diabetics with MASH</a:t>
            </a:r>
            <a:r>
              <a:rPr lang="en-US" b="1" dirty="0" smtClean="0"/>
              <a:t>-Pioglitazone, GLP-1,SGLT2 inhibitors </a:t>
            </a:r>
          </a:p>
          <a:p>
            <a:r>
              <a:rPr lang="en-US" dirty="0" smtClean="0"/>
              <a:t>Pioglitazone and Vitamin E-studied in PIVENS trial but limitations</a:t>
            </a:r>
          </a:p>
          <a:p>
            <a:r>
              <a:rPr lang="en-US" dirty="0"/>
              <a:t>No FDA approved medications for </a:t>
            </a:r>
            <a:r>
              <a:rPr lang="en-US" dirty="0" smtClean="0"/>
              <a:t>MASH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2438400" y="65810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                                                              </a:t>
            </a:r>
            <a:r>
              <a:rPr lang="en-US" sz="1200" i="1" dirty="0" err="1" smtClean="0"/>
              <a:t>Sanyal</a:t>
            </a:r>
            <a:r>
              <a:rPr lang="en-US" sz="1200" i="1" dirty="0" smtClean="0"/>
              <a:t> AJ, et al. </a:t>
            </a:r>
            <a:r>
              <a:rPr lang="en-US" sz="1200" i="1" dirty="0" err="1" smtClean="0"/>
              <a:t>Pioglitazone</a:t>
            </a:r>
            <a:r>
              <a:rPr lang="en-US" sz="1200" i="1" dirty="0" smtClean="0"/>
              <a:t>, vitamin E or placebo for NASH. NEJM 2010;363:1675-85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Exciting time for NAFLD</a:t>
            </a:r>
          </a:p>
          <a:p>
            <a:r>
              <a:rPr lang="en-US" dirty="0" smtClean="0"/>
              <a:t>Multiple compounds in various stages of development (&gt;20)</a:t>
            </a:r>
          </a:p>
          <a:p>
            <a:r>
              <a:rPr lang="en-US" dirty="0" smtClean="0"/>
              <a:t>&gt;1 medication may be required (complex pathophysiology, MASH with/without cirrhosis)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621166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                               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MASLD is a public health problem (adults and children)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most common cause of liver transplantation in the United States</a:t>
            </a:r>
          </a:p>
          <a:p>
            <a:r>
              <a:rPr lang="en-US" dirty="0" smtClean="0"/>
              <a:t>Awareness of </a:t>
            </a:r>
            <a:r>
              <a:rPr lang="en-US" dirty="0" smtClean="0"/>
              <a:t>role </a:t>
            </a:r>
            <a:r>
              <a:rPr lang="en-US" dirty="0" smtClean="0"/>
              <a:t>of non-invasive tests in MASLD</a:t>
            </a:r>
          </a:p>
          <a:p>
            <a:r>
              <a:rPr lang="en-US" dirty="0" smtClean="0"/>
              <a:t>MASH patients with fibrosis at highest risk for disease progression</a:t>
            </a:r>
          </a:p>
          <a:p>
            <a:r>
              <a:rPr lang="en-US" dirty="0" smtClean="0"/>
              <a:t>Refer patients with MASH to specialty </a:t>
            </a:r>
            <a:r>
              <a:rPr lang="en-US" dirty="0" smtClean="0"/>
              <a:t>clinics and </a:t>
            </a:r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4" y="65532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AASLD </a:t>
            </a:r>
            <a:r>
              <a:rPr lang="en-US" sz="1200" i="1" dirty="0"/>
              <a:t>Practice Guidance on the clinical assessment and management of nonalcoholic fatty liver </a:t>
            </a:r>
            <a:r>
              <a:rPr lang="en-US" sz="1200" i="1" dirty="0" smtClean="0"/>
              <a:t>disease. Hepatology 2023;77:1797-35</a:t>
            </a:r>
            <a:endParaRPr lang="en-US" sz="1200" i="1" dirty="0"/>
          </a:p>
          <a:p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MASLD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cause of elevated liver tests in United States (20-30% of population have MASLD)</a:t>
            </a:r>
          </a:p>
          <a:p>
            <a:r>
              <a:rPr lang="en-US" dirty="0" smtClean="0"/>
              <a:t>Risk factors: obesity, metabolic syndrome</a:t>
            </a:r>
          </a:p>
          <a:p>
            <a:r>
              <a:rPr lang="en-US" dirty="0" smtClean="0"/>
              <a:t>Advanced fibrosis (MASH) can occur in patients with risk factors with NORMAL liver tests</a:t>
            </a:r>
          </a:p>
          <a:p>
            <a:r>
              <a:rPr lang="en-US" dirty="0" smtClean="0"/>
              <a:t>1 in 5 (20%) MASLD patients have MASH</a:t>
            </a:r>
          </a:p>
          <a:p>
            <a:r>
              <a:rPr lang="en-US" dirty="0" smtClean="0"/>
              <a:t>1 in 25 MASH (4%) patients progress to advanced fibrosis/cirrhosis</a:t>
            </a:r>
          </a:p>
          <a:p>
            <a:r>
              <a:rPr lang="en-US" dirty="0" smtClean="0"/>
              <a:t>MASH is one of the leading indications for liver transplantation in the United States</a:t>
            </a:r>
          </a:p>
          <a:p>
            <a:r>
              <a:rPr lang="en-US" dirty="0" smtClean="0"/>
              <a:t>Lean patients can also develop </a:t>
            </a:r>
            <a:r>
              <a:rPr lang="en-US" dirty="0" err="1" smtClean="0"/>
              <a:t>steatotic</a:t>
            </a:r>
            <a:r>
              <a:rPr lang="en-US" dirty="0" smtClean="0"/>
              <a:t> liver disease</a:t>
            </a:r>
          </a:p>
          <a:p>
            <a:r>
              <a:rPr lang="en-US" b="1" dirty="0" smtClean="0"/>
              <a:t>Remember: MASH with advanced fibrosis associated with increased mortality (non-liver and liver related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6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7" y="762000"/>
            <a:ext cx="7030431" cy="3448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3814" y="76200"/>
            <a:ext cx="5476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Pathology</a:t>
            </a:r>
            <a:r>
              <a:rPr lang="en-US" dirty="0"/>
              <a:t> </a:t>
            </a:r>
            <a:r>
              <a:rPr lang="en-US" sz="3200" dirty="0"/>
              <a:t>of MASLD and MASH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258" y="4628913"/>
            <a:ext cx="2029108" cy="169568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" idx="2"/>
            <a:endCxn id="4" idx="0"/>
          </p:cNvCxnSpPr>
          <p:nvPr/>
        </p:nvCxnSpPr>
        <p:spPr>
          <a:xfrm flipH="1">
            <a:off x="4505812" y="4210531"/>
            <a:ext cx="1" cy="41838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8709" y="65810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Rinella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ME.Nonalcoholic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Fatty Liver Disease A Systematic Review. JAMA. 2015;313:2263-2273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890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62200"/>
            <a:ext cx="4157832" cy="11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Prevalence of obesity increasing in developed  (29 to 37%) and developing countries (8-13%) from 1980-2013</a:t>
            </a:r>
          </a:p>
          <a:p>
            <a:r>
              <a:rPr lang="en-US" dirty="0" smtClean="0"/>
              <a:t>Paralleled by increasing prevalence of NAFLD –influenced by screening test </a:t>
            </a:r>
          </a:p>
          <a:p>
            <a:pPr marL="0" indent="0">
              <a:buNone/>
            </a:pPr>
            <a:r>
              <a:rPr lang="en-US" dirty="0" smtClean="0"/>
              <a:t>    e.g. </a:t>
            </a:r>
            <a:r>
              <a:rPr lang="en-US" b="1" dirty="0" smtClean="0"/>
              <a:t>30% </a:t>
            </a:r>
            <a:r>
              <a:rPr lang="en-US" dirty="0" smtClean="0"/>
              <a:t>by MRI in Dallas Heart study 2004; </a:t>
            </a:r>
            <a:r>
              <a:rPr lang="en-US" b="1" dirty="0" smtClean="0"/>
              <a:t>46% </a:t>
            </a:r>
            <a:r>
              <a:rPr lang="en-US" b="1" dirty="0"/>
              <a:t> </a:t>
            </a:r>
            <a:r>
              <a:rPr lang="en-US" b="1" dirty="0" smtClean="0"/>
              <a:t>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by ultrasound 2011</a:t>
            </a:r>
          </a:p>
          <a:p>
            <a:r>
              <a:rPr lang="en-US" dirty="0" smtClean="0"/>
              <a:t>Prevalence of </a:t>
            </a:r>
            <a:r>
              <a:rPr lang="en-US" dirty="0" smtClean="0"/>
              <a:t>MASH </a:t>
            </a:r>
            <a:r>
              <a:rPr lang="en-US" dirty="0" smtClean="0"/>
              <a:t>more challenging as biopsy historically required … </a:t>
            </a:r>
            <a:endParaRPr lang="en-US" dirty="0"/>
          </a:p>
          <a:p>
            <a:r>
              <a:rPr lang="en-US" b="1" dirty="0" smtClean="0"/>
              <a:t>USA: 12% </a:t>
            </a:r>
            <a:r>
              <a:rPr lang="en-US" dirty="0" smtClean="0"/>
              <a:t>prevalence in middle aged patients, </a:t>
            </a:r>
            <a:r>
              <a:rPr lang="en-US" b="1" dirty="0" smtClean="0"/>
              <a:t>56-69% </a:t>
            </a:r>
            <a:r>
              <a:rPr lang="en-US" dirty="0" smtClean="0"/>
              <a:t>if diabetes present and advanced fibrosis in </a:t>
            </a:r>
            <a:r>
              <a:rPr lang="en-US" b="1" dirty="0" smtClean="0"/>
              <a:t>37-50%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417" y="6581001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Bazick</a:t>
            </a:r>
            <a:r>
              <a:rPr lang="en-US" sz="1200" i="1" dirty="0" smtClean="0"/>
              <a:t> J et al. Clinical model for NASH and advanced fibrosis in adult patients with diabetes and NAFLD/ Diabetes Care 2015;38:1347-55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376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Prevalence of both </a:t>
            </a:r>
            <a:r>
              <a:rPr lang="en-US" dirty="0" smtClean="0"/>
              <a:t>MASLD </a:t>
            </a:r>
            <a:r>
              <a:rPr lang="en-US" dirty="0" smtClean="0"/>
              <a:t>and </a:t>
            </a:r>
            <a:r>
              <a:rPr lang="en-US" dirty="0" smtClean="0"/>
              <a:t>MASH </a:t>
            </a:r>
            <a:r>
              <a:rPr lang="en-US" dirty="0" smtClean="0"/>
              <a:t>underestimated in the United States</a:t>
            </a:r>
          </a:p>
          <a:p>
            <a:r>
              <a:rPr lang="en-US" dirty="0" smtClean="0"/>
              <a:t>Up to 100 million adults may have </a:t>
            </a:r>
            <a:r>
              <a:rPr lang="en-US" dirty="0" smtClean="0"/>
              <a:t>MASLD </a:t>
            </a:r>
            <a:r>
              <a:rPr lang="en-US" dirty="0" smtClean="0"/>
              <a:t>and up to 25 million with MASH</a:t>
            </a:r>
          </a:p>
          <a:p>
            <a:r>
              <a:rPr lang="en-US" dirty="0" smtClean="0"/>
              <a:t>Approximately 750,000 have stage 2 or higher fibrosis (scale from 0-4; 4 is cirrhosis)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04002"/>
            <a:ext cx="613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200" i="1" dirty="0" err="1" smtClean="0"/>
              <a:t>Rinella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ME.Nonalcoholic</a:t>
            </a:r>
            <a:r>
              <a:rPr lang="en-US" sz="1200" i="1" dirty="0" smtClean="0"/>
              <a:t> Fatty Liver Disease A Systematic Review. JAMA. 2015;313:2263-2273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633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1536</Words>
  <Application>Microsoft Office PowerPoint</Application>
  <PresentationFormat>On-screen Show (4:3)</PresentationFormat>
  <Paragraphs>190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BlinkMacSystemFont</vt:lpstr>
      <vt:lpstr>Calibri</vt:lpstr>
      <vt:lpstr>Calibri Light</vt:lpstr>
      <vt:lpstr>Office Theme</vt:lpstr>
      <vt:lpstr>1_Office Theme</vt:lpstr>
      <vt:lpstr>Steatotic liver disease </vt:lpstr>
      <vt:lpstr>Disclosures</vt:lpstr>
      <vt:lpstr>Objectives</vt:lpstr>
      <vt:lpstr>Revised classification of Steatotic liver disease</vt:lpstr>
      <vt:lpstr>Why is MASLD important?</vt:lpstr>
      <vt:lpstr>PowerPoint Presentation</vt:lpstr>
      <vt:lpstr>PowerPoint Presentation</vt:lpstr>
      <vt:lpstr>Epidemiology</vt:lpstr>
      <vt:lpstr>Epidemiology</vt:lpstr>
      <vt:lpstr>ETIOLOGY AND RISK FACTORS</vt:lpstr>
      <vt:lpstr>Etiology and risk factors</vt:lpstr>
      <vt:lpstr>PowerPoint Presentation</vt:lpstr>
      <vt:lpstr>PowerPoint Presentation</vt:lpstr>
      <vt:lpstr>Natural history</vt:lpstr>
      <vt:lpstr>Natural history</vt:lpstr>
      <vt:lpstr>Natural history</vt:lpstr>
      <vt:lpstr>Advanced fibrosis and mortality</vt:lpstr>
      <vt:lpstr>Advanced fibrosis from MASH-smaller subset but higher risk for complications from liver disease</vt:lpstr>
      <vt:lpstr>Natural history</vt:lpstr>
      <vt:lpstr>Leading indications for liver transplantation in the United States 2012-2016</vt:lpstr>
      <vt:lpstr>PowerPoint Presentation</vt:lpstr>
      <vt:lpstr>Pathophysiology of NASH</vt:lpstr>
      <vt:lpstr>Pathophysiology of NASH</vt:lpstr>
      <vt:lpstr>Pathology of NASH and disease progression</vt:lpstr>
      <vt:lpstr>Nonalcoholic fatty liver disease Activity Score (NAS)</vt:lpstr>
      <vt:lpstr>DIAGNOSIS</vt:lpstr>
      <vt:lpstr>Diagnosis of MASH</vt:lpstr>
      <vt:lpstr>Features of good non-invasive tests</vt:lpstr>
      <vt:lpstr>Serum markers</vt:lpstr>
      <vt:lpstr>NAFLD Fibrosis Score</vt:lpstr>
      <vt:lpstr>Imaging modalities</vt:lpstr>
      <vt:lpstr>Vibration controlled transient elastography</vt:lpstr>
      <vt:lpstr>MRI based Liver MultiScan</vt:lpstr>
      <vt:lpstr>Tests used to assess fibrosis in patients with MASH</vt:lpstr>
      <vt:lpstr>MASLD/MASH Clinical Pathway</vt:lpstr>
      <vt:lpstr>PowerPoint Presentation</vt:lpstr>
      <vt:lpstr>TREATMENT</vt:lpstr>
      <vt:lpstr>Treatment of MASH -directed at pathophysiology</vt:lpstr>
      <vt:lpstr>MASH Clinical trials –phase I and II</vt:lpstr>
      <vt:lpstr>Treatment-current and future</vt:lpstr>
      <vt:lpstr>Current Treatment </vt:lpstr>
      <vt:lpstr>Current Treatment</vt:lpstr>
      <vt:lpstr>The Future </vt:lpstr>
      <vt:lpstr>Teaching points</vt:lpstr>
    </vt:vector>
  </TitlesOfParts>
  <Company>Alegent Creighton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alcoholic fatty liver disease</dc:title>
  <dc:creator>Mukherjee MD,Sandeep</dc:creator>
  <cp:lastModifiedBy>Mukherjee, Sandeep - AON</cp:lastModifiedBy>
  <cp:revision>85</cp:revision>
  <dcterms:created xsi:type="dcterms:W3CDTF">2016-06-28T17:23:02Z</dcterms:created>
  <dcterms:modified xsi:type="dcterms:W3CDTF">2023-10-20T21:17:44Z</dcterms:modified>
</cp:coreProperties>
</file>