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Slab"/>
      <p:regular r:id="rId36"/>
      <p:bold r:id="rId37"/>
    </p:embeddedFont>
    <p:embeddedFont>
      <p:font typeface="Roboto"/>
      <p:regular r:id="rId38"/>
      <p:bold r:id="rId39"/>
      <p:italic r:id="rId40"/>
      <p:boldItalic r:id="rId41"/>
    </p:embeddedFont>
    <p:embeddedFont>
      <p:font typeface="Montserrat"/>
      <p:regular r:id="rId42"/>
      <p:bold r:id="rId43"/>
      <p:italic r:id="rId44"/>
      <p:boldItalic r:id="rId45"/>
    </p:embeddedFont>
    <p:embeddedFont>
      <p:font typeface="Pacifico"/>
      <p:regular r:id="rId46"/>
    </p:embeddedFont>
    <p:embeddedFont>
      <p:font typeface="Merriweather"/>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guide id="2" orient="horz" pos="1620">
          <p15:clr>
            <a:srgbClr val="A4A3A4"/>
          </p15:clr>
        </p15:guide>
        <p15:guide id="3" pos="3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1620" orient="horz"/>
        <p:guide pos="37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regular.fntdata"/><Relationship Id="rId41" Type="http://schemas.openxmlformats.org/officeDocument/2006/relationships/font" Target="fonts/Robo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Pacifico-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bold.fntdata"/><Relationship Id="rId47" Type="http://schemas.openxmlformats.org/officeDocument/2006/relationships/font" Target="fonts/Merriweather-regular.fntdata"/><Relationship Id="rId4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Slab-bold.fntdata"/><Relationship Id="rId36" Type="http://schemas.openxmlformats.org/officeDocument/2006/relationships/font" Target="fonts/RobotoSlab-regular.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2737624"/>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4" name="Google Shape;4;n"/>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92929"/>
              </a:buClr>
              <a:buSzPts val="1200"/>
              <a:buFont typeface="Arial"/>
              <a:buNone/>
              <a:defRPr b="0" i="0" sz="1200" u="none" cap="none" strike="noStrike">
                <a:solidFill>
                  <a:srgbClr val="292929"/>
                </a:solidFill>
                <a:latin typeface="Arial"/>
                <a:ea typeface="Arial"/>
                <a:cs typeface="Arial"/>
                <a:sym typeface="Arial"/>
              </a:defRPr>
            </a:lvl1pPr>
            <a:lvl2pPr lvl="1"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2pPr>
            <a:lvl3pPr lvl="2"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3pPr>
            <a:lvl4pPr lvl="3"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4pPr>
            <a:lvl5pPr lvl="4"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5pPr>
            <a:lvl6pPr lvl="5"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6pPr>
            <a:lvl7pPr lvl="6"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7pPr>
            <a:lvl8pPr lvl="7"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8pPr>
            <a:lvl9pPr lvl="8"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9pPr>
          </a:lstStyle>
          <a:p/>
        </p:txBody>
      </p:sp>
      <p:sp>
        <p:nvSpPr>
          <p:cNvPr id="5" name="Google Shape;5;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92929"/>
              </a:buClr>
              <a:buSzPts val="1200"/>
              <a:buFont typeface="Arial"/>
              <a:buNone/>
              <a:defRPr b="0" i="0" sz="1200" u="none" cap="none" strike="noStrike">
                <a:solidFill>
                  <a:srgbClr val="292929"/>
                </a:solidFill>
                <a:latin typeface="Arial"/>
                <a:ea typeface="Arial"/>
                <a:cs typeface="Arial"/>
                <a:sym typeface="Arial"/>
              </a:defRPr>
            </a:lvl1pPr>
            <a:lvl2pPr lvl="1"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2pPr>
            <a:lvl3pPr lvl="2"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3pPr>
            <a:lvl4pPr lvl="3"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4pPr>
            <a:lvl5pPr lvl="4"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5pPr>
            <a:lvl6pPr lvl="5"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6pPr>
            <a:lvl7pPr lvl="6"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7pPr>
            <a:lvl8pPr lvl="7"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8pPr>
            <a:lvl9pPr lvl="8" marR="0" rtl="0" algn="ctr">
              <a:lnSpc>
                <a:spcPct val="100000"/>
              </a:lnSpc>
              <a:spcBef>
                <a:spcPts val="0"/>
              </a:spcBef>
              <a:spcAft>
                <a:spcPts val="0"/>
              </a:spcAft>
              <a:buClr>
                <a:schemeClr val="accent3"/>
              </a:buClr>
              <a:buSzPts val="1400"/>
              <a:buFont typeface="Arial"/>
              <a:buNone/>
              <a:defRPr b="0" i="0" sz="1400" u="none" cap="none" strike="noStrike">
                <a:solidFill>
                  <a:schemeClr val="accent3"/>
                </a:solidFill>
                <a:latin typeface="Arial"/>
                <a:ea typeface="Arial"/>
                <a:cs typeface="Arial"/>
                <a:sym typeface="Arial"/>
              </a:defRPr>
            </a:lvl9pPr>
          </a:lstStyle>
          <a:p/>
        </p:txBody>
      </p:sp>
      <p:sp>
        <p:nvSpPr>
          <p:cNvPr id="6" name="Google Shape;6;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292929"/>
              </a:buClr>
              <a:buSzPts val="1200"/>
              <a:buFont typeface="Arial"/>
              <a:buNone/>
            </a:pPr>
            <a:fld id="{00000000-1234-1234-1234-123412341234}" type="slidenum">
              <a:rPr b="0" i="0" lang="en-US" sz="1200" u="none" cap="none" strike="noStrike">
                <a:solidFill>
                  <a:srgbClr val="292929"/>
                </a:solidFill>
                <a:latin typeface="Arial"/>
                <a:ea typeface="Arial"/>
                <a:cs typeface="Arial"/>
                <a:sym typeface="Arial"/>
              </a:rPr>
              <a:t>‹#›</a:t>
            </a:fld>
            <a:endParaRPr b="0" i="0" sz="1200" u="none" cap="none" strike="noStrike">
              <a:solidFill>
                <a:srgbClr val="292929"/>
              </a:solidFill>
              <a:latin typeface="Arial"/>
              <a:ea typeface="Arial"/>
              <a:cs typeface="Arial"/>
              <a:sym typeface="Arial"/>
            </a:endParaRPr>
          </a:p>
        </p:txBody>
      </p:sp>
      <p:sp>
        <p:nvSpPr>
          <p:cNvPr id="7" name="Google Shape;7;n"/>
          <p:cNvSpPr txBox="1"/>
          <p:nvPr>
            <p:ph idx="1" type="body"/>
          </p:nvPr>
        </p:nvSpPr>
        <p:spPr>
          <a:xfrm>
            <a:off x="685800" y="3867150"/>
            <a:ext cx="5486400" cy="45910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accent5"/>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accent5"/>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accent5"/>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accent5"/>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4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aily.com/releases/2021/02/210217151116.ht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9641578/#bib2" TargetMode="External"/><Relationship Id="rId3" Type="http://schemas.openxmlformats.org/officeDocument/2006/relationships/hyperlink" Target="https://www.ncbi.nlm.nih.gov/pmc/articles/PMC9641578/#bib7" TargetMode="External"/><Relationship Id="rId4" Type="http://schemas.openxmlformats.org/officeDocument/2006/relationships/hyperlink" Target="https://www.ncbi.nlm.nih.gov/pmc/articles/PMC9641578/#bib9"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docs/default-source/coronaviruse/who-china-joint-mission-on-covid-19-final-report.pdf" TargetMode="External"/><Relationship Id="rId3" Type="http://schemas.openxmlformats.org/officeDocument/2006/relationships/hyperlink" Target="https://www.healthline.com/health/is-muscle-pain-a-symptom-of-covid-1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9f2f3cac3_0_7: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89" name="Google Shape;89;ge9f2f3cac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90" name="Google Shape;90;ge9f2f3cac3_0_7: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d6a6fb132_0_1: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d6a6fb13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75" name="Google Shape;175;g22d6a6fb132_0_1: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Montserrat"/>
                <a:ea typeface="Montserrat"/>
                <a:cs typeface="Montserrat"/>
                <a:sym typeface="Montserrat"/>
              </a:rPr>
              <a:t>Ok, today we will be focusing on Viral vs Reactive arthritis: </a:t>
            </a:r>
            <a:endParaRPr>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0a87797df_0_0: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40a87797d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85" name="Google Shape;185;g240a87797df_0_0: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Montserrat"/>
                <a:ea typeface="Montserrat"/>
                <a:cs typeface="Montserrat"/>
                <a:sym typeface="Montserrat"/>
              </a:rPr>
              <a:t>Reactive arthritis is typically secondary to a bacterial illness. Most commmonly a  GI bug or an STD</a:t>
            </a:r>
            <a:endParaRPr>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0a87797df_0_15: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40a87797d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97" name="Google Shape;197;g240a87797df_0_15: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a31f62747_0_46: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3a31f62747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05" name="Google Shape;205;g23a31f62747_0_46: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Viral arthritis can be acute, </a:t>
            </a:r>
            <a:r>
              <a:rPr lang="en-US">
                <a:solidFill>
                  <a:srgbClr val="4D5156"/>
                </a:solidFill>
                <a:highlight>
                  <a:srgbClr val="FFFFFF"/>
                </a:highlight>
                <a:latin typeface="Roboto"/>
                <a:ea typeface="Roboto"/>
                <a:cs typeface="Roboto"/>
                <a:sym typeface="Roboto"/>
              </a:rPr>
              <a:t>Joints typically become painful and swollen quickly, often over a few hours or days. </a:t>
            </a:r>
            <a:endParaRPr>
              <a:solidFill>
                <a:srgbClr val="4D5156"/>
              </a:solidFill>
              <a:highlight>
                <a:srgbClr val="FFFFFF"/>
              </a:highlight>
              <a:latin typeface="Roboto"/>
              <a:ea typeface="Roboto"/>
              <a:cs typeface="Roboto"/>
              <a:sym typeface="Roboto"/>
            </a:endParaRPr>
          </a:p>
          <a:p>
            <a:pPr indent="0" lvl="0" marL="0" rtl="0" algn="l">
              <a:lnSpc>
                <a:spcPct val="144000"/>
              </a:lnSpc>
              <a:spcBef>
                <a:spcPts val="0"/>
              </a:spcBef>
              <a:spcAft>
                <a:spcPts val="0"/>
              </a:spcAft>
              <a:buNone/>
            </a:pPr>
            <a:r>
              <a:rPr lang="en-US" sz="1350">
                <a:solidFill>
                  <a:srgbClr val="505050"/>
                </a:solidFill>
                <a:highlight>
                  <a:srgbClr val="FFFFFF"/>
                </a:highlight>
              </a:rPr>
              <a:t>Diagnosis of viral arthritis can be difficult to confirm, nonetheless it should be considered in all patients with sudden onset of polyarticular phlogosis; to date, approximately 1% of all cases of acute inflammatory arthritis have a viral origin.</a:t>
            </a:r>
            <a:endParaRPr sz="1350">
              <a:solidFill>
                <a:srgbClr val="505050"/>
              </a:solidFill>
              <a:highlight>
                <a:srgbClr val="FFFFFF"/>
              </a:highlight>
            </a:endParaRPr>
          </a:p>
          <a:p>
            <a:pPr indent="0" lvl="0" marL="0" rtl="0" algn="l">
              <a:lnSpc>
                <a:spcPct val="144000"/>
              </a:lnSpc>
              <a:spcBef>
                <a:spcPts val="1000"/>
              </a:spcBef>
              <a:spcAft>
                <a:spcPts val="1000"/>
              </a:spcAft>
              <a:buNone/>
            </a:pPr>
            <a:r>
              <a:t/>
            </a:r>
            <a:endParaRPr sz="1350">
              <a:solidFill>
                <a:srgbClr val="505050"/>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d6a6fb132_0_13: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2d6a6fb132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15" name="Google Shape;215;g22d6a6fb132_0_13: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333333"/>
                </a:solidFill>
                <a:highlight>
                  <a:srgbClr val="FFFFFF"/>
                </a:highlight>
                <a:latin typeface="Montserrat"/>
                <a:ea typeface="Montserrat"/>
                <a:cs typeface="Montserrat"/>
                <a:sym typeface="Montserrat"/>
              </a:rPr>
              <a:t>History is the biggest help for diagnosing.  Look for a h</a:t>
            </a:r>
            <a:r>
              <a:rPr lang="en-US">
                <a:solidFill>
                  <a:srgbClr val="000000"/>
                </a:solidFill>
                <a:latin typeface="Montserrat"/>
                <a:ea typeface="Montserrat"/>
                <a:cs typeface="Montserrat"/>
                <a:sym typeface="Montserrat"/>
              </a:rPr>
              <a:t>istory of infection/rash/vaccination around the time of acute onset of symptoms</a:t>
            </a:r>
            <a:endParaRPr>
              <a:solidFill>
                <a:srgbClr val="000000"/>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US">
                <a:solidFill>
                  <a:srgbClr val="000000"/>
                </a:solidFill>
                <a:latin typeface="Montserrat"/>
                <a:ea typeface="Montserrat"/>
                <a:cs typeface="Montserrat"/>
                <a:sym typeface="Montserrat"/>
              </a:rPr>
              <a:t>If know exposure or risk factors for, look at </a:t>
            </a:r>
            <a:r>
              <a:rPr lang="en-US">
                <a:solidFill>
                  <a:srgbClr val="333333"/>
                </a:solidFill>
                <a:highlight>
                  <a:srgbClr val="FFFFFF"/>
                </a:highlight>
                <a:latin typeface="Montserrat"/>
                <a:ea typeface="Montserrat"/>
                <a:cs typeface="Montserrat"/>
                <a:sym typeface="Montserrat"/>
              </a:rPr>
              <a:t>Serological testing for standard viral agents:</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120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Hepatitis B</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Hepatitis C</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EBV</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Parvovirus</a:t>
            </a:r>
            <a:endParaRPr>
              <a:solidFill>
                <a:srgbClr val="333333"/>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rgbClr val="333333"/>
              </a:solidFill>
              <a:highlight>
                <a:srgbClr val="FFFFFF"/>
              </a:highlight>
              <a:latin typeface="Montserrat"/>
              <a:ea typeface="Montserrat"/>
              <a:cs typeface="Montserrat"/>
              <a:sym typeface="Montserrat"/>
            </a:endParaRPr>
          </a:p>
          <a:p>
            <a:pPr indent="0" lvl="0" marL="0" rtl="0" algn="l">
              <a:lnSpc>
                <a:spcPct val="100000"/>
              </a:lnSpc>
              <a:spcBef>
                <a:spcPts val="1200"/>
              </a:spcBef>
              <a:spcAft>
                <a:spcPts val="0"/>
              </a:spcAft>
              <a:buNone/>
            </a:pPr>
            <a:r>
              <a:rPr lang="en-US">
                <a:solidFill>
                  <a:srgbClr val="333333"/>
                </a:solidFill>
                <a:highlight>
                  <a:srgbClr val="FFFFFF"/>
                </a:highlight>
                <a:latin typeface="Montserrat"/>
                <a:ea typeface="Montserrat"/>
                <a:cs typeface="Montserrat"/>
                <a:sym typeface="Montserrat"/>
              </a:rPr>
              <a:t>If viral involvement is unknown, the diagnostic protocol may include the following:</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120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Complete blood count</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Urinalysis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Erythrocyte sedimentation rate</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C-reactive protein</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Liver function tests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Muscle enzymes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Rheumatoid factor tests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Anti-citrullinated peptide antibodies tests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Antinuclear antibodies tests</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Arthrocentesis</a:t>
            </a:r>
            <a:endParaRPr>
              <a:solidFill>
                <a:srgbClr val="333333"/>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rgbClr val="333333"/>
              </a:solidFill>
              <a:highlight>
                <a:srgbClr val="FFFFFF"/>
              </a:highlight>
              <a:latin typeface="Montserrat"/>
              <a:ea typeface="Montserrat"/>
              <a:cs typeface="Montserrat"/>
              <a:sym typeface="Montserrat"/>
            </a:endParaRPr>
          </a:p>
          <a:p>
            <a:pPr indent="-304800" lvl="0" marL="4572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Synovial fluid analysis</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White blood cell count and differential</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Crystal search</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Gram stain</a:t>
            </a:r>
            <a:endParaRPr>
              <a:solidFill>
                <a:srgbClr val="333333"/>
              </a:solidFill>
              <a:highlight>
                <a:srgbClr val="FFFFFF"/>
              </a:highlight>
              <a:latin typeface="Montserrat"/>
              <a:ea typeface="Montserrat"/>
              <a:cs typeface="Montserrat"/>
              <a:sym typeface="Montserrat"/>
            </a:endParaRPr>
          </a:p>
          <a:p>
            <a:pPr indent="-304800" lvl="1" marL="914400" rtl="0" algn="l">
              <a:lnSpc>
                <a:spcPct val="100000"/>
              </a:lnSpc>
              <a:spcBef>
                <a:spcPts val="0"/>
              </a:spcBef>
              <a:spcAft>
                <a:spcPts val="0"/>
              </a:spcAft>
              <a:buClr>
                <a:srgbClr val="333333"/>
              </a:buClr>
              <a:buSzPts val="1200"/>
              <a:buFont typeface="Montserrat"/>
              <a:buChar char="■"/>
            </a:pPr>
            <a:r>
              <a:rPr lang="en-US">
                <a:solidFill>
                  <a:srgbClr val="333333"/>
                </a:solidFill>
                <a:highlight>
                  <a:srgbClr val="FFFFFF"/>
                </a:highlight>
                <a:latin typeface="Montserrat"/>
                <a:ea typeface="Montserrat"/>
                <a:cs typeface="Montserrat"/>
                <a:sym typeface="Montserrat"/>
              </a:rPr>
              <a:t>Routine culture</a:t>
            </a:r>
            <a:endParaRPr>
              <a:solidFill>
                <a:srgbClr val="333333"/>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d6a6fb132_0_22: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2d6a6fb132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24" name="Google Shape;224;g22d6a6fb132_0_22: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latin typeface="Montserrat"/>
                <a:ea typeface="Montserrat"/>
                <a:cs typeface="Montserrat"/>
                <a:sym typeface="Montserrat"/>
              </a:rPr>
              <a:t>Only a small subset of the viruses linked to arthritis have specific antiviral therapies that are currently available, including hepatitis B, hepatitis C, and HIV. </a:t>
            </a:r>
            <a:endParaRPr>
              <a:solidFill>
                <a:srgbClr val="333333"/>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solidFill>
                <a:srgbClr val="333333"/>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US">
                <a:solidFill>
                  <a:srgbClr val="333333"/>
                </a:solidFill>
                <a:highlight>
                  <a:srgbClr val="FFFFFF"/>
                </a:highlight>
                <a:latin typeface="Montserrat"/>
                <a:ea typeface="Montserrat"/>
                <a:cs typeface="Montserrat"/>
                <a:sym typeface="Montserrat"/>
              </a:rPr>
              <a:t>Primary treatment includes symptom relief, including analgesics, nonsteroidal anti-inflammatory drugs (NSAIDs) (at similar dosages to other arthritic conditions), and in more severe cases, physical and occupational therapy. Glucocorticoids provide limited benefits for viral arthritis and are generally not recommended.</a:t>
            </a:r>
            <a:endParaRPr>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40a87797df_0_21: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40a87797d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33" name="Google Shape;233;g240a87797df_0_21: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c0a76b8b0_0_3: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3c0a76b8b0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41" name="Google Shape;241;g23c0a76b8b0_0_3: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320675" lvl="0" marL="457200" rtl="0" algn="l">
              <a:lnSpc>
                <a:spcPct val="115000"/>
              </a:lnSpc>
              <a:spcBef>
                <a:spcPts val="0"/>
              </a:spcBef>
              <a:spcAft>
                <a:spcPts val="0"/>
              </a:spcAft>
              <a:buClr>
                <a:srgbClr val="414841"/>
              </a:buClr>
              <a:buSzPts val="1450"/>
              <a:buFont typeface="Arial"/>
              <a:buChar char="-"/>
            </a:pPr>
            <a:r>
              <a:rPr lang="en-US" sz="1450">
                <a:solidFill>
                  <a:srgbClr val="414841"/>
                </a:solidFill>
                <a:highlight>
                  <a:srgbClr val="FFFFFF"/>
                </a:highlight>
              </a:rPr>
              <a:t>Triggered by a bacterial infection in the digestive or urinary tract or the genitals, </a:t>
            </a:r>
            <a:endParaRPr sz="1450">
              <a:solidFill>
                <a:srgbClr val="414841"/>
              </a:solidFill>
              <a:highlight>
                <a:srgbClr val="FFFFFF"/>
              </a:highlight>
            </a:endParaRPr>
          </a:p>
          <a:p>
            <a:pPr indent="-320675" lvl="0" marL="457200" rtl="0" algn="l">
              <a:lnSpc>
                <a:spcPct val="115000"/>
              </a:lnSpc>
              <a:spcBef>
                <a:spcPts val="0"/>
              </a:spcBef>
              <a:spcAft>
                <a:spcPts val="0"/>
              </a:spcAft>
              <a:buClr>
                <a:srgbClr val="414841"/>
              </a:buClr>
              <a:buSzPts val="1450"/>
              <a:buFont typeface="Arial"/>
              <a:buChar char="-"/>
            </a:pPr>
            <a:r>
              <a:rPr lang="en-US" sz="1450">
                <a:solidFill>
                  <a:srgbClr val="414841"/>
                </a:solidFill>
                <a:highlight>
                  <a:srgbClr val="FFFFFF"/>
                </a:highlight>
              </a:rPr>
              <a:t>Arthritis symptoms typically do not set in until after you have recovered from the infection. </a:t>
            </a:r>
            <a:endParaRPr sz="1450">
              <a:solidFill>
                <a:srgbClr val="414841"/>
              </a:solidFill>
              <a:highlight>
                <a:srgbClr val="FFFFFF"/>
              </a:highlight>
            </a:endParaRPr>
          </a:p>
          <a:p>
            <a:pPr indent="-320675" lvl="0" marL="457200" rtl="0" algn="l">
              <a:lnSpc>
                <a:spcPct val="115000"/>
              </a:lnSpc>
              <a:spcBef>
                <a:spcPts val="0"/>
              </a:spcBef>
              <a:spcAft>
                <a:spcPts val="0"/>
              </a:spcAft>
              <a:buClr>
                <a:srgbClr val="414841"/>
              </a:buClr>
              <a:buSzPts val="1450"/>
              <a:buFont typeface="Arial"/>
              <a:buChar char="-"/>
            </a:pPr>
            <a:r>
              <a:rPr lang="en-US" sz="1450">
                <a:solidFill>
                  <a:srgbClr val="414841"/>
                </a:solidFill>
                <a:highlight>
                  <a:srgbClr val="FFFFFF"/>
                </a:highlight>
              </a:rPr>
              <a:t>Inflammation of the joints, eyes, and urinary tract are hallmarks of reactive arthritis, but not everyone gets all three, or they might not occur at the same time.</a:t>
            </a:r>
            <a:endParaRPr sz="1450">
              <a:solidFill>
                <a:srgbClr val="414841"/>
              </a:solidFill>
              <a:highlight>
                <a:srgbClr val="FFFFFF"/>
              </a:highlight>
            </a:endParaRPr>
          </a:p>
          <a:p>
            <a:pPr indent="-320675" lvl="0" marL="457200" rtl="0" algn="l">
              <a:lnSpc>
                <a:spcPct val="115000"/>
              </a:lnSpc>
              <a:spcBef>
                <a:spcPts val="0"/>
              </a:spcBef>
              <a:spcAft>
                <a:spcPts val="0"/>
              </a:spcAft>
              <a:buClr>
                <a:srgbClr val="414841"/>
              </a:buClr>
              <a:buSzPts val="1450"/>
              <a:buFont typeface="Arial"/>
              <a:buChar char="-"/>
            </a:pPr>
            <a:r>
              <a:rPr lang="en-US" sz="1450">
                <a:solidFill>
                  <a:srgbClr val="414841"/>
                </a:solidFill>
                <a:highlight>
                  <a:srgbClr val="FFFFFF"/>
                </a:highlight>
              </a:rPr>
              <a:t>The knee and ankle joints are frequently affected, and many people experience pain in the sacroiliac joints in the lower back as well. </a:t>
            </a:r>
            <a:endParaRPr sz="1450">
              <a:solidFill>
                <a:srgbClr val="414841"/>
              </a:solidFill>
              <a:highlight>
                <a:srgbClr val="FFFFFF"/>
              </a:highlight>
            </a:endParaRPr>
          </a:p>
          <a:p>
            <a:pPr indent="-320675" lvl="0" marL="457200" rtl="0" algn="l">
              <a:lnSpc>
                <a:spcPct val="115000"/>
              </a:lnSpc>
              <a:spcBef>
                <a:spcPts val="0"/>
              </a:spcBef>
              <a:spcAft>
                <a:spcPts val="0"/>
              </a:spcAft>
              <a:buClr>
                <a:srgbClr val="414841"/>
              </a:buClr>
              <a:buSzPts val="1450"/>
              <a:buFont typeface="Arial"/>
              <a:buChar char="-"/>
            </a:pPr>
            <a:r>
              <a:rPr lang="en-US" sz="1450">
                <a:solidFill>
                  <a:srgbClr val="414841"/>
                </a:solidFill>
                <a:highlight>
                  <a:srgbClr val="FFFFFF"/>
                </a:highlight>
              </a:rPr>
              <a:t>Reactive arthritis is a form of spondyloarthritis, a group of arthritis conditions that typically involve the sacroiliac joints in the lower back, and entheses (places where tendons or ligaments attach to bones). Foot pain in people with reactive arthritis is usually due to inflammation of entheses.</a:t>
            </a:r>
            <a:endParaRPr sz="1450">
              <a:solidFill>
                <a:srgbClr val="414841"/>
              </a:solidFill>
              <a:highlight>
                <a:srgbClr val="FFFFFF"/>
              </a:highlight>
            </a:endParaRPr>
          </a:p>
          <a:p>
            <a:pPr indent="0" lvl="0" marL="0" rtl="0" algn="l">
              <a:lnSpc>
                <a:spcPct val="144000"/>
              </a:lnSpc>
              <a:spcBef>
                <a:spcPts val="2300"/>
              </a:spcBef>
              <a:spcAft>
                <a:spcPts val="0"/>
              </a:spcAft>
              <a:buNone/>
            </a:pPr>
            <a:r>
              <a:t/>
            </a:r>
            <a:endParaRPr sz="1350">
              <a:solidFill>
                <a:srgbClr val="505050"/>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d780b6c8c_0_52: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d780b6c8c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50" name="Google Shape;250;g23d780b6c8c_0_52: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rgbClr val="080808"/>
              </a:buClr>
              <a:buSzPts val="1500"/>
              <a:buFont typeface="Arial"/>
              <a:buChar char="●"/>
            </a:pPr>
            <a:r>
              <a:rPr lang="en-US"/>
              <a:t>History of exposure to the offending bacteria, or risky </a:t>
            </a:r>
            <a:r>
              <a:rPr lang="en-US"/>
              <a:t>behavior</a:t>
            </a:r>
            <a:r>
              <a:rPr lang="en-US"/>
              <a:t> for exposure</a:t>
            </a:r>
            <a:endParaRPr/>
          </a:p>
          <a:p>
            <a:pPr indent="-342900" lvl="0" marL="457200" rtl="0" algn="l">
              <a:lnSpc>
                <a:spcPct val="115000"/>
              </a:lnSpc>
              <a:spcBef>
                <a:spcPts val="0"/>
              </a:spcBef>
              <a:spcAft>
                <a:spcPts val="0"/>
              </a:spcAft>
              <a:buSzPts val="1800"/>
              <a:buFont typeface="Montserrat"/>
              <a:buChar char="●"/>
            </a:pPr>
            <a:r>
              <a:rPr lang="en-US">
                <a:solidFill>
                  <a:srgbClr val="202124"/>
                </a:solidFill>
                <a:highlight>
                  <a:srgbClr val="FFFFFF"/>
                </a:highlight>
                <a:latin typeface="Roboto"/>
                <a:ea typeface="Roboto"/>
                <a:cs typeface="Roboto"/>
                <a:sym typeface="Roboto"/>
              </a:rPr>
              <a:t>This blood test looks for the presence of HLA-B27, a genetic risk factor for reactive arthritis.</a:t>
            </a:r>
            <a:endParaRPr>
              <a:solidFill>
                <a:srgbClr val="202124"/>
              </a:solidFill>
              <a:highlight>
                <a:srgbClr val="FFFFFF"/>
              </a:highlight>
              <a:latin typeface="Roboto"/>
              <a:ea typeface="Roboto"/>
              <a:cs typeface="Roboto"/>
              <a:sym typeface="Roboto"/>
            </a:endParaRPr>
          </a:p>
          <a:p>
            <a:pPr indent="-342900" lvl="0" marL="457200" rtl="0" algn="l">
              <a:lnSpc>
                <a:spcPct val="115000"/>
              </a:lnSpc>
              <a:spcBef>
                <a:spcPts val="0"/>
              </a:spcBef>
              <a:spcAft>
                <a:spcPts val="0"/>
              </a:spcAft>
              <a:buClr>
                <a:srgbClr val="202124"/>
              </a:buClr>
              <a:buSzPts val="1800"/>
              <a:buFont typeface="Roboto"/>
              <a:buChar char="●"/>
            </a:pPr>
            <a:r>
              <a:rPr lang="en-US">
                <a:solidFill>
                  <a:srgbClr val="202124"/>
                </a:solidFill>
                <a:highlight>
                  <a:srgbClr val="FFFFFF"/>
                </a:highlight>
                <a:latin typeface="Roboto"/>
                <a:ea typeface="Roboto"/>
                <a:cs typeface="Roboto"/>
                <a:sym typeface="Roboto"/>
              </a:rPr>
              <a:t>Urine or stool culture may show evidence of the bacteria (NOT the joint)</a:t>
            </a:r>
            <a:endParaRPr>
              <a:solidFill>
                <a:srgbClr val="202124"/>
              </a:solidFill>
              <a:highlight>
                <a:srgbClr val="FFFFFF"/>
              </a:highlight>
              <a:latin typeface="Roboto"/>
              <a:ea typeface="Roboto"/>
              <a:cs typeface="Roboto"/>
              <a:sym typeface="Roboto"/>
            </a:endParaRPr>
          </a:p>
          <a:p>
            <a:pPr indent="-320675" lvl="0" marL="457200" rtl="0" algn="l">
              <a:lnSpc>
                <a:spcPct val="115000"/>
              </a:lnSpc>
              <a:spcBef>
                <a:spcPts val="0"/>
              </a:spcBef>
              <a:spcAft>
                <a:spcPts val="0"/>
              </a:spcAft>
              <a:buClr>
                <a:srgbClr val="414841"/>
              </a:buClr>
              <a:buSzPts val="1450"/>
              <a:buFont typeface="Arial"/>
              <a:buChar char="●"/>
            </a:pPr>
            <a:r>
              <a:rPr b="1" lang="en-US" sz="1450">
                <a:solidFill>
                  <a:srgbClr val="414841"/>
                </a:solidFill>
                <a:highlight>
                  <a:srgbClr val="FFFFFF"/>
                </a:highlight>
              </a:rPr>
              <a:t>Joint fluid (synovial fluid) test.</a:t>
            </a:r>
            <a:r>
              <a:rPr lang="en-US" sz="1450">
                <a:solidFill>
                  <a:srgbClr val="414841"/>
                </a:solidFill>
                <a:highlight>
                  <a:srgbClr val="FFFFFF"/>
                </a:highlight>
              </a:rPr>
              <a:t> This test is to assess the level of inflammation in the joint, and to rule out other causes for the pain, such as a joint infection or other condition, such as gout. Draw fluid from a joint using a needle and syringe, and will send it to a lab for analysis.</a:t>
            </a:r>
            <a:endParaRPr>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3d780b6c8c_0_41: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3d780b6c8c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59" name="Google Shape;259;g23d780b6c8c_0_41: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lnSpc>
                <a:spcPct val="115000"/>
              </a:lnSpc>
              <a:spcBef>
                <a:spcPts val="900"/>
              </a:spcBef>
              <a:spcAft>
                <a:spcPts val="0"/>
              </a:spcAft>
              <a:buNone/>
            </a:pPr>
            <a:r>
              <a:rPr lang="en-US">
                <a:solidFill>
                  <a:srgbClr val="202124"/>
                </a:solidFill>
                <a:highlight>
                  <a:srgbClr val="FFFFFF"/>
                </a:highlight>
                <a:latin typeface="Roboto"/>
                <a:ea typeface="Roboto"/>
                <a:cs typeface="Roboto"/>
                <a:sym typeface="Roboto"/>
              </a:rPr>
              <a:t>What is the best treatment for reactive arthritis?</a:t>
            </a:r>
            <a:endParaRPr>
              <a:solidFill>
                <a:srgbClr val="202124"/>
              </a:solidFill>
              <a:highlight>
                <a:srgbClr val="FFFFFF"/>
              </a:highlight>
              <a:latin typeface="Roboto"/>
              <a:ea typeface="Roboto"/>
              <a:cs typeface="Roboto"/>
              <a:sym typeface="Roboto"/>
            </a:endParaRPr>
          </a:p>
          <a:p>
            <a:pPr indent="0" lvl="0" marL="0" rtl="0" algn="l">
              <a:lnSpc>
                <a:spcPct val="115000"/>
              </a:lnSpc>
              <a:spcBef>
                <a:spcPts val="900"/>
              </a:spcBef>
              <a:spcAft>
                <a:spcPts val="0"/>
              </a:spcAft>
              <a:buNone/>
            </a:pPr>
            <a:r>
              <a:rPr lang="en-US">
                <a:solidFill>
                  <a:srgbClr val="040C28"/>
                </a:solidFill>
                <a:highlight>
                  <a:srgbClr val="FFFFFF"/>
                </a:highlight>
                <a:latin typeface="Roboto"/>
                <a:ea typeface="Roboto"/>
                <a:cs typeface="Roboto"/>
                <a:sym typeface="Roboto"/>
              </a:rPr>
              <a:t>Prescription nonsteroidal anti-inflammatory drugs (NSAIDs), such as indomethacin (Indocin)</a:t>
            </a:r>
            <a:r>
              <a:rPr lang="en-US">
                <a:solidFill>
                  <a:srgbClr val="4D5156"/>
                </a:solidFill>
                <a:highlight>
                  <a:srgbClr val="FFFFFF"/>
                </a:highlight>
                <a:latin typeface="Roboto"/>
                <a:ea typeface="Roboto"/>
                <a:cs typeface="Roboto"/>
                <a:sym typeface="Roboto"/>
              </a:rPr>
              <a:t>, can relieve the inflammation and pain of reactive arthritis. </a:t>
            </a:r>
            <a:endParaRPr>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US">
                <a:solidFill>
                  <a:srgbClr val="4D5156"/>
                </a:solidFill>
                <a:highlight>
                  <a:srgbClr val="FFFFFF"/>
                </a:highlight>
                <a:latin typeface="Roboto"/>
                <a:ea typeface="Roboto"/>
                <a:cs typeface="Roboto"/>
                <a:sym typeface="Roboto"/>
              </a:rPr>
              <a:t>Steroids. A steroid injection into affected joints can reduce inflammation and allow you to return to your usual activity level.</a:t>
            </a:r>
            <a:endParaRPr>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080808"/>
              </a:solidFill>
              <a:highlight>
                <a:srgbClr val="FFFFFF"/>
              </a:highlight>
            </a:endParaRPr>
          </a:p>
          <a:p>
            <a:pPr indent="0" lvl="0" marL="0" rtl="0" algn="l">
              <a:lnSpc>
                <a:spcPct val="115000"/>
              </a:lnSpc>
              <a:spcBef>
                <a:spcPts val="0"/>
              </a:spcBef>
              <a:spcAft>
                <a:spcPts val="0"/>
              </a:spcAft>
              <a:buNone/>
            </a:pPr>
            <a:r>
              <a:rPr lang="en-US" sz="1800">
                <a:solidFill>
                  <a:srgbClr val="080808"/>
                </a:solidFill>
                <a:highlight>
                  <a:srgbClr val="FFFFFF"/>
                </a:highlight>
              </a:rPr>
              <a:t>A steroid injection into affected joints can reduce inflammation and allow you to return to your usual activity level. Steroid eye drops may be used for eye symptoms, and steroid creams might be used for skin rashes.</a:t>
            </a:r>
            <a:endParaRPr>
              <a:solidFill>
                <a:srgbClr val="4D5156"/>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4D515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080808"/>
              </a:buClr>
              <a:buSzPts val="1500"/>
              <a:buFont typeface="Arial"/>
              <a:buChar char="●"/>
            </a:pPr>
            <a:r>
              <a:rPr lang="en-US" sz="1500">
                <a:solidFill>
                  <a:srgbClr val="080808"/>
                </a:solidFill>
                <a:highlight>
                  <a:srgbClr val="FFFFFF"/>
                </a:highlight>
              </a:rPr>
              <a:t>Limited evidence suggests that medications such as sulfasalazine, methotrexate or etanercept can relieve pain and stiffness for some people with reactive arthritis.</a:t>
            </a:r>
            <a:endParaRPr sz="1500">
              <a:solidFill>
                <a:srgbClr val="080808"/>
              </a:solidFill>
              <a:highlight>
                <a:srgbClr val="FFFFFF"/>
              </a:highlight>
            </a:endParaRPr>
          </a:p>
          <a:p>
            <a:pPr indent="-323850" lvl="0" marL="457200" rtl="0" algn="l">
              <a:lnSpc>
                <a:spcPct val="115000"/>
              </a:lnSpc>
              <a:spcBef>
                <a:spcPts val="0"/>
              </a:spcBef>
              <a:spcAft>
                <a:spcPts val="0"/>
              </a:spcAft>
              <a:buClr>
                <a:srgbClr val="080808"/>
              </a:buClr>
              <a:buSzPts val="1500"/>
              <a:buFont typeface="Montserrat"/>
              <a:buChar char="●"/>
            </a:pPr>
            <a:r>
              <a:rPr lang="en-US" sz="1500">
                <a:solidFill>
                  <a:srgbClr val="080808"/>
                </a:solidFill>
                <a:highlight>
                  <a:srgbClr val="FFFFFF"/>
                </a:highlight>
              </a:rPr>
              <a:t>Reactive Arthritis can burn itself out, but some patients need to be on long term therapy. </a:t>
            </a:r>
            <a:r>
              <a:rPr lang="en-US" sz="1500">
                <a:solidFill>
                  <a:srgbClr val="040C28"/>
                </a:solidFill>
                <a:latin typeface="Roboto"/>
                <a:ea typeface="Roboto"/>
                <a:cs typeface="Roboto"/>
                <a:sym typeface="Roboto"/>
              </a:rPr>
              <a:t>15-30%</a:t>
            </a:r>
            <a:r>
              <a:rPr lang="en-US" sz="1500">
                <a:solidFill>
                  <a:srgbClr val="202124"/>
                </a:solidFill>
                <a:highlight>
                  <a:srgbClr val="FFFFFF"/>
                </a:highlight>
                <a:latin typeface="Roboto"/>
                <a:ea typeface="Roboto"/>
                <a:cs typeface="Roboto"/>
                <a:sym typeface="Roboto"/>
              </a:rPr>
              <a:t> of patients with ReA can develop long-term arthritis or other joint abnormalities.</a:t>
            </a:r>
            <a:endParaRPr sz="1500">
              <a:solidFill>
                <a:srgbClr val="080808"/>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a31f62747_0_9: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a31f62747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98" name="Google Shape;98;g23a31f62747_0_9: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can’t. I can’t even. I thought COVID was done with. or at least I am done with COVID. But it is not going anywhere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d780b6c8c_0_62: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3d780b6c8c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68" name="Google Shape;268;g23d780b6c8c_0_62: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d780b6c8c_0_74: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3d780b6c8c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76" name="Google Shape;276;g23d780b6c8c_0_74: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300">
                <a:solidFill>
                  <a:srgbClr val="333333"/>
                </a:solidFill>
              </a:rPr>
              <a:t>A previously healthy 53-year-old man was hospitalized for 12 days due to COVID-19 with shortness of breath. A few days after discharge from hospital, the patient developed fever and severe pain in several joints in the lower extremities. The pain was so severe that the patient was unable to stand on his feet. </a:t>
            </a:r>
            <a:endParaRPr sz="1300">
              <a:solidFill>
                <a:srgbClr val="333333"/>
              </a:solidFill>
            </a:endParaRPr>
          </a:p>
          <a:p>
            <a:pPr indent="0" lvl="0" marL="0" rtl="0" algn="l">
              <a:lnSpc>
                <a:spcPct val="115000"/>
              </a:lnSpc>
              <a:spcBef>
                <a:spcPts val="800"/>
              </a:spcBef>
              <a:spcAft>
                <a:spcPts val="0"/>
              </a:spcAft>
              <a:buNone/>
            </a:pPr>
            <a:r>
              <a:t/>
            </a:r>
            <a:endParaRPr sz="1300">
              <a:solidFill>
                <a:srgbClr val="333333"/>
              </a:solidFill>
            </a:endParaRPr>
          </a:p>
          <a:p>
            <a:pPr indent="0" lvl="0" marL="0" rtl="0" algn="l">
              <a:lnSpc>
                <a:spcPct val="115000"/>
              </a:lnSpc>
              <a:spcBef>
                <a:spcPts val="800"/>
              </a:spcBef>
              <a:spcAft>
                <a:spcPts val="0"/>
              </a:spcAft>
              <a:buNone/>
            </a:pPr>
            <a:r>
              <a:rPr lang="en-US" sz="1300">
                <a:solidFill>
                  <a:srgbClr val="333333"/>
                </a:solidFill>
              </a:rPr>
              <a:t>WHAT DO YOU WANT TO DO: </a:t>
            </a:r>
            <a:endParaRPr sz="1300">
              <a:solidFill>
                <a:srgbClr val="333333"/>
              </a:solidFill>
            </a:endParaRPr>
          </a:p>
          <a:p>
            <a:pPr indent="0" lvl="0" marL="0" rtl="0" algn="l">
              <a:lnSpc>
                <a:spcPct val="115000"/>
              </a:lnSpc>
              <a:spcBef>
                <a:spcPts val="800"/>
              </a:spcBef>
              <a:spcAft>
                <a:spcPts val="0"/>
              </a:spcAft>
              <a:buNone/>
            </a:pPr>
            <a:r>
              <a:rPr lang="en-US" sz="1300">
                <a:solidFill>
                  <a:srgbClr val="333333"/>
                </a:solidFill>
              </a:rPr>
              <a:t>Synovial fluid from the right-side knee contained a high number of polynuclear cells and a few mononuclear cells. Microscopy, culture and PCR tests for bacterial infection were all negative. Furthermore, the patient tested negative for rheumatoid factor, anti-cyclic citrullinated peptide and human leukocyte antigen (HLA)-B27. </a:t>
            </a:r>
            <a:endParaRPr sz="1300">
              <a:solidFill>
                <a:srgbClr val="333333"/>
              </a:solidFill>
            </a:endParaRPr>
          </a:p>
          <a:p>
            <a:pPr indent="0" lvl="0" marL="0" rtl="0" algn="l">
              <a:lnSpc>
                <a:spcPct val="115000"/>
              </a:lnSpc>
              <a:spcBef>
                <a:spcPts val="800"/>
              </a:spcBef>
              <a:spcAft>
                <a:spcPts val="0"/>
              </a:spcAft>
              <a:buNone/>
            </a:pPr>
            <a:r>
              <a:t/>
            </a:r>
            <a:endParaRPr sz="1300">
              <a:solidFill>
                <a:srgbClr val="333333"/>
              </a:solidFill>
            </a:endParaRPr>
          </a:p>
          <a:p>
            <a:pPr indent="0" lvl="0" marL="0" rtl="0" algn="l">
              <a:lnSpc>
                <a:spcPct val="115000"/>
              </a:lnSpc>
              <a:spcBef>
                <a:spcPts val="800"/>
              </a:spcBef>
              <a:spcAft>
                <a:spcPts val="0"/>
              </a:spcAft>
              <a:buNone/>
            </a:pPr>
            <a:r>
              <a:rPr lang="en-US" sz="1300">
                <a:solidFill>
                  <a:srgbClr val="333333"/>
                </a:solidFill>
              </a:rPr>
              <a:t>WHAT IS YOUR DIAGNOSIS: </a:t>
            </a:r>
            <a:endParaRPr sz="1300">
              <a:solidFill>
                <a:srgbClr val="333333"/>
              </a:solidFill>
            </a:endParaRPr>
          </a:p>
          <a:p>
            <a:pPr indent="0" lvl="0" marL="0" rtl="0" algn="l">
              <a:lnSpc>
                <a:spcPct val="115000"/>
              </a:lnSpc>
              <a:spcBef>
                <a:spcPts val="800"/>
              </a:spcBef>
              <a:spcAft>
                <a:spcPts val="0"/>
              </a:spcAft>
              <a:buNone/>
            </a:pPr>
            <a:r>
              <a:rPr lang="en-US" sz="1300">
                <a:solidFill>
                  <a:srgbClr val="333333"/>
                </a:solidFill>
              </a:rPr>
              <a:t>Post Viral./reactive arthritis. Post covid arthritis?</a:t>
            </a:r>
            <a:endParaRPr sz="1300">
              <a:solidFill>
                <a:srgbClr val="333333"/>
              </a:solidFill>
            </a:endParaRPr>
          </a:p>
          <a:p>
            <a:pPr indent="0" lvl="0" marL="0" rtl="0" algn="l">
              <a:lnSpc>
                <a:spcPct val="115000"/>
              </a:lnSpc>
              <a:spcBef>
                <a:spcPts val="800"/>
              </a:spcBef>
              <a:spcAft>
                <a:spcPts val="0"/>
              </a:spcAft>
              <a:buNone/>
            </a:pPr>
            <a:r>
              <a:rPr lang="en-US" sz="1300">
                <a:solidFill>
                  <a:srgbClr val="333333"/>
                </a:solidFill>
              </a:rPr>
              <a:t>TREATMENT</a:t>
            </a:r>
            <a:endParaRPr sz="1300">
              <a:solidFill>
                <a:srgbClr val="333333"/>
              </a:solidFill>
            </a:endParaRPr>
          </a:p>
          <a:p>
            <a:pPr indent="0" lvl="0" marL="0" rtl="0" algn="l">
              <a:lnSpc>
                <a:spcPct val="115000"/>
              </a:lnSpc>
              <a:spcBef>
                <a:spcPts val="800"/>
              </a:spcBef>
              <a:spcAft>
                <a:spcPts val="800"/>
              </a:spcAft>
              <a:buNone/>
            </a:pPr>
            <a:r>
              <a:rPr lang="en-US" sz="1300">
                <a:solidFill>
                  <a:srgbClr val="333333"/>
                </a:solidFill>
              </a:rPr>
              <a:t> The condition improved markedly after a few days’ treatment with non-steroid anti-inflammatory drugs and prednisolone.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3d780b6c8c_0_17: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3d780b6c8c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88" name="Google Shape;288;g23d780b6c8c_0_17: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301625" lvl="0" marL="457200" rtl="0" algn="l">
              <a:lnSpc>
                <a:spcPct val="115000"/>
              </a:lnSpc>
              <a:spcBef>
                <a:spcPts val="0"/>
              </a:spcBef>
              <a:spcAft>
                <a:spcPts val="0"/>
              </a:spcAft>
              <a:buClr>
                <a:srgbClr val="323232"/>
              </a:buClr>
              <a:buSzPts val="1150"/>
              <a:buFont typeface="Arial"/>
              <a:buChar char="●"/>
            </a:pPr>
            <a:r>
              <a:rPr lang="en-US" sz="1500">
                <a:solidFill>
                  <a:srgbClr val="212121"/>
                </a:solidFill>
                <a:highlight>
                  <a:srgbClr val="FFFFFF"/>
                </a:highlight>
                <a:latin typeface="Times New Roman"/>
                <a:ea typeface="Times New Roman"/>
                <a:cs typeface="Times New Roman"/>
                <a:sym typeface="Times New Roman"/>
              </a:rPr>
              <a:t>Long COVID is defined as a long-term sequel of a SARS-CoV-2 infection, presenting as continuous or relapsing and remitting symptoms several weeks after microbiological recovery, as evidenced by negative SARS-CoV-2 PCR. In most patients, there is also evidence of radiological and biochemical recovery. Hence, long COVID represents a time lag between microbiological and clinical recovery. Some patients with long COVID may still present with haematological/biochemical and imaging abnormalities </a:t>
            </a:r>
            <a:endParaRPr sz="1500">
              <a:solidFill>
                <a:srgbClr val="212121"/>
              </a:solidFill>
              <a:highlight>
                <a:srgbClr val="FFFFFF"/>
              </a:highlight>
              <a:latin typeface="Times New Roman"/>
              <a:ea typeface="Times New Roman"/>
              <a:cs typeface="Times New Roman"/>
              <a:sym typeface="Times New Roman"/>
            </a:endParaRPr>
          </a:p>
          <a:p>
            <a:pPr indent="0" lvl="0" marL="457200" rtl="0" algn="l">
              <a:lnSpc>
                <a:spcPct val="115000"/>
              </a:lnSpc>
              <a:spcBef>
                <a:spcPts val="800"/>
              </a:spcBef>
              <a:spcAft>
                <a:spcPts val="0"/>
              </a:spcAft>
              <a:buNone/>
            </a:pPr>
            <a:r>
              <a:t/>
            </a:r>
            <a:endParaRPr sz="1500">
              <a:solidFill>
                <a:srgbClr val="212121"/>
              </a:solidFill>
              <a:highlight>
                <a:srgbClr val="FFFFFF"/>
              </a:highlight>
              <a:latin typeface="Times New Roman"/>
              <a:ea typeface="Times New Roman"/>
              <a:cs typeface="Times New Roman"/>
              <a:sym typeface="Times New Roman"/>
            </a:endParaRPr>
          </a:p>
          <a:p>
            <a:pPr indent="-301625" lvl="0" marL="457200" rtl="0" algn="l">
              <a:lnSpc>
                <a:spcPct val="115000"/>
              </a:lnSpc>
              <a:spcBef>
                <a:spcPts val="800"/>
              </a:spcBef>
              <a:spcAft>
                <a:spcPts val="0"/>
              </a:spcAft>
              <a:buClr>
                <a:srgbClr val="323232"/>
              </a:buClr>
              <a:buSzPts val="1150"/>
              <a:buFont typeface="Arial"/>
              <a:buChar char="●"/>
            </a:pPr>
            <a:r>
              <a:rPr lang="en-US" sz="1150">
                <a:solidFill>
                  <a:srgbClr val="323232"/>
                </a:solidFill>
                <a:highlight>
                  <a:srgbClr val="EFEFEF"/>
                </a:highlight>
              </a:rPr>
              <a:t>Recent imaging and </a:t>
            </a:r>
            <a:r>
              <a:rPr lang="en-US" sz="1150">
                <a:solidFill>
                  <a:srgbClr val="45AAFF"/>
                </a:solidFill>
                <a:highlight>
                  <a:srgbClr val="EFEFEF"/>
                </a:highlight>
                <a:uFill>
                  <a:noFill/>
                </a:uFill>
                <a:hlinkClick r:id="rId2">
                  <a:extLst>
                    <a:ext uri="{A12FA001-AC4F-418D-AE19-62706E023703}">
                      <ahyp:hlinkClr val="tx"/>
                    </a:ext>
                  </a:extLst>
                </a:hlinkClick>
              </a:rPr>
              <a:t>studies</a:t>
            </a:r>
            <a:r>
              <a:rPr lang="en-US" sz="1150">
                <a:solidFill>
                  <a:srgbClr val="323232"/>
                </a:solidFill>
                <a:highlight>
                  <a:srgbClr val="EFEFEF"/>
                </a:highlight>
              </a:rPr>
              <a:t> have shown that the coronavirus may cause the body to attack itself. This may cause </a:t>
            </a:r>
            <a:r>
              <a:rPr b="1" lang="en-US" sz="1150">
                <a:solidFill>
                  <a:srgbClr val="323232"/>
                </a:solidFill>
                <a:highlight>
                  <a:srgbClr val="EFEFEF"/>
                </a:highlight>
              </a:rPr>
              <a:t>long-term, severe flare-ups</a:t>
            </a:r>
            <a:r>
              <a:rPr lang="en-US" sz="1150">
                <a:solidFill>
                  <a:srgbClr val="323232"/>
                </a:solidFill>
                <a:highlight>
                  <a:srgbClr val="EFEFEF"/>
                </a:highlight>
              </a:rPr>
              <a:t> of issues such as rheumatoid arthritis and autoimmune myositis. While many patients with COVID-related musculoskeletal issues recover, others experience serious, lasting problems.</a:t>
            </a:r>
            <a:endParaRPr sz="1150">
              <a:solidFill>
                <a:srgbClr val="323232"/>
              </a:solidFill>
              <a:highlight>
                <a:srgbClr val="EFEFEF"/>
              </a:highlight>
            </a:endParaRPr>
          </a:p>
          <a:p>
            <a:pPr indent="-301625" lvl="0" marL="457200" rtl="0" algn="l">
              <a:lnSpc>
                <a:spcPct val="115000"/>
              </a:lnSpc>
              <a:spcBef>
                <a:spcPts val="0"/>
              </a:spcBef>
              <a:spcAft>
                <a:spcPts val="0"/>
              </a:spcAft>
              <a:buClr>
                <a:srgbClr val="323232"/>
              </a:buClr>
              <a:buSzPts val="1150"/>
              <a:buFont typeface="Montserrat"/>
              <a:buChar char="●"/>
            </a:pPr>
            <a:r>
              <a:rPr lang="en-US" sz="1150">
                <a:solidFill>
                  <a:srgbClr val="323232"/>
                </a:solidFill>
                <a:highlight>
                  <a:srgbClr val="EFEFEF"/>
                </a:highlight>
              </a:rPr>
              <a:t>Needs to exclude other causes of symptoms. </a:t>
            </a:r>
            <a:r>
              <a:rPr lang="en-US" sz="1500">
                <a:solidFill>
                  <a:srgbClr val="212121"/>
                </a:solidFill>
                <a:highlight>
                  <a:srgbClr val="FFFFFF"/>
                </a:highlight>
                <a:latin typeface="Times New Roman"/>
                <a:ea typeface="Times New Roman"/>
                <a:cs typeface="Times New Roman"/>
                <a:sym typeface="Times New Roman"/>
              </a:rPr>
              <a:t>Respiratory infections can cause an onset of new rheumatoid arthritis and a flare-up of an existing RA</a:t>
            </a:r>
            <a:endParaRPr sz="1500">
              <a:solidFill>
                <a:srgbClr val="212121"/>
              </a:solidFill>
              <a:highlight>
                <a:srgbClr val="FFFFFF"/>
              </a:highlight>
              <a:latin typeface="Times New Roman"/>
              <a:ea typeface="Times New Roman"/>
              <a:cs typeface="Times New Roman"/>
              <a:sym typeface="Times New Roman"/>
            </a:endParaRPr>
          </a:p>
          <a:p>
            <a:pPr indent="-323850" lvl="0" marL="457200" rtl="0" algn="l">
              <a:lnSpc>
                <a:spcPct val="115000"/>
              </a:lnSpc>
              <a:spcBef>
                <a:spcPts val="0"/>
              </a:spcBef>
              <a:spcAft>
                <a:spcPts val="0"/>
              </a:spcAft>
              <a:buClr>
                <a:srgbClr val="212121"/>
              </a:buClr>
              <a:buSzPts val="1500"/>
              <a:buFont typeface="Times New Roman"/>
              <a:buChar char="●"/>
            </a:pPr>
            <a:r>
              <a:rPr lang="en-US" sz="1500">
                <a:solidFill>
                  <a:srgbClr val="212121"/>
                </a:solidFill>
                <a:highlight>
                  <a:srgbClr val="FFFFFF"/>
                </a:highlight>
                <a:latin typeface="Times New Roman"/>
                <a:ea typeface="Times New Roman"/>
                <a:cs typeface="Times New Roman"/>
                <a:sym typeface="Times New Roman"/>
              </a:rPr>
              <a:t>Some studies put arthralgias as the most common symptom of long COVID. A review of research indicates an estimated one in five patients with long COVID suffers from arthralgia</a:t>
            </a:r>
            <a:endParaRPr sz="15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d780b6c8c_0_24: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3d780b6c8c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297" name="Google Shape;297;g23d780b6c8c_0_24: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50">
                <a:solidFill>
                  <a:srgbClr val="333333"/>
                </a:solidFill>
                <a:highlight>
                  <a:srgbClr val="FFFFFF"/>
                </a:highlight>
              </a:rPr>
              <a:t>The study is a retrospective review of data from patients who presented to Northwestern Memorial Hospital between May 2020 and December 2020.</a:t>
            </a:r>
            <a:endParaRPr sz="1050">
              <a:solidFill>
                <a:srgbClr val="333333"/>
              </a:solidFill>
              <a:highlight>
                <a:srgbClr val="FFFFFF"/>
              </a:highlight>
            </a:endParaRPr>
          </a:p>
          <a:p>
            <a:pPr indent="0" lvl="0" marL="0" rtl="0" algn="l">
              <a:lnSpc>
                <a:spcPct val="115000"/>
              </a:lnSpc>
              <a:spcBef>
                <a:spcPts val="800"/>
              </a:spcBef>
              <a:spcAft>
                <a:spcPts val="0"/>
              </a:spcAft>
              <a:buNone/>
            </a:pPr>
            <a:r>
              <a:rPr lang="en-US" sz="1050">
                <a:solidFill>
                  <a:srgbClr val="333333"/>
                </a:solidFill>
                <a:highlight>
                  <a:srgbClr val="FFFFFF"/>
                </a:highlight>
              </a:rPr>
              <a:t>"Many patients with COVID-related musculoskeletal disorders recover, but for some individuals, their symptoms become serious, are deeply concerning to the patient or impact their quality of life, which leads them to seek medical attention and imaging," said Deshmukh, an assistant professor of musculoskeletal radiology at Northwestern University Feinberg School of Medicine and a Northwestern Medicine musculoskeletal radiologist. "That imaging allows us to see if COVID-related muscle and joint pain, for example, are not just body aches similar to what we see from the flu -- but something more insidious."</a:t>
            </a:r>
            <a:endParaRPr sz="1050">
              <a:solidFill>
                <a:srgbClr val="333333"/>
              </a:solidFill>
              <a:highlight>
                <a:srgbClr val="FFFFFF"/>
              </a:highlight>
            </a:endParaRPr>
          </a:p>
          <a:p>
            <a:pPr indent="0" lvl="0" marL="0" rtl="0" algn="l">
              <a:lnSpc>
                <a:spcPct val="115000"/>
              </a:lnSpc>
              <a:spcBef>
                <a:spcPts val="800"/>
              </a:spcBef>
              <a:spcAft>
                <a:spcPts val="0"/>
              </a:spcAft>
              <a:buNone/>
            </a:pPr>
            <a:r>
              <a:rPr lang="en-US" sz="1050">
                <a:solidFill>
                  <a:srgbClr val="333333"/>
                </a:solidFill>
                <a:highlight>
                  <a:srgbClr val="FFFFFF"/>
                </a:highlight>
              </a:rPr>
              <a:t>Imaging (CT, MRI, ultrasound) can help explain why someone might have prolonged musculoskeletal symptoms after COVID, directing them to seek the right physician for treatment, such as a rheumatologist or dermatologist.</a:t>
            </a:r>
            <a:endParaRPr sz="1050">
              <a:solidFill>
                <a:srgbClr val="333333"/>
              </a:solidFill>
              <a:highlight>
                <a:srgbClr val="FFFFFF"/>
              </a:highlight>
            </a:endParaRPr>
          </a:p>
          <a:p>
            <a:pPr indent="0" lvl="0" marL="0" rtl="0" algn="l">
              <a:lnSpc>
                <a:spcPct val="115000"/>
              </a:lnSpc>
              <a:spcBef>
                <a:spcPts val="800"/>
              </a:spcBef>
              <a:spcAft>
                <a:spcPts val="0"/>
              </a:spcAft>
              <a:buNone/>
            </a:pPr>
            <a:r>
              <a:rPr lang="en-US" sz="1050">
                <a:solidFill>
                  <a:srgbClr val="333333"/>
                </a:solidFill>
                <a:highlight>
                  <a:srgbClr val="FFFFFF"/>
                </a:highlight>
              </a:rPr>
              <a:t>In some cases, radiologists may even suggest a COVID diagnosis based on musculoskeletal imaging in patients who previously didn't know they contracted the virus, Deshmukh said.</a:t>
            </a:r>
            <a:endParaRPr sz="1050">
              <a:solidFill>
                <a:srgbClr val="333333"/>
              </a:solidFill>
              <a:highlight>
                <a:srgbClr val="FFFFFF"/>
              </a:highlight>
            </a:endParaRPr>
          </a:p>
          <a:p>
            <a:pPr indent="0" lvl="0" marL="0" rtl="0" algn="l">
              <a:lnSpc>
                <a:spcPct val="115000"/>
              </a:lnSpc>
              <a:spcBef>
                <a:spcPts val="800"/>
              </a:spcBef>
              <a:spcAft>
                <a:spcPts val="0"/>
              </a:spcAft>
              <a:buNone/>
            </a:pPr>
            <a:r>
              <a:t/>
            </a:r>
            <a:endParaRPr sz="1050">
              <a:solidFill>
                <a:srgbClr val="333333"/>
              </a:solidFill>
              <a:highlight>
                <a:srgbClr val="FFFFFF"/>
              </a:highlight>
            </a:endParaRPr>
          </a:p>
          <a:p>
            <a:pPr indent="0" lvl="0" marL="0" rtl="0" algn="l">
              <a:lnSpc>
                <a:spcPct val="144000"/>
              </a:lnSpc>
              <a:spcBef>
                <a:spcPts val="800"/>
              </a:spcBef>
              <a:spcAft>
                <a:spcPts val="0"/>
              </a:spcAft>
              <a:buNone/>
            </a:pPr>
            <a:r>
              <a:rPr lang="en-US" sz="1800">
                <a:solidFill>
                  <a:srgbClr val="333333"/>
                </a:solidFill>
                <a:highlight>
                  <a:srgbClr val="FFFFFF"/>
                </a:highlight>
              </a:rPr>
              <a:t>THE RED ARROW POINTS TO INFLAMMATION IN THE JOINT. THE COVID VIRUS TRIGGERED RHEUMATOID ARTHRITIS IN THIS PATIENT WITH PROLONGED SHOULDER PAIN AFTER OTHER COVID SYMPTOMS RESOLVED</a:t>
            </a:r>
            <a:endParaRPr sz="1800">
              <a:solidFill>
                <a:srgbClr val="000000"/>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sz="1050">
              <a:solidFill>
                <a:srgbClr val="333333"/>
              </a:solidFill>
              <a:highlight>
                <a:srgbClr val="FFFFFF"/>
              </a:highlight>
            </a:endParaRPr>
          </a:p>
          <a:p>
            <a:pPr indent="0" lvl="0" marL="0" rtl="0" algn="l">
              <a:spcBef>
                <a:spcPts val="800"/>
              </a:spcBef>
              <a:spcAft>
                <a:spcPts val="0"/>
              </a:spcAft>
              <a:buNone/>
            </a:pPr>
            <a:r>
              <a:rPr lang="en-US" sz="1050">
                <a:solidFill>
                  <a:srgbClr val="333333"/>
                </a:solidFill>
                <a:highlight>
                  <a:srgbClr val="FFFFFF"/>
                </a:highlight>
              </a:rPr>
              <a:t>"We might see edema and inflammatory changes of the tissues (fluid, swelling), hematomas (collections of blood) or devitalized tissue (gangrene)," Deshmukh said. "In some patients, the nerves are injured (bright, enlarged) and in others, the problem is impaired blood flow (clots)."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d780b6c8c_0_87: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3d780b6c8c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07" name="Google Shape;307;g23d780b6c8c_0_87: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Challenges exist regarding how to classify patients with persistent symptoms following acute COVID-19. On one extreme, there is a small group with severe disease, often needing critical care and experiencing end-organ damage</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Long COVID is a heterogeneous, multisystem, relapsing, and remitting illness that can affect patients regardless of the severity of their acute SARS-CoV-2 infection [</a:t>
            </a:r>
            <a:r>
              <a:rPr lang="en-US" sz="1500" u="sng">
                <a:solidFill>
                  <a:srgbClr val="376FAA"/>
                </a:solidFill>
                <a:highlight>
                  <a:srgbClr val="FFFFFF"/>
                </a:highlight>
                <a:latin typeface="Times New Roman"/>
                <a:ea typeface="Times New Roman"/>
                <a:cs typeface="Times New Roman"/>
                <a:sym typeface="Times New Roman"/>
                <a:hlinkClick r:id="rId2">
                  <a:extLst>
                    <a:ext uri="{A12FA001-AC4F-418D-AE19-62706E023703}">
                      <ahyp:hlinkClr val="tx"/>
                    </a:ext>
                  </a:extLst>
                </a:hlinkClick>
              </a:rPr>
              <a:t>2</a:t>
            </a:r>
            <a:r>
              <a:rPr lang="en-US" sz="1500">
                <a:solidFill>
                  <a:srgbClr val="212121"/>
                </a:solidFill>
                <a:highlight>
                  <a:srgbClr val="FFFFFF"/>
                </a:highlight>
                <a:latin typeface="Times New Roman"/>
                <a:ea typeface="Times New Roman"/>
                <a:cs typeface="Times New Roman"/>
                <a:sym typeface="Times New Roman"/>
              </a:rPr>
              <a:t>] and is unattended by end-organ pathology. Numerous groups and official bodies such as the Center for Disease Control and Prevention (CDC) and the UK National Health Service (NHS) have rendered informal definitions, which overlap in terms of stipulating that symptoms must last for a minimum of 4–12 weeks following presumed or proven COVID-19</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The most common manifestations of this non-specific form of PAIS generally include fatigue and lassitude with post-exertional features, non-restorative sleep, neurocognitive complaints, signs and symptoms of dysautonomia, and viscerosomatic pain [</a:t>
            </a:r>
            <a:r>
              <a:rPr lang="en-US" sz="1500" u="sng">
                <a:solidFill>
                  <a:srgbClr val="376FAA"/>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7</a:t>
            </a:r>
            <a:r>
              <a:rPr lang="en-US" sz="1500">
                <a:solidFill>
                  <a:srgbClr val="212121"/>
                </a:solidFill>
                <a:highlight>
                  <a:srgbClr val="FFFFFF"/>
                </a:highlight>
                <a:latin typeface="Times New Roman"/>
                <a:ea typeface="Times New Roman"/>
                <a:cs typeface="Times New Roman"/>
                <a:sym typeface="Times New Roman"/>
              </a:rPr>
              <a:t>,</a:t>
            </a:r>
            <a:r>
              <a:rPr lang="en-US" sz="1500" u="sng">
                <a:solidFill>
                  <a:srgbClr val="376FAA"/>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9</a:t>
            </a:r>
            <a:r>
              <a:rPr lang="en-US" sz="1500">
                <a:solidFill>
                  <a:srgbClr val="212121"/>
                </a:solidFill>
                <a:highlight>
                  <a:srgbClr val="FFFFFF"/>
                </a:highlight>
                <a:latin typeface="Times New Roman"/>
                <a:ea typeface="Times New Roman"/>
                <a:cs typeface="Times New Roman"/>
                <a:sym typeface="Times New Roman"/>
              </a:rPr>
              <a:t>]. Collectively these features reflect a strong overlap with many other medically unexplained disorders, especially with myalgic encephalomyelitis and chronic fatigue syndrome (ME/CFS)</a:t>
            </a:r>
            <a:endParaRPr sz="15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3d780b6c8c_0_132: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3d780b6c8c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18" name="Google Shape;318;g23d780b6c8c_0_132: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50">
                <a:solidFill>
                  <a:srgbClr val="2A2A2A"/>
                </a:solidFill>
                <a:highlight>
                  <a:srgbClr val="FFFFFF"/>
                </a:highlight>
                <a:latin typeface="Merriweather"/>
                <a:ea typeface="Merriweather"/>
                <a:cs typeface="Merriweather"/>
                <a:sym typeface="Merriweather"/>
              </a:rPr>
              <a:t>17 cases of previously healthy individuals in </a:t>
            </a:r>
            <a:r>
              <a:rPr lang="en-US" sz="1150">
                <a:solidFill>
                  <a:srgbClr val="2A2A2A"/>
                </a:solidFill>
                <a:highlight>
                  <a:srgbClr val="FFFFFF"/>
                </a:highlight>
                <a:latin typeface="Merriweather"/>
                <a:ea typeface="Merriweather"/>
                <a:cs typeface="Merriweather"/>
                <a:sym typeface="Merriweather"/>
              </a:rPr>
              <a:t>Brussels</a:t>
            </a:r>
            <a:r>
              <a:rPr lang="en-US" sz="1150">
                <a:solidFill>
                  <a:srgbClr val="2A2A2A"/>
                </a:solidFill>
                <a:highlight>
                  <a:srgbClr val="FFFFFF"/>
                </a:highlight>
                <a:latin typeface="Merriweather"/>
                <a:ea typeface="Merriweather"/>
                <a:cs typeface="Merriweather"/>
                <a:sym typeface="Merriweather"/>
              </a:rPr>
              <a:t>, </a:t>
            </a:r>
            <a:r>
              <a:rPr lang="en-US" sz="1150">
                <a:solidFill>
                  <a:srgbClr val="2A2A2A"/>
                </a:solidFill>
                <a:highlight>
                  <a:srgbClr val="FFFFFF"/>
                </a:highlight>
                <a:latin typeface="Merriweather"/>
                <a:ea typeface="Merriweather"/>
                <a:cs typeface="Merriweather"/>
                <a:sym typeface="Merriweather"/>
              </a:rPr>
              <a:t>Belgium</a:t>
            </a:r>
            <a:r>
              <a:rPr lang="en-US" sz="1150">
                <a:solidFill>
                  <a:srgbClr val="2A2A2A"/>
                </a:solidFill>
                <a:highlight>
                  <a:srgbClr val="FFFFFF"/>
                </a:highlight>
                <a:latin typeface="Merriweather"/>
                <a:ea typeface="Merriweather"/>
                <a:cs typeface="Merriweather"/>
                <a:sym typeface="Merriweather"/>
              </a:rPr>
              <a:t>, who developed ankle bi-arthritis shortly after vaccination with an RNA vaccine coding for the COVID 19.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3575c06e9_0_80: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3575c06e9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27" name="Google Shape;327;gb3575c06e9_0_80: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50">
                <a:solidFill>
                  <a:srgbClr val="000000"/>
                </a:solidFill>
                <a:highlight>
                  <a:srgbClr val="FFFFFF"/>
                </a:highlight>
                <a:latin typeface="Roboto"/>
                <a:ea typeface="Roboto"/>
                <a:cs typeface="Roboto"/>
                <a:sym typeface="Roboto"/>
              </a:rPr>
              <a:t>The hypothesis is that persistent viral infection (antigenemia) and/or overactive/chronic immune response (inflammation) are underlying contributors to PASC and that antiviral and other applicable therapies may result in viral clearance or decreased inflammation and improvement in PASC symptoms.</a:t>
            </a:r>
            <a:endParaRPr sz="1150">
              <a:solidFill>
                <a:srgbClr val="000000"/>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50">
              <a:solidFill>
                <a:srgbClr val="000000"/>
              </a:solidFill>
              <a:highlight>
                <a:srgbClr val="FFFFFF"/>
              </a:highlight>
              <a:latin typeface="Roboto"/>
              <a:ea typeface="Roboto"/>
              <a:cs typeface="Roboto"/>
              <a:sym typeface="Roboto"/>
            </a:endParaRPr>
          </a:p>
          <a:p>
            <a:pPr indent="0" lvl="0" marL="0" rtl="0" algn="l">
              <a:lnSpc>
                <a:spcPct val="160000"/>
              </a:lnSpc>
              <a:spcBef>
                <a:spcPts val="0"/>
              </a:spcBef>
              <a:spcAft>
                <a:spcPts val="0"/>
              </a:spcAft>
              <a:buNone/>
            </a:pPr>
            <a:r>
              <a:rPr lang="en-US">
                <a:solidFill>
                  <a:srgbClr val="333333"/>
                </a:solidFill>
                <a:highlight>
                  <a:srgbClr val="FFFFFF"/>
                </a:highlight>
                <a:latin typeface="Montserrat"/>
                <a:ea typeface="Montserrat"/>
                <a:cs typeface="Montserrat"/>
                <a:sym typeface="Montserrat"/>
              </a:rPr>
              <a:t>Only a small subset of the viruses linked to arthritis have specific antiviral therapies that are currently available, including hepatitis B, hepatitis C, and HIV. Since virally mediated arthritis and arthralgias are usually self-limited, management and treatment should be guided by the severity of symptoms and the necessity of treatment, balanced with any potential risks or side effects.</a:t>
            </a:r>
            <a:endParaRPr>
              <a:solidFill>
                <a:srgbClr val="333333"/>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40e1ba523d_0_2: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40e1ba523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37" name="Google Shape;337;g240e1ba523d_0_2: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Post-viral sequelae are reported following many bacterial and viral infections.  COVID also can cause Musculoskeletal symptoms.</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Systemic autoimmune rheumatic diseases (SARDs), including rheumatoid arthritis (RA), connective tissue disease (CTD), idiopathic inflammatory myositis (IIM) and fibromyalgia (FM) and chronic fatigue syndrome (CFS), share similar symptoms with long COVID. Patients with a history of rheumatic diseases and a previous diagnosis of COVID-19 who have developed persistent joint or muscle symptoms pose a significant challenge to clinicians. Such patients may be experiencing long COVID or a flare-up of their pre-existing rheumatic disease.</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21212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Long COVID will remain a diagnostic challenge, given the similarities it shares with SARD, including elevated inflammation markers, presence of autoantibodies and emerging evidence of organ-specific inflammatory changes on imaging</a:t>
            </a:r>
            <a:endParaRPr sz="15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40e1ba523d_0_17: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40e1ba523d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7" name="Google Shape;347;g240e1ba523d_0_17: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solidFill>
                  <a:srgbClr val="212121"/>
                </a:solidFill>
                <a:highlight>
                  <a:srgbClr val="FFFFFF"/>
                </a:highlight>
                <a:latin typeface="Times New Roman"/>
                <a:ea typeface="Times New Roman"/>
                <a:cs typeface="Times New Roman"/>
                <a:sym typeface="Times New Roman"/>
              </a:rPr>
              <a:t>Treatment should focus on symptoms. Physical therapy, Occupational Therapy, NSAIDs. It is not clear if anti-rheumatoid drugs have a place at this time.  But we can look at other Viral Arthritis’ to help guide the treatment. </a:t>
            </a:r>
            <a:endParaRPr sz="1500">
              <a:solidFill>
                <a:srgbClr val="21212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40e1ba523d_0_26: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40e1ba523d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57" name="Google Shape;357;g240e1ba523d_0_26: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3d780b6c8c_0_0: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3d780b6c8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07" name="Google Shape;107;g23d780b6c8c_0_0: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Pandemic may be over, but COVID is not gone. the COVID </a:t>
            </a:r>
            <a:r>
              <a:rPr lang="en-US"/>
              <a:t>molecule</a:t>
            </a:r>
            <a:r>
              <a:rPr lang="en-US"/>
              <a:t> continues to mutate and we have different variants. </a:t>
            </a:r>
            <a:endParaRPr/>
          </a:p>
          <a:p>
            <a:pPr indent="-317500" lvl="0" marL="457200" rtl="0" algn="l">
              <a:spcBef>
                <a:spcPts val="0"/>
              </a:spcBef>
              <a:spcAft>
                <a:spcPts val="0"/>
              </a:spcAft>
              <a:buSzPts val="1400"/>
              <a:buChar char="-"/>
            </a:pPr>
            <a:r>
              <a:rPr lang="en-US"/>
              <a:t>In July, UNMC came out with a tracking bar graph for the different strains. At that time, XBB.1.9.1 was the dominant variant.</a:t>
            </a:r>
            <a:endParaRPr/>
          </a:p>
          <a:p>
            <a:pPr indent="-317500" lvl="0" marL="457200" rtl="0" algn="l">
              <a:spcBef>
                <a:spcPts val="0"/>
              </a:spcBef>
              <a:spcAft>
                <a:spcPts val="0"/>
              </a:spcAft>
              <a:buSzPts val="1400"/>
              <a:buChar char="-"/>
            </a:pPr>
            <a:r>
              <a:rPr lang="en-US"/>
              <a:t>Then on August 18th, Yale was warning us about EG.5 (Eris)</a:t>
            </a:r>
            <a:endParaRPr/>
          </a:p>
          <a:p>
            <a:pPr indent="-317500" lvl="0" marL="457200" rtl="0" algn="l">
              <a:spcBef>
                <a:spcPts val="0"/>
              </a:spcBef>
              <a:spcAft>
                <a:spcPts val="0"/>
              </a:spcAft>
              <a:buSzPts val="1400"/>
              <a:buChar char="-"/>
            </a:pPr>
            <a:r>
              <a:rPr lang="en-US"/>
              <a:t>And CDC was taking to CBS News about the BA.2.86 strain.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3d780b6c8c_0_119: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3d780b6c8c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365" name="Google Shape;365;g23d780b6c8c_0_119: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d780b6c8c_0_11: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3d780b6c8c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19" name="Google Shape;119;g23d780b6c8c_0_11: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COVID is here today stay. So let’s talk about how COVID affects our joints.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64f30272a_0_0: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64f30272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27" name="Google Shape;127;g2764f30272a_0_0: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Hum.. ok let’s google it. (CLICK)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a31f62747_0_19: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a31f62747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g23a31f62747_0_19: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the the top result on Google for covid 19 symptoms (which is the CDC website). (READ)</a:t>
            </a:r>
            <a:endParaRPr/>
          </a:p>
          <a:p>
            <a:pPr indent="0" lvl="0" marL="0" rtl="0" algn="l">
              <a:spcBef>
                <a:spcPts val="0"/>
              </a:spcBef>
              <a:spcAft>
                <a:spcPts val="0"/>
              </a:spcAft>
              <a:buNone/>
            </a:pPr>
            <a:r>
              <a:rPr lang="en-US"/>
              <a:t>However (CLICK) this is not an exhaustive list. As anyone who has been living on Earth the last 3 years knows, COVID is a slippery little </a:t>
            </a:r>
            <a:r>
              <a:rPr lang="en-US"/>
              <a:t>bugger</a:t>
            </a:r>
            <a:r>
              <a:rPr lang="en-US"/>
              <a:t> and can cause a whole host of symptoms. And it </a:t>
            </a:r>
            <a:r>
              <a:rPr lang="en-US"/>
              <a:t>sometimes</a:t>
            </a:r>
            <a:r>
              <a:rPr lang="en-US"/>
              <a:t> seems that we can blame everything on COVID.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a31f62747_0_39: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a31f62747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46" name="Google Shape;146;g23a31f62747_0_39: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263238"/>
                </a:solidFill>
                <a:latin typeface="Georgia"/>
                <a:ea typeface="Georgia"/>
                <a:cs typeface="Georgia"/>
                <a:sym typeface="Georgia"/>
              </a:rPr>
              <a:t>Typically, in a coronavirus infection, the pain is in muscles rather than in joints. </a:t>
            </a:r>
            <a:r>
              <a:rPr lang="en-US" sz="1150">
                <a:solidFill>
                  <a:srgbClr val="323232"/>
                </a:solidFill>
                <a:highlight>
                  <a:srgbClr val="EFEFEF"/>
                </a:highlight>
              </a:rPr>
              <a:t>According to the WHO, muscle pain was reported by </a:t>
            </a:r>
            <a:r>
              <a:rPr lang="en-US" sz="1150">
                <a:solidFill>
                  <a:srgbClr val="45AAFF"/>
                </a:solidFill>
                <a:highlight>
                  <a:srgbClr val="EFEFEF"/>
                </a:highlight>
                <a:uFill>
                  <a:noFill/>
                </a:uFill>
                <a:hlinkClick r:id="rId2">
                  <a:extLst>
                    <a:ext uri="{A12FA001-AC4F-418D-AE19-62706E023703}">
                      <ahyp:hlinkClr val="tx"/>
                    </a:ext>
                  </a:extLst>
                </a:hlinkClick>
              </a:rPr>
              <a:t>14.8 percent</a:t>
            </a:r>
            <a:r>
              <a:rPr lang="en-US" sz="1150">
                <a:solidFill>
                  <a:srgbClr val="323232"/>
                </a:solidFill>
                <a:highlight>
                  <a:srgbClr val="EFEFEF"/>
                </a:highlight>
              </a:rPr>
              <a:t> of patients. </a:t>
            </a:r>
            <a:r>
              <a:rPr lang="en-US" sz="1150">
                <a:solidFill>
                  <a:srgbClr val="45AAFF"/>
                </a:solidFill>
                <a:highlight>
                  <a:srgbClr val="EFEFEF"/>
                </a:highlight>
                <a:uFill>
                  <a:noFill/>
                </a:uFill>
                <a:hlinkClick r:id="rId3">
                  <a:extLst>
                    <a:ext uri="{A12FA001-AC4F-418D-AE19-62706E023703}">
                      <ahyp:hlinkClr val="tx"/>
                    </a:ext>
                  </a:extLst>
                </a:hlinkClick>
              </a:rPr>
              <a:t>Muscle aches</a:t>
            </a:r>
            <a:r>
              <a:rPr lang="en-US" sz="1150">
                <a:solidFill>
                  <a:srgbClr val="323232"/>
                </a:solidFill>
                <a:highlight>
                  <a:srgbClr val="EFEFEF"/>
                </a:highlight>
              </a:rPr>
              <a:t> may be caused by the effects of inflammatory molecules as part of the immune response to the virus.</a:t>
            </a:r>
            <a:endParaRPr>
              <a:solidFill>
                <a:srgbClr val="263238"/>
              </a:solidFill>
              <a:latin typeface="Georgia"/>
              <a:ea typeface="Georgia"/>
              <a:cs typeface="Georgia"/>
              <a:sym typeface="Georgia"/>
            </a:endParaRPr>
          </a:p>
          <a:p>
            <a:pPr indent="0" lvl="0" marL="0" rtl="0" algn="l">
              <a:spcBef>
                <a:spcPts val="0"/>
              </a:spcBef>
              <a:spcAft>
                <a:spcPts val="0"/>
              </a:spcAft>
              <a:buNone/>
            </a:pPr>
            <a:r>
              <a:t/>
            </a:r>
            <a:endParaRPr>
              <a:solidFill>
                <a:srgbClr val="263238"/>
              </a:solidFill>
              <a:latin typeface="Georgia"/>
              <a:ea typeface="Georgia"/>
              <a:cs typeface="Georgia"/>
              <a:sym typeface="Georgia"/>
            </a:endParaRPr>
          </a:p>
          <a:p>
            <a:pPr indent="0" lvl="0" marL="0" rtl="0" algn="l">
              <a:spcBef>
                <a:spcPts val="0"/>
              </a:spcBef>
              <a:spcAft>
                <a:spcPts val="0"/>
              </a:spcAft>
              <a:buNone/>
            </a:pPr>
            <a:r>
              <a:rPr lang="en-US">
                <a:solidFill>
                  <a:srgbClr val="263238"/>
                </a:solidFill>
                <a:latin typeface="Georgia"/>
                <a:ea typeface="Georgia"/>
                <a:cs typeface="Georgia"/>
                <a:sym typeface="Georgia"/>
              </a:rPr>
              <a:t>But if you have an arthritic joint in your arm or leg, the virus may exaggerate the symptoms. </a:t>
            </a:r>
            <a:r>
              <a:rPr lang="en-US" sz="1150">
                <a:solidFill>
                  <a:srgbClr val="323232"/>
                </a:solidFill>
                <a:highlight>
                  <a:srgbClr val="EFEFEF"/>
                </a:highlight>
              </a:rPr>
              <a:t>For some, the joint pain during a COVID-19 infection can be severe. </a:t>
            </a:r>
            <a:endParaRPr>
              <a:solidFill>
                <a:srgbClr val="263238"/>
              </a:solidFill>
              <a:latin typeface="Georgia"/>
              <a:ea typeface="Georgia"/>
              <a:cs typeface="Georgia"/>
              <a:sym typeface="Georgia"/>
            </a:endParaRPr>
          </a:p>
          <a:p>
            <a:pPr indent="0" lvl="0" marL="0" rtl="0" algn="l">
              <a:spcBef>
                <a:spcPts val="0"/>
              </a:spcBef>
              <a:spcAft>
                <a:spcPts val="0"/>
              </a:spcAft>
              <a:buNone/>
            </a:pPr>
            <a:r>
              <a:t/>
            </a:r>
            <a:endParaRPr>
              <a:solidFill>
                <a:srgbClr val="263238"/>
              </a:solidFill>
              <a:latin typeface="Georgia"/>
              <a:ea typeface="Georgia"/>
              <a:cs typeface="Georgia"/>
              <a:sym typeface="Georgia"/>
            </a:endParaRPr>
          </a:p>
          <a:p>
            <a:pPr indent="0" lvl="0" marL="0" rtl="0" algn="l">
              <a:spcBef>
                <a:spcPts val="0"/>
              </a:spcBef>
              <a:spcAft>
                <a:spcPts val="0"/>
              </a:spcAft>
              <a:buNone/>
            </a:pPr>
            <a:r>
              <a:t/>
            </a:r>
            <a:endParaRPr>
              <a:solidFill>
                <a:srgbClr val="263238"/>
              </a:solidFill>
              <a:latin typeface="Georgia"/>
              <a:ea typeface="Georgia"/>
              <a:cs typeface="Georgia"/>
              <a:sym typeface="Georg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a31f62747_0_0: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3a31f6274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56" name="Google Shape;156;g23a31f62747_0_0: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d780b6c8c_0_68:notes"/>
          <p:cNvSpPr/>
          <p:nvPr>
            <p:ph idx="2" type="sldImg"/>
          </p:nvPr>
        </p:nvSpPr>
        <p:spPr>
          <a:xfrm>
            <a:off x="1143000" y="685800"/>
            <a:ext cx="4572000" cy="27375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d780b6c8c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292929"/>
              </a:buClr>
              <a:buSzPts val="1200"/>
              <a:buFont typeface="Arial"/>
              <a:buNone/>
            </a:pPr>
            <a:fld id="{00000000-1234-1234-1234-123412341234}" type="slidenum">
              <a:rPr lang="en-US"/>
              <a:t>‹#›</a:t>
            </a:fld>
            <a:endParaRPr/>
          </a:p>
        </p:txBody>
      </p:sp>
      <p:sp>
        <p:nvSpPr>
          <p:cNvPr id="165" name="Google Shape;165;g23d780b6c8c_0_68:notes"/>
          <p:cNvSpPr txBox="1"/>
          <p:nvPr>
            <p:ph idx="1" type="body"/>
          </p:nvPr>
        </p:nvSpPr>
        <p:spPr>
          <a:xfrm>
            <a:off x="685800" y="3867150"/>
            <a:ext cx="5486400" cy="45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Does COVID cause arthritis? well, Let’s look at the definition of Arthritis: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4" name="Google Shape;14;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5" name="Google Shape;15;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6" name="Google Shape;16;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7" name="Google Shape;17;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8" name="Google Shape;58;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showMasterSp="0">
  <p:cSld name="Title Slide 1_3_1_1_1_2_1">
    <p:bg>
      <p:bgPr>
        <a:solidFill>
          <a:schemeClr val="lt2"/>
        </a:solidFill>
      </p:bgPr>
    </p:bg>
    <p:spTree>
      <p:nvGrpSpPr>
        <p:cNvPr id="62" name="Shape 62"/>
        <p:cNvGrpSpPr/>
        <p:nvPr/>
      </p:nvGrpSpPr>
      <p:grpSpPr>
        <a:xfrm>
          <a:off x="0" y="0"/>
          <a:ext cx="0" cy="0"/>
          <a:chOff x="0" y="0"/>
          <a:chExt cx="0" cy="0"/>
        </a:xfrm>
      </p:grpSpPr>
      <p:pic>
        <p:nvPicPr>
          <p:cNvPr id="63" name="Google Shape;63;p13"/>
          <p:cNvPicPr preferRelativeResize="0"/>
          <p:nvPr/>
        </p:nvPicPr>
        <p:blipFill>
          <a:blip r:embed="rId2">
            <a:alphaModFix/>
          </a:blip>
          <a:stretch>
            <a:fillRect/>
          </a:stretch>
        </p:blipFill>
        <p:spPr>
          <a:xfrm>
            <a:off x="0" y="-6"/>
            <a:ext cx="9144003" cy="5212080"/>
          </a:xfrm>
          <a:prstGeom prst="rect">
            <a:avLst/>
          </a:prstGeom>
          <a:noFill/>
          <a:ln>
            <a:noFill/>
          </a:ln>
        </p:spPr>
      </p:pic>
      <p:sp>
        <p:nvSpPr>
          <p:cNvPr id="64" name="Google Shape;64;p13"/>
          <p:cNvSpPr txBox="1"/>
          <p:nvPr>
            <p:ph type="title"/>
          </p:nvPr>
        </p:nvSpPr>
        <p:spPr>
          <a:xfrm>
            <a:off x="599750" y="1609344"/>
            <a:ext cx="6706500" cy="1079100"/>
          </a:xfrm>
          <a:prstGeom prst="rect">
            <a:avLst/>
          </a:prstGeom>
          <a:noFill/>
          <a:ln>
            <a:noFill/>
          </a:ln>
        </p:spPr>
        <p:txBody>
          <a:bodyPr anchorCtr="0" anchor="ctr" bIns="0" lIns="0" spcFirstLastPara="1" rIns="0" wrap="square" tIns="0">
            <a:normAutofit/>
          </a:bodyPr>
          <a:lstStyle>
            <a:lvl1pPr lvl="0" rtl="0" algn="l">
              <a:lnSpc>
                <a:spcPct val="100000"/>
              </a:lnSpc>
              <a:spcBef>
                <a:spcPts val="0"/>
              </a:spcBef>
              <a:spcAft>
                <a:spcPts val="0"/>
              </a:spcAft>
              <a:buClr>
                <a:schemeClr val="lt2"/>
              </a:buClr>
              <a:buSzPts val="4400"/>
              <a:buNone/>
              <a:defRPr sz="4400">
                <a:solidFill>
                  <a:schemeClr val="lt2"/>
                </a:solidFill>
              </a:defRPr>
            </a:lvl1pPr>
            <a:lvl2pPr lvl="1" rtl="0" algn="ctr">
              <a:lnSpc>
                <a:spcPct val="100000"/>
              </a:lnSpc>
              <a:spcBef>
                <a:spcPts val="0"/>
              </a:spcBef>
              <a:spcAft>
                <a:spcPts val="0"/>
              </a:spcAft>
              <a:buClr>
                <a:schemeClr val="lt2"/>
              </a:buClr>
              <a:buSzPts val="4400"/>
              <a:buNone/>
              <a:defRPr sz="4400">
                <a:solidFill>
                  <a:schemeClr val="lt2"/>
                </a:solidFill>
              </a:defRPr>
            </a:lvl2pPr>
            <a:lvl3pPr lvl="2" rtl="0" algn="ctr">
              <a:lnSpc>
                <a:spcPct val="100000"/>
              </a:lnSpc>
              <a:spcBef>
                <a:spcPts val="0"/>
              </a:spcBef>
              <a:spcAft>
                <a:spcPts val="0"/>
              </a:spcAft>
              <a:buClr>
                <a:schemeClr val="lt2"/>
              </a:buClr>
              <a:buSzPts val="4400"/>
              <a:buNone/>
              <a:defRPr sz="4400">
                <a:solidFill>
                  <a:schemeClr val="lt2"/>
                </a:solidFill>
              </a:defRPr>
            </a:lvl3pPr>
            <a:lvl4pPr lvl="3" rtl="0" algn="ctr">
              <a:lnSpc>
                <a:spcPct val="100000"/>
              </a:lnSpc>
              <a:spcBef>
                <a:spcPts val="0"/>
              </a:spcBef>
              <a:spcAft>
                <a:spcPts val="0"/>
              </a:spcAft>
              <a:buClr>
                <a:schemeClr val="lt2"/>
              </a:buClr>
              <a:buSzPts val="4400"/>
              <a:buNone/>
              <a:defRPr sz="4400">
                <a:solidFill>
                  <a:schemeClr val="lt2"/>
                </a:solidFill>
              </a:defRPr>
            </a:lvl4pPr>
            <a:lvl5pPr lvl="4" rtl="0" algn="ctr">
              <a:lnSpc>
                <a:spcPct val="100000"/>
              </a:lnSpc>
              <a:spcBef>
                <a:spcPts val="0"/>
              </a:spcBef>
              <a:spcAft>
                <a:spcPts val="0"/>
              </a:spcAft>
              <a:buClr>
                <a:schemeClr val="lt2"/>
              </a:buClr>
              <a:buSzPts val="4400"/>
              <a:buNone/>
              <a:defRPr sz="4400">
                <a:solidFill>
                  <a:schemeClr val="lt2"/>
                </a:solidFill>
              </a:defRPr>
            </a:lvl5pPr>
            <a:lvl6pPr lvl="5" rtl="0" algn="ctr">
              <a:lnSpc>
                <a:spcPct val="100000"/>
              </a:lnSpc>
              <a:spcBef>
                <a:spcPts val="0"/>
              </a:spcBef>
              <a:spcAft>
                <a:spcPts val="0"/>
              </a:spcAft>
              <a:buClr>
                <a:schemeClr val="lt2"/>
              </a:buClr>
              <a:buSzPts val="4400"/>
              <a:buNone/>
              <a:defRPr sz="4400">
                <a:solidFill>
                  <a:schemeClr val="lt2"/>
                </a:solidFill>
              </a:defRPr>
            </a:lvl6pPr>
            <a:lvl7pPr lvl="6" rtl="0" algn="ctr">
              <a:lnSpc>
                <a:spcPct val="100000"/>
              </a:lnSpc>
              <a:spcBef>
                <a:spcPts val="0"/>
              </a:spcBef>
              <a:spcAft>
                <a:spcPts val="0"/>
              </a:spcAft>
              <a:buClr>
                <a:schemeClr val="lt2"/>
              </a:buClr>
              <a:buSzPts val="4400"/>
              <a:buNone/>
              <a:defRPr sz="4400">
                <a:solidFill>
                  <a:schemeClr val="lt2"/>
                </a:solidFill>
              </a:defRPr>
            </a:lvl7pPr>
            <a:lvl8pPr lvl="7" rtl="0" algn="ctr">
              <a:lnSpc>
                <a:spcPct val="100000"/>
              </a:lnSpc>
              <a:spcBef>
                <a:spcPts val="0"/>
              </a:spcBef>
              <a:spcAft>
                <a:spcPts val="0"/>
              </a:spcAft>
              <a:buClr>
                <a:schemeClr val="lt2"/>
              </a:buClr>
              <a:buSzPts val="4400"/>
              <a:buNone/>
              <a:defRPr sz="4400">
                <a:solidFill>
                  <a:schemeClr val="lt2"/>
                </a:solidFill>
              </a:defRPr>
            </a:lvl8pPr>
            <a:lvl9pPr lvl="8" rtl="0" algn="ctr">
              <a:lnSpc>
                <a:spcPct val="100000"/>
              </a:lnSpc>
              <a:spcBef>
                <a:spcPts val="0"/>
              </a:spcBef>
              <a:spcAft>
                <a:spcPts val="0"/>
              </a:spcAft>
              <a:buClr>
                <a:schemeClr val="lt2"/>
              </a:buClr>
              <a:buSzPts val="4400"/>
              <a:buNone/>
              <a:defRPr sz="4400">
                <a:solidFill>
                  <a:schemeClr val="lt2"/>
                </a:solidFill>
              </a:defRPr>
            </a:lvl9pPr>
          </a:lstStyle>
          <a:p/>
        </p:txBody>
      </p:sp>
      <p:sp>
        <p:nvSpPr>
          <p:cNvPr id="65" name="Google Shape;65;p13"/>
          <p:cNvSpPr txBox="1"/>
          <p:nvPr>
            <p:ph idx="1" type="subTitle"/>
          </p:nvPr>
        </p:nvSpPr>
        <p:spPr>
          <a:xfrm>
            <a:off x="505375" y="2916936"/>
            <a:ext cx="4307100" cy="330600"/>
          </a:xfrm>
          <a:prstGeom prst="rect">
            <a:avLst/>
          </a:prstGeom>
        </p:spPr>
        <p:txBody>
          <a:bodyPr anchorCtr="0" anchor="ctr" bIns="91425" lIns="91425" spcFirstLastPara="1" rIns="91425" wrap="square" tIns="91425">
            <a:normAutofit/>
          </a:bodyPr>
          <a:lstStyle>
            <a:lvl1pPr lvl="0" rtl="0">
              <a:spcBef>
                <a:spcPts val="0"/>
              </a:spcBef>
              <a:spcAft>
                <a:spcPts val="0"/>
              </a:spcAft>
              <a:buSzPts val="1600"/>
              <a:buFont typeface="Montserrat"/>
              <a:buNone/>
              <a:defRPr sz="1600">
                <a:latin typeface="Montserrat"/>
                <a:ea typeface="Montserrat"/>
                <a:cs typeface="Montserrat"/>
                <a:sym typeface="Montserrat"/>
              </a:defRPr>
            </a:lvl1pPr>
            <a:lvl2pPr lvl="1"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2pPr>
            <a:lvl3pPr lvl="2"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3pPr>
            <a:lvl4pPr lvl="3"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4pPr>
            <a:lvl5pPr lvl="4"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5pPr>
            <a:lvl6pPr lvl="5"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6pPr>
            <a:lvl7pPr lvl="6"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7pPr>
            <a:lvl8pPr lvl="7"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8pPr>
            <a:lvl9pPr lvl="8"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9pPr>
          </a:lstStyle>
          <a:p/>
        </p:txBody>
      </p:sp>
      <p:sp>
        <p:nvSpPr>
          <p:cNvPr id="66" name="Google Shape;66;p13"/>
          <p:cNvSpPr txBox="1"/>
          <p:nvPr>
            <p:ph idx="2" type="subTitle"/>
          </p:nvPr>
        </p:nvSpPr>
        <p:spPr>
          <a:xfrm>
            <a:off x="505375" y="3200400"/>
            <a:ext cx="4307100" cy="330600"/>
          </a:xfrm>
          <a:prstGeom prst="rect">
            <a:avLst/>
          </a:prstGeom>
        </p:spPr>
        <p:txBody>
          <a:bodyPr anchorCtr="0" anchor="ctr" bIns="91425" lIns="91425" spcFirstLastPara="1" rIns="91425" wrap="square" tIns="91425">
            <a:normAutofit/>
          </a:bodyPr>
          <a:lstStyle>
            <a:lvl1pPr lvl="0" rtl="0">
              <a:spcBef>
                <a:spcPts val="0"/>
              </a:spcBef>
              <a:spcAft>
                <a:spcPts val="0"/>
              </a:spcAft>
              <a:buSzPts val="1600"/>
              <a:buFont typeface="Montserrat"/>
              <a:buNone/>
              <a:defRPr sz="1600">
                <a:latin typeface="Montserrat"/>
                <a:ea typeface="Montserrat"/>
                <a:cs typeface="Montserrat"/>
                <a:sym typeface="Montserrat"/>
              </a:defRPr>
            </a:lvl1pPr>
            <a:lvl2pPr lvl="1"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2pPr>
            <a:lvl3pPr lvl="2"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3pPr>
            <a:lvl4pPr lvl="3"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4pPr>
            <a:lvl5pPr lvl="4"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5pPr>
            <a:lvl6pPr lvl="5"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6pPr>
            <a:lvl7pPr lvl="6"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7pPr>
            <a:lvl8pPr lvl="7"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8pPr>
            <a:lvl9pPr lvl="8" rtl="0">
              <a:spcBef>
                <a:spcPts val="0"/>
              </a:spcBef>
              <a:spcAft>
                <a:spcPts val="0"/>
              </a:spcAft>
              <a:buClr>
                <a:schemeClr val="dk2"/>
              </a:buClr>
              <a:buSzPts val="1600"/>
              <a:buFont typeface="Montserrat"/>
              <a:buNone/>
              <a:defRPr sz="1600">
                <a:solidFill>
                  <a:schemeClr val="dk2"/>
                </a:solidFill>
                <a:latin typeface="Montserrat"/>
                <a:ea typeface="Montserrat"/>
                <a:cs typeface="Montserrat"/>
                <a:sym typeface="Montserra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Dot Points Only">
  <p:cSld name="Dot Points Only">
    <p:spTree>
      <p:nvGrpSpPr>
        <p:cNvPr id="67" name="Shape 67"/>
        <p:cNvGrpSpPr/>
        <p:nvPr/>
      </p:nvGrpSpPr>
      <p:grpSpPr>
        <a:xfrm>
          <a:off x="0" y="0"/>
          <a:ext cx="0" cy="0"/>
          <a:chOff x="0" y="0"/>
          <a:chExt cx="0" cy="0"/>
        </a:xfrm>
      </p:grpSpPr>
      <p:sp>
        <p:nvSpPr>
          <p:cNvPr id="68" name="Google Shape;68;p14"/>
          <p:cNvSpPr txBox="1"/>
          <p:nvPr>
            <p:ph idx="12" type="sldNum"/>
          </p:nvPr>
        </p:nvSpPr>
        <p:spPr>
          <a:xfrm>
            <a:off x="8296158" y="4677506"/>
            <a:ext cx="643200" cy="2745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14"/>
          <p:cNvSpPr txBox="1"/>
          <p:nvPr>
            <p:ph type="title"/>
          </p:nvPr>
        </p:nvSpPr>
        <p:spPr>
          <a:xfrm>
            <a:off x="201168" y="143932"/>
            <a:ext cx="8637900" cy="1017300"/>
          </a:xfrm>
          <a:prstGeom prst="rect">
            <a:avLst/>
          </a:prstGeom>
          <a:noFill/>
          <a:ln>
            <a:noFill/>
          </a:ln>
        </p:spPr>
        <p:txBody>
          <a:bodyPr anchorCtr="0" anchor="ctr" bIns="0" lIns="73150" spcFirstLastPara="1" rIns="0" wrap="square" tIns="0">
            <a:normAutofit/>
          </a:bodyPr>
          <a:lstStyle>
            <a:lvl1pPr lvl="0" rtl="0" algn="l">
              <a:lnSpc>
                <a:spcPct val="100000"/>
              </a:lnSpc>
              <a:spcBef>
                <a:spcPts val="0"/>
              </a:spcBef>
              <a:spcAft>
                <a:spcPts val="0"/>
              </a:spcAft>
              <a:buSzPts val="3000"/>
              <a:buNone/>
              <a:defRPr sz="3000"/>
            </a:lvl1pPr>
            <a:lvl2pPr lvl="1" rtl="0" algn="ctr">
              <a:lnSpc>
                <a:spcPct val="100000"/>
              </a:lnSpc>
              <a:spcBef>
                <a:spcPts val="0"/>
              </a:spcBef>
              <a:spcAft>
                <a:spcPts val="0"/>
              </a:spcAft>
              <a:buSzPts val="18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800"/>
              <a:buNone/>
              <a:defRPr/>
            </a:lvl4pPr>
            <a:lvl5pPr lvl="4" rtl="0" algn="ctr">
              <a:lnSpc>
                <a:spcPct val="100000"/>
              </a:lnSpc>
              <a:spcBef>
                <a:spcPts val="0"/>
              </a:spcBef>
              <a:spcAft>
                <a:spcPts val="0"/>
              </a:spcAft>
              <a:buSzPts val="1800"/>
              <a:buNone/>
              <a:defRPr/>
            </a:lvl5pPr>
            <a:lvl6pPr lvl="5" rtl="0" algn="ctr">
              <a:lnSpc>
                <a:spcPct val="100000"/>
              </a:lnSpc>
              <a:spcBef>
                <a:spcPts val="0"/>
              </a:spcBef>
              <a:spcAft>
                <a:spcPts val="0"/>
              </a:spcAft>
              <a:buSzPts val="1800"/>
              <a:buNone/>
              <a:defRPr/>
            </a:lvl6pPr>
            <a:lvl7pPr lvl="6" rtl="0" algn="ctr">
              <a:lnSpc>
                <a:spcPct val="100000"/>
              </a:lnSpc>
              <a:spcBef>
                <a:spcPts val="0"/>
              </a:spcBef>
              <a:spcAft>
                <a:spcPts val="0"/>
              </a:spcAft>
              <a:buSzPts val="1800"/>
              <a:buNone/>
              <a:defRPr/>
            </a:lvl7pPr>
            <a:lvl8pPr lvl="7" rtl="0" algn="ctr">
              <a:lnSpc>
                <a:spcPct val="100000"/>
              </a:lnSpc>
              <a:spcBef>
                <a:spcPts val="0"/>
              </a:spcBef>
              <a:spcAft>
                <a:spcPts val="0"/>
              </a:spcAft>
              <a:buSzPts val="1800"/>
              <a:buNone/>
              <a:defRPr/>
            </a:lvl8pPr>
            <a:lvl9pPr lvl="8" rtl="0" algn="ctr">
              <a:lnSpc>
                <a:spcPct val="100000"/>
              </a:lnSpc>
              <a:spcBef>
                <a:spcPts val="0"/>
              </a:spcBef>
              <a:spcAft>
                <a:spcPts val="0"/>
              </a:spcAft>
              <a:buSzPts val="1800"/>
              <a:buNone/>
              <a:defRPr/>
            </a:lvl9pPr>
          </a:lstStyle>
          <a:p/>
        </p:txBody>
      </p:sp>
      <p:sp>
        <p:nvSpPr>
          <p:cNvPr id="70" name="Google Shape;70;p14"/>
          <p:cNvSpPr txBox="1"/>
          <p:nvPr>
            <p:ph idx="1" type="body"/>
          </p:nvPr>
        </p:nvSpPr>
        <p:spPr>
          <a:xfrm>
            <a:off x="201168" y="1240070"/>
            <a:ext cx="8637900" cy="3255300"/>
          </a:xfrm>
          <a:prstGeom prst="rect">
            <a:avLst/>
          </a:prstGeom>
          <a:noFill/>
          <a:ln>
            <a:noFill/>
          </a:ln>
        </p:spPr>
        <p:txBody>
          <a:bodyPr anchorCtr="0" anchor="t" bIns="45700" lIns="91425" spcFirstLastPara="1" rIns="91425" wrap="square" tIns="45700">
            <a:normAutofit/>
          </a:bodyPr>
          <a:lstStyle>
            <a:lvl1pPr indent="-342900" lvl="0" marL="457200" rtl="0" algn="l">
              <a:lnSpc>
                <a:spcPct val="144000"/>
              </a:lnSpc>
              <a:spcBef>
                <a:spcPts val="0"/>
              </a:spcBef>
              <a:spcAft>
                <a:spcPts val="0"/>
              </a:spcAft>
              <a:buClr>
                <a:schemeClr val="lt2"/>
              </a:buClr>
              <a:buSzPts val="1800"/>
              <a:buFont typeface="Montserrat"/>
              <a:buChar char="●"/>
              <a:defRPr sz="1800">
                <a:solidFill>
                  <a:schemeClr val="dk1"/>
                </a:solidFill>
                <a:latin typeface="Montserrat"/>
                <a:ea typeface="Montserrat"/>
                <a:cs typeface="Montserrat"/>
                <a:sym typeface="Montserrat"/>
              </a:defRPr>
            </a:lvl1pPr>
            <a:lvl2pPr indent="-342900" lvl="1" marL="914400" rtl="0" algn="l">
              <a:lnSpc>
                <a:spcPct val="144000"/>
              </a:lnSpc>
              <a:spcBef>
                <a:spcPts val="1000"/>
              </a:spcBef>
              <a:spcAft>
                <a:spcPts val="0"/>
              </a:spcAft>
              <a:buClr>
                <a:schemeClr val="lt2"/>
              </a:buClr>
              <a:buSzPts val="1800"/>
              <a:buFont typeface="Montserrat"/>
              <a:buChar char="○"/>
              <a:defRPr sz="1800">
                <a:solidFill>
                  <a:schemeClr val="dk1"/>
                </a:solidFill>
                <a:latin typeface="Montserrat"/>
                <a:ea typeface="Montserrat"/>
                <a:cs typeface="Montserrat"/>
                <a:sym typeface="Montserrat"/>
              </a:defRPr>
            </a:lvl2pPr>
            <a:lvl3pPr indent="-342900" lvl="2" marL="1371600" rtl="0" algn="l">
              <a:lnSpc>
                <a:spcPct val="144000"/>
              </a:lnSpc>
              <a:spcBef>
                <a:spcPts val="1000"/>
              </a:spcBef>
              <a:spcAft>
                <a:spcPts val="0"/>
              </a:spcAft>
              <a:buClr>
                <a:schemeClr val="lt2"/>
              </a:buClr>
              <a:buSzPts val="1800"/>
              <a:buFont typeface="Montserrat"/>
              <a:buChar char="■"/>
              <a:defRPr sz="1800">
                <a:solidFill>
                  <a:schemeClr val="dk1"/>
                </a:solidFill>
                <a:latin typeface="Montserrat"/>
                <a:ea typeface="Montserrat"/>
                <a:cs typeface="Montserrat"/>
                <a:sym typeface="Montserrat"/>
              </a:defRPr>
            </a:lvl3pPr>
            <a:lvl4pPr indent="-342900" lvl="3" marL="1828800" rtl="0" algn="l">
              <a:lnSpc>
                <a:spcPct val="144000"/>
              </a:lnSpc>
              <a:spcBef>
                <a:spcPts val="1000"/>
              </a:spcBef>
              <a:spcAft>
                <a:spcPts val="0"/>
              </a:spcAft>
              <a:buClr>
                <a:schemeClr val="lt2"/>
              </a:buClr>
              <a:buSzPts val="1800"/>
              <a:buFont typeface="Montserrat"/>
              <a:buChar char="●"/>
              <a:defRPr sz="1800">
                <a:solidFill>
                  <a:schemeClr val="dk1"/>
                </a:solidFill>
                <a:latin typeface="Montserrat"/>
                <a:ea typeface="Montserrat"/>
                <a:cs typeface="Montserrat"/>
                <a:sym typeface="Montserrat"/>
              </a:defRPr>
            </a:lvl4pPr>
            <a:lvl5pPr indent="-342900" lvl="4" marL="2286000" rtl="0" algn="l">
              <a:lnSpc>
                <a:spcPct val="144000"/>
              </a:lnSpc>
              <a:spcBef>
                <a:spcPts val="1000"/>
              </a:spcBef>
              <a:spcAft>
                <a:spcPts val="0"/>
              </a:spcAft>
              <a:buClr>
                <a:schemeClr val="lt2"/>
              </a:buClr>
              <a:buSzPts val="1800"/>
              <a:buFont typeface="Montserrat"/>
              <a:buChar char="○"/>
              <a:defRPr sz="1800">
                <a:solidFill>
                  <a:schemeClr val="dk1"/>
                </a:solidFill>
                <a:latin typeface="Montserrat"/>
                <a:ea typeface="Montserrat"/>
                <a:cs typeface="Montserrat"/>
                <a:sym typeface="Montserrat"/>
              </a:defRPr>
            </a:lvl5pPr>
            <a:lvl6pPr indent="-342900" lvl="5" marL="2743200" rtl="0" algn="ctr">
              <a:lnSpc>
                <a:spcPct val="144000"/>
              </a:lnSpc>
              <a:spcBef>
                <a:spcPts val="1000"/>
              </a:spcBef>
              <a:spcAft>
                <a:spcPts val="0"/>
              </a:spcAft>
              <a:buClr>
                <a:schemeClr val="lt2"/>
              </a:buClr>
              <a:buSzPts val="1800"/>
              <a:buFont typeface="Montserrat"/>
              <a:buChar char="■"/>
              <a:defRPr>
                <a:solidFill>
                  <a:schemeClr val="dk1"/>
                </a:solidFill>
                <a:latin typeface="Montserrat"/>
                <a:ea typeface="Montserrat"/>
                <a:cs typeface="Montserrat"/>
                <a:sym typeface="Montserrat"/>
              </a:defRPr>
            </a:lvl6pPr>
            <a:lvl7pPr indent="-342900" lvl="6" marL="3200400" rtl="0" algn="ctr">
              <a:lnSpc>
                <a:spcPct val="144000"/>
              </a:lnSpc>
              <a:spcBef>
                <a:spcPts val="1000"/>
              </a:spcBef>
              <a:spcAft>
                <a:spcPts val="0"/>
              </a:spcAft>
              <a:buClr>
                <a:schemeClr val="lt2"/>
              </a:buClr>
              <a:buSzPts val="1800"/>
              <a:buFont typeface="Montserrat"/>
              <a:buChar char="●"/>
              <a:defRPr>
                <a:solidFill>
                  <a:schemeClr val="dk1"/>
                </a:solidFill>
                <a:latin typeface="Montserrat"/>
                <a:ea typeface="Montserrat"/>
                <a:cs typeface="Montserrat"/>
                <a:sym typeface="Montserrat"/>
              </a:defRPr>
            </a:lvl7pPr>
            <a:lvl8pPr indent="-342900" lvl="7" marL="3657600" rtl="0" algn="ctr">
              <a:lnSpc>
                <a:spcPct val="144000"/>
              </a:lnSpc>
              <a:spcBef>
                <a:spcPts val="1000"/>
              </a:spcBef>
              <a:spcAft>
                <a:spcPts val="0"/>
              </a:spcAft>
              <a:buClr>
                <a:schemeClr val="lt2"/>
              </a:buClr>
              <a:buSzPts val="1800"/>
              <a:buFont typeface="Montserrat"/>
              <a:buChar char="○"/>
              <a:defRPr>
                <a:solidFill>
                  <a:schemeClr val="dk1"/>
                </a:solidFill>
                <a:latin typeface="Montserrat"/>
                <a:ea typeface="Montserrat"/>
                <a:cs typeface="Montserrat"/>
                <a:sym typeface="Montserrat"/>
              </a:defRPr>
            </a:lvl8pPr>
            <a:lvl9pPr indent="-342900" lvl="8" marL="4114800" rtl="0" algn="ctr">
              <a:lnSpc>
                <a:spcPct val="144000"/>
              </a:lnSpc>
              <a:spcBef>
                <a:spcPts val="1000"/>
              </a:spcBef>
              <a:spcAft>
                <a:spcPts val="1000"/>
              </a:spcAft>
              <a:buClr>
                <a:schemeClr val="lt2"/>
              </a:buClr>
              <a:buSzPts val="1800"/>
              <a:buFont typeface="Montserrat"/>
              <a:buChar char="■"/>
              <a:defRPr>
                <a:solidFill>
                  <a:schemeClr val="dk2"/>
                </a:solidFill>
                <a:latin typeface="Montserrat"/>
                <a:ea typeface="Montserrat"/>
                <a:cs typeface="Montserrat"/>
                <a:sym typeface="Montserrat"/>
              </a:defRPr>
            </a:lvl9pPr>
          </a:lstStyle>
          <a:p/>
        </p:txBody>
      </p:sp>
    </p:spTree>
  </p:cSld>
  <p:clrMapOvr>
    <a:masterClrMapping/>
  </p:clrMapOvr>
  <p:extLst>
    <p:ext uri="{DCECCB84-F9BA-43D5-87BE-67443E8EF086}">
      <p15:sldGuideLst>
        <p15:guide id="1" orient="horz" pos="7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ext + Dot Points">
  <p:cSld name="Text + Dot Points">
    <p:spTree>
      <p:nvGrpSpPr>
        <p:cNvPr id="71" name="Shape 71"/>
        <p:cNvGrpSpPr/>
        <p:nvPr/>
      </p:nvGrpSpPr>
      <p:grpSpPr>
        <a:xfrm>
          <a:off x="0" y="0"/>
          <a:ext cx="0" cy="0"/>
          <a:chOff x="0" y="0"/>
          <a:chExt cx="0" cy="0"/>
        </a:xfrm>
      </p:grpSpPr>
      <p:sp>
        <p:nvSpPr>
          <p:cNvPr id="72" name="Google Shape;72;p15"/>
          <p:cNvSpPr txBox="1"/>
          <p:nvPr>
            <p:ph idx="12" type="sldNum"/>
          </p:nvPr>
        </p:nvSpPr>
        <p:spPr>
          <a:xfrm>
            <a:off x="8296158" y="4677506"/>
            <a:ext cx="643200" cy="2745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5"/>
          <p:cNvSpPr txBox="1"/>
          <p:nvPr>
            <p:ph type="title"/>
          </p:nvPr>
        </p:nvSpPr>
        <p:spPr>
          <a:xfrm>
            <a:off x="201168" y="143932"/>
            <a:ext cx="8637900" cy="1017300"/>
          </a:xfrm>
          <a:prstGeom prst="rect">
            <a:avLst/>
          </a:prstGeom>
          <a:noFill/>
          <a:ln>
            <a:noFill/>
          </a:ln>
        </p:spPr>
        <p:txBody>
          <a:bodyPr anchorCtr="0" anchor="ctr" bIns="0" lIns="73150" spcFirstLastPara="1" rIns="0" wrap="square" tIns="0">
            <a:normAutofit/>
          </a:bodyPr>
          <a:lstStyle>
            <a:lvl1pPr lvl="0" rtl="0" algn="l">
              <a:lnSpc>
                <a:spcPct val="100000"/>
              </a:lnSpc>
              <a:spcBef>
                <a:spcPts val="0"/>
              </a:spcBef>
              <a:spcAft>
                <a:spcPts val="0"/>
              </a:spcAft>
              <a:buSzPts val="3000"/>
              <a:buNone/>
              <a:defRPr sz="3000"/>
            </a:lvl1pPr>
            <a:lvl2pPr lvl="1" rtl="0" algn="ctr">
              <a:lnSpc>
                <a:spcPct val="100000"/>
              </a:lnSpc>
              <a:spcBef>
                <a:spcPts val="0"/>
              </a:spcBef>
              <a:spcAft>
                <a:spcPts val="0"/>
              </a:spcAft>
              <a:buSzPts val="18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800"/>
              <a:buNone/>
              <a:defRPr/>
            </a:lvl4pPr>
            <a:lvl5pPr lvl="4" rtl="0" algn="ctr">
              <a:lnSpc>
                <a:spcPct val="100000"/>
              </a:lnSpc>
              <a:spcBef>
                <a:spcPts val="0"/>
              </a:spcBef>
              <a:spcAft>
                <a:spcPts val="0"/>
              </a:spcAft>
              <a:buSzPts val="1800"/>
              <a:buNone/>
              <a:defRPr/>
            </a:lvl5pPr>
            <a:lvl6pPr lvl="5" rtl="0" algn="ctr">
              <a:lnSpc>
                <a:spcPct val="100000"/>
              </a:lnSpc>
              <a:spcBef>
                <a:spcPts val="0"/>
              </a:spcBef>
              <a:spcAft>
                <a:spcPts val="0"/>
              </a:spcAft>
              <a:buSzPts val="1800"/>
              <a:buNone/>
              <a:defRPr/>
            </a:lvl6pPr>
            <a:lvl7pPr lvl="6" rtl="0" algn="ctr">
              <a:lnSpc>
                <a:spcPct val="100000"/>
              </a:lnSpc>
              <a:spcBef>
                <a:spcPts val="0"/>
              </a:spcBef>
              <a:spcAft>
                <a:spcPts val="0"/>
              </a:spcAft>
              <a:buSzPts val="1800"/>
              <a:buNone/>
              <a:defRPr/>
            </a:lvl7pPr>
            <a:lvl8pPr lvl="7" rtl="0" algn="ctr">
              <a:lnSpc>
                <a:spcPct val="100000"/>
              </a:lnSpc>
              <a:spcBef>
                <a:spcPts val="0"/>
              </a:spcBef>
              <a:spcAft>
                <a:spcPts val="0"/>
              </a:spcAft>
              <a:buSzPts val="1800"/>
              <a:buNone/>
              <a:defRPr/>
            </a:lvl8pPr>
            <a:lvl9pPr lvl="8" rtl="0" algn="ctr">
              <a:lnSpc>
                <a:spcPct val="100000"/>
              </a:lnSpc>
              <a:spcBef>
                <a:spcPts val="0"/>
              </a:spcBef>
              <a:spcAft>
                <a:spcPts val="0"/>
              </a:spcAft>
              <a:buSzPts val="1800"/>
              <a:buNone/>
              <a:defRPr/>
            </a:lvl9pPr>
          </a:lstStyle>
          <a:p/>
        </p:txBody>
      </p:sp>
      <p:sp>
        <p:nvSpPr>
          <p:cNvPr id="74" name="Google Shape;74;p15"/>
          <p:cNvSpPr txBox="1"/>
          <p:nvPr>
            <p:ph idx="1" type="body"/>
          </p:nvPr>
        </p:nvSpPr>
        <p:spPr>
          <a:xfrm>
            <a:off x="201168" y="1238250"/>
            <a:ext cx="8637900" cy="3162300"/>
          </a:xfrm>
          <a:prstGeom prst="rect">
            <a:avLst/>
          </a:prstGeom>
          <a:noFill/>
          <a:ln>
            <a:noFill/>
          </a:ln>
        </p:spPr>
        <p:txBody>
          <a:bodyPr anchorCtr="0" anchor="t" bIns="91425" lIns="91425" spcFirstLastPara="1" rIns="91425" wrap="square" tIns="91425">
            <a:normAutofit/>
          </a:bodyPr>
          <a:lstStyle>
            <a:lvl1pPr indent="-228600" lvl="0" marL="457200" rtl="0" algn="l">
              <a:lnSpc>
                <a:spcPct val="144000"/>
              </a:lnSpc>
              <a:spcBef>
                <a:spcPts val="0"/>
              </a:spcBef>
              <a:spcAft>
                <a:spcPts val="0"/>
              </a:spcAft>
              <a:buSzPts val="1800"/>
              <a:buFont typeface="Montserrat"/>
              <a:buNone/>
              <a:defRPr sz="1800">
                <a:latin typeface="Montserrat"/>
                <a:ea typeface="Montserrat"/>
                <a:cs typeface="Montserrat"/>
                <a:sym typeface="Montserrat"/>
              </a:defRPr>
            </a:lvl1pPr>
            <a:lvl2pPr indent="-342900" lvl="1" marL="914400" rtl="0" algn="l">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2pPr>
            <a:lvl3pPr indent="-342900" lvl="2" marL="1371600" rtl="0" algn="l">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3pPr>
            <a:lvl4pPr indent="-342900" lvl="3" marL="1828800" rtl="0" algn="l">
              <a:lnSpc>
                <a:spcPct val="144000"/>
              </a:lnSpc>
              <a:spcBef>
                <a:spcPts val="1000"/>
              </a:spcBef>
              <a:spcAft>
                <a:spcPts val="0"/>
              </a:spcAft>
              <a:buClr>
                <a:schemeClr val="lt2"/>
              </a:buClr>
              <a:buSzPts val="1800"/>
              <a:buFont typeface="Montserrat"/>
              <a:buChar char="●"/>
              <a:defRPr i="0" sz="1800" u="none" cap="none" strike="noStrike">
                <a:latin typeface="Montserrat"/>
                <a:ea typeface="Montserrat"/>
                <a:cs typeface="Montserrat"/>
                <a:sym typeface="Montserrat"/>
              </a:defRPr>
            </a:lvl4pPr>
            <a:lvl5pPr indent="-342900" lvl="4" marL="2286000" rtl="0" algn="l">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5pPr>
            <a:lvl6pPr indent="-342900" lvl="5" marL="2743200" rtl="0" algn="ctr">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6pPr>
            <a:lvl7pPr indent="-342900" lvl="6" marL="3200400" rtl="0" algn="ctr">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7pPr>
            <a:lvl8pPr indent="-342900" lvl="7" marL="3657600" rtl="0" algn="ctr">
              <a:lnSpc>
                <a:spcPct val="144000"/>
              </a:lnSpc>
              <a:spcBef>
                <a:spcPts val="1000"/>
              </a:spcBef>
              <a:spcAft>
                <a:spcPts val="0"/>
              </a:spcAft>
              <a:buClr>
                <a:schemeClr val="lt2"/>
              </a:buClr>
              <a:buSzPts val="1800"/>
              <a:buFont typeface="Montserrat"/>
              <a:buChar char="○"/>
              <a:defRPr sz="1800">
                <a:latin typeface="Montserrat"/>
                <a:ea typeface="Montserrat"/>
                <a:cs typeface="Montserrat"/>
                <a:sym typeface="Montserrat"/>
              </a:defRPr>
            </a:lvl8pPr>
            <a:lvl9pPr indent="-342900" lvl="8" marL="4114800" rtl="0" algn="ctr">
              <a:lnSpc>
                <a:spcPct val="144000"/>
              </a:lnSpc>
              <a:spcBef>
                <a:spcPts val="1000"/>
              </a:spcBef>
              <a:spcAft>
                <a:spcPts val="1000"/>
              </a:spcAft>
              <a:buClr>
                <a:schemeClr val="lt2"/>
              </a:buClr>
              <a:buSzPts val="1800"/>
              <a:buFont typeface="Montserrat"/>
              <a:buChar char="■"/>
              <a:defRPr sz="1800">
                <a:solidFill>
                  <a:schemeClr val="dk2"/>
                </a:solidFill>
                <a:latin typeface="Montserrat"/>
                <a:ea typeface="Montserrat"/>
                <a:cs typeface="Montserrat"/>
                <a:sym typeface="Montserrat"/>
              </a:defRPr>
            </a:lvl9pPr>
          </a:lstStyle>
          <a:p/>
        </p:txBody>
      </p:sp>
    </p:spTree>
  </p:cSld>
  <p:clrMapOvr>
    <a:masterClrMapping/>
  </p:clrMapOvr>
  <p:extLst>
    <p:ext uri="{DCECCB84-F9BA-43D5-87BE-67443E8EF086}">
      <p15:sldGuideLst>
        <p15:guide id="1" orient="horz" pos="7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Statement-Dark Blue" showMasterSp="0">
  <p:cSld name="Statement-Rose">
    <p:bg>
      <p:bgPr>
        <a:solidFill>
          <a:schemeClr val="lt2"/>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194230" y="1398495"/>
            <a:ext cx="8755500" cy="2346600"/>
          </a:xfrm>
          <a:prstGeom prst="rect">
            <a:avLst/>
          </a:prstGeom>
          <a:noFill/>
          <a:ln>
            <a:noFill/>
          </a:ln>
        </p:spPr>
        <p:txBody>
          <a:bodyPr anchorCtr="0" anchor="ctr" bIns="0" lIns="73150" spcFirstLastPara="1" rIns="73150" wrap="square" tIns="0">
            <a:normAutofit/>
          </a:bodyPr>
          <a:lstStyle>
            <a:lvl1pPr lvl="0" rtl="0" algn="ctr">
              <a:lnSpc>
                <a:spcPct val="100000"/>
              </a:lnSpc>
              <a:spcBef>
                <a:spcPts val="0"/>
              </a:spcBef>
              <a:spcAft>
                <a:spcPts val="0"/>
              </a:spcAft>
              <a:buClr>
                <a:schemeClr val="lt1"/>
              </a:buClr>
              <a:buSzPts val="6000"/>
              <a:buFont typeface="Montserrat"/>
              <a:buNone/>
              <a:defRPr sz="6000">
                <a:solidFill>
                  <a:schemeClr val="lt1"/>
                </a:solidFill>
                <a:latin typeface="Montserrat"/>
                <a:ea typeface="Montserrat"/>
                <a:cs typeface="Montserrat"/>
                <a:sym typeface="Montserrat"/>
              </a:defRPr>
            </a:lvl1pPr>
            <a:lvl2pPr lvl="1"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2pPr>
            <a:lvl3pPr lvl="2"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3pPr>
            <a:lvl4pPr lvl="3"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4pPr>
            <a:lvl5pPr lvl="4"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5pPr>
            <a:lvl6pPr lvl="5"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6pPr>
            <a:lvl7pPr lvl="6"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7pPr>
            <a:lvl8pPr lvl="7"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8pPr>
            <a:lvl9pPr lvl="8" rtl="0" algn="ctr">
              <a:lnSpc>
                <a:spcPct val="100000"/>
              </a:lnSpc>
              <a:spcBef>
                <a:spcPts val="0"/>
              </a:spcBef>
              <a:spcAft>
                <a:spcPts val="0"/>
              </a:spcAft>
              <a:buClr>
                <a:schemeClr val="accent3"/>
              </a:buClr>
              <a:buSzPts val="1800"/>
              <a:buFont typeface="Montserrat"/>
              <a:buNone/>
              <a:defRPr>
                <a:latin typeface="Montserrat"/>
                <a:ea typeface="Montserrat"/>
                <a:cs typeface="Montserrat"/>
                <a:sym typeface="Montserrat"/>
              </a:defRPr>
            </a:lvl9pPr>
          </a:lstStyle>
          <a:p/>
        </p:txBody>
      </p:sp>
      <p:sp>
        <p:nvSpPr>
          <p:cNvPr id="77" name="Google Shape;77;p16"/>
          <p:cNvSpPr txBox="1"/>
          <p:nvPr>
            <p:ph idx="12" type="sldNum"/>
          </p:nvPr>
        </p:nvSpPr>
        <p:spPr>
          <a:xfrm>
            <a:off x="8296158" y="4677506"/>
            <a:ext cx="643200" cy="2745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0" lvl="1"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2pPr>
            <a:lvl3pPr indent="0" lvl="2"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3pPr>
            <a:lvl4pPr indent="0" lvl="3"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4pPr>
            <a:lvl5pPr indent="0" lvl="4"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5pPr>
            <a:lvl6pPr indent="0" lvl="5"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6pPr>
            <a:lvl7pPr indent="0" lvl="6"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7pPr>
            <a:lvl8pPr indent="0" lvl="7"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8pPr>
            <a:lvl9pPr indent="0" lvl="8" marL="0" rtl="0" algn="r">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ext Right + Content">
  <p:cSld name="Text Right + Content">
    <p:spTree>
      <p:nvGrpSpPr>
        <p:cNvPr id="78" name="Shape 78"/>
        <p:cNvGrpSpPr/>
        <p:nvPr/>
      </p:nvGrpSpPr>
      <p:grpSpPr>
        <a:xfrm>
          <a:off x="0" y="0"/>
          <a:ext cx="0" cy="0"/>
          <a:chOff x="0" y="0"/>
          <a:chExt cx="0" cy="0"/>
        </a:xfrm>
      </p:grpSpPr>
      <p:sp>
        <p:nvSpPr>
          <p:cNvPr id="79" name="Google Shape;79;p17"/>
          <p:cNvSpPr txBox="1"/>
          <p:nvPr>
            <p:ph type="title"/>
          </p:nvPr>
        </p:nvSpPr>
        <p:spPr>
          <a:xfrm>
            <a:off x="4682500" y="143925"/>
            <a:ext cx="4271100" cy="1017300"/>
          </a:xfrm>
          <a:prstGeom prst="rect">
            <a:avLst/>
          </a:prstGeom>
          <a:noFill/>
          <a:ln>
            <a:noFill/>
          </a:ln>
        </p:spPr>
        <p:txBody>
          <a:bodyPr anchorCtr="0" anchor="ctr" bIns="0" lIns="73150" spcFirstLastPara="1" rIns="73150" wrap="square" tIns="0">
            <a:normAutofit/>
          </a:bodyPr>
          <a:lstStyle>
            <a:lvl1pPr lvl="0" rtl="0" algn="l">
              <a:lnSpc>
                <a:spcPct val="100000"/>
              </a:lnSpc>
              <a:spcBef>
                <a:spcPts val="0"/>
              </a:spcBef>
              <a:spcAft>
                <a:spcPts val="0"/>
              </a:spcAft>
              <a:buSzPts val="3000"/>
              <a:buNone/>
              <a:defRPr sz="3000"/>
            </a:lvl1pPr>
            <a:lvl2pPr lvl="1" rtl="0" algn="ctr">
              <a:lnSpc>
                <a:spcPct val="100000"/>
              </a:lnSpc>
              <a:spcBef>
                <a:spcPts val="0"/>
              </a:spcBef>
              <a:spcAft>
                <a:spcPts val="0"/>
              </a:spcAft>
              <a:buSzPts val="18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800"/>
              <a:buNone/>
              <a:defRPr/>
            </a:lvl4pPr>
            <a:lvl5pPr lvl="4" rtl="0" algn="ctr">
              <a:lnSpc>
                <a:spcPct val="100000"/>
              </a:lnSpc>
              <a:spcBef>
                <a:spcPts val="0"/>
              </a:spcBef>
              <a:spcAft>
                <a:spcPts val="0"/>
              </a:spcAft>
              <a:buSzPts val="1800"/>
              <a:buNone/>
              <a:defRPr/>
            </a:lvl5pPr>
            <a:lvl6pPr lvl="5" rtl="0" algn="ctr">
              <a:lnSpc>
                <a:spcPct val="100000"/>
              </a:lnSpc>
              <a:spcBef>
                <a:spcPts val="0"/>
              </a:spcBef>
              <a:spcAft>
                <a:spcPts val="0"/>
              </a:spcAft>
              <a:buSzPts val="1800"/>
              <a:buNone/>
              <a:defRPr/>
            </a:lvl6pPr>
            <a:lvl7pPr lvl="6" rtl="0" algn="ctr">
              <a:lnSpc>
                <a:spcPct val="100000"/>
              </a:lnSpc>
              <a:spcBef>
                <a:spcPts val="0"/>
              </a:spcBef>
              <a:spcAft>
                <a:spcPts val="0"/>
              </a:spcAft>
              <a:buSzPts val="1800"/>
              <a:buNone/>
              <a:defRPr/>
            </a:lvl7pPr>
            <a:lvl8pPr lvl="7" rtl="0" algn="ctr">
              <a:lnSpc>
                <a:spcPct val="100000"/>
              </a:lnSpc>
              <a:spcBef>
                <a:spcPts val="0"/>
              </a:spcBef>
              <a:spcAft>
                <a:spcPts val="0"/>
              </a:spcAft>
              <a:buSzPts val="1800"/>
              <a:buNone/>
              <a:defRPr/>
            </a:lvl8pPr>
            <a:lvl9pPr lvl="8" rtl="0" algn="ctr">
              <a:lnSpc>
                <a:spcPct val="100000"/>
              </a:lnSpc>
              <a:spcBef>
                <a:spcPts val="0"/>
              </a:spcBef>
              <a:spcAft>
                <a:spcPts val="0"/>
              </a:spcAft>
              <a:buSzPts val="1800"/>
              <a:buNone/>
              <a:defRPr/>
            </a:lvl9pPr>
          </a:lstStyle>
          <a:p/>
        </p:txBody>
      </p:sp>
      <p:sp>
        <p:nvSpPr>
          <p:cNvPr id="80" name="Google Shape;80;p17"/>
          <p:cNvSpPr txBox="1"/>
          <p:nvPr>
            <p:ph idx="12" type="sldNum"/>
          </p:nvPr>
        </p:nvSpPr>
        <p:spPr>
          <a:xfrm>
            <a:off x="8296158" y="4677506"/>
            <a:ext cx="643200" cy="2745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7"/>
          <p:cNvSpPr txBox="1"/>
          <p:nvPr/>
        </p:nvSpPr>
        <p:spPr>
          <a:xfrm>
            <a:off x="7546694" y="-636608"/>
            <a:ext cx="0" cy="0"/>
          </a:xfrm>
          <a:prstGeom prst="rect">
            <a:avLst/>
          </a:prstGeom>
          <a:noFill/>
          <a:ln>
            <a:noFill/>
          </a:ln>
        </p:spPr>
        <p:txBody>
          <a:bodyPr anchorCtr="0" anchor="t" bIns="45700" lIns="45700" spcFirstLastPara="1" rIns="45700" wrap="square" tIns="45700">
            <a:noAutofit/>
          </a:bodyPr>
          <a:lstStyle/>
          <a:p>
            <a:pPr indent="0" lvl="0" marL="0" marR="0" rtl="0" algn="l">
              <a:lnSpc>
                <a:spcPct val="157142"/>
              </a:lnSpc>
              <a:spcBef>
                <a:spcPts val="0"/>
              </a:spcBef>
              <a:spcAft>
                <a:spcPts val="0"/>
              </a:spcAft>
              <a:buClr>
                <a:schemeClr val="accent3"/>
              </a:buClr>
              <a:buSzPts val="1400"/>
              <a:buFont typeface="Arial"/>
              <a:buNone/>
            </a:pPr>
            <a:r>
              <a:t/>
            </a:r>
            <a:endParaRPr b="0" i="0" sz="1400" u="none" cap="none" strike="noStrike">
              <a:solidFill>
                <a:schemeClr val="lt2"/>
              </a:solidFill>
              <a:latin typeface="Arial"/>
              <a:ea typeface="Arial"/>
              <a:cs typeface="Arial"/>
              <a:sym typeface="Arial"/>
            </a:endParaRPr>
          </a:p>
        </p:txBody>
      </p:sp>
      <p:sp>
        <p:nvSpPr>
          <p:cNvPr id="82" name="Google Shape;82;p17"/>
          <p:cNvSpPr txBox="1"/>
          <p:nvPr>
            <p:ph idx="1" type="body"/>
          </p:nvPr>
        </p:nvSpPr>
        <p:spPr>
          <a:xfrm>
            <a:off x="4682500" y="1310575"/>
            <a:ext cx="4188600" cy="31545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Font typeface="Montserrat"/>
              <a:buChar char="●"/>
              <a:defRPr>
                <a:latin typeface="Montserrat"/>
                <a:ea typeface="Montserrat"/>
                <a:cs typeface="Montserrat"/>
                <a:sym typeface="Montserrat"/>
              </a:defRPr>
            </a:lvl1pPr>
            <a:lvl2pPr indent="-317500" lvl="1" marL="914400" rtl="0">
              <a:spcBef>
                <a:spcPts val="1000"/>
              </a:spcBef>
              <a:spcAft>
                <a:spcPts val="0"/>
              </a:spcAft>
              <a:buClr>
                <a:schemeClr val="lt2"/>
              </a:buClr>
              <a:buSzPts val="1400"/>
              <a:buFont typeface="Montserrat"/>
              <a:buChar char="○"/>
              <a:defRPr>
                <a:latin typeface="Montserrat"/>
                <a:ea typeface="Montserrat"/>
                <a:cs typeface="Montserrat"/>
                <a:sym typeface="Montserrat"/>
              </a:defRPr>
            </a:lvl2pPr>
            <a:lvl3pPr indent="-317500" lvl="2" marL="1371600" rtl="0">
              <a:spcBef>
                <a:spcPts val="1000"/>
              </a:spcBef>
              <a:spcAft>
                <a:spcPts val="0"/>
              </a:spcAft>
              <a:buClr>
                <a:schemeClr val="lt2"/>
              </a:buClr>
              <a:buSzPts val="1400"/>
              <a:buFont typeface="Montserrat"/>
              <a:buChar char="■"/>
              <a:defRPr>
                <a:latin typeface="Montserrat"/>
                <a:ea typeface="Montserrat"/>
                <a:cs typeface="Montserrat"/>
                <a:sym typeface="Montserrat"/>
              </a:defRPr>
            </a:lvl3pPr>
            <a:lvl4pPr indent="-317500" lvl="3" marL="1828800" rtl="0">
              <a:spcBef>
                <a:spcPts val="1000"/>
              </a:spcBef>
              <a:spcAft>
                <a:spcPts val="0"/>
              </a:spcAft>
              <a:buClr>
                <a:schemeClr val="lt2"/>
              </a:buClr>
              <a:buSzPts val="1400"/>
              <a:buFont typeface="Montserrat"/>
              <a:buChar char="●"/>
              <a:defRPr>
                <a:latin typeface="Montserrat"/>
                <a:ea typeface="Montserrat"/>
                <a:cs typeface="Montserrat"/>
                <a:sym typeface="Montserrat"/>
              </a:defRPr>
            </a:lvl4pPr>
            <a:lvl5pPr indent="-317500" lvl="4" marL="2286000" rtl="0">
              <a:spcBef>
                <a:spcPts val="1000"/>
              </a:spcBef>
              <a:spcAft>
                <a:spcPts val="0"/>
              </a:spcAft>
              <a:buClr>
                <a:schemeClr val="lt2"/>
              </a:buClr>
              <a:buSzPts val="1400"/>
              <a:buFont typeface="Montserrat"/>
              <a:buChar char="○"/>
              <a:defRPr>
                <a:latin typeface="Montserrat"/>
                <a:ea typeface="Montserrat"/>
                <a:cs typeface="Montserrat"/>
                <a:sym typeface="Montserrat"/>
              </a:defRPr>
            </a:lvl5pPr>
            <a:lvl6pPr indent="-317500" lvl="5" marL="2743200" rtl="0">
              <a:spcBef>
                <a:spcPts val="1000"/>
              </a:spcBef>
              <a:spcAft>
                <a:spcPts val="0"/>
              </a:spcAft>
              <a:buClr>
                <a:schemeClr val="lt2"/>
              </a:buClr>
              <a:buSzPts val="1400"/>
              <a:buFont typeface="Montserrat"/>
              <a:buChar char="■"/>
              <a:defRPr>
                <a:latin typeface="Montserrat"/>
                <a:ea typeface="Montserrat"/>
                <a:cs typeface="Montserrat"/>
                <a:sym typeface="Montserrat"/>
              </a:defRPr>
            </a:lvl6pPr>
            <a:lvl7pPr indent="-317500" lvl="6" marL="3200400" rtl="0">
              <a:spcBef>
                <a:spcPts val="1000"/>
              </a:spcBef>
              <a:spcAft>
                <a:spcPts val="0"/>
              </a:spcAft>
              <a:buClr>
                <a:schemeClr val="lt2"/>
              </a:buClr>
              <a:buSzPts val="1400"/>
              <a:buFont typeface="Montserrat"/>
              <a:buChar char="●"/>
              <a:defRPr>
                <a:latin typeface="Montserrat"/>
                <a:ea typeface="Montserrat"/>
                <a:cs typeface="Montserrat"/>
                <a:sym typeface="Montserrat"/>
              </a:defRPr>
            </a:lvl7pPr>
            <a:lvl8pPr indent="-317500" lvl="7" marL="3657600" rtl="0">
              <a:spcBef>
                <a:spcPts val="1000"/>
              </a:spcBef>
              <a:spcAft>
                <a:spcPts val="0"/>
              </a:spcAft>
              <a:buClr>
                <a:schemeClr val="lt2"/>
              </a:buClr>
              <a:buSzPts val="1400"/>
              <a:buFont typeface="Montserrat"/>
              <a:buChar char="○"/>
              <a:defRPr>
                <a:latin typeface="Montserrat"/>
                <a:ea typeface="Montserrat"/>
                <a:cs typeface="Montserrat"/>
                <a:sym typeface="Montserrat"/>
              </a:defRPr>
            </a:lvl8pPr>
            <a:lvl9pPr indent="-317500" lvl="8" marL="4114800" rtl="0">
              <a:spcBef>
                <a:spcPts val="1000"/>
              </a:spcBef>
              <a:spcAft>
                <a:spcPts val="1000"/>
              </a:spcAft>
              <a:buClr>
                <a:schemeClr val="lt2"/>
              </a:buClr>
              <a:buSzPts val="1400"/>
              <a:buFont typeface="Montserrat"/>
              <a:buChar char="■"/>
              <a:defRPr>
                <a:latin typeface="Montserrat"/>
                <a:ea typeface="Montserrat"/>
                <a:cs typeface="Montserrat"/>
                <a:sym typeface="Montserra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Content Only">
  <p:cSld name="Content Only">
    <p:spTree>
      <p:nvGrpSpPr>
        <p:cNvPr id="83" name="Shape 83"/>
        <p:cNvGrpSpPr/>
        <p:nvPr/>
      </p:nvGrpSpPr>
      <p:grpSpPr>
        <a:xfrm>
          <a:off x="0" y="0"/>
          <a:ext cx="0" cy="0"/>
          <a:chOff x="0" y="0"/>
          <a:chExt cx="0" cy="0"/>
        </a:xfrm>
      </p:grpSpPr>
      <p:sp>
        <p:nvSpPr>
          <p:cNvPr id="84" name="Google Shape;84;p18"/>
          <p:cNvSpPr txBox="1"/>
          <p:nvPr>
            <p:ph idx="12" type="sldNum"/>
          </p:nvPr>
        </p:nvSpPr>
        <p:spPr>
          <a:xfrm>
            <a:off x="8296158" y="4677506"/>
            <a:ext cx="643200" cy="2745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Clr>
                <a:schemeClr val="dk2"/>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8"/>
          <p:cNvSpPr txBox="1"/>
          <p:nvPr>
            <p:ph type="title"/>
          </p:nvPr>
        </p:nvSpPr>
        <p:spPr>
          <a:xfrm>
            <a:off x="201168" y="143932"/>
            <a:ext cx="8637900" cy="1017300"/>
          </a:xfrm>
          <a:prstGeom prst="rect">
            <a:avLst/>
          </a:prstGeom>
          <a:noFill/>
          <a:ln>
            <a:noFill/>
          </a:ln>
        </p:spPr>
        <p:txBody>
          <a:bodyPr anchorCtr="0" anchor="ctr" bIns="0" lIns="73150" spcFirstLastPara="1" rIns="0" wrap="square" tIns="0">
            <a:normAutofit/>
          </a:bodyPr>
          <a:lstStyle>
            <a:lvl1pPr lvl="0" rtl="0" algn="l">
              <a:lnSpc>
                <a:spcPct val="100000"/>
              </a:lnSpc>
              <a:spcBef>
                <a:spcPts val="0"/>
              </a:spcBef>
              <a:spcAft>
                <a:spcPts val="0"/>
              </a:spcAft>
              <a:buSzPts val="3000"/>
              <a:buNone/>
              <a:defRPr sz="3000"/>
            </a:lvl1pPr>
            <a:lvl2pPr lvl="1" rtl="0" algn="ctr">
              <a:lnSpc>
                <a:spcPct val="100000"/>
              </a:lnSpc>
              <a:spcBef>
                <a:spcPts val="0"/>
              </a:spcBef>
              <a:spcAft>
                <a:spcPts val="0"/>
              </a:spcAft>
              <a:buSzPts val="18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800"/>
              <a:buNone/>
              <a:defRPr/>
            </a:lvl4pPr>
            <a:lvl5pPr lvl="4" rtl="0" algn="ctr">
              <a:lnSpc>
                <a:spcPct val="100000"/>
              </a:lnSpc>
              <a:spcBef>
                <a:spcPts val="0"/>
              </a:spcBef>
              <a:spcAft>
                <a:spcPts val="0"/>
              </a:spcAft>
              <a:buSzPts val="1800"/>
              <a:buNone/>
              <a:defRPr/>
            </a:lvl5pPr>
            <a:lvl6pPr lvl="5" rtl="0" algn="ctr">
              <a:lnSpc>
                <a:spcPct val="100000"/>
              </a:lnSpc>
              <a:spcBef>
                <a:spcPts val="0"/>
              </a:spcBef>
              <a:spcAft>
                <a:spcPts val="0"/>
              </a:spcAft>
              <a:buSzPts val="1800"/>
              <a:buNone/>
              <a:defRPr/>
            </a:lvl6pPr>
            <a:lvl7pPr lvl="6" rtl="0" algn="ctr">
              <a:lnSpc>
                <a:spcPct val="100000"/>
              </a:lnSpc>
              <a:spcBef>
                <a:spcPts val="0"/>
              </a:spcBef>
              <a:spcAft>
                <a:spcPts val="0"/>
              </a:spcAft>
              <a:buSzPts val="1800"/>
              <a:buNone/>
              <a:defRPr/>
            </a:lvl7pPr>
            <a:lvl8pPr lvl="7" rtl="0" algn="ctr">
              <a:lnSpc>
                <a:spcPct val="100000"/>
              </a:lnSpc>
              <a:spcBef>
                <a:spcPts val="0"/>
              </a:spcBef>
              <a:spcAft>
                <a:spcPts val="0"/>
              </a:spcAft>
              <a:buSzPts val="1800"/>
              <a:buNone/>
              <a:defRPr/>
            </a:lvl8pPr>
            <a:lvl9pPr lvl="8" rtl="0" algn="ctr">
              <a:lnSpc>
                <a:spcPct val="100000"/>
              </a:lnSpc>
              <a:spcBef>
                <a:spcPts val="0"/>
              </a:spcBef>
              <a:spcAft>
                <a:spcPts val="0"/>
              </a:spcAft>
              <a:buSzPts val="1800"/>
              <a:buNone/>
              <a:defRPr/>
            </a:lvl9pPr>
          </a:lstStyle>
          <a:p/>
        </p:txBody>
      </p:sp>
      <p:sp>
        <p:nvSpPr>
          <p:cNvPr id="86" name="Google Shape;86;p18"/>
          <p:cNvSpPr txBox="1"/>
          <p:nvPr>
            <p:ph idx="1" type="body"/>
          </p:nvPr>
        </p:nvSpPr>
        <p:spPr>
          <a:xfrm>
            <a:off x="201175" y="1229600"/>
            <a:ext cx="8637900" cy="3171000"/>
          </a:xfrm>
          <a:prstGeom prst="rect">
            <a:avLst/>
          </a:prstGeom>
          <a:noFill/>
          <a:ln>
            <a:noFill/>
          </a:ln>
        </p:spPr>
        <p:txBody>
          <a:bodyPr anchorCtr="0" anchor="t" bIns="0" lIns="0" spcFirstLastPara="1" rIns="0" wrap="square" tIns="0">
            <a:normAutofit/>
          </a:bodyPr>
          <a:lstStyle>
            <a:lvl1pPr indent="-228600" lvl="0" marL="457200" rtl="0" algn="l">
              <a:lnSpc>
                <a:spcPct val="144000"/>
              </a:lnSpc>
              <a:spcBef>
                <a:spcPts val="0"/>
              </a:spcBef>
              <a:spcAft>
                <a:spcPts val="0"/>
              </a:spcAft>
              <a:buSzPts val="1800"/>
              <a:buFont typeface="Montserrat"/>
              <a:buNone/>
              <a:defRPr>
                <a:latin typeface="Montserrat"/>
                <a:ea typeface="Montserrat"/>
                <a:cs typeface="Montserrat"/>
                <a:sym typeface="Montserrat"/>
              </a:defRPr>
            </a:lvl1pPr>
            <a:lvl2pPr indent="-317500" lvl="1" marL="914400" rtl="0" algn="l">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2pPr>
            <a:lvl3pPr indent="-317500" lvl="2" marL="1371600" rtl="0" algn="l">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3pPr>
            <a:lvl4pPr indent="-317500" lvl="3" marL="1828800" rtl="0" algn="l">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4pPr>
            <a:lvl5pPr indent="-317500" lvl="4" marL="2286000" rtl="0" algn="l">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5pPr>
            <a:lvl6pPr indent="-317500" lvl="5" marL="2743200" rtl="0" algn="l">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6pPr>
            <a:lvl7pPr indent="-317500" lvl="6" marL="3200400" rtl="0" algn="ctr">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7pPr>
            <a:lvl8pPr indent="-317500" lvl="7" marL="3657600" rtl="0" algn="ctr">
              <a:lnSpc>
                <a:spcPct val="144000"/>
              </a:lnSpc>
              <a:spcBef>
                <a:spcPts val="1000"/>
              </a:spcBef>
              <a:spcAft>
                <a:spcPts val="0"/>
              </a:spcAft>
              <a:buClr>
                <a:schemeClr val="lt2"/>
              </a:buClr>
              <a:buSzPts val="1400"/>
              <a:buFont typeface="Montserrat"/>
              <a:buChar char="○"/>
              <a:defRPr>
                <a:latin typeface="Montserrat"/>
                <a:ea typeface="Montserrat"/>
                <a:cs typeface="Montserrat"/>
                <a:sym typeface="Montserrat"/>
              </a:defRPr>
            </a:lvl8pPr>
            <a:lvl9pPr indent="-317500" lvl="8" marL="4114800" rtl="0" algn="ctr">
              <a:lnSpc>
                <a:spcPct val="144000"/>
              </a:lnSpc>
              <a:spcBef>
                <a:spcPts val="1000"/>
              </a:spcBef>
              <a:spcAft>
                <a:spcPts val="1000"/>
              </a:spcAft>
              <a:buClr>
                <a:schemeClr val="lt2"/>
              </a:buClr>
              <a:buSzPts val="1400"/>
              <a:buFont typeface="Montserrat"/>
              <a:buChar char="■"/>
              <a:defRPr>
                <a:latin typeface="Montserrat"/>
                <a:ea typeface="Montserrat"/>
                <a:cs typeface="Montserrat"/>
                <a:sym typeface="Montserra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cxnSp>
        <p:nvCxnSpPr>
          <p:cNvPr id="20" name="Google Shape;20;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1" name="Google Shape;21;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cxnSp>
        <p:nvCxnSpPr>
          <p:cNvPr id="24" name="Google Shape;24;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5" name="Google Shape;25;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30" name="Google Shape;30;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cxnSp>
        <p:nvCxnSpPr>
          <p:cNvPr id="38" name="Google Shape;38;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9" name="Google Shape;39;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8" name="Google Shape;48;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9" name="Google Shape;49;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8" name="Shape 8"/>
        <p:cNvGrpSpPr/>
        <p:nvPr/>
      </p:nvGrpSpPr>
      <p:grpSpPr>
        <a:xfrm>
          <a:off x="0" y="0"/>
          <a:ext cx="0" cy="0"/>
          <a:chOff x="0" y="0"/>
          <a:chExt cx="0" cy="0"/>
        </a:xfrm>
      </p:grpSpPr>
      <p:sp>
        <p:nvSpPr>
          <p:cNvPr id="9" name="Google Shape;9;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10" name="Google Shape;10;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11" name="Google Shape;11;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nature.com/articles/s41591-020-01177-6"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7.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hyperlink" Target="https://www.rheumatologyadvisor.com/home/general-rheumatology/is-covid-19-associated-arthritis-a-new-disease-entity/" TargetMode="External"/><Relationship Id="rId4" Type="http://schemas.openxmlformats.org/officeDocument/2006/relationships/hyperlink" Target="https://www.arthritis.org/health-wellness/about-arthritis/related-conditions/other-diseases/seeking-clues-to-long-covid" TargetMode="External"/><Relationship Id="rId9" Type="http://schemas.openxmlformats.org/officeDocument/2006/relationships/image" Target="../media/image1.png"/><Relationship Id="rId5" Type="http://schemas.openxmlformats.org/officeDocument/2006/relationships/hyperlink" Target="https://www.thelancet.com/journals/lanrhe/article/PIIS2665-9913(20)30348-9/fulltext?utm_source=healthu#bib2" TargetMode="External"/><Relationship Id="rId6" Type="http://schemas.openxmlformats.org/officeDocument/2006/relationships/hyperlink" Target="https://www.sciencedirect.com/science/article/pii/S1521694222000535?via%3Dihub" TargetMode="External"/><Relationship Id="rId7" Type="http://schemas.openxmlformats.org/officeDocument/2006/relationships/hyperlink" Target="https://doi.org/10.1186/s13018-023-03651-6" TargetMode="External"/><Relationship Id="rId8" Type="http://schemas.openxmlformats.org/officeDocument/2006/relationships/hyperlink" Target="https://doi.org/10.1093/rheumatology/kead16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www.google.com/search?sca_esv=561082501&amp;rlz=1C1VIQF_enUS941US941&amp;sxsrf=AB5stBjYgxzPTQS2hUcKrLWvcbnRTvPMkw:1693342474893&amp;q=inflammation&amp;si=ACFMAn9IMdf-m8dGI-RtPy6zxE7l1O7cnKRRqFE1v-YPvyDUSg5Kkqu9bOLecsP5BOksDplguW-2XnmxKpH_YQP8fuYwuyKkCeCq0-pqWPqwazW2nJEIvEs%3D&amp;expnd=1" TargetMode="External"/><Relationship Id="rId5" Type="http://schemas.openxmlformats.org/officeDocument/2006/relationships/hyperlink" Target="https://www.google.com/search?sca_esv=561082501&amp;rlz=1C1VIQF_enUS941US941&amp;sxsrf=AB5stBjYgxzPTQS2hUcKrLWvcbnRTvPMkw:1693342474893&amp;q=stiffness&amp;si=ACFMAn8hzZSJQsgXIYlkGc-z1vmpeWrJprA4OPkc-SfbIUyzZwij4lEBqrvK-x2hWsRYhBausIa9aBhUdkNEg7wPvAhCmTuamQ%3D%3D&amp;expnd=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4835850" y="322400"/>
            <a:ext cx="4911175" cy="2750250"/>
          </a:xfrm>
          <a:prstGeom prst="rect">
            <a:avLst/>
          </a:prstGeom>
          <a:noFill/>
          <a:ln>
            <a:noFill/>
          </a:ln>
        </p:spPr>
      </p:pic>
      <p:sp>
        <p:nvSpPr>
          <p:cNvPr id="93" name="Google Shape;93;p19"/>
          <p:cNvSpPr txBox="1"/>
          <p:nvPr>
            <p:ph type="title"/>
          </p:nvPr>
        </p:nvSpPr>
        <p:spPr>
          <a:xfrm>
            <a:off x="599750" y="1609344"/>
            <a:ext cx="6706500" cy="1079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sz="3000">
                <a:solidFill>
                  <a:srgbClr val="222222"/>
                </a:solidFill>
                <a:highlight>
                  <a:srgbClr val="FFFFFF"/>
                </a:highlight>
                <a:latin typeface="Arial"/>
                <a:ea typeface="Arial"/>
                <a:cs typeface="Arial"/>
                <a:sym typeface="Arial"/>
              </a:rPr>
              <a:t>COVID -19:</a:t>
            </a:r>
            <a:endParaRPr sz="30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lang="en-US" sz="3000">
                <a:solidFill>
                  <a:srgbClr val="222222"/>
                </a:solidFill>
                <a:highlight>
                  <a:srgbClr val="FFFFFF"/>
                </a:highlight>
                <a:latin typeface="Arial"/>
                <a:ea typeface="Arial"/>
                <a:cs typeface="Arial"/>
                <a:sym typeface="Arial"/>
              </a:rPr>
              <a:t>Reactive arthritis vs Viral arthritis</a:t>
            </a:r>
            <a:endParaRPr sz="3000"/>
          </a:p>
        </p:txBody>
      </p:sp>
      <p:sp>
        <p:nvSpPr>
          <p:cNvPr id="94" name="Google Shape;94;p19"/>
          <p:cNvSpPr txBox="1"/>
          <p:nvPr>
            <p:ph idx="1" type="subTitle"/>
          </p:nvPr>
        </p:nvSpPr>
        <p:spPr>
          <a:xfrm>
            <a:off x="512850" y="3161350"/>
            <a:ext cx="5097000" cy="330600"/>
          </a:xfrm>
          <a:prstGeom prst="rect">
            <a:avLst/>
          </a:prstGeom>
        </p:spPr>
        <p:txBody>
          <a:bodyPr anchorCtr="0" anchor="ctr" bIns="91425" lIns="91425" spcFirstLastPara="1" rIns="91425" wrap="square" tIns="91425">
            <a:normAutofit fontScale="25000" lnSpcReduction="20000"/>
          </a:bodyPr>
          <a:lstStyle/>
          <a:p>
            <a:pPr indent="0" lvl="0" marL="0" rtl="0" algn="l">
              <a:spcBef>
                <a:spcPts val="0"/>
              </a:spcBef>
              <a:spcAft>
                <a:spcPts val="0"/>
              </a:spcAft>
              <a:buNone/>
            </a:pPr>
            <a:r>
              <a:rPr lang="en-US"/>
              <a:t>Corrine Giggee, PA-C, </a:t>
            </a:r>
            <a:endParaRPr/>
          </a:p>
          <a:p>
            <a:pPr indent="0" lvl="0" marL="0" rtl="0" algn="l">
              <a:spcBef>
                <a:spcPts val="1200"/>
              </a:spcBef>
              <a:spcAft>
                <a:spcPts val="0"/>
              </a:spcAft>
              <a:buNone/>
            </a:pPr>
            <a:r>
              <a:rPr lang="en-US"/>
              <a:t>CHI Rheumatology</a:t>
            </a:r>
            <a:endParaRPr/>
          </a:p>
          <a:p>
            <a:pPr indent="0" lvl="0" marL="0" rtl="0" algn="l">
              <a:spcBef>
                <a:spcPts val="1200"/>
              </a:spcBef>
              <a:spcAft>
                <a:spcPts val="0"/>
              </a:spcAft>
              <a:buClr>
                <a:schemeClr val="dk1"/>
              </a:buClr>
              <a:buSzPct val="68750"/>
              <a:buFont typeface="Arial"/>
              <a:buNone/>
            </a:pPr>
            <a:r>
              <a:rPr lang="en-US">
                <a:solidFill>
                  <a:schemeClr val="dk1"/>
                </a:solidFill>
              </a:rPr>
              <a:t>September 22, 2023</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78" name="Google Shape;178;p28"/>
          <p:cNvSpPr txBox="1"/>
          <p:nvPr>
            <p:ph type="title"/>
          </p:nvPr>
        </p:nvSpPr>
        <p:spPr>
          <a:xfrm>
            <a:off x="201171" y="2063100"/>
            <a:ext cx="4294500" cy="1017300"/>
          </a:xfrm>
          <a:prstGeom prst="rect">
            <a:avLst/>
          </a:prstGeom>
        </p:spPr>
        <p:txBody>
          <a:bodyPr anchorCtr="0" anchor="ctr" bIns="0" lIns="73150" spcFirstLastPara="1" rIns="0" wrap="square" tIns="0">
            <a:noAutofit/>
          </a:bodyPr>
          <a:lstStyle/>
          <a:p>
            <a:pPr indent="0" lvl="0" marL="0" rtl="0" algn="ctr">
              <a:spcBef>
                <a:spcPts val="0"/>
              </a:spcBef>
              <a:spcAft>
                <a:spcPts val="0"/>
              </a:spcAft>
              <a:buNone/>
            </a:pPr>
            <a:r>
              <a:rPr lang="en-US" sz="7200"/>
              <a:t>Viral</a:t>
            </a:r>
            <a:endParaRPr sz="7200"/>
          </a:p>
          <a:p>
            <a:pPr indent="0" lvl="0" marL="0" rtl="0" algn="ctr">
              <a:spcBef>
                <a:spcPts val="0"/>
              </a:spcBef>
              <a:spcAft>
                <a:spcPts val="0"/>
              </a:spcAft>
              <a:buNone/>
            </a:pPr>
            <a:r>
              <a:rPr lang="en-US" sz="7200"/>
              <a:t>arthritis</a:t>
            </a:r>
            <a:endParaRPr sz="7200"/>
          </a:p>
        </p:txBody>
      </p:sp>
      <p:sp>
        <p:nvSpPr>
          <p:cNvPr id="179" name="Google Shape;179;p28"/>
          <p:cNvSpPr txBox="1"/>
          <p:nvPr>
            <p:ph type="title"/>
          </p:nvPr>
        </p:nvSpPr>
        <p:spPr>
          <a:xfrm>
            <a:off x="4370850" y="2063100"/>
            <a:ext cx="4568400" cy="1017300"/>
          </a:xfrm>
          <a:prstGeom prst="rect">
            <a:avLst/>
          </a:prstGeom>
        </p:spPr>
        <p:txBody>
          <a:bodyPr anchorCtr="0" anchor="ctr" bIns="0" lIns="73150" spcFirstLastPara="1" rIns="0" wrap="square" tIns="0">
            <a:noAutofit/>
          </a:bodyPr>
          <a:lstStyle/>
          <a:p>
            <a:pPr indent="0" lvl="0" marL="0" rtl="0" algn="ctr">
              <a:spcBef>
                <a:spcPts val="0"/>
              </a:spcBef>
              <a:spcAft>
                <a:spcPts val="0"/>
              </a:spcAft>
              <a:buNone/>
            </a:pPr>
            <a:r>
              <a:rPr lang="en-US" sz="7200"/>
              <a:t>Reactive </a:t>
            </a:r>
            <a:r>
              <a:rPr lang="en-US" sz="7200"/>
              <a:t>arthritis</a:t>
            </a:r>
            <a:endParaRPr sz="7200"/>
          </a:p>
        </p:txBody>
      </p:sp>
      <p:sp>
        <p:nvSpPr>
          <p:cNvPr id="180" name="Google Shape;180;p28"/>
          <p:cNvSpPr txBox="1"/>
          <p:nvPr/>
        </p:nvSpPr>
        <p:spPr>
          <a:xfrm>
            <a:off x="3445650" y="2017650"/>
            <a:ext cx="1947900" cy="11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latin typeface="Pacifico"/>
                <a:ea typeface="Pacifico"/>
                <a:cs typeface="Pacifico"/>
                <a:sym typeface="Pacifico"/>
              </a:rPr>
              <a:t>vs</a:t>
            </a:r>
            <a:endParaRPr sz="6000">
              <a:latin typeface="Pacifico"/>
              <a:ea typeface="Pacifico"/>
              <a:cs typeface="Pacifico"/>
              <a:sym typeface="Pacifico"/>
            </a:endParaRPr>
          </a:p>
        </p:txBody>
      </p:sp>
      <p:pic>
        <p:nvPicPr>
          <p:cNvPr id="181" name="Google Shape;181;p28"/>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88" name="Google Shape;188;p29"/>
          <p:cNvSpPr txBox="1"/>
          <p:nvPr>
            <p:ph type="title"/>
          </p:nvPr>
        </p:nvSpPr>
        <p:spPr>
          <a:xfrm>
            <a:off x="201171" y="133350"/>
            <a:ext cx="4294500" cy="1017300"/>
          </a:xfrm>
          <a:prstGeom prst="rect">
            <a:avLst/>
          </a:prstGeom>
        </p:spPr>
        <p:txBody>
          <a:bodyPr anchorCtr="0" anchor="ctr" bIns="0" lIns="73150" spcFirstLastPara="1" rIns="0" wrap="square" tIns="0">
            <a:normAutofit/>
          </a:bodyPr>
          <a:lstStyle/>
          <a:p>
            <a:pPr indent="0" lvl="0" marL="0" rtl="0" algn="ctr">
              <a:spcBef>
                <a:spcPts val="0"/>
              </a:spcBef>
              <a:spcAft>
                <a:spcPts val="0"/>
              </a:spcAft>
              <a:buNone/>
            </a:pPr>
            <a:r>
              <a:rPr lang="en-US"/>
              <a:t>Viral arthritis</a:t>
            </a:r>
            <a:endParaRPr/>
          </a:p>
        </p:txBody>
      </p:sp>
      <p:sp>
        <p:nvSpPr>
          <p:cNvPr id="189" name="Google Shape;189;p29"/>
          <p:cNvSpPr txBox="1"/>
          <p:nvPr>
            <p:ph idx="1" type="body"/>
          </p:nvPr>
        </p:nvSpPr>
        <p:spPr>
          <a:xfrm>
            <a:off x="201171" y="1238250"/>
            <a:ext cx="4294500" cy="3162300"/>
          </a:xfrm>
          <a:prstGeom prst="rect">
            <a:avLst/>
          </a:prstGeom>
        </p:spPr>
        <p:txBody>
          <a:bodyPr anchorCtr="0" anchor="t" bIns="91425" lIns="91425" spcFirstLastPara="1" rIns="91425" wrap="square" tIns="91425">
            <a:normAutofit/>
          </a:bodyPr>
          <a:lstStyle/>
          <a:p>
            <a:pPr indent="-361950" lvl="0" marL="457200" rtl="0" algn="l">
              <a:lnSpc>
                <a:spcPct val="115000"/>
              </a:lnSpc>
              <a:spcBef>
                <a:spcPts val="0"/>
              </a:spcBef>
              <a:spcAft>
                <a:spcPts val="0"/>
              </a:spcAft>
              <a:buSzPts val="2100"/>
              <a:buChar char="●"/>
            </a:pPr>
            <a:r>
              <a:rPr lang="en-US" sz="2100"/>
              <a:t>Viral Trigger</a:t>
            </a:r>
            <a:endParaRPr sz="2100"/>
          </a:p>
          <a:p>
            <a:pPr indent="-361950" lvl="0" marL="457200" rtl="0" algn="l">
              <a:lnSpc>
                <a:spcPct val="115000"/>
              </a:lnSpc>
              <a:spcBef>
                <a:spcPts val="0"/>
              </a:spcBef>
              <a:spcAft>
                <a:spcPts val="0"/>
              </a:spcAft>
              <a:buSzPts val="2100"/>
              <a:buChar char="●"/>
            </a:pPr>
            <a:r>
              <a:rPr lang="en-US" sz="2100"/>
              <a:t>asymmetric / symmetric polyarticular disease</a:t>
            </a:r>
            <a:endParaRPr sz="2100"/>
          </a:p>
          <a:p>
            <a:pPr indent="-361950" lvl="0" marL="457200" rtl="0" algn="l">
              <a:lnSpc>
                <a:spcPct val="115000"/>
              </a:lnSpc>
              <a:spcBef>
                <a:spcPts val="0"/>
              </a:spcBef>
              <a:spcAft>
                <a:spcPts val="0"/>
              </a:spcAft>
              <a:buSzPts val="2100"/>
              <a:buChar char="●"/>
            </a:pPr>
            <a:r>
              <a:rPr lang="en-US" sz="2100"/>
              <a:t>joint symptoms tend to arise suddenly, often during the acute phase of the infection.</a:t>
            </a:r>
            <a:endParaRPr sz="2100"/>
          </a:p>
          <a:p>
            <a:pPr indent="-361950" lvl="0" marL="457200" rtl="0" algn="l">
              <a:lnSpc>
                <a:spcPct val="115000"/>
              </a:lnSpc>
              <a:spcBef>
                <a:spcPts val="0"/>
              </a:spcBef>
              <a:spcAft>
                <a:spcPts val="0"/>
              </a:spcAft>
              <a:buSzPts val="2100"/>
              <a:buChar char="●"/>
            </a:pPr>
            <a:r>
              <a:rPr lang="en-US" sz="2100"/>
              <a:t>+/- rash</a:t>
            </a:r>
            <a:endParaRPr sz="2100"/>
          </a:p>
        </p:txBody>
      </p:sp>
      <p:sp>
        <p:nvSpPr>
          <p:cNvPr id="190" name="Google Shape;190;p29"/>
          <p:cNvSpPr txBox="1"/>
          <p:nvPr>
            <p:ph idx="1" type="body"/>
          </p:nvPr>
        </p:nvSpPr>
        <p:spPr>
          <a:xfrm>
            <a:off x="4495671" y="1238250"/>
            <a:ext cx="4294500" cy="31623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lang="en-US" sz="2100"/>
              <a:t>Usually Bacterial Trigger</a:t>
            </a:r>
            <a:endParaRPr sz="2100"/>
          </a:p>
          <a:p>
            <a:pPr indent="-361950" lvl="0" marL="457200" rtl="0" algn="l">
              <a:lnSpc>
                <a:spcPct val="115000"/>
              </a:lnSpc>
              <a:spcBef>
                <a:spcPts val="0"/>
              </a:spcBef>
              <a:spcAft>
                <a:spcPts val="0"/>
              </a:spcAft>
              <a:buSzPts val="2100"/>
              <a:buChar char="●"/>
            </a:pPr>
            <a:r>
              <a:rPr lang="en-US" sz="2100"/>
              <a:t>Often combined with GU and Ocular symptoms</a:t>
            </a:r>
            <a:endParaRPr sz="2100"/>
          </a:p>
          <a:p>
            <a:pPr indent="-361950" lvl="0" marL="457200" rtl="0" algn="l">
              <a:lnSpc>
                <a:spcPct val="115000"/>
              </a:lnSpc>
              <a:spcBef>
                <a:spcPts val="0"/>
              </a:spcBef>
              <a:spcAft>
                <a:spcPts val="0"/>
              </a:spcAft>
              <a:buSzPts val="2100"/>
              <a:buChar char="●"/>
            </a:pPr>
            <a:r>
              <a:rPr lang="en-US" sz="2100"/>
              <a:t>Likes big joints / asymmetric</a:t>
            </a:r>
            <a:endParaRPr sz="2100"/>
          </a:p>
          <a:p>
            <a:pPr indent="-361950" lvl="0" marL="457200" rtl="0" algn="l">
              <a:lnSpc>
                <a:spcPct val="115000"/>
              </a:lnSpc>
              <a:spcBef>
                <a:spcPts val="0"/>
              </a:spcBef>
              <a:spcAft>
                <a:spcPts val="0"/>
              </a:spcAft>
              <a:buSzPts val="2100"/>
              <a:buChar char="●"/>
            </a:pPr>
            <a:r>
              <a:rPr lang="en-US" sz="2100"/>
              <a:t>Usually develop after initial infection resolves</a:t>
            </a:r>
            <a:endParaRPr sz="2100"/>
          </a:p>
        </p:txBody>
      </p:sp>
      <p:sp>
        <p:nvSpPr>
          <p:cNvPr id="191" name="Google Shape;191;p29"/>
          <p:cNvSpPr txBox="1"/>
          <p:nvPr>
            <p:ph type="title"/>
          </p:nvPr>
        </p:nvSpPr>
        <p:spPr>
          <a:xfrm>
            <a:off x="4495671" y="133350"/>
            <a:ext cx="4294500" cy="1017300"/>
          </a:xfrm>
          <a:prstGeom prst="rect">
            <a:avLst/>
          </a:prstGeom>
        </p:spPr>
        <p:txBody>
          <a:bodyPr anchorCtr="0" anchor="ctr" bIns="0" lIns="73150" spcFirstLastPara="1" rIns="0" wrap="square" tIns="0">
            <a:normAutofit/>
          </a:bodyPr>
          <a:lstStyle/>
          <a:p>
            <a:pPr indent="0" lvl="0" marL="0" rtl="0" algn="ctr">
              <a:spcBef>
                <a:spcPts val="0"/>
              </a:spcBef>
              <a:spcAft>
                <a:spcPts val="0"/>
              </a:spcAft>
              <a:buNone/>
            </a:pPr>
            <a:r>
              <a:rPr lang="en-US"/>
              <a:t>Reactive arthritis</a:t>
            </a:r>
            <a:endParaRPr/>
          </a:p>
        </p:txBody>
      </p:sp>
      <p:sp>
        <p:nvSpPr>
          <p:cNvPr id="192" name="Google Shape;192;p29"/>
          <p:cNvSpPr txBox="1"/>
          <p:nvPr/>
        </p:nvSpPr>
        <p:spPr>
          <a:xfrm>
            <a:off x="4107600" y="318750"/>
            <a:ext cx="776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Pacifico"/>
                <a:ea typeface="Pacifico"/>
                <a:cs typeface="Pacifico"/>
                <a:sym typeface="Pacifico"/>
              </a:rPr>
              <a:t>vs</a:t>
            </a:r>
            <a:endParaRPr sz="3000">
              <a:latin typeface="Pacifico"/>
              <a:ea typeface="Pacifico"/>
              <a:cs typeface="Pacifico"/>
              <a:sym typeface="Pacifico"/>
            </a:endParaRPr>
          </a:p>
        </p:txBody>
      </p:sp>
      <p:pic>
        <p:nvPicPr>
          <p:cNvPr id="193" name="Google Shape;193;p29"/>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8" name="Shape 198"/>
        <p:cNvGrpSpPr/>
        <p:nvPr/>
      </p:nvGrpSpPr>
      <p:grpSpPr>
        <a:xfrm>
          <a:off x="0" y="0"/>
          <a:ext cx="0" cy="0"/>
          <a:chOff x="0" y="0"/>
          <a:chExt cx="0" cy="0"/>
        </a:xfrm>
      </p:grpSpPr>
      <p:sp>
        <p:nvSpPr>
          <p:cNvPr id="199" name="Google Shape;199;p3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solidFill>
                  <a:schemeClr val="lt1"/>
                </a:solidFill>
              </a:rPr>
              <a:t>Viral Arthritis</a:t>
            </a:r>
            <a:endParaRPr>
              <a:solidFill>
                <a:schemeClr val="lt1"/>
              </a:solidFill>
            </a:endParaRPr>
          </a:p>
        </p:txBody>
      </p:sp>
      <p:sp>
        <p:nvSpPr>
          <p:cNvPr id="200" name="Google Shape;20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pic>
        <p:nvPicPr>
          <p:cNvPr id="201" name="Google Shape;201;p30"/>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08" name="Google Shape;208;p31"/>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Viral Arthritis</a:t>
            </a:r>
            <a:endParaRPr/>
          </a:p>
        </p:txBody>
      </p:sp>
      <p:sp>
        <p:nvSpPr>
          <p:cNvPr id="209" name="Google Shape;209;p31"/>
          <p:cNvSpPr txBox="1"/>
          <p:nvPr>
            <p:ph idx="1" type="body"/>
          </p:nvPr>
        </p:nvSpPr>
        <p:spPr>
          <a:xfrm>
            <a:off x="201168" y="1238250"/>
            <a:ext cx="8637900" cy="3162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US" sz="2450">
                <a:latin typeface="Arial"/>
                <a:ea typeface="Arial"/>
                <a:cs typeface="Arial"/>
                <a:sym typeface="Arial"/>
              </a:rPr>
              <a:t>Viral infections are a known cause of acute arthralgia and arthritis, Can occur during or after infection by various pathogens, including: </a:t>
            </a:r>
            <a:endParaRPr sz="2450">
              <a:latin typeface="Arial"/>
              <a:ea typeface="Arial"/>
              <a:cs typeface="Arial"/>
              <a:sym typeface="Arial"/>
            </a:endParaRPr>
          </a:p>
          <a:p>
            <a:pPr indent="0" lvl="0" marL="0" rtl="0" algn="ctr">
              <a:lnSpc>
                <a:spcPct val="100000"/>
              </a:lnSpc>
              <a:spcBef>
                <a:spcPts val="1000"/>
              </a:spcBef>
              <a:spcAft>
                <a:spcPts val="0"/>
              </a:spcAft>
              <a:buNone/>
            </a:pPr>
            <a:r>
              <a:rPr b="1" lang="en-US" sz="2450">
                <a:latin typeface="Arial"/>
                <a:ea typeface="Arial"/>
                <a:cs typeface="Arial"/>
                <a:sym typeface="Arial"/>
              </a:rPr>
              <a:t>Hepatitis B virus, Hepatitis C virus, parvovirus, </a:t>
            </a:r>
            <a:endParaRPr b="1" sz="2450">
              <a:latin typeface="Arial"/>
              <a:ea typeface="Arial"/>
              <a:cs typeface="Arial"/>
              <a:sym typeface="Arial"/>
            </a:endParaRPr>
          </a:p>
          <a:p>
            <a:pPr indent="0" lvl="0" marL="0" rtl="0" algn="ctr">
              <a:lnSpc>
                <a:spcPct val="150000"/>
              </a:lnSpc>
              <a:spcBef>
                <a:spcPts val="1000"/>
              </a:spcBef>
              <a:spcAft>
                <a:spcPts val="0"/>
              </a:spcAft>
              <a:buNone/>
            </a:pPr>
            <a:r>
              <a:rPr b="1" lang="en-US" sz="2450">
                <a:latin typeface="Arial"/>
                <a:ea typeface="Arial"/>
                <a:cs typeface="Arial"/>
                <a:sym typeface="Arial"/>
              </a:rPr>
              <a:t>Epstein-Barr virus, HIV, alphavirus, and Zika virus. </a:t>
            </a:r>
            <a:endParaRPr b="1" sz="2450">
              <a:latin typeface="Arial"/>
              <a:ea typeface="Arial"/>
              <a:cs typeface="Arial"/>
              <a:sym typeface="Arial"/>
            </a:endParaRPr>
          </a:p>
          <a:p>
            <a:pPr indent="0" lvl="0" marL="0" rtl="0" algn="l">
              <a:spcBef>
                <a:spcPts val="1000"/>
              </a:spcBef>
              <a:spcAft>
                <a:spcPts val="1000"/>
              </a:spcAft>
              <a:buNone/>
            </a:pPr>
            <a:r>
              <a:t/>
            </a:r>
            <a:endParaRPr sz="2150">
              <a:solidFill>
                <a:srgbClr val="505050"/>
              </a:solidFill>
              <a:latin typeface="Arial"/>
              <a:ea typeface="Arial"/>
              <a:cs typeface="Arial"/>
              <a:sym typeface="Arial"/>
            </a:endParaRPr>
          </a:p>
        </p:txBody>
      </p:sp>
      <p:sp>
        <p:nvSpPr>
          <p:cNvPr id="210" name="Google Shape;210;p31"/>
          <p:cNvSpPr txBox="1"/>
          <p:nvPr/>
        </p:nvSpPr>
        <p:spPr>
          <a:xfrm rot="-1213101">
            <a:off x="6866648" y="3719053"/>
            <a:ext cx="1566845" cy="550783"/>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en-US" sz="1800">
                <a:solidFill>
                  <a:srgbClr val="FF0000"/>
                </a:solidFill>
              </a:rPr>
              <a:t>COVID?</a:t>
            </a:r>
            <a:endParaRPr b="1" sz="1800">
              <a:solidFill>
                <a:srgbClr val="FF0000"/>
              </a:solidFill>
            </a:endParaRPr>
          </a:p>
        </p:txBody>
      </p:sp>
      <p:pic>
        <p:nvPicPr>
          <p:cNvPr id="211" name="Google Shape;211;p31"/>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18" name="Google Shape;218;p32"/>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Diagnosis of Viral Arthritis</a:t>
            </a:r>
            <a:endParaRPr/>
          </a:p>
        </p:txBody>
      </p:sp>
      <p:sp>
        <p:nvSpPr>
          <p:cNvPr id="219" name="Google Shape;219;p32"/>
          <p:cNvSpPr txBox="1"/>
          <p:nvPr>
            <p:ph idx="1" type="body"/>
          </p:nvPr>
        </p:nvSpPr>
        <p:spPr>
          <a:xfrm>
            <a:off x="201168" y="935270"/>
            <a:ext cx="8637900" cy="32553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None/>
            </a:pPr>
            <a:r>
              <a:rPr lang="en-US" sz="3200"/>
              <a:t>History</a:t>
            </a:r>
            <a:r>
              <a:rPr lang="en-US" sz="3200"/>
              <a:t> </a:t>
            </a:r>
            <a:endParaRPr sz="3200"/>
          </a:p>
          <a:p>
            <a:pPr indent="0" lvl="0" marL="0" rtl="0" algn="ctr">
              <a:lnSpc>
                <a:spcPct val="115000"/>
              </a:lnSpc>
              <a:spcBef>
                <a:spcPts val="1000"/>
              </a:spcBef>
              <a:spcAft>
                <a:spcPts val="0"/>
              </a:spcAft>
              <a:buNone/>
            </a:pPr>
            <a:r>
              <a:rPr lang="en-US" sz="3200"/>
              <a:t>Serological testing</a:t>
            </a:r>
            <a:endParaRPr sz="3200"/>
          </a:p>
          <a:p>
            <a:pPr indent="0" lvl="0" marL="0" rtl="0" algn="ctr">
              <a:lnSpc>
                <a:spcPct val="115000"/>
              </a:lnSpc>
              <a:spcBef>
                <a:spcPts val="1000"/>
              </a:spcBef>
              <a:spcAft>
                <a:spcPts val="0"/>
              </a:spcAft>
              <a:buNone/>
            </a:pPr>
            <a:r>
              <a:rPr lang="en-US" sz="3200"/>
              <a:t>General work up </a:t>
            </a:r>
            <a:endParaRPr sz="3200"/>
          </a:p>
          <a:p>
            <a:pPr indent="0" lvl="0" marL="0" rtl="0" algn="ctr">
              <a:lnSpc>
                <a:spcPct val="115000"/>
              </a:lnSpc>
              <a:spcBef>
                <a:spcPts val="1000"/>
              </a:spcBef>
              <a:spcAft>
                <a:spcPts val="1000"/>
              </a:spcAft>
              <a:buNone/>
            </a:pPr>
            <a:r>
              <a:rPr lang="en-US" sz="3200"/>
              <a:t>Synovial Fluid Analysis</a:t>
            </a:r>
            <a:endParaRPr sz="3200"/>
          </a:p>
        </p:txBody>
      </p:sp>
      <p:pic>
        <p:nvPicPr>
          <p:cNvPr id="220" name="Google Shape;220;p32"/>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27" name="Google Shape;227;p33"/>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Management of Viral Arthritis</a:t>
            </a:r>
            <a:endParaRPr/>
          </a:p>
        </p:txBody>
      </p:sp>
      <p:sp>
        <p:nvSpPr>
          <p:cNvPr id="228" name="Google Shape;228;p33"/>
          <p:cNvSpPr txBox="1"/>
          <p:nvPr>
            <p:ph idx="1" type="body"/>
          </p:nvPr>
        </p:nvSpPr>
        <p:spPr>
          <a:xfrm>
            <a:off x="201168" y="1238250"/>
            <a:ext cx="8637900" cy="316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US" sz="3400"/>
              <a:t>Antiviral therapy (?)</a:t>
            </a:r>
            <a:endParaRPr b="1" sz="3400"/>
          </a:p>
          <a:p>
            <a:pPr indent="0" lvl="0" marL="0" rtl="0" algn="ctr">
              <a:spcBef>
                <a:spcPts val="1000"/>
              </a:spcBef>
              <a:spcAft>
                <a:spcPts val="0"/>
              </a:spcAft>
              <a:buNone/>
            </a:pPr>
            <a:r>
              <a:rPr b="1" lang="en-US" sz="3400"/>
              <a:t>Analgesics / NSAIDS</a:t>
            </a:r>
            <a:endParaRPr b="1" sz="3400"/>
          </a:p>
          <a:p>
            <a:pPr indent="0" lvl="0" marL="0" rtl="0" algn="ctr">
              <a:spcBef>
                <a:spcPts val="1000"/>
              </a:spcBef>
              <a:spcAft>
                <a:spcPts val="1000"/>
              </a:spcAft>
              <a:buNone/>
            </a:pPr>
            <a:r>
              <a:rPr b="1" lang="en-US" sz="3400"/>
              <a:t>Time</a:t>
            </a:r>
            <a:endParaRPr b="1" sz="3400"/>
          </a:p>
        </p:txBody>
      </p:sp>
      <p:pic>
        <p:nvPicPr>
          <p:cNvPr id="229" name="Google Shape;229;p33"/>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sp>
        <p:nvSpPr>
          <p:cNvPr id="235" name="Google Shape;235;p3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solidFill>
                  <a:schemeClr val="lt1"/>
                </a:solidFill>
              </a:rPr>
              <a:t>Reactive Arthritis</a:t>
            </a:r>
            <a:endParaRPr>
              <a:solidFill>
                <a:schemeClr val="lt1"/>
              </a:solidFill>
            </a:endParaRPr>
          </a:p>
        </p:txBody>
      </p:sp>
      <p:sp>
        <p:nvSpPr>
          <p:cNvPr id="236" name="Google Shape;23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pic>
        <p:nvPicPr>
          <p:cNvPr id="237" name="Google Shape;237;p34"/>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44" name="Google Shape;244;p35"/>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Reactive </a:t>
            </a:r>
            <a:r>
              <a:rPr lang="en-US"/>
              <a:t>Arthritis</a:t>
            </a:r>
            <a:endParaRPr/>
          </a:p>
        </p:txBody>
      </p:sp>
      <p:pic>
        <p:nvPicPr>
          <p:cNvPr id="245" name="Google Shape;245;p35"/>
          <p:cNvPicPr preferRelativeResize="0"/>
          <p:nvPr/>
        </p:nvPicPr>
        <p:blipFill>
          <a:blip r:embed="rId3">
            <a:alphaModFix/>
          </a:blip>
          <a:stretch>
            <a:fillRect/>
          </a:stretch>
        </p:blipFill>
        <p:spPr>
          <a:xfrm>
            <a:off x="2227113" y="999412"/>
            <a:ext cx="4842176" cy="3948525"/>
          </a:xfrm>
          <a:prstGeom prst="rect">
            <a:avLst/>
          </a:prstGeom>
          <a:noFill/>
          <a:ln>
            <a:noFill/>
          </a:ln>
        </p:spPr>
      </p:pic>
      <p:pic>
        <p:nvPicPr>
          <p:cNvPr id="246" name="Google Shape;246;p35"/>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53" name="Google Shape;253;p36"/>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Diagnosis of </a:t>
            </a:r>
            <a:r>
              <a:rPr lang="en-US"/>
              <a:t>Reactive Arthritis</a:t>
            </a:r>
            <a:endParaRPr/>
          </a:p>
        </p:txBody>
      </p:sp>
      <p:sp>
        <p:nvSpPr>
          <p:cNvPr id="254" name="Google Shape;254;p36"/>
          <p:cNvSpPr txBox="1"/>
          <p:nvPr>
            <p:ph idx="1" type="body"/>
          </p:nvPr>
        </p:nvSpPr>
        <p:spPr>
          <a:xfrm>
            <a:off x="201168" y="1238250"/>
            <a:ext cx="8637900" cy="31623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3450">
                <a:latin typeface="Arial"/>
                <a:ea typeface="Arial"/>
                <a:cs typeface="Arial"/>
                <a:sym typeface="Arial"/>
              </a:rPr>
              <a:t>History</a:t>
            </a:r>
            <a:endParaRPr sz="3650">
              <a:latin typeface="Arial"/>
              <a:ea typeface="Arial"/>
              <a:cs typeface="Arial"/>
              <a:sym typeface="Arial"/>
            </a:endParaRPr>
          </a:p>
          <a:p>
            <a:pPr indent="0" lvl="0" marL="0" rtl="0" algn="ctr">
              <a:lnSpc>
                <a:spcPct val="115000"/>
              </a:lnSpc>
              <a:spcBef>
                <a:spcPts val="0"/>
              </a:spcBef>
              <a:spcAft>
                <a:spcPts val="0"/>
              </a:spcAft>
              <a:buNone/>
            </a:pPr>
            <a:r>
              <a:rPr lang="en-US" sz="3450">
                <a:latin typeface="Arial"/>
                <a:ea typeface="Arial"/>
                <a:cs typeface="Arial"/>
                <a:sym typeface="Arial"/>
              </a:rPr>
              <a:t>HLA B27</a:t>
            </a:r>
            <a:endParaRPr sz="3450">
              <a:latin typeface="Arial"/>
              <a:ea typeface="Arial"/>
              <a:cs typeface="Arial"/>
              <a:sym typeface="Arial"/>
            </a:endParaRPr>
          </a:p>
          <a:p>
            <a:pPr indent="0" lvl="0" marL="0" rtl="0" algn="ctr">
              <a:lnSpc>
                <a:spcPct val="115000"/>
              </a:lnSpc>
              <a:spcBef>
                <a:spcPts val="0"/>
              </a:spcBef>
              <a:spcAft>
                <a:spcPts val="0"/>
              </a:spcAft>
              <a:buNone/>
            </a:pPr>
            <a:r>
              <a:rPr lang="en-US" sz="3450">
                <a:latin typeface="Arial"/>
                <a:ea typeface="Arial"/>
                <a:cs typeface="Arial"/>
                <a:sym typeface="Arial"/>
              </a:rPr>
              <a:t>Culture</a:t>
            </a:r>
            <a:endParaRPr sz="3450">
              <a:latin typeface="Arial"/>
              <a:ea typeface="Arial"/>
              <a:cs typeface="Arial"/>
              <a:sym typeface="Arial"/>
            </a:endParaRPr>
          </a:p>
          <a:p>
            <a:pPr indent="0" lvl="0" marL="0" rtl="0" algn="ctr">
              <a:lnSpc>
                <a:spcPct val="115000"/>
              </a:lnSpc>
              <a:spcBef>
                <a:spcPts val="0"/>
              </a:spcBef>
              <a:spcAft>
                <a:spcPts val="0"/>
              </a:spcAft>
              <a:buNone/>
            </a:pPr>
            <a:r>
              <a:rPr lang="en-US" sz="3450">
                <a:latin typeface="Arial"/>
                <a:ea typeface="Arial"/>
                <a:cs typeface="Arial"/>
                <a:sym typeface="Arial"/>
              </a:rPr>
              <a:t>Joint fluid (synovial fluid) test. </a:t>
            </a:r>
            <a:endParaRPr sz="3450">
              <a:latin typeface="Arial"/>
              <a:ea typeface="Arial"/>
              <a:cs typeface="Arial"/>
              <a:sym typeface="Arial"/>
            </a:endParaRPr>
          </a:p>
          <a:p>
            <a:pPr indent="0" lvl="0" marL="0" rtl="0" algn="l">
              <a:spcBef>
                <a:spcPts val="2400"/>
              </a:spcBef>
              <a:spcAft>
                <a:spcPts val="1000"/>
              </a:spcAft>
              <a:buNone/>
            </a:pPr>
            <a:r>
              <a:t/>
            </a:r>
            <a:endParaRPr sz="2550">
              <a:latin typeface="Arial"/>
              <a:ea typeface="Arial"/>
              <a:cs typeface="Arial"/>
              <a:sym typeface="Arial"/>
            </a:endParaRPr>
          </a:p>
        </p:txBody>
      </p:sp>
      <p:pic>
        <p:nvPicPr>
          <p:cNvPr id="255" name="Google Shape;255;p36"/>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62" name="Google Shape;262;p37"/>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Treating </a:t>
            </a:r>
            <a:r>
              <a:rPr lang="en-US"/>
              <a:t>Reactive Arthritis</a:t>
            </a:r>
            <a:endParaRPr/>
          </a:p>
        </p:txBody>
      </p:sp>
      <p:sp>
        <p:nvSpPr>
          <p:cNvPr id="263" name="Google Shape;263;p37"/>
          <p:cNvSpPr txBox="1"/>
          <p:nvPr>
            <p:ph idx="1" type="body"/>
          </p:nvPr>
        </p:nvSpPr>
        <p:spPr>
          <a:xfrm>
            <a:off x="201168" y="1238250"/>
            <a:ext cx="8637900" cy="31623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b="1" lang="en-US" sz="3850">
                <a:latin typeface="Arial"/>
                <a:ea typeface="Arial"/>
                <a:cs typeface="Arial"/>
                <a:sym typeface="Arial"/>
              </a:rPr>
              <a:t>NSAIDs </a:t>
            </a:r>
            <a:endParaRPr b="1" sz="3850">
              <a:latin typeface="Arial"/>
              <a:ea typeface="Arial"/>
              <a:cs typeface="Arial"/>
              <a:sym typeface="Arial"/>
            </a:endParaRPr>
          </a:p>
          <a:p>
            <a:pPr indent="0" lvl="0" marL="0" rtl="0" algn="ctr">
              <a:lnSpc>
                <a:spcPct val="115000"/>
              </a:lnSpc>
              <a:spcBef>
                <a:spcPts val="1000"/>
              </a:spcBef>
              <a:spcAft>
                <a:spcPts val="0"/>
              </a:spcAft>
              <a:buNone/>
            </a:pPr>
            <a:r>
              <a:rPr b="1" lang="en-US" sz="3850">
                <a:latin typeface="Arial"/>
                <a:ea typeface="Arial"/>
                <a:cs typeface="Arial"/>
                <a:sym typeface="Arial"/>
              </a:rPr>
              <a:t>Steroids</a:t>
            </a:r>
            <a:endParaRPr b="1" sz="3850">
              <a:latin typeface="Arial"/>
              <a:ea typeface="Arial"/>
              <a:cs typeface="Arial"/>
              <a:sym typeface="Arial"/>
            </a:endParaRPr>
          </a:p>
          <a:p>
            <a:pPr indent="0" lvl="0" marL="0" rtl="0" algn="ctr">
              <a:lnSpc>
                <a:spcPct val="115000"/>
              </a:lnSpc>
              <a:spcBef>
                <a:spcPts val="1000"/>
              </a:spcBef>
              <a:spcAft>
                <a:spcPts val="0"/>
              </a:spcAft>
              <a:buNone/>
            </a:pPr>
            <a:r>
              <a:rPr b="1" lang="en-US" sz="3900">
                <a:latin typeface="Arial"/>
                <a:ea typeface="Arial"/>
                <a:cs typeface="Arial"/>
                <a:sym typeface="Arial"/>
              </a:rPr>
              <a:t>Rheumatoid arthritis drugs</a:t>
            </a:r>
            <a:endParaRPr b="1" sz="3850">
              <a:latin typeface="Arial"/>
              <a:ea typeface="Arial"/>
              <a:cs typeface="Arial"/>
              <a:sym typeface="Arial"/>
            </a:endParaRPr>
          </a:p>
        </p:txBody>
      </p:sp>
      <p:pic>
        <p:nvPicPr>
          <p:cNvPr id="264" name="Google Shape;264;p37"/>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01" name="Google Shape;101;p20"/>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Ugh… Not again! </a:t>
            </a:r>
            <a:endParaRPr/>
          </a:p>
        </p:txBody>
      </p:sp>
      <p:pic>
        <p:nvPicPr>
          <p:cNvPr id="102" name="Google Shape;102;p20"/>
          <p:cNvPicPr preferRelativeResize="0"/>
          <p:nvPr/>
        </p:nvPicPr>
        <p:blipFill>
          <a:blip r:embed="rId3">
            <a:alphaModFix/>
          </a:blip>
          <a:stretch>
            <a:fillRect/>
          </a:stretch>
        </p:blipFill>
        <p:spPr>
          <a:xfrm>
            <a:off x="1379338" y="1000032"/>
            <a:ext cx="6537720" cy="3677468"/>
          </a:xfrm>
          <a:prstGeom prst="rect">
            <a:avLst/>
          </a:prstGeom>
          <a:noFill/>
          <a:ln>
            <a:noFill/>
          </a:ln>
        </p:spPr>
      </p:pic>
      <p:pic>
        <p:nvPicPr>
          <p:cNvPr id="103" name="Google Shape;103;p20"/>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194230" y="1398495"/>
            <a:ext cx="8755500" cy="2346600"/>
          </a:xfrm>
          <a:prstGeom prst="rect">
            <a:avLst/>
          </a:prstGeom>
        </p:spPr>
        <p:txBody>
          <a:bodyPr anchorCtr="0" anchor="ctr" bIns="0" lIns="73150" spcFirstLastPara="1" rIns="73150" wrap="square" tIns="0">
            <a:normAutofit/>
          </a:bodyPr>
          <a:lstStyle/>
          <a:p>
            <a:pPr indent="0" lvl="0" marL="0" rtl="0" algn="ctr">
              <a:spcBef>
                <a:spcPts val="0"/>
              </a:spcBef>
              <a:spcAft>
                <a:spcPts val="0"/>
              </a:spcAft>
              <a:buNone/>
            </a:pPr>
            <a:r>
              <a:rPr lang="en-US"/>
              <a:t>What about Long COVID and Joints:</a:t>
            </a:r>
            <a:endParaRPr/>
          </a:p>
        </p:txBody>
      </p:sp>
      <p:sp>
        <p:nvSpPr>
          <p:cNvPr id="271" name="Google Shape;271;p38"/>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800"/>
              <a:buFont typeface="Arial"/>
              <a:buNone/>
            </a:pPr>
            <a:fld id="{00000000-1234-1234-1234-123412341234}" type="slidenum">
              <a:rPr lang="en-US"/>
              <a:t>‹#›</a:t>
            </a:fld>
            <a:endParaRPr/>
          </a:p>
        </p:txBody>
      </p:sp>
      <p:pic>
        <p:nvPicPr>
          <p:cNvPr id="272" name="Google Shape;272;p38"/>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79" name="Google Shape;279;p39"/>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Case Study: </a:t>
            </a:r>
            <a:endParaRPr/>
          </a:p>
        </p:txBody>
      </p:sp>
      <p:sp>
        <p:nvSpPr>
          <p:cNvPr id="280" name="Google Shape;280;p39"/>
          <p:cNvSpPr txBox="1"/>
          <p:nvPr>
            <p:ph idx="1" type="body"/>
          </p:nvPr>
        </p:nvSpPr>
        <p:spPr>
          <a:xfrm>
            <a:off x="201168" y="1240070"/>
            <a:ext cx="8637900" cy="3255300"/>
          </a:xfrm>
          <a:prstGeom prst="rect">
            <a:avLst/>
          </a:prstGeom>
        </p:spPr>
        <p:txBody>
          <a:bodyPr anchorCtr="0" anchor="t" bIns="45700" lIns="91425" spcFirstLastPara="1" rIns="91425" wrap="square" tIns="45700">
            <a:normAutofit/>
          </a:bodyPr>
          <a:lstStyle/>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53 y/o previously healthy male</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Admitted for SOB due to COVID x12 days</a:t>
            </a:r>
            <a:endParaRPr sz="2000">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US" sz="2000">
                <a:latin typeface="Arial"/>
                <a:ea typeface="Arial"/>
                <a:cs typeface="Arial"/>
                <a:sym typeface="Arial"/>
              </a:rPr>
              <a:t>Severe joint pain and fever 2 days after discharge.</a:t>
            </a:r>
            <a:endParaRPr sz="2500"/>
          </a:p>
        </p:txBody>
      </p:sp>
      <p:sp>
        <p:nvSpPr>
          <p:cNvPr id="281" name="Google Shape;281;p39"/>
          <p:cNvSpPr txBox="1"/>
          <p:nvPr/>
        </p:nvSpPr>
        <p:spPr>
          <a:xfrm>
            <a:off x="508200" y="2571750"/>
            <a:ext cx="4421700" cy="10158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Work up: </a:t>
            </a:r>
            <a:endParaRPr sz="1800">
              <a:solidFill>
                <a:schemeClr val="dk1"/>
              </a:solidFill>
            </a:endParaRPr>
          </a:p>
          <a:p>
            <a:pPr indent="0" lvl="0" marL="0" rtl="0" algn="l">
              <a:spcBef>
                <a:spcPts val="0"/>
              </a:spcBef>
              <a:spcAft>
                <a:spcPts val="0"/>
              </a:spcAft>
              <a:buNone/>
            </a:pPr>
            <a:r>
              <a:rPr lang="en-US" sz="1800">
                <a:solidFill>
                  <a:schemeClr val="dk1"/>
                </a:solidFill>
              </a:rPr>
              <a:t>Synovial fluid: Inflammatory, no infection</a:t>
            </a:r>
            <a:endParaRPr sz="1800">
              <a:solidFill>
                <a:schemeClr val="dk1"/>
              </a:solidFill>
            </a:endParaRPr>
          </a:p>
          <a:p>
            <a:pPr indent="0" lvl="0" marL="0" rtl="0" algn="l">
              <a:spcBef>
                <a:spcPts val="0"/>
              </a:spcBef>
              <a:spcAft>
                <a:spcPts val="0"/>
              </a:spcAft>
              <a:buNone/>
            </a:pPr>
            <a:r>
              <a:rPr lang="en-US" sz="1800">
                <a:solidFill>
                  <a:schemeClr val="dk1"/>
                </a:solidFill>
              </a:rPr>
              <a:t>Blood work: Negative HLA B27, CCP, RF</a:t>
            </a:r>
            <a:endParaRPr sz="1800">
              <a:solidFill>
                <a:schemeClr val="dk1"/>
              </a:solidFill>
            </a:endParaRPr>
          </a:p>
        </p:txBody>
      </p:sp>
      <p:sp>
        <p:nvSpPr>
          <p:cNvPr id="282" name="Google Shape;282;p39"/>
          <p:cNvSpPr txBox="1"/>
          <p:nvPr/>
        </p:nvSpPr>
        <p:spPr>
          <a:xfrm>
            <a:off x="508200" y="3802700"/>
            <a:ext cx="4421700" cy="892800"/>
          </a:xfrm>
          <a:prstGeom prst="rect">
            <a:avLst/>
          </a:prstGeom>
          <a:noFill/>
          <a:ln cap="flat" cmpd="sng" w="9525">
            <a:solidFill>
              <a:srgbClr val="00207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rPr>
              <a:t>Treatment: </a:t>
            </a:r>
            <a:endParaRPr sz="2300">
              <a:solidFill>
                <a:schemeClr val="dk1"/>
              </a:solidFill>
            </a:endParaRPr>
          </a:p>
          <a:p>
            <a:pPr indent="0" lvl="0" marL="0" rtl="0" algn="ctr">
              <a:spcBef>
                <a:spcPts val="0"/>
              </a:spcBef>
              <a:spcAft>
                <a:spcPts val="0"/>
              </a:spcAft>
              <a:buNone/>
            </a:pPr>
            <a:r>
              <a:rPr lang="en-US" sz="2300">
                <a:solidFill>
                  <a:schemeClr val="dk1"/>
                </a:solidFill>
              </a:rPr>
              <a:t>NSAIDs + Steroids</a:t>
            </a:r>
            <a:endParaRPr sz="2300">
              <a:solidFill>
                <a:schemeClr val="dk1"/>
              </a:solidFill>
            </a:endParaRPr>
          </a:p>
        </p:txBody>
      </p:sp>
      <p:pic>
        <p:nvPicPr>
          <p:cNvPr id="283" name="Google Shape;283;p39"/>
          <p:cNvPicPr preferRelativeResize="0"/>
          <p:nvPr/>
        </p:nvPicPr>
        <p:blipFill>
          <a:blip r:embed="rId3">
            <a:alphaModFix/>
          </a:blip>
          <a:stretch>
            <a:fillRect/>
          </a:stretch>
        </p:blipFill>
        <p:spPr>
          <a:xfrm>
            <a:off x="5018450" y="2455625"/>
            <a:ext cx="3744550" cy="2496375"/>
          </a:xfrm>
          <a:prstGeom prst="rect">
            <a:avLst/>
          </a:prstGeom>
          <a:noFill/>
          <a:ln>
            <a:noFill/>
          </a:ln>
          <a:effectLst>
            <a:outerShdw blurRad="57150" rotWithShape="0" algn="bl" dir="2640000" dist="209550">
              <a:srgbClr val="000000">
                <a:alpha val="50000"/>
              </a:srgbClr>
            </a:outerShdw>
          </a:effectLst>
        </p:spPr>
      </p:pic>
      <p:pic>
        <p:nvPicPr>
          <p:cNvPr id="284" name="Google Shape;284;p39"/>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291" name="Google Shape;291;p40"/>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What About Long COVID?</a:t>
            </a:r>
            <a:endParaRPr/>
          </a:p>
        </p:txBody>
      </p:sp>
      <p:sp>
        <p:nvSpPr>
          <p:cNvPr id="292" name="Google Shape;292;p40"/>
          <p:cNvSpPr txBox="1"/>
          <p:nvPr>
            <p:ph idx="1" type="body"/>
          </p:nvPr>
        </p:nvSpPr>
        <p:spPr>
          <a:xfrm>
            <a:off x="201168" y="1240070"/>
            <a:ext cx="8637900" cy="3255300"/>
          </a:xfrm>
          <a:prstGeom prst="rect">
            <a:avLst/>
          </a:prstGeom>
          <a:noFill/>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Clr>
                <a:schemeClr val="dk1"/>
              </a:buClr>
              <a:buSzPts val="2400"/>
              <a:buChar char="●"/>
            </a:pPr>
            <a:r>
              <a:rPr i="1" lang="en-US" sz="2400">
                <a:uFill>
                  <a:noFill/>
                </a:uFill>
                <a:latin typeface="Arial"/>
                <a:ea typeface="Arial"/>
                <a:cs typeface="Arial"/>
                <a:sym typeface="Arial"/>
                <a:hlinkClick r:id="rId3"/>
              </a:rPr>
              <a:t>Long COVID</a:t>
            </a:r>
            <a:r>
              <a:rPr i="1" lang="en-US" sz="2400">
                <a:latin typeface="Arial"/>
                <a:ea typeface="Arial"/>
                <a:cs typeface="Arial"/>
                <a:sym typeface="Arial"/>
              </a:rPr>
              <a:t> has been found to last 60-90 days causing serious joint pain and discomfort for those affected.</a:t>
            </a:r>
            <a:endParaRPr i="1" sz="2400">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Recent imaging and studies have shown that the coronavirus may cause the body to attack itself. </a:t>
            </a:r>
            <a:endParaRPr sz="2400">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Mild side effects including joint pain are also possible following vaccinations</a:t>
            </a:r>
            <a:endParaRPr sz="2400">
              <a:latin typeface="Arial"/>
              <a:ea typeface="Arial"/>
              <a:cs typeface="Arial"/>
              <a:sym typeface="Arial"/>
            </a:endParaRPr>
          </a:p>
          <a:p>
            <a:pPr indent="-381000" lvl="0" marL="457200" rtl="0" algn="l">
              <a:lnSpc>
                <a:spcPct val="100000"/>
              </a:lnSpc>
              <a:spcBef>
                <a:spcPts val="0"/>
              </a:spcBef>
              <a:spcAft>
                <a:spcPts val="0"/>
              </a:spcAft>
              <a:buSzPts val="2400"/>
              <a:buFont typeface="Arial"/>
              <a:buChar char="●"/>
            </a:pPr>
            <a:r>
              <a:rPr lang="en-US" sz="2400">
                <a:latin typeface="Arial"/>
                <a:ea typeface="Arial"/>
                <a:cs typeface="Arial"/>
                <a:sym typeface="Arial"/>
              </a:rPr>
              <a:t>Diagnosis of exclusion</a:t>
            </a:r>
            <a:endParaRPr sz="2400">
              <a:latin typeface="Arial"/>
              <a:ea typeface="Arial"/>
              <a:cs typeface="Arial"/>
              <a:sym typeface="Arial"/>
            </a:endParaRPr>
          </a:p>
        </p:txBody>
      </p:sp>
      <p:pic>
        <p:nvPicPr>
          <p:cNvPr id="293" name="Google Shape;293;p40"/>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00" name="Google Shape;300;p41"/>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COVID attacking the MSK system</a:t>
            </a:r>
            <a:endParaRPr/>
          </a:p>
        </p:txBody>
      </p:sp>
      <p:sp>
        <p:nvSpPr>
          <p:cNvPr id="301" name="Google Shape;301;p41"/>
          <p:cNvSpPr txBox="1"/>
          <p:nvPr>
            <p:ph idx="1" type="body"/>
          </p:nvPr>
        </p:nvSpPr>
        <p:spPr>
          <a:xfrm>
            <a:off x="201172" y="1240075"/>
            <a:ext cx="4446900" cy="3255300"/>
          </a:xfrm>
          <a:prstGeom prst="rect">
            <a:avLst/>
          </a:prstGeom>
        </p:spPr>
        <p:txBody>
          <a:bodyPr anchorCtr="0" anchor="ctr" bIns="45700" lIns="91425" spcFirstLastPara="1" rIns="91425" wrap="square" tIns="45700">
            <a:normAutofit/>
          </a:bodyPr>
          <a:lstStyle/>
          <a:p>
            <a:pPr indent="0" lvl="0" marL="0" rtl="0" algn="ctr">
              <a:lnSpc>
                <a:spcPct val="100000"/>
              </a:lnSpc>
              <a:spcBef>
                <a:spcPts val="0"/>
              </a:spcBef>
              <a:spcAft>
                <a:spcPts val="1000"/>
              </a:spcAft>
              <a:buNone/>
            </a:pPr>
            <a:r>
              <a:rPr b="1" lang="en-US" sz="2700">
                <a:latin typeface="Roboto Slab"/>
                <a:ea typeface="Roboto Slab"/>
                <a:cs typeface="Roboto Slab"/>
                <a:sym typeface="Roboto Slab"/>
              </a:rPr>
              <a:t>MRI IMAGE OF A PATIENT'S SHOULDER. </a:t>
            </a:r>
            <a:endParaRPr b="1" sz="2700">
              <a:latin typeface="Roboto Slab"/>
              <a:ea typeface="Roboto Slab"/>
              <a:cs typeface="Roboto Slab"/>
              <a:sym typeface="Roboto Slab"/>
            </a:endParaRPr>
          </a:p>
        </p:txBody>
      </p:sp>
      <p:pic>
        <p:nvPicPr>
          <p:cNvPr id="302" name="Google Shape;302;p41"/>
          <p:cNvPicPr preferRelativeResize="0"/>
          <p:nvPr/>
        </p:nvPicPr>
        <p:blipFill>
          <a:blip r:embed="rId3">
            <a:alphaModFix/>
          </a:blip>
          <a:stretch>
            <a:fillRect/>
          </a:stretch>
        </p:blipFill>
        <p:spPr>
          <a:xfrm>
            <a:off x="4775150" y="943673"/>
            <a:ext cx="3888250" cy="3598700"/>
          </a:xfrm>
          <a:prstGeom prst="rect">
            <a:avLst/>
          </a:prstGeom>
          <a:noFill/>
          <a:ln>
            <a:noFill/>
          </a:ln>
        </p:spPr>
      </p:pic>
      <p:pic>
        <p:nvPicPr>
          <p:cNvPr id="303" name="Google Shape;303;p41"/>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10" name="Google Shape;310;p42"/>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Long COVID</a:t>
            </a:r>
            <a:endParaRPr/>
          </a:p>
        </p:txBody>
      </p:sp>
      <p:sp>
        <p:nvSpPr>
          <p:cNvPr id="311" name="Google Shape;311;p42"/>
          <p:cNvSpPr txBox="1"/>
          <p:nvPr>
            <p:ph idx="1" type="body"/>
          </p:nvPr>
        </p:nvSpPr>
        <p:spPr>
          <a:xfrm>
            <a:off x="201168" y="1240070"/>
            <a:ext cx="8637900" cy="32553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en-US"/>
              <a:t>Within 3 months of COVID(+)</a:t>
            </a:r>
            <a:endParaRPr/>
          </a:p>
          <a:p>
            <a:pPr indent="-342900" lvl="0" marL="457200" rtl="0" algn="l">
              <a:spcBef>
                <a:spcPts val="0"/>
              </a:spcBef>
              <a:spcAft>
                <a:spcPts val="0"/>
              </a:spcAft>
              <a:buSzPts val="1800"/>
              <a:buChar char="●"/>
            </a:pPr>
            <a:r>
              <a:rPr lang="en-US"/>
              <a:t>Lasting at least 2 months</a:t>
            </a:r>
            <a:endParaRPr/>
          </a:p>
          <a:p>
            <a:pPr indent="-342900" lvl="0" marL="457200" rtl="0" algn="l">
              <a:spcBef>
                <a:spcPts val="0"/>
              </a:spcBef>
              <a:spcAft>
                <a:spcPts val="0"/>
              </a:spcAft>
              <a:buSzPts val="1800"/>
              <a:buChar char="●"/>
            </a:pPr>
            <a:r>
              <a:rPr lang="en-US"/>
              <a:t>Broad range of Symptoms</a:t>
            </a:r>
            <a:endParaRPr/>
          </a:p>
          <a:p>
            <a:pPr indent="-342900" lvl="0" marL="457200" rtl="0" algn="l">
              <a:spcBef>
                <a:spcPts val="0"/>
              </a:spcBef>
              <a:spcAft>
                <a:spcPts val="0"/>
              </a:spcAft>
              <a:buSzPts val="1800"/>
              <a:buChar char="●"/>
            </a:pPr>
            <a:r>
              <a:rPr lang="en-US"/>
              <a:t>No diagnostic markers</a:t>
            </a:r>
            <a:endParaRPr/>
          </a:p>
          <a:p>
            <a:pPr indent="-342900" lvl="0" marL="457200" rtl="0" algn="l">
              <a:spcBef>
                <a:spcPts val="0"/>
              </a:spcBef>
              <a:spcAft>
                <a:spcPts val="0"/>
              </a:spcAft>
              <a:buSzPts val="1800"/>
              <a:buChar char="●"/>
            </a:pPr>
            <a:r>
              <a:rPr lang="en-US"/>
              <a:t>No specific therapies</a:t>
            </a:r>
            <a:endParaRPr/>
          </a:p>
          <a:p>
            <a:pPr indent="0" lvl="0" marL="457200" rtl="0" algn="l">
              <a:spcBef>
                <a:spcPts val="1000"/>
              </a:spcBef>
              <a:spcAft>
                <a:spcPts val="1000"/>
              </a:spcAft>
              <a:buNone/>
            </a:pPr>
            <a:r>
              <a:rPr lang="en-US"/>
              <a:t>	Treat symptomatically</a:t>
            </a:r>
            <a:endParaRPr/>
          </a:p>
        </p:txBody>
      </p:sp>
      <p:pic>
        <p:nvPicPr>
          <p:cNvPr id="312" name="Google Shape;312;p42"/>
          <p:cNvPicPr preferRelativeResize="0"/>
          <p:nvPr/>
        </p:nvPicPr>
        <p:blipFill>
          <a:blip r:embed="rId3">
            <a:alphaModFix/>
          </a:blip>
          <a:stretch>
            <a:fillRect/>
          </a:stretch>
        </p:blipFill>
        <p:spPr>
          <a:xfrm>
            <a:off x="201175" y="4570074"/>
            <a:ext cx="1755575" cy="460375"/>
          </a:xfrm>
          <a:prstGeom prst="rect">
            <a:avLst/>
          </a:prstGeom>
          <a:noFill/>
          <a:ln>
            <a:noFill/>
          </a:ln>
        </p:spPr>
      </p:pic>
      <p:pic>
        <p:nvPicPr>
          <p:cNvPr id="313" name="Google Shape;313;p42"/>
          <p:cNvPicPr preferRelativeResize="0"/>
          <p:nvPr/>
        </p:nvPicPr>
        <p:blipFill rotWithShape="1">
          <a:blip r:embed="rId4">
            <a:alphaModFix/>
          </a:blip>
          <a:srcRect b="6473" l="29196" r="28342" t="23621"/>
          <a:stretch/>
        </p:blipFill>
        <p:spPr>
          <a:xfrm>
            <a:off x="4182100" y="452573"/>
            <a:ext cx="4757251" cy="4238351"/>
          </a:xfrm>
          <a:prstGeom prst="rect">
            <a:avLst/>
          </a:prstGeom>
          <a:noFill/>
          <a:ln>
            <a:noFill/>
          </a:ln>
        </p:spPr>
      </p:pic>
      <p:cxnSp>
        <p:nvCxnSpPr>
          <p:cNvPr id="314" name="Google Shape;314;p42"/>
          <p:cNvCxnSpPr/>
          <p:nvPr/>
        </p:nvCxnSpPr>
        <p:spPr>
          <a:xfrm>
            <a:off x="763150" y="3533300"/>
            <a:ext cx="358800" cy="0"/>
          </a:xfrm>
          <a:prstGeom prst="straightConnector1">
            <a:avLst/>
          </a:prstGeom>
          <a:noFill/>
          <a:ln cap="flat" cmpd="sng" w="38100">
            <a:solidFill>
              <a:schemeClr val="accent4"/>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3"/>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21" name="Google Shape;321;p43"/>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Post COVID-Vaccine Arthritis?</a:t>
            </a:r>
            <a:endParaRPr/>
          </a:p>
        </p:txBody>
      </p:sp>
      <p:sp>
        <p:nvSpPr>
          <p:cNvPr id="322" name="Google Shape;322;p43"/>
          <p:cNvSpPr txBox="1"/>
          <p:nvPr>
            <p:ph idx="1" type="body"/>
          </p:nvPr>
        </p:nvSpPr>
        <p:spPr>
          <a:xfrm>
            <a:off x="201168" y="1238250"/>
            <a:ext cx="8637900" cy="3162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US"/>
              <a:t>17 cases studies in </a:t>
            </a:r>
            <a:r>
              <a:rPr i="1" lang="en-US"/>
              <a:t>Rheumatology</a:t>
            </a:r>
            <a:r>
              <a:rPr i="1" lang="en-US"/>
              <a:t> </a:t>
            </a:r>
            <a:r>
              <a:rPr lang="en-US"/>
              <a:t>journal.</a:t>
            </a:r>
            <a:endParaRPr/>
          </a:p>
          <a:p>
            <a:pPr indent="-342900" lvl="0" marL="457200" rtl="0" algn="l">
              <a:spcBef>
                <a:spcPts val="0"/>
              </a:spcBef>
              <a:spcAft>
                <a:spcPts val="0"/>
              </a:spcAft>
              <a:buSzPts val="1800"/>
              <a:buChar char="●"/>
            </a:pPr>
            <a:r>
              <a:rPr lang="en-US"/>
              <a:t>Sym</a:t>
            </a:r>
            <a:r>
              <a:rPr lang="en-US"/>
              <a:t>ptoms started 3-35 days after vaccination</a:t>
            </a:r>
            <a:endParaRPr/>
          </a:p>
          <a:p>
            <a:pPr indent="-342900" lvl="0" marL="457200" rtl="0" algn="l">
              <a:spcBef>
                <a:spcPts val="0"/>
              </a:spcBef>
              <a:spcAft>
                <a:spcPts val="0"/>
              </a:spcAft>
              <a:buSzPts val="1800"/>
              <a:buChar char="●"/>
            </a:pPr>
            <a:r>
              <a:rPr lang="en-US"/>
              <a:t>All patients were treated with low dose steroids</a:t>
            </a:r>
            <a:endParaRPr/>
          </a:p>
          <a:p>
            <a:pPr indent="-342900" lvl="0" marL="457200" rtl="0" algn="l">
              <a:spcBef>
                <a:spcPts val="0"/>
              </a:spcBef>
              <a:spcAft>
                <a:spcPts val="0"/>
              </a:spcAft>
              <a:buSzPts val="1800"/>
              <a:buChar char="●"/>
            </a:pPr>
            <a:r>
              <a:rPr lang="en-US"/>
              <a:t>All patient had severe synovitis, elevated inflammatory, COVID  antibody production </a:t>
            </a:r>
            <a:endParaRPr/>
          </a:p>
          <a:p>
            <a:pPr indent="-342900" lvl="0" marL="457200" rtl="0" algn="l">
              <a:spcBef>
                <a:spcPts val="0"/>
              </a:spcBef>
              <a:spcAft>
                <a:spcPts val="0"/>
              </a:spcAft>
              <a:buSzPts val="1800"/>
              <a:buChar char="●"/>
            </a:pPr>
            <a:r>
              <a:rPr lang="en-US"/>
              <a:t>All but 1 pt were weaned off of steroids in &lt;2 months</a:t>
            </a:r>
            <a:endParaRPr/>
          </a:p>
          <a:p>
            <a:pPr indent="-342900" lvl="1" marL="914400" rtl="0" algn="l">
              <a:spcBef>
                <a:spcPts val="0"/>
              </a:spcBef>
              <a:spcAft>
                <a:spcPts val="0"/>
              </a:spcAft>
              <a:buSzPts val="1800"/>
              <a:buChar char="○"/>
            </a:pPr>
            <a:r>
              <a:rPr lang="en-US"/>
              <a:t>In  the pt needing extended low dose of oral steroids, COVID antibodies remain very high &gt;1 year after the last vaccine injection</a:t>
            </a:r>
            <a:endParaRPr/>
          </a:p>
        </p:txBody>
      </p:sp>
      <p:pic>
        <p:nvPicPr>
          <p:cNvPr id="323" name="Google Shape;323;p43"/>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4"/>
          <p:cNvPicPr preferRelativeResize="0"/>
          <p:nvPr/>
        </p:nvPicPr>
        <p:blipFill rotWithShape="1">
          <a:blip r:embed="rId3">
            <a:alphaModFix/>
          </a:blip>
          <a:srcRect b="0" l="18020" r="28555" t="0"/>
          <a:stretch/>
        </p:blipFill>
        <p:spPr>
          <a:xfrm>
            <a:off x="0" y="0"/>
            <a:ext cx="4121702" cy="5143498"/>
          </a:xfrm>
          <a:prstGeom prst="rect">
            <a:avLst/>
          </a:prstGeom>
          <a:noFill/>
          <a:ln>
            <a:noFill/>
          </a:ln>
        </p:spPr>
      </p:pic>
      <p:sp>
        <p:nvSpPr>
          <p:cNvPr id="330" name="Google Shape;330;p44"/>
          <p:cNvSpPr txBox="1"/>
          <p:nvPr>
            <p:ph type="title"/>
          </p:nvPr>
        </p:nvSpPr>
        <p:spPr>
          <a:xfrm>
            <a:off x="4572000" y="143925"/>
            <a:ext cx="4381500" cy="1017300"/>
          </a:xfrm>
          <a:prstGeom prst="rect">
            <a:avLst/>
          </a:prstGeom>
        </p:spPr>
        <p:txBody>
          <a:bodyPr anchorCtr="0" anchor="ctr" bIns="0" lIns="73150" spcFirstLastPara="1" rIns="73150" wrap="square" tIns="0">
            <a:normAutofit/>
          </a:bodyPr>
          <a:lstStyle/>
          <a:p>
            <a:pPr indent="0" lvl="0" marL="0" rtl="0" algn="ctr">
              <a:spcBef>
                <a:spcPts val="0"/>
              </a:spcBef>
              <a:spcAft>
                <a:spcPts val="0"/>
              </a:spcAft>
              <a:buNone/>
            </a:pPr>
            <a:r>
              <a:rPr lang="en-US"/>
              <a:t>Paxlovid Studies for Long COVID</a:t>
            </a:r>
            <a:endParaRPr>
              <a:solidFill>
                <a:schemeClr val="dk1"/>
              </a:solidFill>
            </a:endParaRPr>
          </a:p>
        </p:txBody>
      </p:sp>
      <p:sp>
        <p:nvSpPr>
          <p:cNvPr id="331" name="Google Shape;331;p44"/>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32" name="Google Shape;332;p44"/>
          <p:cNvSpPr txBox="1"/>
          <p:nvPr>
            <p:ph idx="1" type="body"/>
          </p:nvPr>
        </p:nvSpPr>
        <p:spPr>
          <a:xfrm>
            <a:off x="4682500" y="1310575"/>
            <a:ext cx="4188600" cy="3154500"/>
          </a:xfrm>
          <a:prstGeom prst="rect">
            <a:avLst/>
          </a:prstGeom>
        </p:spPr>
        <p:txBody>
          <a:bodyPr anchorCtr="0" anchor="t" bIns="91425" lIns="91425" spcFirstLastPara="1" rIns="91425" wrap="square" tIns="91425">
            <a:normAutofit/>
          </a:bodyPr>
          <a:lstStyle/>
          <a:p>
            <a:pPr indent="0" lvl="0" marL="0" rtl="0" algn="l">
              <a:lnSpc>
                <a:spcPct val="122000"/>
              </a:lnSpc>
              <a:spcBef>
                <a:spcPts val="0"/>
              </a:spcBef>
              <a:spcAft>
                <a:spcPts val="0"/>
              </a:spcAft>
              <a:buClr>
                <a:schemeClr val="dk2"/>
              </a:buClr>
              <a:buSzPts val="1400"/>
              <a:buFont typeface="Arial"/>
              <a:buNone/>
            </a:pPr>
            <a:r>
              <a:rPr lang="en-US"/>
              <a:t>One study at Duke University is enrolling 1700 patients to take either placebo or Paxlovid for 15 days. </a:t>
            </a:r>
            <a:endParaRPr/>
          </a:p>
          <a:p>
            <a:pPr indent="0" lvl="0" marL="0" rtl="0" algn="l">
              <a:lnSpc>
                <a:spcPct val="122000"/>
              </a:lnSpc>
              <a:spcBef>
                <a:spcPts val="1000"/>
              </a:spcBef>
              <a:spcAft>
                <a:spcPts val="0"/>
              </a:spcAft>
              <a:buClr>
                <a:schemeClr val="dk2"/>
              </a:buClr>
              <a:buSzPts val="1400"/>
              <a:buFont typeface="Arial"/>
              <a:buNone/>
            </a:pPr>
            <a:r>
              <a:t/>
            </a:r>
            <a:endParaRPr/>
          </a:p>
          <a:p>
            <a:pPr indent="0" lvl="0" marL="0" rtl="0" algn="ctr">
              <a:lnSpc>
                <a:spcPct val="115000"/>
              </a:lnSpc>
              <a:spcBef>
                <a:spcPts val="2300"/>
              </a:spcBef>
              <a:spcAft>
                <a:spcPts val="0"/>
              </a:spcAft>
              <a:buClr>
                <a:schemeClr val="dk1"/>
              </a:buClr>
              <a:buSzPts val="1100"/>
              <a:buFont typeface="Arial"/>
              <a:buNone/>
            </a:pPr>
            <a:r>
              <a:rPr lang="en-US" sz="1350">
                <a:solidFill>
                  <a:schemeClr val="dk1"/>
                </a:solidFill>
                <a:latin typeface="Roboto"/>
                <a:ea typeface="Roboto"/>
                <a:cs typeface="Roboto"/>
                <a:sym typeface="Roboto"/>
              </a:rPr>
              <a:t>SARS CoV-2 Viral Persistence Study (PASC) - Study of Long COVID-19 (PASC)</a:t>
            </a:r>
            <a:endParaRPr/>
          </a:p>
          <a:p>
            <a:pPr indent="0" lvl="0" marL="0" rtl="0" algn="l">
              <a:spcBef>
                <a:spcPts val="700"/>
              </a:spcBef>
              <a:spcAft>
                <a:spcPts val="1000"/>
              </a:spcAft>
              <a:buNone/>
            </a:pPr>
            <a:r>
              <a:t/>
            </a:r>
            <a:endParaRPr/>
          </a:p>
        </p:txBody>
      </p:sp>
      <p:pic>
        <p:nvPicPr>
          <p:cNvPr id="333" name="Google Shape;333;p44"/>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5"/>
          <p:cNvSpPr txBox="1"/>
          <p:nvPr>
            <p:ph type="title"/>
          </p:nvPr>
        </p:nvSpPr>
        <p:spPr>
          <a:xfrm>
            <a:off x="599750" y="143925"/>
            <a:ext cx="8353800" cy="1017300"/>
          </a:xfrm>
          <a:prstGeom prst="rect">
            <a:avLst/>
          </a:prstGeom>
        </p:spPr>
        <p:txBody>
          <a:bodyPr anchorCtr="0" anchor="ctr" bIns="0" lIns="73150" spcFirstLastPara="1" rIns="73150" wrap="square" tIns="0">
            <a:normAutofit/>
          </a:bodyPr>
          <a:lstStyle/>
          <a:p>
            <a:pPr indent="0" lvl="0" marL="0" rtl="0" algn="l">
              <a:spcBef>
                <a:spcPts val="0"/>
              </a:spcBef>
              <a:spcAft>
                <a:spcPts val="0"/>
              </a:spcAft>
              <a:buNone/>
            </a:pPr>
            <a:r>
              <a:rPr lang="en-US"/>
              <a:t>Bottom Line</a:t>
            </a:r>
            <a:endParaRPr/>
          </a:p>
        </p:txBody>
      </p:sp>
      <p:sp>
        <p:nvSpPr>
          <p:cNvPr id="340" name="Google Shape;340;p45"/>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41" name="Google Shape;341;p45"/>
          <p:cNvSpPr txBox="1"/>
          <p:nvPr>
            <p:ph idx="1" type="body"/>
          </p:nvPr>
        </p:nvSpPr>
        <p:spPr>
          <a:xfrm>
            <a:off x="523450" y="1161225"/>
            <a:ext cx="4188600" cy="315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COVID-19 can cause joint and muscle pain</a:t>
            </a:r>
            <a:endParaRPr/>
          </a:p>
          <a:p>
            <a:pPr indent="-342900" lvl="0" marL="457200" rtl="0" algn="l">
              <a:spcBef>
                <a:spcPts val="0"/>
              </a:spcBef>
              <a:spcAft>
                <a:spcPts val="0"/>
              </a:spcAft>
              <a:buSzPts val="1800"/>
              <a:buChar char="●"/>
            </a:pPr>
            <a:r>
              <a:rPr lang="en-US"/>
              <a:t>This pain can mimic Rheumatological diseases</a:t>
            </a:r>
            <a:endParaRPr/>
          </a:p>
          <a:p>
            <a:pPr indent="-342900" lvl="0" marL="457200" rtl="0" algn="l">
              <a:spcBef>
                <a:spcPts val="0"/>
              </a:spcBef>
              <a:spcAft>
                <a:spcPts val="0"/>
              </a:spcAft>
              <a:buSzPts val="1800"/>
              <a:buChar char="●"/>
            </a:pPr>
            <a:r>
              <a:rPr lang="en-US"/>
              <a:t>COVID can also worsen underlying Rheum conditions</a:t>
            </a:r>
            <a:endParaRPr/>
          </a:p>
          <a:p>
            <a:pPr indent="-342900" lvl="0" marL="457200" rtl="0" algn="l">
              <a:spcBef>
                <a:spcPts val="0"/>
              </a:spcBef>
              <a:spcAft>
                <a:spcPts val="0"/>
              </a:spcAft>
              <a:buSzPts val="1800"/>
              <a:buChar char="●"/>
            </a:pPr>
            <a:r>
              <a:rPr lang="en-US"/>
              <a:t>Long COVID is difficult to diagnosis.</a:t>
            </a:r>
            <a:endParaRPr/>
          </a:p>
        </p:txBody>
      </p:sp>
      <p:pic>
        <p:nvPicPr>
          <p:cNvPr id="342" name="Google Shape;342;p45"/>
          <p:cNvPicPr preferRelativeResize="0"/>
          <p:nvPr/>
        </p:nvPicPr>
        <p:blipFill>
          <a:blip r:embed="rId3">
            <a:alphaModFix/>
          </a:blip>
          <a:stretch>
            <a:fillRect/>
          </a:stretch>
        </p:blipFill>
        <p:spPr>
          <a:xfrm>
            <a:off x="4864450" y="1313625"/>
            <a:ext cx="4127149" cy="2639392"/>
          </a:xfrm>
          <a:prstGeom prst="rect">
            <a:avLst/>
          </a:prstGeom>
          <a:noFill/>
          <a:ln>
            <a:noFill/>
          </a:ln>
        </p:spPr>
      </p:pic>
      <p:pic>
        <p:nvPicPr>
          <p:cNvPr id="343" name="Google Shape;343;p45"/>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6"/>
          <p:cNvSpPr txBox="1"/>
          <p:nvPr>
            <p:ph type="title"/>
          </p:nvPr>
        </p:nvSpPr>
        <p:spPr>
          <a:xfrm>
            <a:off x="599750" y="143925"/>
            <a:ext cx="8353800" cy="1017300"/>
          </a:xfrm>
          <a:prstGeom prst="rect">
            <a:avLst/>
          </a:prstGeom>
        </p:spPr>
        <p:txBody>
          <a:bodyPr anchorCtr="0" anchor="ctr" bIns="0" lIns="73150" spcFirstLastPara="1" rIns="73150" wrap="square" tIns="0">
            <a:normAutofit/>
          </a:bodyPr>
          <a:lstStyle/>
          <a:p>
            <a:pPr indent="0" lvl="0" marL="0" rtl="0" algn="l">
              <a:spcBef>
                <a:spcPts val="0"/>
              </a:spcBef>
              <a:spcAft>
                <a:spcPts val="0"/>
              </a:spcAft>
              <a:buNone/>
            </a:pPr>
            <a:r>
              <a:rPr lang="en-US"/>
              <a:t>Bottom Line</a:t>
            </a:r>
            <a:endParaRPr/>
          </a:p>
        </p:txBody>
      </p:sp>
      <p:sp>
        <p:nvSpPr>
          <p:cNvPr id="350" name="Google Shape;350;p46"/>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51" name="Google Shape;351;p46"/>
          <p:cNvSpPr txBox="1"/>
          <p:nvPr>
            <p:ph idx="1" type="body"/>
          </p:nvPr>
        </p:nvSpPr>
        <p:spPr>
          <a:xfrm>
            <a:off x="523450" y="1161225"/>
            <a:ext cx="4188600" cy="315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COVID-19 can cause joint and muscle pain</a:t>
            </a:r>
            <a:endParaRPr/>
          </a:p>
          <a:p>
            <a:pPr indent="-342900" lvl="0" marL="457200" rtl="0" algn="l">
              <a:spcBef>
                <a:spcPts val="0"/>
              </a:spcBef>
              <a:spcAft>
                <a:spcPts val="0"/>
              </a:spcAft>
              <a:buSzPts val="1800"/>
              <a:buChar char="●"/>
            </a:pPr>
            <a:r>
              <a:rPr lang="en-US"/>
              <a:t>This pain can mimic Rheumatological diseases</a:t>
            </a:r>
            <a:endParaRPr/>
          </a:p>
          <a:p>
            <a:pPr indent="-342900" lvl="0" marL="457200" rtl="0" algn="l">
              <a:spcBef>
                <a:spcPts val="0"/>
              </a:spcBef>
              <a:spcAft>
                <a:spcPts val="0"/>
              </a:spcAft>
              <a:buSzPts val="1800"/>
              <a:buChar char="●"/>
            </a:pPr>
            <a:r>
              <a:rPr lang="en-US"/>
              <a:t>COVID can also worsen underlying Rheum conditions</a:t>
            </a:r>
            <a:endParaRPr/>
          </a:p>
          <a:p>
            <a:pPr indent="-342900" lvl="0" marL="457200" rtl="0" algn="l">
              <a:spcBef>
                <a:spcPts val="0"/>
              </a:spcBef>
              <a:spcAft>
                <a:spcPts val="0"/>
              </a:spcAft>
              <a:buSzPts val="1800"/>
              <a:buChar char="●"/>
            </a:pPr>
            <a:r>
              <a:rPr lang="en-US"/>
              <a:t>Long COVID is difficult to diagnosis</a:t>
            </a:r>
            <a:endParaRPr/>
          </a:p>
        </p:txBody>
      </p:sp>
      <p:sp>
        <p:nvSpPr>
          <p:cNvPr id="352" name="Google Shape;352;p46"/>
          <p:cNvSpPr txBox="1"/>
          <p:nvPr>
            <p:ph idx="1" type="body"/>
          </p:nvPr>
        </p:nvSpPr>
        <p:spPr>
          <a:xfrm>
            <a:off x="4764950" y="1161225"/>
            <a:ext cx="4188600" cy="315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a:t>Treatment should focus on Symptoms</a:t>
            </a:r>
            <a:endParaRPr/>
          </a:p>
          <a:p>
            <a:pPr indent="-342900" lvl="0" marL="457200" rtl="0" algn="l">
              <a:spcBef>
                <a:spcPts val="0"/>
              </a:spcBef>
              <a:spcAft>
                <a:spcPts val="0"/>
              </a:spcAft>
              <a:buSzPts val="1800"/>
              <a:buChar char="●"/>
            </a:pPr>
            <a:r>
              <a:rPr lang="en-US"/>
              <a:t>We can look to Viral Arthritis</a:t>
            </a:r>
            <a:endParaRPr/>
          </a:p>
          <a:p>
            <a:pPr indent="-342900" lvl="0" marL="457200" rtl="0" algn="l">
              <a:spcBef>
                <a:spcPts val="0"/>
              </a:spcBef>
              <a:spcAft>
                <a:spcPts val="0"/>
              </a:spcAft>
              <a:buSzPts val="1800"/>
              <a:buChar char="●"/>
            </a:pPr>
            <a:r>
              <a:rPr lang="en-US"/>
              <a:t>Ongoing research to find better treatments</a:t>
            </a:r>
            <a:endParaRPr/>
          </a:p>
          <a:p>
            <a:pPr indent="-342900" lvl="0" marL="457200" rtl="0" algn="l">
              <a:spcBef>
                <a:spcPts val="0"/>
              </a:spcBef>
              <a:spcAft>
                <a:spcPts val="0"/>
              </a:spcAft>
              <a:buSzPts val="1800"/>
              <a:buChar char="●"/>
            </a:pPr>
            <a:r>
              <a:rPr lang="en-US"/>
              <a:t>We don’t know the long term impact of COVID</a:t>
            </a:r>
            <a:endParaRPr/>
          </a:p>
        </p:txBody>
      </p:sp>
      <p:pic>
        <p:nvPicPr>
          <p:cNvPr id="353" name="Google Shape;353;p46"/>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8" name="Shape 358"/>
        <p:cNvGrpSpPr/>
        <p:nvPr/>
      </p:nvGrpSpPr>
      <p:grpSpPr>
        <a:xfrm>
          <a:off x="0" y="0"/>
          <a:ext cx="0" cy="0"/>
          <a:chOff x="0" y="0"/>
          <a:chExt cx="0" cy="0"/>
        </a:xfrm>
      </p:grpSpPr>
      <p:sp>
        <p:nvSpPr>
          <p:cNvPr id="359" name="Google Shape;359;p4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solidFill>
                  <a:schemeClr val="lt1"/>
                </a:solidFill>
              </a:rPr>
              <a:t>Thank you</a:t>
            </a:r>
            <a:endParaRPr>
              <a:solidFill>
                <a:schemeClr val="lt1"/>
              </a:solidFill>
            </a:endParaRPr>
          </a:p>
        </p:txBody>
      </p:sp>
      <p:sp>
        <p:nvSpPr>
          <p:cNvPr id="360" name="Google Shape;360;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sz="1000">
                <a:solidFill>
                  <a:schemeClr val="dk1"/>
                </a:solidFill>
                <a:latin typeface="Roboto"/>
                <a:ea typeface="Roboto"/>
                <a:cs typeface="Roboto"/>
                <a:sym typeface="Roboto"/>
              </a:rPr>
              <a:t>‹#›</a:t>
            </a:fld>
            <a:endParaRPr sz="1000">
              <a:solidFill>
                <a:schemeClr val="dk1"/>
              </a:solidFill>
              <a:latin typeface="Roboto"/>
              <a:ea typeface="Roboto"/>
              <a:cs typeface="Roboto"/>
              <a:sym typeface="Roboto"/>
            </a:endParaRPr>
          </a:p>
        </p:txBody>
      </p:sp>
      <p:pic>
        <p:nvPicPr>
          <p:cNvPr id="361" name="Google Shape;361;p47"/>
          <p:cNvPicPr preferRelativeResize="0"/>
          <p:nvPr/>
        </p:nvPicPr>
        <p:blipFill>
          <a:blip r:embed="rId3">
            <a:alphaModFix/>
          </a:blip>
          <a:stretch>
            <a:fillRect/>
          </a:stretch>
        </p:blipFill>
        <p:spPr>
          <a:xfrm>
            <a:off x="2664550" y="3745926"/>
            <a:ext cx="3814900" cy="100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586257" y="649925"/>
            <a:ext cx="2485074" cy="2495237"/>
          </a:xfrm>
          <a:prstGeom prst="rect">
            <a:avLst/>
          </a:prstGeom>
          <a:noFill/>
          <a:ln>
            <a:noFill/>
          </a:ln>
        </p:spPr>
      </p:pic>
      <p:sp>
        <p:nvSpPr>
          <p:cNvPr id="110" name="Google Shape;110;p21"/>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11" name="Google Shape;111;p21"/>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COVID not going away</a:t>
            </a:r>
            <a:endParaRPr/>
          </a:p>
        </p:txBody>
      </p:sp>
      <p:pic>
        <p:nvPicPr>
          <p:cNvPr id="112" name="Google Shape;112;p21"/>
          <p:cNvPicPr preferRelativeResize="0"/>
          <p:nvPr/>
        </p:nvPicPr>
        <p:blipFill rotWithShape="1">
          <a:blip r:embed="rId4">
            <a:alphaModFix/>
          </a:blip>
          <a:srcRect b="6728" l="12501" r="32499" t="19004"/>
          <a:stretch/>
        </p:blipFill>
        <p:spPr>
          <a:xfrm>
            <a:off x="3522401" y="981375"/>
            <a:ext cx="5003198" cy="3624274"/>
          </a:xfrm>
          <a:prstGeom prst="rect">
            <a:avLst/>
          </a:prstGeom>
          <a:noFill/>
          <a:ln>
            <a:noFill/>
          </a:ln>
        </p:spPr>
      </p:pic>
      <p:pic>
        <p:nvPicPr>
          <p:cNvPr id="113" name="Google Shape;113;p21"/>
          <p:cNvPicPr preferRelativeResize="0"/>
          <p:nvPr/>
        </p:nvPicPr>
        <p:blipFill rotWithShape="1">
          <a:blip r:embed="rId5">
            <a:alphaModFix/>
          </a:blip>
          <a:srcRect b="18675" l="7812" r="9774" t="39887"/>
          <a:stretch/>
        </p:blipFill>
        <p:spPr>
          <a:xfrm>
            <a:off x="1462626" y="1357350"/>
            <a:ext cx="7126474" cy="1922351"/>
          </a:xfrm>
          <a:prstGeom prst="rect">
            <a:avLst/>
          </a:prstGeom>
          <a:noFill/>
          <a:ln>
            <a:noFill/>
          </a:ln>
        </p:spPr>
      </p:pic>
      <p:pic>
        <p:nvPicPr>
          <p:cNvPr id="114" name="Google Shape;114;p21"/>
          <p:cNvPicPr preferRelativeResize="0"/>
          <p:nvPr/>
        </p:nvPicPr>
        <p:blipFill rotWithShape="1">
          <a:blip r:embed="rId6">
            <a:alphaModFix/>
          </a:blip>
          <a:srcRect b="23580" l="6043" r="39998" t="53297"/>
          <a:stretch/>
        </p:blipFill>
        <p:spPr>
          <a:xfrm>
            <a:off x="510450" y="2804575"/>
            <a:ext cx="7331798" cy="1685510"/>
          </a:xfrm>
          <a:prstGeom prst="rect">
            <a:avLst/>
          </a:prstGeom>
          <a:noFill/>
          <a:ln>
            <a:noFill/>
          </a:ln>
        </p:spPr>
      </p:pic>
      <p:pic>
        <p:nvPicPr>
          <p:cNvPr id="115" name="Google Shape;115;p21"/>
          <p:cNvPicPr preferRelativeResize="0"/>
          <p:nvPr/>
        </p:nvPicPr>
        <p:blipFill>
          <a:blip r:embed="rId7">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368" name="Google Shape;368;p48"/>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References</a:t>
            </a:r>
            <a:endParaRPr/>
          </a:p>
        </p:txBody>
      </p:sp>
      <p:sp>
        <p:nvSpPr>
          <p:cNvPr id="369" name="Google Shape;369;p48"/>
          <p:cNvSpPr txBox="1"/>
          <p:nvPr>
            <p:ph idx="1" type="body"/>
          </p:nvPr>
        </p:nvSpPr>
        <p:spPr>
          <a:xfrm>
            <a:off x="201175" y="1229600"/>
            <a:ext cx="8637900" cy="3171000"/>
          </a:xfrm>
          <a:prstGeom prst="rect">
            <a:avLst/>
          </a:prstGeom>
        </p:spPr>
        <p:txBody>
          <a:bodyPr anchorCtr="0" anchor="t" bIns="0" lIns="0" spcFirstLastPara="1" rIns="0" wrap="square" tIns="0">
            <a:normAutofit/>
          </a:bodyPr>
          <a:lstStyle/>
          <a:p>
            <a:pPr indent="-304800" lvl="0" marL="457200" rtl="0" algn="l">
              <a:spcBef>
                <a:spcPts val="0"/>
              </a:spcBef>
              <a:spcAft>
                <a:spcPts val="0"/>
              </a:spcAft>
              <a:buClr>
                <a:schemeClr val="lt2"/>
              </a:buClr>
              <a:buSzPts val="1200"/>
              <a:buFont typeface="Roboto"/>
              <a:buAutoNum type="arabicPeriod"/>
            </a:pPr>
            <a:r>
              <a:rPr lang="en-US" sz="1200">
                <a:solidFill>
                  <a:schemeClr val="lt2"/>
                </a:solidFill>
                <a:uFill>
                  <a:noFill/>
                </a:uFill>
                <a:latin typeface="Roboto"/>
                <a:ea typeface="Roboto"/>
                <a:cs typeface="Roboto"/>
                <a:sym typeface="Roboto"/>
                <a:hlinkClick r:id="rId3">
                  <a:extLst>
                    <a:ext uri="{A12FA001-AC4F-418D-AE19-62706E023703}">
                      <ahyp:hlinkClr val="tx"/>
                    </a:ext>
                  </a:extLst>
                </a:hlinkClick>
              </a:rPr>
              <a:t>https://www.rheumatologyadvisor.com/home/general-rheumatology/is-covid-19-associated-arthritis-a-new-disease-entity/</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uFill>
                  <a:noFill/>
                </a:uFill>
                <a:latin typeface="Roboto"/>
                <a:ea typeface="Roboto"/>
                <a:cs typeface="Roboto"/>
                <a:sym typeface="Roboto"/>
                <a:hlinkClick r:id="rId4">
                  <a:extLst>
                    <a:ext uri="{A12FA001-AC4F-418D-AE19-62706E023703}">
                      <ahyp:hlinkClr val="tx"/>
                    </a:ext>
                  </a:extLst>
                </a:hlinkClick>
              </a:rPr>
              <a:t>https://www.arthritis.org/health-wellness/about-arthritis/related-conditions/other-diseases/seeking-clues-to-long-covid</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uFill>
                  <a:noFill/>
                </a:uFill>
                <a:latin typeface="Roboto"/>
                <a:ea typeface="Roboto"/>
                <a:cs typeface="Roboto"/>
                <a:sym typeface="Roboto"/>
                <a:hlinkClick r:id="rId5">
                  <a:extLst>
                    <a:ext uri="{A12FA001-AC4F-418D-AE19-62706E023703}">
                      <ahyp:hlinkClr val="tx"/>
                    </a:ext>
                  </a:extLst>
                </a:hlinkClick>
              </a:rPr>
              <a:t>https://www.thelancet.com/journals/lanrhe/article/PIIS2665-9913(20)30348-9/fulltext?utm_source=healthu#bib2</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uFill>
                  <a:noFill/>
                </a:uFill>
                <a:latin typeface="Roboto"/>
                <a:ea typeface="Roboto"/>
                <a:cs typeface="Roboto"/>
                <a:sym typeface="Roboto"/>
                <a:hlinkClick r:id="rId6">
                  <a:extLst>
                    <a:ext uri="{A12FA001-AC4F-418D-AE19-62706E023703}">
                      <ahyp:hlinkClr val="tx"/>
                    </a:ext>
                  </a:extLst>
                </a:hlinkClick>
              </a:rPr>
              <a:t>https://www.sciencedirect.com/science/article/pii/S1521694222000535?via%3Dihub</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latin typeface="Roboto"/>
                <a:ea typeface="Roboto"/>
                <a:cs typeface="Roboto"/>
                <a:sym typeface="Roboto"/>
              </a:rPr>
              <a:t>Migliorini, F., Bell, A., Vaishya, R. </a:t>
            </a:r>
            <a:r>
              <a:rPr i="1" lang="en-US" sz="1200">
                <a:solidFill>
                  <a:schemeClr val="lt2"/>
                </a:solidFill>
                <a:latin typeface="Roboto"/>
                <a:ea typeface="Roboto"/>
                <a:cs typeface="Roboto"/>
                <a:sym typeface="Roboto"/>
              </a:rPr>
              <a:t>et al.</a:t>
            </a:r>
            <a:r>
              <a:rPr lang="en-US" sz="1200">
                <a:solidFill>
                  <a:schemeClr val="lt2"/>
                </a:solidFill>
                <a:latin typeface="Roboto"/>
                <a:ea typeface="Roboto"/>
                <a:cs typeface="Roboto"/>
                <a:sym typeface="Roboto"/>
              </a:rPr>
              <a:t> Reactive arthritis following COVID-19 current evidence, diagnosis, and management strategies. </a:t>
            </a:r>
            <a:r>
              <a:rPr i="1" lang="en-US" sz="1200">
                <a:solidFill>
                  <a:schemeClr val="lt2"/>
                </a:solidFill>
                <a:latin typeface="Roboto"/>
                <a:ea typeface="Roboto"/>
                <a:cs typeface="Roboto"/>
                <a:sym typeface="Roboto"/>
              </a:rPr>
              <a:t>J Orthop Surg Res</a:t>
            </a:r>
            <a:r>
              <a:rPr lang="en-US" sz="1200">
                <a:solidFill>
                  <a:schemeClr val="lt2"/>
                </a:solidFill>
                <a:latin typeface="Roboto"/>
                <a:ea typeface="Roboto"/>
                <a:cs typeface="Roboto"/>
                <a:sym typeface="Roboto"/>
              </a:rPr>
              <a:t> 18, 205 (2023). </a:t>
            </a:r>
            <a:r>
              <a:rPr lang="en-US" sz="1200">
                <a:solidFill>
                  <a:schemeClr val="lt2"/>
                </a:solidFill>
                <a:uFill>
                  <a:noFill/>
                </a:uFill>
                <a:latin typeface="Roboto"/>
                <a:ea typeface="Roboto"/>
                <a:cs typeface="Roboto"/>
                <a:sym typeface="Roboto"/>
                <a:hlinkClick r:id="rId7">
                  <a:extLst>
                    <a:ext uri="{A12FA001-AC4F-418D-AE19-62706E023703}">
                      <ahyp:hlinkClr val="tx"/>
                    </a:ext>
                  </a:extLst>
                </a:hlinkClick>
              </a:rPr>
              <a:t>https://doi.org/10.1186/s13018-023-03651-6</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latin typeface="Roboto"/>
                <a:ea typeface="Roboto"/>
                <a:cs typeface="Roboto"/>
                <a:sym typeface="Roboto"/>
              </a:rPr>
              <a:t>Marc Alexandre Golstein and others, Reactive arthritis after COVID-19 vaccination: 17 cases, </a:t>
            </a:r>
            <a:r>
              <a:rPr i="1" lang="en-US" sz="1200">
                <a:solidFill>
                  <a:schemeClr val="lt2"/>
                </a:solidFill>
                <a:latin typeface="Roboto"/>
                <a:ea typeface="Roboto"/>
                <a:cs typeface="Roboto"/>
                <a:sym typeface="Roboto"/>
              </a:rPr>
              <a:t>Rheumatology</a:t>
            </a:r>
            <a:r>
              <a:rPr lang="en-US" sz="1200">
                <a:solidFill>
                  <a:schemeClr val="lt2"/>
                </a:solidFill>
                <a:latin typeface="Roboto"/>
                <a:ea typeface="Roboto"/>
                <a:cs typeface="Roboto"/>
                <a:sym typeface="Roboto"/>
              </a:rPr>
              <a:t>, 2023;, kead169, </a:t>
            </a:r>
            <a:r>
              <a:rPr lang="en-US" sz="1200">
                <a:solidFill>
                  <a:schemeClr val="lt2"/>
                </a:solidFill>
                <a:uFill>
                  <a:noFill/>
                </a:uFill>
                <a:latin typeface="Roboto"/>
                <a:ea typeface="Roboto"/>
                <a:cs typeface="Roboto"/>
                <a:sym typeface="Roboto"/>
                <a:hlinkClick r:id="rId8">
                  <a:extLst>
                    <a:ext uri="{A12FA001-AC4F-418D-AE19-62706E023703}">
                      <ahyp:hlinkClr val="tx"/>
                    </a:ext>
                  </a:extLst>
                </a:hlinkClick>
              </a:rPr>
              <a:t>https://doi.org/10.1093/rheumatology/kead169</a:t>
            </a:r>
            <a:endParaRPr sz="1200">
              <a:solidFill>
                <a:schemeClr val="lt2"/>
              </a:solidFill>
              <a:latin typeface="Roboto"/>
              <a:ea typeface="Roboto"/>
              <a:cs typeface="Roboto"/>
              <a:sym typeface="Roboto"/>
            </a:endParaRPr>
          </a:p>
          <a:p>
            <a:pPr indent="-304800" lvl="0" marL="457200" rtl="0" algn="l">
              <a:spcBef>
                <a:spcPts val="0"/>
              </a:spcBef>
              <a:spcAft>
                <a:spcPts val="0"/>
              </a:spcAft>
              <a:buClr>
                <a:schemeClr val="lt2"/>
              </a:buClr>
              <a:buSzPts val="1200"/>
              <a:buFont typeface="Roboto"/>
              <a:buAutoNum type="arabicPeriod"/>
            </a:pPr>
            <a:r>
              <a:rPr lang="en-US" sz="1200">
                <a:solidFill>
                  <a:schemeClr val="lt2"/>
                </a:solidFill>
                <a:latin typeface="Roboto"/>
                <a:ea typeface="Roboto"/>
                <a:cs typeface="Roboto"/>
                <a:sym typeface="Roboto"/>
              </a:rPr>
              <a:t>https://www.ncbi.nlm.nih.gov/pmc/articles/PMC8629735/</a:t>
            </a:r>
            <a:endParaRPr sz="1200">
              <a:solidFill>
                <a:schemeClr val="lt2"/>
              </a:solidFill>
              <a:latin typeface="Roboto"/>
              <a:ea typeface="Roboto"/>
              <a:cs typeface="Roboto"/>
              <a:sym typeface="Roboto"/>
            </a:endParaRPr>
          </a:p>
        </p:txBody>
      </p:sp>
      <p:pic>
        <p:nvPicPr>
          <p:cNvPr id="370" name="Google Shape;370;p48"/>
          <p:cNvPicPr preferRelativeResize="0"/>
          <p:nvPr/>
        </p:nvPicPr>
        <p:blipFill>
          <a:blip r:embed="rId9">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194230" y="1398495"/>
            <a:ext cx="8755500" cy="2346600"/>
          </a:xfrm>
          <a:prstGeom prst="rect">
            <a:avLst/>
          </a:prstGeom>
        </p:spPr>
        <p:txBody>
          <a:bodyPr anchorCtr="0" anchor="ctr" bIns="0" lIns="73150" spcFirstLastPara="1" rIns="73150" wrap="square" tIns="0">
            <a:normAutofit fontScale="90000"/>
          </a:bodyPr>
          <a:lstStyle/>
          <a:p>
            <a:pPr indent="0" lvl="0" marL="0" rtl="0" algn="ctr">
              <a:spcBef>
                <a:spcPts val="0"/>
              </a:spcBef>
              <a:spcAft>
                <a:spcPts val="0"/>
              </a:spcAft>
              <a:buNone/>
            </a:pPr>
            <a:r>
              <a:rPr lang="en-US"/>
              <a:t>So, let’s accept that COVID is here to stay. For now.</a:t>
            </a:r>
            <a:endParaRPr/>
          </a:p>
        </p:txBody>
      </p:sp>
      <p:sp>
        <p:nvSpPr>
          <p:cNvPr id="122" name="Google Shape;122;p22"/>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800"/>
              <a:buFont typeface="Arial"/>
              <a:buNone/>
            </a:pPr>
            <a:fld id="{00000000-1234-1234-1234-123412341234}" type="slidenum">
              <a:rPr lang="en-US"/>
              <a:t>‹#›</a:t>
            </a:fld>
            <a:endParaRPr/>
          </a:p>
        </p:txBody>
      </p:sp>
      <p:pic>
        <p:nvPicPr>
          <p:cNvPr id="123" name="Google Shape;123;p22"/>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30" name="Google Shape;130;p23"/>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Does COVID cause joint pain? </a:t>
            </a:r>
            <a:endParaRPr/>
          </a:p>
        </p:txBody>
      </p:sp>
      <p:pic>
        <p:nvPicPr>
          <p:cNvPr id="131" name="Google Shape;131;p23"/>
          <p:cNvPicPr preferRelativeResize="0"/>
          <p:nvPr/>
        </p:nvPicPr>
        <p:blipFill>
          <a:blip r:embed="rId3">
            <a:alphaModFix/>
          </a:blip>
          <a:stretch>
            <a:fillRect/>
          </a:stretch>
        </p:blipFill>
        <p:spPr>
          <a:xfrm>
            <a:off x="2097031" y="1238250"/>
            <a:ext cx="4949944" cy="3605600"/>
          </a:xfrm>
          <a:prstGeom prst="rect">
            <a:avLst/>
          </a:prstGeom>
          <a:noFill/>
          <a:ln>
            <a:noFill/>
          </a:ln>
        </p:spPr>
      </p:pic>
      <p:pic>
        <p:nvPicPr>
          <p:cNvPr id="132" name="Google Shape;132;p23"/>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39" name="Google Shape;139;p24"/>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Does COVID cause joint pain? </a:t>
            </a:r>
            <a:endParaRPr/>
          </a:p>
        </p:txBody>
      </p:sp>
      <p:pic>
        <p:nvPicPr>
          <p:cNvPr id="140" name="Google Shape;140;p24"/>
          <p:cNvPicPr preferRelativeResize="0"/>
          <p:nvPr/>
        </p:nvPicPr>
        <p:blipFill>
          <a:blip r:embed="rId3">
            <a:alphaModFix/>
          </a:blip>
          <a:stretch>
            <a:fillRect/>
          </a:stretch>
        </p:blipFill>
        <p:spPr>
          <a:xfrm>
            <a:off x="1708950" y="1000032"/>
            <a:ext cx="5726104" cy="3677469"/>
          </a:xfrm>
          <a:prstGeom prst="rect">
            <a:avLst/>
          </a:prstGeom>
          <a:noFill/>
          <a:ln>
            <a:noFill/>
          </a:ln>
        </p:spPr>
      </p:pic>
      <p:sp>
        <p:nvSpPr>
          <p:cNvPr id="141" name="Google Shape;141;p24"/>
          <p:cNvSpPr/>
          <p:nvPr/>
        </p:nvSpPr>
        <p:spPr>
          <a:xfrm>
            <a:off x="1847425" y="3914600"/>
            <a:ext cx="2189400" cy="171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24"/>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49" name="Google Shape;149;p25"/>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Does COVID cause joint pain? </a:t>
            </a:r>
            <a:endParaRPr/>
          </a:p>
        </p:txBody>
      </p:sp>
      <p:sp>
        <p:nvSpPr>
          <p:cNvPr id="150" name="Google Shape;150;p25"/>
          <p:cNvSpPr txBox="1"/>
          <p:nvPr>
            <p:ph idx="1" type="body"/>
          </p:nvPr>
        </p:nvSpPr>
        <p:spPr>
          <a:xfrm>
            <a:off x="201170" y="1240075"/>
            <a:ext cx="2799600" cy="3255300"/>
          </a:xfrm>
          <a:prstGeom prst="rect">
            <a:avLst/>
          </a:prstGeom>
        </p:spPr>
        <p:txBody>
          <a:bodyPr anchorCtr="0" anchor="t" bIns="45700" lIns="91425" spcFirstLastPara="1" rIns="91425" wrap="square" tIns="45700">
            <a:normAutofit/>
          </a:bodyPr>
          <a:lstStyle/>
          <a:p>
            <a:pPr indent="0" lvl="0" marL="0" rtl="0" algn="ctr">
              <a:spcBef>
                <a:spcPts val="0"/>
              </a:spcBef>
              <a:spcAft>
                <a:spcPts val="1000"/>
              </a:spcAft>
              <a:buNone/>
            </a:pPr>
            <a:r>
              <a:rPr lang="en-US" sz="2700"/>
              <a:t>COVID-19</a:t>
            </a:r>
            <a:r>
              <a:rPr lang="en-US" sz="2700"/>
              <a:t> can </a:t>
            </a:r>
            <a:r>
              <a:rPr lang="en-US" sz="2700"/>
              <a:t>exaggerate</a:t>
            </a:r>
            <a:r>
              <a:rPr lang="en-US" sz="2700"/>
              <a:t> arthritic joint pain</a:t>
            </a:r>
            <a:endParaRPr sz="2700"/>
          </a:p>
        </p:txBody>
      </p:sp>
      <p:pic>
        <p:nvPicPr>
          <p:cNvPr id="151" name="Google Shape;151;p25"/>
          <p:cNvPicPr preferRelativeResize="0"/>
          <p:nvPr/>
        </p:nvPicPr>
        <p:blipFill>
          <a:blip r:embed="rId3">
            <a:alphaModFix/>
          </a:blip>
          <a:stretch>
            <a:fillRect/>
          </a:stretch>
        </p:blipFill>
        <p:spPr>
          <a:xfrm>
            <a:off x="3051875" y="1162050"/>
            <a:ext cx="5787200" cy="3255300"/>
          </a:xfrm>
          <a:prstGeom prst="rect">
            <a:avLst/>
          </a:prstGeom>
          <a:noFill/>
          <a:ln>
            <a:noFill/>
          </a:ln>
        </p:spPr>
      </p:pic>
      <p:pic>
        <p:nvPicPr>
          <p:cNvPr id="152" name="Google Shape;152;p25"/>
          <p:cNvPicPr preferRelativeResize="0"/>
          <p:nvPr/>
        </p:nvPicPr>
        <p:blipFill>
          <a:blip r:embed="rId4">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dk2"/>
              </a:buClr>
              <a:buSzPts val="800"/>
              <a:buFont typeface="Arial"/>
              <a:buNone/>
            </a:pPr>
            <a:fld id="{00000000-1234-1234-1234-123412341234}" type="slidenum">
              <a:rPr lang="en-US"/>
              <a:t>‹#›</a:t>
            </a:fld>
            <a:endParaRPr/>
          </a:p>
        </p:txBody>
      </p:sp>
      <p:sp>
        <p:nvSpPr>
          <p:cNvPr id="159" name="Google Shape;159;p26"/>
          <p:cNvSpPr txBox="1"/>
          <p:nvPr>
            <p:ph type="title"/>
          </p:nvPr>
        </p:nvSpPr>
        <p:spPr>
          <a:xfrm>
            <a:off x="201168" y="143932"/>
            <a:ext cx="8637900" cy="1017300"/>
          </a:xfrm>
          <a:prstGeom prst="rect">
            <a:avLst/>
          </a:prstGeom>
        </p:spPr>
        <p:txBody>
          <a:bodyPr anchorCtr="0" anchor="ctr" bIns="0" lIns="73150" spcFirstLastPara="1" rIns="0" wrap="square" tIns="0">
            <a:normAutofit/>
          </a:bodyPr>
          <a:lstStyle/>
          <a:p>
            <a:pPr indent="0" lvl="0" marL="0" rtl="0" algn="l">
              <a:spcBef>
                <a:spcPts val="0"/>
              </a:spcBef>
              <a:spcAft>
                <a:spcPts val="0"/>
              </a:spcAft>
              <a:buNone/>
            </a:pPr>
            <a:r>
              <a:rPr lang="en-US"/>
              <a:t>COVID and joints</a:t>
            </a:r>
            <a:endParaRPr/>
          </a:p>
        </p:txBody>
      </p:sp>
      <p:sp>
        <p:nvSpPr>
          <p:cNvPr id="160" name="Google Shape;160;p26"/>
          <p:cNvSpPr txBox="1"/>
          <p:nvPr>
            <p:ph idx="1" type="body"/>
          </p:nvPr>
        </p:nvSpPr>
        <p:spPr>
          <a:xfrm>
            <a:off x="201168" y="1238250"/>
            <a:ext cx="8637900" cy="3162300"/>
          </a:xfrm>
          <a:prstGeom prst="rect">
            <a:avLst/>
          </a:prstGeom>
        </p:spPr>
        <p:txBody>
          <a:bodyPr anchorCtr="0" anchor="t" bIns="91425" lIns="91425" spcFirstLastPara="1" rIns="91425" wrap="square" tIns="91425">
            <a:noAutofit/>
          </a:bodyPr>
          <a:lstStyle/>
          <a:p>
            <a:pPr indent="0" lvl="0" marL="0" rtl="0" algn="ctr">
              <a:lnSpc>
                <a:spcPct val="95000"/>
              </a:lnSpc>
              <a:spcBef>
                <a:spcPts val="1200"/>
              </a:spcBef>
              <a:spcAft>
                <a:spcPts val="0"/>
              </a:spcAft>
              <a:buClr>
                <a:schemeClr val="dk1"/>
              </a:buClr>
              <a:buSzPts val="1018"/>
              <a:buFont typeface="Arial"/>
              <a:buNone/>
            </a:pPr>
            <a:r>
              <a:rPr b="1" lang="en-US" sz="2697">
                <a:latin typeface="Arial"/>
                <a:ea typeface="Arial"/>
                <a:cs typeface="Arial"/>
                <a:sym typeface="Arial"/>
              </a:rPr>
              <a:t>While the coronavirus can cause permanent damage to vital organs, such as the lungs and kidneys, it is not known to cause any permanent damage to bones and joints.  It is, however, too early in the pandemic to know all of the long-term consequences.</a:t>
            </a:r>
            <a:endParaRPr b="1" sz="2697">
              <a:latin typeface="Arial"/>
              <a:ea typeface="Arial"/>
              <a:cs typeface="Arial"/>
              <a:sym typeface="Arial"/>
            </a:endParaRPr>
          </a:p>
          <a:p>
            <a:pPr indent="-399891" lvl="0" marL="457200" rtl="0" algn="ctr">
              <a:lnSpc>
                <a:spcPct val="95000"/>
              </a:lnSpc>
              <a:spcBef>
                <a:spcPts val="1200"/>
              </a:spcBef>
              <a:spcAft>
                <a:spcPts val="0"/>
              </a:spcAft>
              <a:buSzPts val="2698"/>
              <a:buFont typeface="Arial"/>
              <a:buChar char="-"/>
            </a:pPr>
            <a:r>
              <a:rPr b="1" lang="en-US" sz="2697">
                <a:latin typeface="Arial"/>
                <a:ea typeface="Arial"/>
                <a:cs typeface="Arial"/>
                <a:sym typeface="Arial"/>
              </a:rPr>
              <a:t>2020</a:t>
            </a:r>
            <a:endParaRPr b="1" sz="2697">
              <a:latin typeface="Arial"/>
              <a:ea typeface="Arial"/>
              <a:cs typeface="Arial"/>
              <a:sym typeface="Arial"/>
            </a:endParaRPr>
          </a:p>
          <a:p>
            <a:pPr indent="0" lvl="0" marL="0" rtl="0" algn="ctr">
              <a:lnSpc>
                <a:spcPct val="95000"/>
              </a:lnSpc>
              <a:spcBef>
                <a:spcPts val="0"/>
              </a:spcBef>
              <a:spcAft>
                <a:spcPts val="0"/>
              </a:spcAft>
              <a:buClr>
                <a:schemeClr val="dk1"/>
              </a:buClr>
              <a:buSzPts val="1018"/>
              <a:buFont typeface="Arial"/>
              <a:buNone/>
            </a:pPr>
            <a:r>
              <a:t/>
            </a:r>
            <a:endParaRPr b="1" sz="2605">
              <a:latin typeface="Arial"/>
              <a:ea typeface="Arial"/>
              <a:cs typeface="Arial"/>
              <a:sym typeface="Arial"/>
            </a:endParaRPr>
          </a:p>
          <a:p>
            <a:pPr indent="0" lvl="0" marL="0" rtl="0" algn="l">
              <a:lnSpc>
                <a:spcPct val="124000"/>
              </a:lnSpc>
              <a:spcBef>
                <a:spcPts val="0"/>
              </a:spcBef>
              <a:spcAft>
                <a:spcPts val="1000"/>
              </a:spcAft>
              <a:buSzPts val="1018"/>
              <a:buNone/>
            </a:pPr>
            <a:r>
              <a:t/>
            </a:r>
            <a:endParaRPr b="1" sz="1865"/>
          </a:p>
        </p:txBody>
      </p:sp>
      <p:pic>
        <p:nvPicPr>
          <p:cNvPr id="161" name="Google Shape;161;p26"/>
          <p:cNvPicPr preferRelativeResize="0"/>
          <p:nvPr/>
        </p:nvPicPr>
        <p:blipFill>
          <a:blip r:embed="rId3">
            <a:alphaModFix/>
          </a:blip>
          <a:stretch>
            <a:fillRect/>
          </a:stretch>
        </p:blipFill>
        <p:spPr>
          <a:xfrm>
            <a:off x="201175" y="4570074"/>
            <a:ext cx="1755575" cy="46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194230" y="1398495"/>
            <a:ext cx="8755500" cy="2346600"/>
          </a:xfrm>
          <a:prstGeom prst="rect">
            <a:avLst/>
          </a:prstGeom>
        </p:spPr>
        <p:txBody>
          <a:bodyPr anchorCtr="0" anchor="ctr" bIns="0" lIns="73150" spcFirstLastPara="1" rIns="73150" wrap="square" tIns="0">
            <a:normAutofit fontScale="90000"/>
          </a:bodyPr>
          <a:lstStyle/>
          <a:p>
            <a:pPr indent="0" lvl="0" marL="0" rtl="0" algn="ctr">
              <a:lnSpc>
                <a:spcPct val="100000"/>
              </a:lnSpc>
              <a:spcBef>
                <a:spcPts val="0"/>
              </a:spcBef>
              <a:spcAft>
                <a:spcPts val="0"/>
              </a:spcAft>
              <a:buClr>
                <a:schemeClr val="dk1"/>
              </a:buClr>
              <a:buSzPts val="990"/>
              <a:buFont typeface="Arial"/>
              <a:buNone/>
            </a:pPr>
            <a:r>
              <a:rPr b="1" lang="en-US" sz="7200">
                <a:latin typeface="Arial"/>
                <a:ea typeface="Arial"/>
                <a:cs typeface="Arial"/>
                <a:sym typeface="Arial"/>
              </a:rPr>
              <a:t>Can COVID Cause Arthritis?</a:t>
            </a:r>
            <a:endParaRPr sz="7200">
              <a:latin typeface="Arial"/>
              <a:ea typeface="Arial"/>
              <a:cs typeface="Arial"/>
              <a:sym typeface="Arial"/>
            </a:endParaRPr>
          </a:p>
          <a:p>
            <a:pPr indent="0" lvl="0" marL="0" rtl="0" algn="l">
              <a:spcBef>
                <a:spcPts val="0"/>
              </a:spcBef>
              <a:spcAft>
                <a:spcPts val="0"/>
              </a:spcAft>
              <a:buNone/>
            </a:pPr>
            <a:r>
              <a:t/>
            </a:r>
            <a:endParaRPr b="1" sz="7200">
              <a:latin typeface="Arial"/>
              <a:ea typeface="Arial"/>
              <a:cs typeface="Arial"/>
              <a:sym typeface="Arial"/>
            </a:endParaRPr>
          </a:p>
        </p:txBody>
      </p:sp>
      <p:sp>
        <p:nvSpPr>
          <p:cNvPr id="168" name="Google Shape;168;p27"/>
          <p:cNvSpPr txBox="1"/>
          <p:nvPr>
            <p:ph idx="12" type="sldNum"/>
          </p:nvPr>
        </p:nvSpPr>
        <p:spPr>
          <a:xfrm>
            <a:off x="8296158" y="4677506"/>
            <a:ext cx="643200" cy="2745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800"/>
              <a:buFont typeface="Arial"/>
              <a:buNone/>
            </a:pPr>
            <a:fld id="{00000000-1234-1234-1234-123412341234}" type="slidenum">
              <a:rPr lang="en-US"/>
              <a:t>‹#›</a:t>
            </a:fld>
            <a:endParaRPr/>
          </a:p>
        </p:txBody>
      </p:sp>
      <p:pic>
        <p:nvPicPr>
          <p:cNvPr id="169" name="Google Shape;169;p27"/>
          <p:cNvPicPr preferRelativeResize="0"/>
          <p:nvPr/>
        </p:nvPicPr>
        <p:blipFill>
          <a:blip r:embed="rId3">
            <a:alphaModFix/>
          </a:blip>
          <a:stretch>
            <a:fillRect/>
          </a:stretch>
        </p:blipFill>
        <p:spPr>
          <a:xfrm>
            <a:off x="201175" y="4570074"/>
            <a:ext cx="1755575" cy="460375"/>
          </a:xfrm>
          <a:prstGeom prst="rect">
            <a:avLst/>
          </a:prstGeom>
          <a:noFill/>
          <a:ln>
            <a:noFill/>
          </a:ln>
        </p:spPr>
      </p:pic>
      <p:sp>
        <p:nvSpPr>
          <p:cNvPr id="170" name="Google Shape;170;p27"/>
          <p:cNvSpPr txBox="1"/>
          <p:nvPr/>
        </p:nvSpPr>
        <p:spPr>
          <a:xfrm>
            <a:off x="1383575" y="947850"/>
            <a:ext cx="6367500" cy="2797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lnSpc>
                <a:spcPct val="128571"/>
              </a:lnSpc>
              <a:spcBef>
                <a:spcPts val="0"/>
              </a:spcBef>
              <a:spcAft>
                <a:spcPts val="0"/>
              </a:spcAft>
              <a:buNone/>
            </a:pPr>
            <a:r>
              <a:rPr b="1" lang="en-US" sz="3600">
                <a:solidFill>
                  <a:schemeClr val="dk1"/>
                </a:solidFill>
                <a:latin typeface="Roboto"/>
                <a:ea typeface="Roboto"/>
                <a:cs typeface="Roboto"/>
                <a:sym typeface="Roboto"/>
              </a:rPr>
              <a:t>ar·thri·tis</a:t>
            </a:r>
            <a:endParaRPr b="1" sz="36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US" sz="2550">
                <a:solidFill>
                  <a:schemeClr val="dk1"/>
                </a:solidFill>
                <a:latin typeface="Roboto"/>
                <a:ea typeface="Roboto"/>
                <a:cs typeface="Roboto"/>
                <a:sym typeface="Roboto"/>
              </a:rPr>
              <a:t>/ärˈTHrīdəs/</a:t>
            </a:r>
            <a:endParaRPr b="1" sz="2550">
              <a:solidFill>
                <a:schemeClr val="dk1"/>
              </a:solidFill>
              <a:latin typeface="Roboto"/>
              <a:ea typeface="Roboto"/>
              <a:cs typeface="Roboto"/>
              <a:sym typeface="Roboto"/>
            </a:endParaRPr>
          </a:p>
          <a:p>
            <a:pPr indent="0" lvl="0" marL="0" rtl="0" algn="l">
              <a:lnSpc>
                <a:spcPct val="157142"/>
              </a:lnSpc>
              <a:spcBef>
                <a:spcPts val="0"/>
              </a:spcBef>
              <a:spcAft>
                <a:spcPts val="0"/>
              </a:spcAft>
              <a:buNone/>
            </a:pPr>
            <a:r>
              <a:rPr b="1" i="1" lang="en-US" sz="2550">
                <a:solidFill>
                  <a:schemeClr val="dk1"/>
                </a:solidFill>
                <a:latin typeface="Roboto"/>
                <a:ea typeface="Roboto"/>
                <a:cs typeface="Roboto"/>
                <a:sym typeface="Roboto"/>
              </a:rPr>
              <a:t>noun</a:t>
            </a:r>
            <a:endParaRPr b="1" i="1" sz="2550">
              <a:solidFill>
                <a:schemeClr val="dk1"/>
              </a:solidFill>
              <a:latin typeface="Roboto"/>
              <a:ea typeface="Roboto"/>
              <a:cs typeface="Roboto"/>
              <a:sym typeface="Roboto"/>
            </a:endParaRPr>
          </a:p>
          <a:p>
            <a:pPr indent="-228600" lvl="0" marL="457200" rtl="0" algn="l">
              <a:lnSpc>
                <a:spcPct val="115000"/>
              </a:lnSpc>
              <a:spcBef>
                <a:spcPts val="0"/>
              </a:spcBef>
              <a:spcAft>
                <a:spcPts val="0"/>
              </a:spcAft>
              <a:buClr>
                <a:schemeClr val="dk1"/>
              </a:buClr>
              <a:buSzPts val="2600"/>
              <a:buFont typeface="Roboto"/>
              <a:buNone/>
            </a:pPr>
            <a:r>
              <a:rPr b="1" lang="en-US" sz="2550">
                <a:solidFill>
                  <a:schemeClr val="dk1"/>
                </a:solidFill>
                <a:latin typeface="Roboto"/>
                <a:ea typeface="Roboto"/>
                <a:cs typeface="Roboto"/>
                <a:sym typeface="Roboto"/>
              </a:rPr>
              <a:t>painful </a:t>
            </a:r>
            <a:r>
              <a:rPr b="1" lang="en-US" sz="2550">
                <a:solidFill>
                  <a:schemeClr val="dk1"/>
                </a:solidFill>
                <a:uFill>
                  <a:noFill/>
                </a:uFill>
                <a:latin typeface="Roboto"/>
                <a:ea typeface="Roboto"/>
                <a:cs typeface="Roboto"/>
                <a:sym typeface="Roboto"/>
                <a:hlinkClick r:id="rId4">
                  <a:extLst>
                    <a:ext uri="{A12FA001-AC4F-418D-AE19-62706E023703}">
                      <ahyp:hlinkClr val="tx"/>
                    </a:ext>
                  </a:extLst>
                </a:hlinkClick>
              </a:rPr>
              <a:t>inflammation</a:t>
            </a:r>
            <a:r>
              <a:rPr b="1" lang="en-US" sz="2550">
                <a:solidFill>
                  <a:schemeClr val="dk1"/>
                </a:solidFill>
                <a:latin typeface="Roboto"/>
                <a:ea typeface="Roboto"/>
                <a:cs typeface="Roboto"/>
                <a:sym typeface="Roboto"/>
              </a:rPr>
              <a:t> and </a:t>
            </a:r>
            <a:r>
              <a:rPr b="1" lang="en-US" sz="2550">
                <a:solidFill>
                  <a:schemeClr val="dk1"/>
                </a:solidFill>
                <a:uFill>
                  <a:noFill/>
                </a:uFill>
                <a:latin typeface="Roboto"/>
                <a:ea typeface="Roboto"/>
                <a:cs typeface="Roboto"/>
                <a:sym typeface="Roboto"/>
                <a:hlinkClick r:id="rId5">
                  <a:extLst>
                    <a:ext uri="{A12FA001-AC4F-418D-AE19-62706E023703}">
                      <ahyp:hlinkClr val="tx"/>
                    </a:ext>
                  </a:extLst>
                </a:hlinkClick>
              </a:rPr>
              <a:t>stiffness</a:t>
            </a:r>
            <a:r>
              <a:rPr b="1" lang="en-US" sz="2550">
                <a:solidFill>
                  <a:schemeClr val="dk1"/>
                </a:solidFill>
                <a:latin typeface="Roboto"/>
                <a:ea typeface="Roboto"/>
                <a:cs typeface="Roboto"/>
                <a:sym typeface="Roboto"/>
              </a:rPr>
              <a:t> of the joints.</a:t>
            </a:r>
            <a:endParaRPr b="1" sz="2550">
              <a:solidFill>
                <a:schemeClr val="dk1"/>
              </a:solidFill>
              <a:latin typeface="Roboto"/>
              <a:ea typeface="Roboto"/>
              <a:cs typeface="Roboto"/>
              <a:sym typeface="Roboto"/>
            </a:endParaRPr>
          </a:p>
          <a:p>
            <a:pPr indent="0" lvl="0" marL="0" rtl="0" algn="l">
              <a:spcBef>
                <a:spcPts val="0"/>
              </a:spcBef>
              <a:spcAft>
                <a:spcPts val="0"/>
              </a:spcAft>
              <a:buNone/>
            </a:pPr>
            <a:r>
              <a:t/>
            </a:r>
            <a:endParaRPr b="1" sz="2900">
              <a:solidFill>
                <a:schemeClr val="dk1"/>
              </a:solidFill>
              <a:latin typeface="Roboto"/>
              <a:ea typeface="Roboto"/>
              <a:cs typeface="Roboto"/>
              <a:sym typeface="Roboto"/>
            </a:endParaRPr>
          </a:p>
        </p:txBody>
      </p:sp>
      <p:sp>
        <p:nvSpPr>
          <p:cNvPr id="171" name="Google Shape;171;p27"/>
          <p:cNvSpPr txBox="1"/>
          <p:nvPr/>
        </p:nvSpPr>
        <p:spPr>
          <a:xfrm>
            <a:off x="4629150" y="1610425"/>
            <a:ext cx="45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689A03"/>
      </a:dk1>
      <a:lt1>
        <a:srgbClr val="98979A"/>
      </a:lt1>
      <a:dk2>
        <a:srgbClr val="A7A7A7"/>
      </a:dk2>
      <a:lt2>
        <a:srgbClr val="535353"/>
      </a:lt2>
      <a:accent1>
        <a:srgbClr val="CB5799"/>
      </a:accent1>
      <a:accent2>
        <a:srgbClr val="149E8F"/>
      </a:accent2>
      <a:accent3>
        <a:srgbClr val="EF683D"/>
      </a:accent3>
      <a:accent4>
        <a:srgbClr val="7F4997"/>
      </a:accent4>
      <a:accent5>
        <a:srgbClr val="98979A"/>
      </a:accent5>
      <a:accent6>
        <a:srgbClr val="BBBBB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