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58" r:id="rId4"/>
    <p:sldId id="367" r:id="rId5"/>
    <p:sldId id="260" r:id="rId6"/>
    <p:sldId id="319" r:id="rId7"/>
    <p:sldId id="368" r:id="rId8"/>
    <p:sldId id="261" r:id="rId9"/>
    <p:sldId id="369" r:id="rId10"/>
    <p:sldId id="264" r:id="rId11"/>
    <p:sldId id="287" r:id="rId12"/>
    <p:sldId id="370" r:id="rId13"/>
    <p:sldId id="288" r:id="rId14"/>
    <p:sldId id="363" r:id="rId15"/>
    <p:sldId id="296" r:id="rId16"/>
    <p:sldId id="265" r:id="rId17"/>
    <p:sldId id="365" r:id="rId18"/>
    <p:sldId id="371" r:id="rId19"/>
    <p:sldId id="366" r:id="rId20"/>
    <p:sldId id="312" r:id="rId21"/>
    <p:sldId id="372" r:id="rId22"/>
    <p:sldId id="291" r:id="rId23"/>
    <p:sldId id="314" r:id="rId24"/>
    <p:sldId id="373" r:id="rId25"/>
    <p:sldId id="374" r:id="rId26"/>
    <p:sldId id="316" r:id="rId27"/>
    <p:sldId id="305" r:id="rId28"/>
    <p:sldId id="375" r:id="rId29"/>
    <p:sldId id="274" r:id="rId30"/>
    <p:sldId id="282" r:id="rId31"/>
    <p:sldId id="300" r:id="rId32"/>
    <p:sldId id="301" r:id="rId33"/>
    <p:sldId id="302" r:id="rId34"/>
    <p:sldId id="309" r:id="rId35"/>
    <p:sldId id="310" r:id="rId36"/>
    <p:sldId id="378" r:id="rId37"/>
    <p:sldId id="343" r:id="rId38"/>
    <p:sldId id="344" r:id="rId39"/>
    <p:sldId id="345" r:id="rId40"/>
    <p:sldId id="346" r:id="rId41"/>
    <p:sldId id="348" r:id="rId42"/>
    <p:sldId id="349" r:id="rId43"/>
    <p:sldId id="380" r:id="rId44"/>
    <p:sldId id="31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714" autoAdjust="0"/>
  </p:normalViewPr>
  <p:slideViewPr>
    <p:cSldViewPr>
      <p:cViewPr varScale="1">
        <p:scale>
          <a:sx n="110" d="100"/>
          <a:sy n="110" d="100"/>
        </p:scale>
        <p:origin x="1644" y="108"/>
      </p:cViewPr>
      <p:guideLst>
        <p:guide orient="horz" pos="2160"/>
        <p:guide pos="2880"/>
      </p:guideLst>
    </p:cSldViewPr>
  </p:slideViewPr>
  <p:outlineViewPr>
    <p:cViewPr>
      <p:scale>
        <a:sx n="33" d="100"/>
        <a:sy n="33" d="100"/>
      </p:scale>
      <p:origin x="0" y="103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397B8F-DCDE-4565-9C3E-C07A45EBC6F8}" type="datetimeFigureOut">
              <a:rPr lang="en-US" smtClean="0"/>
              <a:pPr/>
              <a:t>10/20/2023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06F7E-053B-46EA-8CB6-9BF1B7CC2A11}" type="slidenum">
              <a:rPr lang="en-US" smtClean="0"/>
              <a:pPr/>
              <a:t>‹#›</a:t>
            </a:fld>
            <a:endParaRPr lang="en-US"/>
          </a:p>
        </p:txBody>
      </p:sp>
    </p:spTree>
    <p:extLst>
      <p:ext uri="{BB962C8B-B14F-4D97-AF65-F5344CB8AC3E}">
        <p14:creationId xmlns:p14="http://schemas.microsoft.com/office/powerpoint/2010/main" val="3778032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C4B7326-B53D-48A1-8FB5-4587AD433EF0}" type="slidenum">
              <a:rPr lang="en-US" altLang="en-US"/>
              <a:pPr/>
              <a:t>17</a:t>
            </a:fld>
            <a:endParaRPr lang="en-US" altLang="en-US"/>
          </a:p>
        </p:txBody>
      </p:sp>
    </p:spTree>
    <p:extLst>
      <p:ext uri="{BB962C8B-B14F-4D97-AF65-F5344CB8AC3E}">
        <p14:creationId xmlns:p14="http://schemas.microsoft.com/office/powerpoint/2010/main" val="1909198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AE5FDB-F460-4744-BDF0-C8ADEA9AB9C1}" type="datetimeFigureOut">
              <a:rPr lang="en-US" smtClean="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6C573D-7B2E-4425-A884-47022C4C36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AE5FDB-F460-4744-BDF0-C8ADEA9AB9C1}" type="datetimeFigureOut">
              <a:rPr lang="en-US" smtClean="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6C573D-7B2E-4425-A884-47022C4C36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AE5FDB-F460-4744-BDF0-C8ADEA9AB9C1}" type="datetimeFigureOut">
              <a:rPr lang="en-US" smtClean="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6C573D-7B2E-4425-A884-47022C4C36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AE5FDB-F460-4744-BDF0-C8ADEA9AB9C1}" type="datetimeFigureOut">
              <a:rPr lang="en-US" smtClean="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6C573D-7B2E-4425-A884-47022C4C36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AE5FDB-F460-4744-BDF0-C8ADEA9AB9C1}" type="datetimeFigureOut">
              <a:rPr lang="en-US" smtClean="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6C573D-7B2E-4425-A884-47022C4C36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AE5FDB-F460-4744-BDF0-C8ADEA9AB9C1}" type="datetimeFigureOut">
              <a:rPr lang="en-US" smtClean="0"/>
              <a:pPr/>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6C573D-7B2E-4425-A884-47022C4C36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AE5FDB-F460-4744-BDF0-C8ADEA9AB9C1}" type="datetimeFigureOut">
              <a:rPr lang="en-US" smtClean="0"/>
              <a:pPr/>
              <a:t>10/20/2023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6C573D-7B2E-4425-A884-47022C4C36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AE5FDB-F460-4744-BDF0-C8ADEA9AB9C1}" type="datetimeFigureOut">
              <a:rPr lang="en-US" smtClean="0"/>
              <a:pPr/>
              <a:t>10/20/2023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6C573D-7B2E-4425-A884-47022C4C36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AE5FDB-F460-4744-BDF0-C8ADEA9AB9C1}" type="datetimeFigureOut">
              <a:rPr lang="en-US" smtClean="0"/>
              <a:pPr/>
              <a:t>10/20/2023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6C573D-7B2E-4425-A884-47022C4C36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E5FDB-F460-4744-BDF0-C8ADEA9AB9C1}" type="datetimeFigureOut">
              <a:rPr lang="en-US" smtClean="0"/>
              <a:pPr/>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6C573D-7B2E-4425-A884-47022C4C36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E5FDB-F460-4744-BDF0-C8ADEA9AB9C1}" type="datetimeFigureOut">
              <a:rPr lang="en-US" smtClean="0"/>
              <a:pPr/>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6C573D-7B2E-4425-A884-47022C4C36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AE5FDB-F460-4744-BDF0-C8ADEA9AB9C1}" type="datetimeFigureOut">
              <a:rPr lang="en-US" smtClean="0"/>
              <a:pPr/>
              <a:t>10/20/2023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6C573D-7B2E-4425-A884-47022C4C36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Chronic Hepatitis </a:t>
            </a:r>
            <a:r>
              <a:rPr lang="en-US" dirty="0" smtClean="0"/>
              <a:t>C in 2023</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solidFill>
                  <a:schemeClr val="tx1"/>
                </a:solidFill>
              </a:rPr>
              <a:t>Sandeep Mukherjee, MD</a:t>
            </a:r>
          </a:p>
          <a:p>
            <a:r>
              <a:rPr lang="en-US" dirty="0" smtClean="0">
                <a:solidFill>
                  <a:schemeClr val="tx1"/>
                </a:solidFill>
              </a:rPr>
              <a:t>CHI Health and Creighton University Medical Center </a:t>
            </a:r>
          </a:p>
          <a:p>
            <a:r>
              <a:rPr lang="en-US" dirty="0" smtClean="0">
                <a:solidFill>
                  <a:schemeClr val="tx1"/>
                </a:solidFill>
              </a:rPr>
              <a:t>Division of Gastroenterology</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86"/>
            <a:ext cx="8229600" cy="1143000"/>
          </a:xfrm>
        </p:spPr>
        <p:txBody>
          <a:bodyPr/>
          <a:lstStyle/>
          <a:p>
            <a:r>
              <a:rPr lang="en-US" dirty="0" smtClean="0"/>
              <a:t>Natural History of HCV</a:t>
            </a:r>
            <a:endParaRPr lang="en-US" dirty="0"/>
          </a:p>
        </p:txBody>
      </p:sp>
      <p:sp>
        <p:nvSpPr>
          <p:cNvPr id="6" name="Rectangle 5"/>
          <p:cNvSpPr/>
          <p:nvPr/>
        </p:nvSpPr>
        <p:spPr>
          <a:xfrm>
            <a:off x="533400" y="3352800"/>
            <a:ext cx="160020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a:t>
            </a:r>
            <a:r>
              <a:rPr lang="en-US" dirty="0" smtClean="0"/>
              <a:t>cute infection</a:t>
            </a:r>
            <a:endParaRPr lang="en-US" dirty="0"/>
          </a:p>
        </p:txBody>
      </p:sp>
      <p:sp>
        <p:nvSpPr>
          <p:cNvPr id="7" name="Rectangle 6"/>
          <p:cNvSpPr/>
          <p:nvPr/>
        </p:nvSpPr>
        <p:spPr>
          <a:xfrm>
            <a:off x="3200400" y="3352800"/>
            <a:ext cx="182880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Chronic infection</a:t>
            </a:r>
          </a:p>
          <a:p>
            <a:pPr algn="ctr"/>
            <a:r>
              <a:rPr lang="en-US" dirty="0" smtClean="0"/>
              <a:t>80%</a:t>
            </a:r>
            <a:endParaRPr lang="en-US" dirty="0"/>
          </a:p>
        </p:txBody>
      </p:sp>
      <p:sp>
        <p:nvSpPr>
          <p:cNvPr id="8" name="Flowchart: Process 7"/>
          <p:cNvSpPr/>
          <p:nvPr/>
        </p:nvSpPr>
        <p:spPr>
          <a:xfrm>
            <a:off x="6324600" y="3276600"/>
            <a:ext cx="1752600" cy="1066800"/>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Cirrhosis</a:t>
            </a:r>
          </a:p>
          <a:p>
            <a:pPr algn="ctr"/>
            <a:r>
              <a:rPr lang="en-US" dirty="0" smtClean="0"/>
              <a:t>16% over 20 years</a:t>
            </a:r>
            <a:endParaRPr lang="en-US" dirty="0"/>
          </a:p>
        </p:txBody>
      </p:sp>
      <p:sp>
        <p:nvSpPr>
          <p:cNvPr id="9" name="Rectangle 8"/>
          <p:cNvSpPr/>
          <p:nvPr/>
        </p:nvSpPr>
        <p:spPr>
          <a:xfrm>
            <a:off x="6019800" y="1447800"/>
            <a:ext cx="2133600" cy="838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t>Decompensated</a:t>
            </a:r>
            <a:r>
              <a:rPr lang="en-US" dirty="0" smtClean="0"/>
              <a:t> cirrhosis</a:t>
            </a:r>
          </a:p>
          <a:p>
            <a:pPr algn="ctr"/>
            <a:r>
              <a:rPr lang="en-US" dirty="0" smtClean="0"/>
              <a:t>5 yr survival 50%</a:t>
            </a:r>
            <a:endParaRPr lang="en-US" dirty="0"/>
          </a:p>
        </p:txBody>
      </p:sp>
      <p:sp>
        <p:nvSpPr>
          <p:cNvPr id="10" name="Flowchart: Process 9"/>
          <p:cNvSpPr/>
          <p:nvPr/>
        </p:nvSpPr>
        <p:spPr>
          <a:xfrm>
            <a:off x="6172200" y="5410200"/>
            <a:ext cx="1981200" cy="838200"/>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t>Hepatoma</a:t>
            </a:r>
            <a:endParaRPr lang="en-US" dirty="0" smtClean="0"/>
          </a:p>
          <a:p>
            <a:pPr algn="ctr"/>
            <a:r>
              <a:rPr lang="en-US" dirty="0" smtClean="0"/>
              <a:t>1-5% per years</a:t>
            </a:r>
            <a:endParaRPr lang="en-US" dirty="0"/>
          </a:p>
        </p:txBody>
      </p:sp>
      <p:sp>
        <p:nvSpPr>
          <p:cNvPr id="11" name="Right Arrow 10"/>
          <p:cNvSpPr/>
          <p:nvPr/>
        </p:nvSpPr>
        <p:spPr>
          <a:xfrm>
            <a:off x="2514600" y="3505200"/>
            <a:ext cx="381000"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ight Arrow 11"/>
          <p:cNvSpPr/>
          <p:nvPr/>
        </p:nvSpPr>
        <p:spPr>
          <a:xfrm>
            <a:off x="5410200" y="3581400"/>
            <a:ext cx="381000"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Down Arrow 14"/>
          <p:cNvSpPr/>
          <p:nvPr/>
        </p:nvSpPr>
        <p:spPr>
          <a:xfrm>
            <a:off x="6934200" y="4572000"/>
            <a:ext cx="484632" cy="609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Up Arrow 15"/>
          <p:cNvSpPr/>
          <p:nvPr/>
        </p:nvSpPr>
        <p:spPr>
          <a:xfrm>
            <a:off x="6934200" y="2514600"/>
            <a:ext cx="484632" cy="609600"/>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Flowchart: Process 17"/>
          <p:cNvSpPr/>
          <p:nvPr/>
        </p:nvSpPr>
        <p:spPr>
          <a:xfrm>
            <a:off x="533400" y="1056234"/>
            <a:ext cx="1600200" cy="1295400"/>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HCV clearance </a:t>
            </a:r>
          </a:p>
          <a:p>
            <a:pPr algn="ctr"/>
            <a:r>
              <a:rPr lang="en-US" dirty="0" smtClean="0"/>
              <a:t>20% (age, gender, HIV, ETOH, IL28B)</a:t>
            </a:r>
            <a:endParaRPr lang="en-US" dirty="0"/>
          </a:p>
        </p:txBody>
      </p:sp>
      <p:sp>
        <p:nvSpPr>
          <p:cNvPr id="14" name="TextBox 13"/>
          <p:cNvSpPr txBox="1"/>
          <p:nvPr/>
        </p:nvSpPr>
        <p:spPr>
          <a:xfrm>
            <a:off x="-19594" y="6419046"/>
            <a:ext cx="9163594" cy="523220"/>
          </a:xfrm>
          <a:prstGeom prst="rect">
            <a:avLst/>
          </a:prstGeom>
          <a:noFill/>
        </p:spPr>
        <p:txBody>
          <a:bodyPr wrap="square" rtlCol="0">
            <a:spAutoFit/>
          </a:bodyPr>
          <a:lstStyle/>
          <a:p>
            <a:r>
              <a:rPr lang="en-US" sz="1400" i="1" dirty="0" err="1" smtClean="0"/>
              <a:t>Erman</a:t>
            </a:r>
            <a:r>
              <a:rPr lang="en-US" sz="1400" i="1" dirty="0" smtClean="0"/>
              <a:t> A et al. Estimation of fibrosis progression rates for chronic HCV: a systematic review and meta-analysis. in chronic HCV. BMJ OPEN 2019;9:e027491</a:t>
            </a:r>
            <a:endParaRPr lang="en-US" sz="1400" i="1" dirty="0"/>
          </a:p>
        </p:txBody>
      </p:sp>
      <p:pic>
        <p:nvPicPr>
          <p:cNvPr id="3" name="Picture 2"/>
          <p:cNvPicPr>
            <a:picLocks noChangeAspect="1"/>
          </p:cNvPicPr>
          <p:nvPr/>
        </p:nvPicPr>
        <p:blipFill>
          <a:blip r:embed="rId2"/>
          <a:stretch>
            <a:fillRect/>
          </a:stretch>
        </p:blipFill>
        <p:spPr>
          <a:xfrm>
            <a:off x="1062204" y="2504033"/>
            <a:ext cx="542591" cy="62016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linked to disease progression on chronic HCV</a:t>
            </a:r>
            <a:endParaRPr lang="en-US" dirty="0"/>
          </a:p>
        </p:txBody>
      </p:sp>
      <p:sp>
        <p:nvSpPr>
          <p:cNvPr id="3" name="Text Placeholder 2"/>
          <p:cNvSpPr>
            <a:spLocks noGrp="1"/>
          </p:cNvSpPr>
          <p:nvPr>
            <p:ph type="body" idx="1"/>
          </p:nvPr>
        </p:nvSpPr>
        <p:spPr/>
        <p:txBody>
          <a:bodyPr/>
          <a:lstStyle/>
          <a:p>
            <a:r>
              <a:rPr lang="en-US" dirty="0" smtClean="0"/>
              <a:t>Host factors</a:t>
            </a:r>
            <a:endParaRPr lang="en-US" dirty="0"/>
          </a:p>
        </p:txBody>
      </p:sp>
      <p:sp>
        <p:nvSpPr>
          <p:cNvPr id="4" name="Content Placeholder 3"/>
          <p:cNvSpPr>
            <a:spLocks noGrp="1"/>
          </p:cNvSpPr>
          <p:nvPr>
            <p:ph sz="half" idx="2"/>
          </p:nvPr>
        </p:nvSpPr>
        <p:spPr/>
        <p:txBody>
          <a:bodyPr/>
          <a:lstStyle/>
          <a:p>
            <a:r>
              <a:rPr lang="en-US" dirty="0" smtClean="0"/>
              <a:t>Older age at acquisition</a:t>
            </a:r>
          </a:p>
          <a:p>
            <a:r>
              <a:rPr lang="en-US" dirty="0" smtClean="0"/>
              <a:t>Duration of infection</a:t>
            </a:r>
          </a:p>
          <a:p>
            <a:r>
              <a:rPr lang="en-US" dirty="0" smtClean="0"/>
              <a:t>Male gender</a:t>
            </a:r>
          </a:p>
          <a:p>
            <a:r>
              <a:rPr lang="en-US" dirty="0" smtClean="0"/>
              <a:t>Hepatic </a:t>
            </a:r>
            <a:r>
              <a:rPr lang="en-US" dirty="0" err="1" smtClean="0"/>
              <a:t>steatosis</a:t>
            </a:r>
            <a:r>
              <a:rPr lang="en-US" dirty="0" smtClean="0"/>
              <a:t> (G1 </a:t>
            </a:r>
            <a:r>
              <a:rPr lang="en-US" dirty="0" err="1" smtClean="0"/>
              <a:t>vs</a:t>
            </a:r>
            <a:r>
              <a:rPr lang="en-US" dirty="0" smtClean="0"/>
              <a:t> G3)</a:t>
            </a:r>
          </a:p>
          <a:p>
            <a:r>
              <a:rPr lang="en-US" dirty="0" smtClean="0"/>
              <a:t>Iron overload</a:t>
            </a:r>
          </a:p>
          <a:p>
            <a:r>
              <a:rPr lang="en-US" dirty="0" smtClean="0"/>
              <a:t>Organ transplant</a:t>
            </a:r>
          </a:p>
          <a:p>
            <a:endParaRPr lang="en-US" dirty="0"/>
          </a:p>
        </p:txBody>
      </p:sp>
      <p:sp>
        <p:nvSpPr>
          <p:cNvPr id="5" name="Text Placeholder 4"/>
          <p:cNvSpPr>
            <a:spLocks noGrp="1"/>
          </p:cNvSpPr>
          <p:nvPr>
            <p:ph type="body" sz="quarter" idx="3"/>
          </p:nvPr>
        </p:nvSpPr>
        <p:spPr/>
        <p:txBody>
          <a:bodyPr/>
          <a:lstStyle/>
          <a:p>
            <a:r>
              <a:rPr lang="en-US" dirty="0" err="1" smtClean="0"/>
              <a:t>Coinfections</a:t>
            </a:r>
            <a:endParaRPr lang="en-US" dirty="0"/>
          </a:p>
        </p:txBody>
      </p:sp>
      <p:sp>
        <p:nvSpPr>
          <p:cNvPr id="6" name="Content Placeholder 5"/>
          <p:cNvSpPr>
            <a:spLocks noGrp="1"/>
          </p:cNvSpPr>
          <p:nvPr>
            <p:ph sz="quarter" idx="4"/>
          </p:nvPr>
        </p:nvSpPr>
        <p:spPr/>
        <p:txBody>
          <a:bodyPr/>
          <a:lstStyle/>
          <a:p>
            <a:pPr>
              <a:buNone/>
            </a:pPr>
            <a:r>
              <a:rPr lang="en-US" dirty="0" smtClean="0"/>
              <a:t>HCV genotype 3</a:t>
            </a:r>
          </a:p>
          <a:p>
            <a:pPr>
              <a:buNone/>
            </a:pPr>
            <a:r>
              <a:rPr lang="en-US" dirty="0" smtClean="0"/>
              <a:t>HBV or HIV </a:t>
            </a:r>
            <a:r>
              <a:rPr lang="en-US" dirty="0" err="1" smtClean="0"/>
              <a:t>coinfection</a:t>
            </a:r>
            <a:endParaRPr lang="en-US" dirty="0" smtClean="0"/>
          </a:p>
          <a:p>
            <a:pPr>
              <a:buNone/>
            </a:pPr>
            <a:r>
              <a:rPr lang="en-US" dirty="0" err="1" smtClean="0"/>
              <a:t>Schistosomiasis</a:t>
            </a:r>
            <a:r>
              <a:rPr lang="en-US" dirty="0" smtClean="0"/>
              <a:t> (Egypt)</a:t>
            </a:r>
          </a:p>
          <a:p>
            <a:endParaRPr lang="en-US" dirty="0" smtClean="0"/>
          </a:p>
          <a:p>
            <a:pPr>
              <a:buNone/>
            </a:pPr>
            <a:r>
              <a:rPr lang="en-US" b="1" dirty="0" smtClean="0"/>
              <a:t>Environmental factors</a:t>
            </a:r>
          </a:p>
          <a:p>
            <a:pPr>
              <a:buNone/>
            </a:pPr>
            <a:r>
              <a:rPr lang="en-US" dirty="0" smtClean="0"/>
              <a:t>ETOH use &gt; 50 grams/day</a:t>
            </a:r>
          </a:p>
          <a:p>
            <a:pPr>
              <a:buNone/>
            </a:pPr>
            <a:r>
              <a:rPr lang="en-US" dirty="0" smtClean="0"/>
              <a:t>Marijuana use</a:t>
            </a:r>
          </a:p>
          <a:p>
            <a:pPr>
              <a:buNone/>
            </a:pPr>
            <a:endParaRPr lang="en-US" dirty="0"/>
          </a:p>
        </p:txBody>
      </p:sp>
      <p:sp>
        <p:nvSpPr>
          <p:cNvPr id="7" name="TextBox 6"/>
          <p:cNvSpPr txBox="1"/>
          <p:nvPr/>
        </p:nvSpPr>
        <p:spPr>
          <a:xfrm>
            <a:off x="-609600" y="6550223"/>
            <a:ext cx="8077200" cy="307777"/>
          </a:xfrm>
          <a:prstGeom prst="rect">
            <a:avLst/>
          </a:prstGeom>
          <a:noFill/>
        </p:spPr>
        <p:txBody>
          <a:bodyPr wrap="square" rtlCol="0">
            <a:spAutoFit/>
          </a:bodyPr>
          <a:lstStyle/>
          <a:p>
            <a:r>
              <a:rPr lang="en-US" sz="1400" i="1" dirty="0" smtClean="0"/>
              <a:t>               </a:t>
            </a:r>
            <a:r>
              <a:rPr lang="en-US" sz="1400" i="1" dirty="0" err="1" smtClean="0"/>
              <a:t>Shida</a:t>
            </a:r>
            <a:r>
              <a:rPr lang="en-US" sz="1400" i="1" dirty="0" smtClean="0"/>
              <a:t> JH. Influence of cannabis use on severity of hepatitis C disease. </a:t>
            </a:r>
            <a:r>
              <a:rPr lang="en-US" sz="1400" i="1" dirty="0" err="1" smtClean="0"/>
              <a:t>Clin</a:t>
            </a:r>
            <a:r>
              <a:rPr lang="en-US" sz="1400" i="1" dirty="0" smtClean="0"/>
              <a:t> </a:t>
            </a:r>
            <a:r>
              <a:rPr lang="en-US" sz="1400" i="1" dirty="0" err="1" smtClean="0"/>
              <a:t>Gastroenterol</a:t>
            </a:r>
            <a:r>
              <a:rPr lang="en-US" sz="1400" i="1" dirty="0" smtClean="0"/>
              <a:t> </a:t>
            </a:r>
            <a:r>
              <a:rPr lang="en-US" sz="1400" i="1" dirty="0" err="1" smtClean="0"/>
              <a:t>Hepatol</a:t>
            </a:r>
            <a:r>
              <a:rPr lang="en-US" sz="1400" i="1" dirty="0" smtClean="0"/>
              <a:t> 2008</a:t>
            </a:r>
            <a:endParaRPr lang="en-US" sz="1400"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90800"/>
            <a:ext cx="8229600" cy="1143000"/>
          </a:xfrm>
        </p:spPr>
        <p:txBody>
          <a:bodyPr/>
          <a:lstStyle/>
          <a:p>
            <a:r>
              <a:rPr lang="en-US" dirty="0" smtClean="0"/>
              <a:t>Extrahepatic manifestations of HCV</a:t>
            </a:r>
            <a:endParaRPr lang="en-US" dirty="0"/>
          </a:p>
        </p:txBody>
      </p:sp>
    </p:spTree>
    <p:extLst>
      <p:ext uri="{BB962C8B-B14F-4D97-AF65-F5344CB8AC3E}">
        <p14:creationId xmlns:p14="http://schemas.microsoft.com/office/powerpoint/2010/main" val="2786584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Extrahepatic</a:t>
            </a:r>
            <a:r>
              <a:rPr lang="en-US" dirty="0" smtClean="0"/>
              <a:t> manifestations of HCV</a:t>
            </a:r>
            <a:endParaRPr lang="en-US" dirty="0"/>
          </a:p>
        </p:txBody>
      </p:sp>
      <p:sp>
        <p:nvSpPr>
          <p:cNvPr id="3" name="Content Placeholder 2"/>
          <p:cNvSpPr>
            <a:spLocks noGrp="1"/>
          </p:cNvSpPr>
          <p:nvPr>
            <p:ph idx="1"/>
          </p:nvPr>
        </p:nvSpPr>
        <p:spPr/>
        <p:txBody>
          <a:bodyPr/>
          <a:lstStyle/>
          <a:p>
            <a:r>
              <a:rPr lang="en-US" dirty="0"/>
              <a:t>L</a:t>
            </a:r>
            <a:r>
              <a:rPr lang="en-US" dirty="0" smtClean="0"/>
              <a:t>iver disease, systemic illness or both?</a:t>
            </a:r>
          </a:p>
          <a:p>
            <a:r>
              <a:rPr lang="en-US" dirty="0" smtClean="0"/>
              <a:t>Numerous </a:t>
            </a:r>
            <a:r>
              <a:rPr lang="en-US" dirty="0" err="1" smtClean="0"/>
              <a:t>extrahepatic</a:t>
            </a:r>
            <a:r>
              <a:rPr lang="en-US" dirty="0" smtClean="0"/>
              <a:t> manifestations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074" y="0"/>
            <a:ext cx="8229600" cy="1143000"/>
          </a:xfrm>
        </p:spPr>
        <p:txBody>
          <a:bodyPr>
            <a:normAutofit fontScale="90000"/>
          </a:bodyPr>
          <a:lstStyle/>
          <a:p>
            <a:r>
              <a:rPr lang="en-US" dirty="0" smtClean="0"/>
              <a:t>Extra-hepatic manifestations of HCV</a:t>
            </a:r>
            <a:endParaRPr lang="en-US" dirty="0"/>
          </a:p>
        </p:txBody>
      </p:sp>
      <p:pic>
        <p:nvPicPr>
          <p:cNvPr id="4" name="Content Placeholder 3"/>
          <p:cNvPicPr>
            <a:picLocks noGrp="1" noChangeAspect="1"/>
          </p:cNvPicPr>
          <p:nvPr>
            <p:ph idx="1"/>
          </p:nvPr>
        </p:nvPicPr>
        <p:blipFill>
          <a:blip r:embed="rId2"/>
          <a:stretch>
            <a:fillRect/>
          </a:stretch>
        </p:blipFill>
        <p:spPr>
          <a:xfrm>
            <a:off x="2133600" y="990600"/>
            <a:ext cx="4876800" cy="5562600"/>
          </a:xfrm>
          <a:prstGeom prst="rect">
            <a:avLst/>
          </a:prstGeom>
        </p:spPr>
      </p:pic>
      <p:sp>
        <p:nvSpPr>
          <p:cNvPr id="5" name="TextBox 4"/>
          <p:cNvSpPr txBox="1"/>
          <p:nvPr/>
        </p:nvSpPr>
        <p:spPr>
          <a:xfrm>
            <a:off x="-32657" y="6609006"/>
            <a:ext cx="8534400" cy="307777"/>
          </a:xfrm>
          <a:prstGeom prst="rect">
            <a:avLst/>
          </a:prstGeom>
          <a:noFill/>
        </p:spPr>
        <p:txBody>
          <a:bodyPr wrap="square" rtlCol="0">
            <a:spAutoFit/>
          </a:bodyPr>
          <a:lstStyle/>
          <a:p>
            <a:r>
              <a:rPr lang="en-US" sz="1400" i="1" dirty="0" err="1" smtClean="0"/>
              <a:t>Cacoub</a:t>
            </a:r>
            <a:r>
              <a:rPr lang="en-US" sz="1400" i="1" dirty="0" smtClean="0"/>
              <a:t> P, et al. Extrahepatic manifestations of HCV. NEJM 2021;384: 1038-52</a:t>
            </a:r>
            <a:endParaRPr lang="en-US" sz="1400" i="1" dirty="0"/>
          </a:p>
        </p:txBody>
      </p:sp>
    </p:spTree>
    <p:extLst>
      <p:ext uri="{BB962C8B-B14F-4D97-AF65-F5344CB8AC3E}">
        <p14:creationId xmlns:p14="http://schemas.microsoft.com/office/powerpoint/2010/main" val="1432441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Porphyria</a:t>
            </a:r>
            <a:r>
              <a:rPr lang="en-US" dirty="0" smtClean="0"/>
              <a:t> </a:t>
            </a:r>
            <a:r>
              <a:rPr lang="en-US" dirty="0" err="1" smtClean="0"/>
              <a:t>cutanea</a:t>
            </a:r>
            <a:r>
              <a:rPr lang="en-US" dirty="0" smtClean="0"/>
              <a:t> </a:t>
            </a:r>
            <a:r>
              <a:rPr lang="en-US" dirty="0" err="1" smtClean="0"/>
              <a:t>tarda</a:t>
            </a:r>
            <a:endParaRPr lang="en-US" dirty="0"/>
          </a:p>
        </p:txBody>
      </p:sp>
      <p:pic>
        <p:nvPicPr>
          <p:cNvPr id="41986" name="Picture 2" descr="http://medicalpicturesinfo.com/wp-content/uploads/2011/11/Porphyria-Cutanea-Tarda-2.jpg"/>
          <p:cNvPicPr>
            <a:picLocks noChangeAspect="1" noChangeArrowheads="1"/>
          </p:cNvPicPr>
          <p:nvPr/>
        </p:nvPicPr>
        <p:blipFill>
          <a:blip r:embed="rId2" cstate="print"/>
          <a:srcRect/>
          <a:stretch>
            <a:fillRect/>
          </a:stretch>
        </p:blipFill>
        <p:spPr bwMode="auto">
          <a:xfrm>
            <a:off x="990600" y="1524000"/>
            <a:ext cx="7277100" cy="480060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Additional facts about HCV</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Decompensated cirrhosis and hepatoma projected to increase (median age of HCV – related deaths = 57 years</a:t>
            </a:r>
            <a:r>
              <a:rPr lang="en-US" dirty="0"/>
              <a:t>) BEFORE </a:t>
            </a:r>
            <a:r>
              <a:rPr lang="en-US" dirty="0" smtClean="0"/>
              <a:t>DAA INTRODUCED</a:t>
            </a:r>
          </a:p>
          <a:p>
            <a:r>
              <a:rPr lang="en-US" dirty="0" smtClean="0"/>
              <a:t>Leading cause of liver transplants in USA BEFORE DAA INTRODUCED</a:t>
            </a:r>
          </a:p>
          <a:p>
            <a:r>
              <a:rPr lang="en-US" dirty="0" smtClean="0"/>
              <a:t>SUSTAINED VIRAL RESPONSE associated with:</a:t>
            </a:r>
          </a:p>
          <a:p>
            <a:r>
              <a:rPr lang="en-US" dirty="0" smtClean="0"/>
              <a:t>(a) </a:t>
            </a:r>
            <a:r>
              <a:rPr lang="en-US" b="1" dirty="0" smtClean="0"/>
              <a:t>better long-term liver related outcomes</a:t>
            </a:r>
          </a:p>
          <a:p>
            <a:r>
              <a:rPr lang="en-US" dirty="0" smtClean="0"/>
              <a:t>(b) </a:t>
            </a:r>
            <a:r>
              <a:rPr lang="en-US" b="1" dirty="0" smtClean="0"/>
              <a:t>reduced all-cause mortality</a:t>
            </a:r>
            <a:endParaRPr lang="en-US" b="1" dirty="0"/>
          </a:p>
        </p:txBody>
      </p:sp>
      <p:sp>
        <p:nvSpPr>
          <p:cNvPr id="5" name="TextBox 4"/>
          <p:cNvSpPr txBox="1"/>
          <p:nvPr/>
        </p:nvSpPr>
        <p:spPr>
          <a:xfrm>
            <a:off x="0" y="5638800"/>
            <a:ext cx="8839200" cy="1169551"/>
          </a:xfrm>
          <a:prstGeom prst="rect">
            <a:avLst/>
          </a:prstGeom>
          <a:noFill/>
        </p:spPr>
        <p:txBody>
          <a:bodyPr wrap="square" rtlCol="0">
            <a:spAutoFit/>
          </a:bodyPr>
          <a:lstStyle/>
          <a:p>
            <a:endParaRPr lang="en-US" sz="1400" i="1" dirty="0" smtClean="0"/>
          </a:p>
          <a:p>
            <a:r>
              <a:rPr lang="en-US" sz="1400" i="1" dirty="0" err="1" smtClean="0"/>
              <a:t>Krassenberg</a:t>
            </a:r>
            <a:r>
              <a:rPr lang="en-US" sz="1400" i="1" dirty="0" smtClean="0"/>
              <a:t> L et al. Clinical outcomes following DAA depend on disease severity.</a:t>
            </a:r>
            <a:r>
              <a:rPr lang="en-US" sz="1400" i="1" dirty="0"/>
              <a:t> J </a:t>
            </a:r>
            <a:r>
              <a:rPr lang="en-US" sz="1400" i="1" dirty="0" err="1"/>
              <a:t>Hepatol</a:t>
            </a:r>
            <a:r>
              <a:rPr lang="en-US" sz="1400" i="1" dirty="0"/>
              <a:t> </a:t>
            </a:r>
            <a:r>
              <a:rPr lang="en-US" sz="1400" i="1" dirty="0" smtClean="0"/>
              <a:t>2021;74:1053-63.</a:t>
            </a:r>
          </a:p>
          <a:p>
            <a:r>
              <a:rPr lang="en-US" sz="1400" i="1" dirty="0" smtClean="0"/>
              <a:t>van der Meer AJ, et al. Association between SVR and all-cause mortality among patients with chronic </a:t>
            </a:r>
            <a:r>
              <a:rPr lang="en-US" sz="1400" i="1" dirty="0" err="1" smtClean="0"/>
              <a:t>hcv</a:t>
            </a:r>
            <a:r>
              <a:rPr lang="en-US" sz="1400" i="1" dirty="0" smtClean="0"/>
              <a:t> and advanced hepatic fibrosis. JAMA. 2012;308:2584-93</a:t>
            </a:r>
          </a:p>
          <a:p>
            <a:endParaRPr lang="en-US" sz="1400"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r>
              <a:rPr lang="en-US" altLang="en-US" dirty="0" smtClean="0"/>
              <a:t>Leading indications for liver transplantation in the United States 2012-2016</a:t>
            </a:r>
          </a:p>
        </p:txBody>
      </p:sp>
      <p:pic>
        <p:nvPicPr>
          <p:cNvPr id="921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44613" y="1825625"/>
            <a:ext cx="6454775" cy="4351338"/>
          </a:xfrm>
        </p:spPr>
      </p:pic>
      <p:sp>
        <p:nvSpPr>
          <p:cNvPr id="9220" name="TextBox 4"/>
          <p:cNvSpPr txBox="1">
            <a:spLocks noChangeArrowheads="1"/>
          </p:cNvSpPr>
          <p:nvPr/>
        </p:nvSpPr>
        <p:spPr bwMode="auto">
          <a:xfrm>
            <a:off x="0" y="6385449"/>
            <a:ext cx="8756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200" i="1" dirty="0" err="1"/>
              <a:t>Cholankeril</a:t>
            </a:r>
            <a:r>
              <a:rPr lang="en-US" altLang="en-US" sz="1200" i="1" dirty="0"/>
              <a:t> </a:t>
            </a:r>
            <a:r>
              <a:rPr lang="en-US" altLang="en-US" sz="1200" i="1" dirty="0" smtClean="0"/>
              <a:t>G, et al. </a:t>
            </a:r>
            <a:r>
              <a:rPr lang="en-US" altLang="en-US" sz="1200" i="1" dirty="0"/>
              <a:t>Alcoholic liver disease replaces hepatitis C virus infection as the leading indication for liver transplantation in the United States. </a:t>
            </a:r>
            <a:r>
              <a:rPr lang="en-US" altLang="en-US" sz="1200" i="1" dirty="0" err="1"/>
              <a:t>Clin</a:t>
            </a:r>
            <a:r>
              <a:rPr lang="en-US" altLang="en-US" sz="1200" i="1" dirty="0"/>
              <a:t> </a:t>
            </a:r>
            <a:r>
              <a:rPr lang="en-US" altLang="en-US" sz="1200" i="1" dirty="0" err="1"/>
              <a:t>Gastroenterol</a:t>
            </a:r>
            <a:r>
              <a:rPr lang="en-US" altLang="en-US" sz="1200" i="1" dirty="0"/>
              <a:t> </a:t>
            </a:r>
            <a:r>
              <a:rPr lang="en-US" altLang="en-US" sz="1200" i="1" dirty="0" err="1"/>
              <a:t>Hepatol</a:t>
            </a:r>
            <a:r>
              <a:rPr lang="en-US" altLang="en-US" sz="1200" i="1" dirty="0"/>
              <a:t> 2018;16:1356-8</a:t>
            </a:r>
          </a:p>
        </p:txBody>
      </p:sp>
    </p:spTree>
    <p:extLst>
      <p:ext uri="{BB962C8B-B14F-4D97-AF65-F5344CB8AC3E}">
        <p14:creationId xmlns:p14="http://schemas.microsoft.com/office/powerpoint/2010/main" val="2314416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229600" cy="1143000"/>
          </a:xfrm>
        </p:spPr>
        <p:txBody>
          <a:bodyPr/>
          <a:lstStyle/>
          <a:p>
            <a:r>
              <a:rPr lang="en-US" dirty="0" smtClean="0"/>
              <a:t>Screening for HCV</a:t>
            </a:r>
            <a:endParaRPr lang="en-US" dirty="0"/>
          </a:p>
        </p:txBody>
      </p:sp>
    </p:spTree>
    <p:extLst>
      <p:ext uri="{BB962C8B-B14F-4D97-AF65-F5344CB8AC3E}">
        <p14:creationId xmlns:p14="http://schemas.microsoft.com/office/powerpoint/2010/main" val="654262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US Preventive Services Task Force Recommendation statement on HCV screening</a:t>
            </a:r>
            <a:endParaRPr lang="en-US" sz="3200" dirty="0"/>
          </a:p>
        </p:txBody>
      </p:sp>
      <p:sp>
        <p:nvSpPr>
          <p:cNvPr id="3" name="Content Placeholder 2"/>
          <p:cNvSpPr>
            <a:spLocks noGrp="1"/>
          </p:cNvSpPr>
          <p:nvPr>
            <p:ph idx="1"/>
          </p:nvPr>
        </p:nvSpPr>
        <p:spPr/>
        <p:txBody>
          <a:bodyPr>
            <a:normAutofit fontScale="62500" lnSpcReduction="20000"/>
          </a:bodyPr>
          <a:lstStyle/>
          <a:p>
            <a:r>
              <a:rPr lang="en-US" b="1" dirty="0" smtClean="0"/>
              <a:t>Importance</a:t>
            </a:r>
            <a:r>
              <a:rPr lang="en-US" b="1" dirty="0"/>
              <a:t>: </a:t>
            </a:r>
            <a:r>
              <a:rPr lang="en-US" dirty="0"/>
              <a:t>Hepatitis C virus (HCV) is the most common chronic blood-borne pathogen in the US and a leading cause of complications from chronic liver disease. HCV is associated with more deaths than the top 60 other reportable infectious diseases combined, including HIV. Cases of acute HCV infection have increased approximately 3.8-fold over the last decade because of increasing injection drug use and improved surveillance.</a:t>
            </a:r>
          </a:p>
          <a:p>
            <a:r>
              <a:rPr lang="en-US" b="1" dirty="0"/>
              <a:t>Objective: </a:t>
            </a:r>
            <a:r>
              <a:rPr lang="en-US" dirty="0"/>
              <a:t>To update its 2013 recommendation, the USPSTF commissioned a review of the evidence on screening for HCV infection in adolescents and adults.</a:t>
            </a:r>
          </a:p>
          <a:p>
            <a:r>
              <a:rPr lang="en-US" b="1" dirty="0"/>
              <a:t>Population: </a:t>
            </a:r>
            <a:r>
              <a:rPr lang="en-US" dirty="0"/>
              <a:t>This recommendation applies to all asymptomatic adults aged 18 to 79 years without known liver disease.</a:t>
            </a:r>
          </a:p>
          <a:p>
            <a:r>
              <a:rPr lang="en-US" b="1" dirty="0"/>
              <a:t>Evidence assessment: </a:t>
            </a:r>
            <a:r>
              <a:rPr lang="en-US" dirty="0"/>
              <a:t>The USPSTF concludes with moderate certainty that screening for HCV infection in adults aged 18 to 79 years has substantial net benefit.</a:t>
            </a:r>
          </a:p>
          <a:p>
            <a:r>
              <a:rPr lang="en-US" b="1" dirty="0"/>
              <a:t>Recommendation: The USPSTF recommends screening for HCV infection in adults aged 18 to 79 years. (B recommendation).</a:t>
            </a:r>
          </a:p>
          <a:p>
            <a:endParaRPr lang="en-US" dirty="0"/>
          </a:p>
        </p:txBody>
      </p:sp>
      <p:sp>
        <p:nvSpPr>
          <p:cNvPr id="4" name="TextBox 3"/>
          <p:cNvSpPr txBox="1"/>
          <p:nvPr/>
        </p:nvSpPr>
        <p:spPr>
          <a:xfrm>
            <a:off x="-76200" y="6550223"/>
            <a:ext cx="7315200" cy="307777"/>
          </a:xfrm>
          <a:prstGeom prst="rect">
            <a:avLst/>
          </a:prstGeom>
          <a:noFill/>
        </p:spPr>
        <p:txBody>
          <a:bodyPr wrap="square" rtlCol="0">
            <a:spAutoFit/>
          </a:bodyPr>
          <a:lstStyle/>
          <a:p>
            <a:r>
              <a:rPr lang="en-US" sz="1400" i="1" dirty="0" smtClean="0"/>
              <a:t>JAMA 2020;323:970-75</a:t>
            </a:r>
            <a:endParaRPr lang="en-US" sz="1400" i="1" dirty="0"/>
          </a:p>
        </p:txBody>
      </p:sp>
    </p:spTree>
    <p:extLst>
      <p:ext uri="{BB962C8B-B14F-4D97-AF65-F5344CB8AC3E}">
        <p14:creationId xmlns:p14="http://schemas.microsoft.com/office/powerpoint/2010/main" val="1798340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p:txBody>
          <a:bodyPr/>
          <a:lstStyle/>
          <a:p>
            <a:r>
              <a:rPr lang="en-US" dirty="0" smtClean="0"/>
              <a:t>Speaker: </a:t>
            </a:r>
            <a:r>
              <a:rPr lang="en-US" dirty="0" err="1" smtClean="0"/>
              <a:t>Abbvie</a:t>
            </a:r>
            <a:r>
              <a:rPr lang="en-US" dirty="0" smtClean="0"/>
              <a:t>, Gilead, Merck</a:t>
            </a:r>
          </a:p>
          <a:p>
            <a:r>
              <a:rPr lang="en-US" dirty="0" smtClean="0"/>
              <a:t>Grant support: </a:t>
            </a:r>
            <a:r>
              <a:rPr lang="en-US" dirty="0" err="1" smtClean="0"/>
              <a:t>Abbvie</a:t>
            </a:r>
            <a:endParaRPr lang="en-US" dirty="0" smtClean="0"/>
          </a:p>
          <a:p>
            <a:r>
              <a:rPr lang="en-US" dirty="0" smtClean="0"/>
              <a:t>Section editor for Gastroenterology and </a:t>
            </a:r>
            <a:r>
              <a:rPr lang="en-US" dirty="0" err="1" smtClean="0"/>
              <a:t>Hepatology</a:t>
            </a:r>
            <a:r>
              <a:rPr lang="en-US" dirty="0" smtClean="0"/>
              <a:t>: </a:t>
            </a:r>
            <a:r>
              <a:rPr lang="en-US" dirty="0" err="1" smtClean="0"/>
              <a:t>Dynamed</a:t>
            </a:r>
            <a:r>
              <a:rPr lang="en-US" dirty="0" smtClean="0"/>
              <a:t> Plus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a:t>
            </a:r>
            <a:endParaRPr lang="en-US" dirty="0"/>
          </a:p>
        </p:txBody>
      </p:sp>
      <p:sp>
        <p:nvSpPr>
          <p:cNvPr id="3" name="Content Placeholder 2"/>
          <p:cNvSpPr>
            <a:spLocks noGrp="1"/>
          </p:cNvSpPr>
          <p:nvPr>
            <p:ph idx="1"/>
          </p:nvPr>
        </p:nvSpPr>
        <p:spPr>
          <a:solidFill>
            <a:schemeClr val="bg1"/>
          </a:solidFill>
        </p:spPr>
        <p:txBody>
          <a:bodyPr/>
          <a:lstStyle/>
          <a:p>
            <a:endParaRPr lang="en-US" dirty="0"/>
          </a:p>
        </p:txBody>
      </p:sp>
      <p:sp>
        <p:nvSpPr>
          <p:cNvPr id="4" name="Flowchart: Merge 3"/>
          <p:cNvSpPr/>
          <p:nvPr/>
        </p:nvSpPr>
        <p:spPr>
          <a:xfrm>
            <a:off x="457200" y="1600200"/>
            <a:ext cx="8229600" cy="4495800"/>
          </a:xfrm>
          <a:prstGeom prst="flowChartMerg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6" name="TextBox 5"/>
          <p:cNvSpPr txBox="1"/>
          <p:nvPr/>
        </p:nvSpPr>
        <p:spPr>
          <a:xfrm>
            <a:off x="990600" y="1600200"/>
            <a:ext cx="71628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smtClean="0"/>
              <a:t>3-4 million in USA have chronic HCV</a:t>
            </a:r>
            <a:endParaRPr lang="en-US" sz="3200" dirty="0"/>
          </a:p>
        </p:txBody>
      </p:sp>
      <p:sp>
        <p:nvSpPr>
          <p:cNvPr id="7" name="TextBox 6"/>
          <p:cNvSpPr txBox="1"/>
          <p:nvPr/>
        </p:nvSpPr>
        <p:spPr>
          <a:xfrm>
            <a:off x="2209800" y="2971800"/>
            <a:ext cx="47244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smtClean="0"/>
              <a:t>1.6 million diagnosed (50%)</a:t>
            </a:r>
            <a:endParaRPr lang="en-US" sz="2800" dirty="0"/>
          </a:p>
        </p:txBody>
      </p:sp>
      <p:sp>
        <p:nvSpPr>
          <p:cNvPr id="8" name="TextBox 7"/>
          <p:cNvSpPr txBox="1"/>
          <p:nvPr/>
        </p:nvSpPr>
        <p:spPr>
          <a:xfrm>
            <a:off x="3352800" y="4114800"/>
            <a:ext cx="25146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t>170-200,000 successfully treated (5-6%)</a:t>
            </a:r>
            <a:endParaRPr lang="en-US" dirty="0"/>
          </a:p>
        </p:txBody>
      </p:sp>
      <p:sp>
        <p:nvSpPr>
          <p:cNvPr id="9" name="Down Arrow 8"/>
          <p:cNvSpPr/>
          <p:nvPr/>
        </p:nvSpPr>
        <p:spPr>
          <a:xfrm>
            <a:off x="4191000" y="2362200"/>
            <a:ext cx="484632" cy="4572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Down Arrow 9"/>
          <p:cNvSpPr/>
          <p:nvPr/>
        </p:nvSpPr>
        <p:spPr>
          <a:xfrm>
            <a:off x="4191000" y="3581400"/>
            <a:ext cx="484632" cy="4572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90800"/>
            <a:ext cx="8229600" cy="1143000"/>
          </a:xfrm>
        </p:spPr>
        <p:txBody>
          <a:bodyPr/>
          <a:lstStyle/>
          <a:p>
            <a:r>
              <a:rPr lang="en-US" dirty="0" smtClean="0"/>
              <a:t>Evaluating patients with HCV</a:t>
            </a:r>
            <a:endParaRPr lang="en-US" dirty="0"/>
          </a:p>
        </p:txBody>
      </p:sp>
    </p:spTree>
    <p:extLst>
      <p:ext uri="{BB962C8B-B14F-4D97-AF65-F5344CB8AC3E}">
        <p14:creationId xmlns:p14="http://schemas.microsoft.com/office/powerpoint/2010/main" val="2782735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(My) evaluation of patients with chronic HCV</a:t>
            </a:r>
            <a:endParaRPr lang="en-US" dirty="0"/>
          </a:p>
        </p:txBody>
      </p:sp>
      <p:sp>
        <p:nvSpPr>
          <p:cNvPr id="3" name="Content Placeholder 2"/>
          <p:cNvSpPr>
            <a:spLocks noGrp="1"/>
          </p:cNvSpPr>
          <p:nvPr>
            <p:ph idx="1"/>
          </p:nvPr>
        </p:nvSpPr>
        <p:spPr/>
        <p:txBody>
          <a:bodyPr/>
          <a:lstStyle/>
          <a:p>
            <a:r>
              <a:rPr lang="en-US" dirty="0" smtClean="0"/>
              <a:t>CBC,CMP (INR if cirrhotic)</a:t>
            </a:r>
          </a:p>
          <a:p>
            <a:r>
              <a:rPr lang="en-US" dirty="0" smtClean="0"/>
              <a:t>HCV serology, viral load , genotype</a:t>
            </a:r>
          </a:p>
          <a:p>
            <a:r>
              <a:rPr lang="en-US" dirty="0" smtClean="0"/>
              <a:t>HIV, HAV, HBV</a:t>
            </a:r>
          </a:p>
          <a:p>
            <a:r>
              <a:rPr lang="en-US" dirty="0" smtClean="0"/>
              <a:t>Iron studies (Fe, TIBC, ferritin) -individualized</a:t>
            </a:r>
          </a:p>
          <a:p>
            <a:r>
              <a:rPr lang="en-US" dirty="0" smtClean="0"/>
              <a:t>Abdominal ultrasound scan</a:t>
            </a:r>
          </a:p>
          <a:p>
            <a:r>
              <a:rPr lang="en-US" dirty="0" smtClean="0"/>
              <a:t>Urine drug screen – individualized</a:t>
            </a:r>
          </a:p>
          <a:p>
            <a:r>
              <a:rPr lang="en-US" dirty="0" smtClean="0"/>
              <a:t>Non-invasive </a:t>
            </a:r>
            <a:r>
              <a:rPr lang="en-US" dirty="0" smtClean="0"/>
              <a:t>tests </a:t>
            </a:r>
            <a:r>
              <a:rPr lang="en-US" dirty="0" smtClean="0"/>
              <a:t>for fibrosis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 invasive assessment of hepatic fibrosis</a:t>
            </a:r>
            <a:endParaRPr lang="en-US" dirty="0"/>
          </a:p>
        </p:txBody>
      </p:sp>
      <p:sp>
        <p:nvSpPr>
          <p:cNvPr id="3" name="Text Placeholder 2"/>
          <p:cNvSpPr>
            <a:spLocks noGrp="1"/>
          </p:cNvSpPr>
          <p:nvPr>
            <p:ph type="body" idx="1"/>
          </p:nvPr>
        </p:nvSpPr>
        <p:spPr/>
        <p:txBody>
          <a:bodyPr/>
          <a:lstStyle/>
          <a:p>
            <a:r>
              <a:rPr lang="en-US" dirty="0" smtClean="0"/>
              <a:t>Biomarkers</a:t>
            </a:r>
            <a:endParaRPr lang="en-US" dirty="0"/>
          </a:p>
        </p:txBody>
      </p:sp>
      <p:sp>
        <p:nvSpPr>
          <p:cNvPr id="4" name="Content Placeholder 3"/>
          <p:cNvSpPr>
            <a:spLocks noGrp="1"/>
          </p:cNvSpPr>
          <p:nvPr>
            <p:ph sz="half" idx="2"/>
          </p:nvPr>
        </p:nvSpPr>
        <p:spPr>
          <a:xfrm>
            <a:off x="457200" y="2133600"/>
            <a:ext cx="4040188" cy="3951288"/>
          </a:xfrm>
        </p:spPr>
        <p:txBody>
          <a:bodyPr/>
          <a:lstStyle/>
          <a:p>
            <a:r>
              <a:rPr lang="en-US" b="1" dirty="0" smtClean="0"/>
              <a:t>APRI</a:t>
            </a:r>
            <a:r>
              <a:rPr lang="en-US" dirty="0" smtClean="0"/>
              <a:t> </a:t>
            </a:r>
          </a:p>
          <a:p>
            <a:r>
              <a:rPr lang="en-US" b="1" dirty="0" smtClean="0"/>
              <a:t>Fibrosis-4</a:t>
            </a:r>
            <a:r>
              <a:rPr lang="en-US" dirty="0" smtClean="0"/>
              <a:t> </a:t>
            </a:r>
          </a:p>
          <a:p>
            <a:r>
              <a:rPr lang="en-US" dirty="0" err="1" smtClean="0"/>
              <a:t>Fibrosure</a:t>
            </a:r>
            <a:r>
              <a:rPr lang="en-US" dirty="0" smtClean="0"/>
              <a:t>  (USA)/</a:t>
            </a:r>
            <a:r>
              <a:rPr lang="en-US" dirty="0" err="1" smtClean="0"/>
              <a:t>Fibrotest</a:t>
            </a:r>
            <a:r>
              <a:rPr lang="en-US" dirty="0" smtClean="0"/>
              <a:t> </a:t>
            </a:r>
          </a:p>
          <a:p>
            <a:r>
              <a:rPr lang="en-US" dirty="0" smtClean="0"/>
              <a:t>Few others</a:t>
            </a:r>
          </a:p>
          <a:p>
            <a:endParaRPr lang="en-US" dirty="0" smtClean="0"/>
          </a:p>
          <a:p>
            <a:pPr>
              <a:buNone/>
            </a:pPr>
            <a:endParaRPr lang="en-US" dirty="0" smtClean="0"/>
          </a:p>
          <a:p>
            <a:endParaRPr lang="en-US" dirty="0"/>
          </a:p>
        </p:txBody>
      </p:sp>
      <p:sp>
        <p:nvSpPr>
          <p:cNvPr id="5" name="Text Placeholder 4"/>
          <p:cNvSpPr>
            <a:spLocks noGrp="1"/>
          </p:cNvSpPr>
          <p:nvPr>
            <p:ph type="body" sz="quarter" idx="3"/>
          </p:nvPr>
        </p:nvSpPr>
        <p:spPr/>
        <p:txBody>
          <a:bodyPr/>
          <a:lstStyle/>
          <a:p>
            <a:r>
              <a:rPr lang="en-US" dirty="0" smtClean="0"/>
              <a:t>Imaging</a:t>
            </a:r>
            <a:endParaRPr lang="en-US" dirty="0"/>
          </a:p>
        </p:txBody>
      </p:sp>
      <p:sp>
        <p:nvSpPr>
          <p:cNvPr id="6" name="Content Placeholder 5"/>
          <p:cNvSpPr>
            <a:spLocks noGrp="1"/>
          </p:cNvSpPr>
          <p:nvPr>
            <p:ph sz="quarter" idx="4"/>
          </p:nvPr>
        </p:nvSpPr>
        <p:spPr/>
        <p:txBody>
          <a:bodyPr>
            <a:normAutofit/>
          </a:bodyPr>
          <a:lstStyle/>
          <a:p>
            <a:r>
              <a:rPr lang="en-US" b="1" dirty="0" err="1" smtClean="0"/>
              <a:t>Fibroscan</a:t>
            </a:r>
            <a:r>
              <a:rPr lang="en-US" b="1" dirty="0" smtClean="0"/>
              <a:t> (&gt; 14 </a:t>
            </a:r>
            <a:r>
              <a:rPr lang="en-US" b="1" dirty="0" err="1" smtClean="0"/>
              <a:t>kPa</a:t>
            </a:r>
            <a:r>
              <a:rPr lang="en-US" b="1" dirty="0" smtClean="0"/>
              <a:t>)</a:t>
            </a:r>
          </a:p>
          <a:p>
            <a:r>
              <a:rPr lang="en-US" dirty="0" smtClean="0"/>
              <a:t>Magnetic resonance </a:t>
            </a:r>
            <a:r>
              <a:rPr lang="en-US" dirty="0" err="1" smtClean="0"/>
              <a:t>elastography</a:t>
            </a:r>
            <a:endParaRPr lang="en-US" dirty="0"/>
          </a:p>
        </p:txBody>
      </p:sp>
      <p:sp>
        <p:nvSpPr>
          <p:cNvPr id="7" name="Rectangle 6"/>
          <p:cNvSpPr/>
          <p:nvPr/>
        </p:nvSpPr>
        <p:spPr>
          <a:xfrm>
            <a:off x="73025" y="6330426"/>
            <a:ext cx="4572000" cy="523220"/>
          </a:xfrm>
          <a:prstGeom prst="rect">
            <a:avLst/>
          </a:prstGeom>
        </p:spPr>
        <p:txBody>
          <a:bodyPr>
            <a:spAutoFit/>
          </a:bodyPr>
          <a:lstStyle/>
          <a:p>
            <a:r>
              <a:rPr lang="en-US" sz="1400" i="1" dirty="0" smtClean="0"/>
              <a:t>http://gihep.com/calculators/hepatology</a:t>
            </a:r>
          </a:p>
          <a:p>
            <a:r>
              <a:rPr lang="en-US" sz="1400" i="1" dirty="0" smtClean="0"/>
              <a:t>http://www.hepatitisc.uw.edu/page/clinical-calculators</a:t>
            </a:r>
            <a:endParaRPr lang="en-US" sz="1400"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00200" y="1219200"/>
            <a:ext cx="6041720" cy="4401164"/>
          </a:xfrm>
          <a:prstGeom prst="rect">
            <a:avLst/>
          </a:prstGeom>
        </p:spPr>
      </p:pic>
    </p:spTree>
    <p:extLst>
      <p:ext uri="{BB962C8B-B14F-4D97-AF65-F5344CB8AC3E}">
        <p14:creationId xmlns:p14="http://schemas.microsoft.com/office/powerpoint/2010/main" val="1167925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37890" y="561575"/>
            <a:ext cx="5868219" cy="5734850"/>
          </a:xfrm>
          <a:prstGeom prst="rect">
            <a:avLst/>
          </a:prstGeom>
        </p:spPr>
      </p:pic>
    </p:spTree>
    <p:extLst>
      <p:ext uri="{BB962C8B-B14F-4D97-AF65-F5344CB8AC3E}">
        <p14:creationId xmlns:p14="http://schemas.microsoft.com/office/powerpoint/2010/main" val="2839376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beheer.nhc.idios.nl/I_API/downloadEmbeddedFile.aspx?intAttachmentSetId=41469dfb-fe45-4e02-8eb8-f3f228740ee1&amp;intCacheTime=10080"/>
          <p:cNvPicPr>
            <a:picLocks noChangeAspect="1" noChangeArrowheads="1"/>
          </p:cNvPicPr>
          <p:nvPr/>
        </p:nvPicPr>
        <p:blipFill>
          <a:blip r:embed="rId2" cstate="print"/>
          <a:srcRect/>
          <a:stretch>
            <a:fillRect/>
          </a:stretch>
        </p:blipFill>
        <p:spPr bwMode="auto">
          <a:xfrm>
            <a:off x="609600" y="1752600"/>
            <a:ext cx="7772400" cy="41148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2.wp.com/ahangoverfreelife.com/wp-content/uploads/2015/05/liver-stiffness-measurement-fibroscan-12-638.jpg"/>
          <p:cNvPicPr>
            <a:picLocks noChangeAspect="1" noChangeArrowheads="1"/>
          </p:cNvPicPr>
          <p:nvPr/>
        </p:nvPicPr>
        <p:blipFill>
          <a:blip r:embed="rId2" cstate="print"/>
          <a:srcRect/>
          <a:stretch>
            <a:fillRect/>
          </a:stretch>
        </p:blipFill>
        <p:spPr bwMode="auto">
          <a:xfrm>
            <a:off x="1676400" y="1295400"/>
            <a:ext cx="6076950" cy="4562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lstStyle/>
          <a:p>
            <a:r>
              <a:rPr lang="en-US" dirty="0" smtClean="0"/>
              <a:t>Treating HCV genotype 1</a:t>
            </a:r>
            <a:endParaRPr lang="en-US" dirty="0"/>
          </a:p>
        </p:txBody>
      </p:sp>
    </p:spTree>
    <p:extLst>
      <p:ext uri="{BB962C8B-B14F-4D97-AF65-F5344CB8AC3E}">
        <p14:creationId xmlns:p14="http://schemas.microsoft.com/office/powerpoint/2010/main" val="1230792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Treatment of Hepatitis C Genotype 1</a:t>
            </a:r>
            <a:endParaRPr lang="en-US" dirty="0"/>
          </a:p>
        </p:txBody>
      </p:sp>
      <p:sp>
        <p:nvSpPr>
          <p:cNvPr id="3" name="Content Placeholder 2"/>
          <p:cNvSpPr>
            <a:spLocks noGrp="1"/>
          </p:cNvSpPr>
          <p:nvPr>
            <p:ph idx="1"/>
          </p:nvPr>
        </p:nvSpPr>
        <p:spPr/>
        <p:txBody>
          <a:bodyPr>
            <a:normAutofit lnSpcReduction="10000"/>
          </a:bodyPr>
          <a:lstStyle/>
          <a:p>
            <a:r>
              <a:rPr lang="en-US" dirty="0" smtClean="0"/>
              <a:t>Guidelines from AASLD/IDSA </a:t>
            </a:r>
            <a:r>
              <a:rPr lang="en-US" b="1" dirty="0" smtClean="0"/>
              <a:t>http:www.hcvguidelines.org</a:t>
            </a:r>
          </a:p>
          <a:p>
            <a:r>
              <a:rPr lang="en-US" dirty="0" smtClean="0"/>
              <a:t>No more interferon?</a:t>
            </a:r>
          </a:p>
          <a:p>
            <a:r>
              <a:rPr lang="en-US" dirty="0" smtClean="0"/>
              <a:t>Direct acting </a:t>
            </a:r>
            <a:r>
              <a:rPr lang="en-US" dirty="0" err="1" smtClean="0"/>
              <a:t>antivirals</a:t>
            </a:r>
            <a:r>
              <a:rPr lang="en-US" dirty="0" smtClean="0"/>
              <a:t> (DAA) act by inhibiting specific enzymes and proteins important in the replication of HCV</a:t>
            </a:r>
          </a:p>
          <a:p>
            <a:r>
              <a:rPr lang="en-US" dirty="0" smtClean="0"/>
              <a:t>SVR &gt;90%</a:t>
            </a:r>
          </a:p>
          <a:p>
            <a:r>
              <a:rPr lang="en-US" dirty="0" smtClean="0"/>
              <a:t>Monitor for HBV reactivation during treatment in patients exposed to HBV</a:t>
            </a:r>
          </a:p>
          <a:p>
            <a:pPr>
              <a:buNone/>
            </a:pPr>
            <a:endParaRPr lang="en-US" dirty="0" smtClean="0"/>
          </a:p>
          <a:p>
            <a:endParaRPr lang="en-US" dirty="0" smtClean="0"/>
          </a:p>
          <a:p>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Hepatitis C-genome and life cycle</a:t>
            </a:r>
          </a:p>
          <a:p>
            <a:r>
              <a:rPr lang="en-US" dirty="0" smtClean="0"/>
              <a:t>Epidemiology</a:t>
            </a:r>
          </a:p>
          <a:p>
            <a:r>
              <a:rPr lang="en-US" dirty="0" smtClean="0"/>
              <a:t>Natural history and risk factors for disease progression</a:t>
            </a:r>
          </a:p>
          <a:p>
            <a:r>
              <a:rPr lang="en-US" dirty="0" err="1" smtClean="0"/>
              <a:t>Extrahepatic</a:t>
            </a:r>
            <a:r>
              <a:rPr lang="en-US" dirty="0" smtClean="0"/>
              <a:t> manifestations of HCV</a:t>
            </a:r>
          </a:p>
          <a:p>
            <a:r>
              <a:rPr lang="en-US" dirty="0" smtClean="0"/>
              <a:t>Screening</a:t>
            </a:r>
          </a:p>
          <a:p>
            <a:r>
              <a:rPr lang="en-US" dirty="0" smtClean="0"/>
              <a:t>Evaluation</a:t>
            </a:r>
          </a:p>
          <a:p>
            <a:r>
              <a:rPr lang="en-US" dirty="0" smtClean="0"/>
              <a:t>Treatment of HCV genotype 1(non-</a:t>
            </a:r>
            <a:r>
              <a:rPr lang="en-US" dirty="0" err="1" smtClean="0"/>
              <a:t>cirrhotics</a:t>
            </a:r>
            <a:r>
              <a:rPr lang="en-US" dirty="0" smtClean="0"/>
              <a:t> and </a:t>
            </a:r>
            <a:r>
              <a:rPr lang="en-US" dirty="0" err="1" smtClean="0"/>
              <a:t>cirrhotics</a:t>
            </a:r>
            <a:r>
              <a:rPr lang="en-US" dirty="0" smtClean="0"/>
              <a:t>)</a:t>
            </a:r>
          </a:p>
          <a:p>
            <a:r>
              <a:rPr lang="en-US" dirty="0" smtClean="0"/>
              <a:t>‘Controversies’ in 2023</a:t>
            </a:r>
          </a:p>
          <a:p>
            <a:r>
              <a:rPr lang="en-US" dirty="0" smtClean="0"/>
              <a:t>Conclusions</a:t>
            </a:r>
          </a:p>
          <a:p>
            <a:pPr>
              <a:buNone/>
            </a:pPr>
            <a:endParaRPr lang="en-US" dirty="0" smtClean="0"/>
          </a:p>
          <a:p>
            <a:pPr>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HCV Genome</a:t>
            </a:r>
            <a:endParaRPr lang="en-US" dirty="0"/>
          </a:p>
        </p:txBody>
      </p:sp>
      <p:pic>
        <p:nvPicPr>
          <p:cNvPr id="4" name="Picture 6" descr="D:\kuloth\2015\Jan\28-01-2015\NR_aop1\slides_img\nrneph.2015.5-f1.jpg"/>
          <p:cNvPicPr>
            <a:picLocks noGrp="1" noChangeAspect="1" noChangeArrowheads="1"/>
          </p:cNvPicPr>
          <p:nvPr>
            <p:ph idx="1"/>
          </p:nvPr>
        </p:nvPicPr>
        <p:blipFill>
          <a:blip r:embed="rId2" cstate="print"/>
          <a:srcRect/>
          <a:stretch>
            <a:fillRect/>
          </a:stretch>
        </p:blipFill>
        <p:spPr bwMode="auto">
          <a:xfrm>
            <a:off x="619194" y="1600200"/>
            <a:ext cx="7905612" cy="4525963"/>
          </a:xfrm>
          <a:prstGeom prst="rect">
            <a:avLst/>
          </a:prstGeom>
          <a:noFill/>
          <a:ln w="9525">
            <a:noFill/>
            <a:miter lim="800000"/>
            <a:headEnd/>
            <a:tailEnd/>
          </a:ln>
        </p:spPr>
      </p:pic>
      <p:sp>
        <p:nvSpPr>
          <p:cNvPr id="6" name="Rectangle 5"/>
          <p:cNvSpPr/>
          <p:nvPr/>
        </p:nvSpPr>
        <p:spPr>
          <a:xfrm>
            <a:off x="4191000" y="5105400"/>
            <a:ext cx="1524000" cy="1524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t>Simeprevir</a:t>
            </a:r>
            <a:endParaRPr lang="en-US" dirty="0" smtClean="0"/>
          </a:p>
          <a:p>
            <a:pPr algn="ctr"/>
            <a:r>
              <a:rPr lang="en-US" dirty="0" err="1" smtClean="0"/>
              <a:t>Paritaprevir</a:t>
            </a:r>
            <a:r>
              <a:rPr lang="en-US" dirty="0" smtClean="0"/>
              <a:t> with </a:t>
            </a:r>
            <a:r>
              <a:rPr lang="en-US" dirty="0" err="1" smtClean="0"/>
              <a:t>ritonavir</a:t>
            </a:r>
            <a:endParaRPr lang="en-US" dirty="0" smtClean="0"/>
          </a:p>
          <a:p>
            <a:pPr algn="ctr"/>
            <a:r>
              <a:rPr lang="en-US" dirty="0" err="1" smtClean="0"/>
              <a:t>Grazoprevir</a:t>
            </a:r>
            <a:endParaRPr lang="en-US" dirty="0" smtClean="0"/>
          </a:p>
          <a:p>
            <a:pPr algn="ctr"/>
            <a:r>
              <a:rPr lang="en-US" dirty="0" err="1" smtClean="0"/>
              <a:t>Voxilaprevir</a:t>
            </a:r>
            <a:endParaRPr lang="en-US" dirty="0"/>
          </a:p>
        </p:txBody>
      </p:sp>
      <p:sp>
        <p:nvSpPr>
          <p:cNvPr id="7" name="Rectangle 6"/>
          <p:cNvSpPr/>
          <p:nvPr/>
        </p:nvSpPr>
        <p:spPr>
          <a:xfrm>
            <a:off x="5943600" y="5105400"/>
            <a:ext cx="1295400" cy="1524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t>Ledipasvir</a:t>
            </a:r>
            <a:endParaRPr lang="en-US" dirty="0" smtClean="0"/>
          </a:p>
          <a:p>
            <a:pPr algn="ctr"/>
            <a:r>
              <a:rPr lang="en-US" dirty="0" err="1" smtClean="0"/>
              <a:t>Ombitasvir</a:t>
            </a:r>
            <a:endParaRPr lang="en-US" dirty="0" smtClean="0"/>
          </a:p>
          <a:p>
            <a:pPr algn="ctr"/>
            <a:r>
              <a:rPr lang="en-US" dirty="0" err="1" smtClean="0"/>
              <a:t>Velpatasvir</a:t>
            </a:r>
            <a:endParaRPr lang="en-US" dirty="0" smtClean="0"/>
          </a:p>
          <a:p>
            <a:pPr algn="ctr"/>
            <a:r>
              <a:rPr lang="en-US" dirty="0" err="1" smtClean="0"/>
              <a:t>Daclatasvir</a:t>
            </a:r>
            <a:endParaRPr lang="en-US" dirty="0" smtClean="0"/>
          </a:p>
          <a:p>
            <a:pPr algn="ctr"/>
            <a:r>
              <a:rPr lang="en-US" dirty="0" err="1" smtClean="0"/>
              <a:t>Elbasvir</a:t>
            </a:r>
            <a:endParaRPr lang="en-US" dirty="0"/>
          </a:p>
        </p:txBody>
      </p:sp>
      <p:sp>
        <p:nvSpPr>
          <p:cNvPr id="8" name="Rectangle 7"/>
          <p:cNvSpPr/>
          <p:nvPr/>
        </p:nvSpPr>
        <p:spPr>
          <a:xfrm>
            <a:off x="7315200" y="5105400"/>
            <a:ext cx="1676400" cy="1524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t>Sofosbuvir</a:t>
            </a:r>
            <a:endParaRPr lang="en-US" dirty="0" smtClean="0"/>
          </a:p>
          <a:p>
            <a:pPr algn="ctr"/>
            <a:r>
              <a:rPr lang="en-US" dirty="0" err="1" smtClean="0"/>
              <a:t>Dasabuvir</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and in whom to initiate treatment</a:t>
            </a:r>
            <a:endParaRPr lang="en-US" dirty="0"/>
          </a:p>
        </p:txBody>
      </p:sp>
      <p:sp>
        <p:nvSpPr>
          <p:cNvPr id="3" name="Content Placeholder 2"/>
          <p:cNvSpPr>
            <a:spLocks noGrp="1"/>
          </p:cNvSpPr>
          <p:nvPr>
            <p:ph idx="1"/>
          </p:nvPr>
        </p:nvSpPr>
        <p:spPr/>
        <p:txBody>
          <a:bodyPr>
            <a:normAutofit/>
          </a:bodyPr>
          <a:lstStyle/>
          <a:p>
            <a:pPr>
              <a:buNone/>
            </a:pPr>
            <a:r>
              <a:rPr lang="en-US" b="1" dirty="0" smtClean="0"/>
              <a:t>   </a:t>
            </a:r>
            <a:r>
              <a:rPr lang="en-US" dirty="0" smtClean="0"/>
              <a:t>Treatment is recommended for all patients with chronic HCV infection, except those with short life expectancies that cannot be remediated by treating HCV, by transplantation, or by other directed therapy. Patients with short life expectancies owing to liver disease should be managed in consultation with an expert</a:t>
            </a:r>
            <a:r>
              <a:rPr lang="en-US" b="1" dirty="0" smtClean="0"/>
              <a:t>.</a:t>
            </a:r>
            <a:r>
              <a:rPr lang="en-US" dirty="0" smtClean="0"/>
              <a:t/>
            </a:r>
            <a:br>
              <a:rPr lang="en-US" dirty="0" smtClean="0"/>
            </a:br>
            <a:r>
              <a:rPr lang="en-US" dirty="0" smtClean="0"/>
              <a:t>Rating: Class I, Level A *</a:t>
            </a:r>
          </a:p>
        </p:txBody>
      </p:sp>
      <p:sp>
        <p:nvSpPr>
          <p:cNvPr id="5" name="TextBox 4"/>
          <p:cNvSpPr txBox="1"/>
          <p:nvPr/>
        </p:nvSpPr>
        <p:spPr>
          <a:xfrm>
            <a:off x="0" y="6315256"/>
            <a:ext cx="2362200" cy="523220"/>
          </a:xfrm>
          <a:prstGeom prst="rect">
            <a:avLst/>
          </a:prstGeom>
          <a:noFill/>
        </p:spPr>
        <p:txBody>
          <a:bodyPr wrap="square" rtlCol="0">
            <a:spAutoFit/>
          </a:bodyPr>
          <a:lstStyle/>
          <a:p>
            <a:r>
              <a:rPr lang="en-US" sz="1400" i="1" dirty="0" smtClean="0"/>
              <a:t>                                                                               http:www.hcvguidelines.org</a:t>
            </a:r>
            <a:endParaRPr lang="en-US" sz="1400" i="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Treatment of Hepatitis C Genotype 1</a:t>
            </a:r>
            <a:endParaRPr lang="en-US" dirty="0"/>
          </a:p>
        </p:txBody>
      </p:sp>
      <p:sp>
        <p:nvSpPr>
          <p:cNvPr id="3" name="Content Placeholder 2"/>
          <p:cNvSpPr>
            <a:spLocks noGrp="1"/>
          </p:cNvSpPr>
          <p:nvPr>
            <p:ph idx="1"/>
          </p:nvPr>
        </p:nvSpPr>
        <p:spPr/>
        <p:txBody>
          <a:bodyPr/>
          <a:lstStyle/>
          <a:p>
            <a:r>
              <a:rPr lang="en-US" dirty="0" smtClean="0"/>
              <a:t>Will discuss treatment in naïve HCV genotype 1a and 1b patients only</a:t>
            </a:r>
          </a:p>
          <a:p>
            <a:r>
              <a:rPr lang="en-US" dirty="0" smtClean="0"/>
              <a:t>Will not discuss treatment of other genotypes or unique populations</a:t>
            </a:r>
          </a:p>
          <a:p>
            <a:r>
              <a:rPr lang="en-US" dirty="0" err="1" smtClean="0"/>
              <a:t>Sofosbuvir</a:t>
            </a:r>
            <a:r>
              <a:rPr lang="en-US" dirty="0" smtClean="0"/>
              <a:t>/</a:t>
            </a:r>
            <a:r>
              <a:rPr lang="en-US" dirty="0" err="1" smtClean="0"/>
              <a:t>Velpatasvir</a:t>
            </a:r>
            <a:r>
              <a:rPr lang="en-US" dirty="0" smtClean="0"/>
              <a:t>/</a:t>
            </a:r>
            <a:r>
              <a:rPr lang="en-US" dirty="0" err="1" smtClean="0"/>
              <a:t>Voxilaprevir</a:t>
            </a:r>
            <a:r>
              <a:rPr lang="en-US" dirty="0" smtClean="0"/>
              <a:t> for treatment experienced patients</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of HCV genotype 1</a:t>
            </a:r>
            <a:endParaRPr lang="en-US" dirty="0"/>
          </a:p>
        </p:txBody>
      </p:sp>
      <p:sp>
        <p:nvSpPr>
          <p:cNvPr id="3" name="Content Placeholder 2"/>
          <p:cNvSpPr>
            <a:spLocks noGrp="1"/>
          </p:cNvSpPr>
          <p:nvPr>
            <p:ph idx="1"/>
          </p:nvPr>
        </p:nvSpPr>
        <p:spPr/>
        <p:txBody>
          <a:bodyPr>
            <a:normAutofit/>
          </a:bodyPr>
          <a:lstStyle/>
          <a:p>
            <a:r>
              <a:rPr lang="en-US" dirty="0" smtClean="0"/>
              <a:t>Direct Acting Antivirals (DAA) regimens recommended for HCV</a:t>
            </a:r>
          </a:p>
          <a:p>
            <a:r>
              <a:rPr lang="en-US" dirty="0" smtClean="0"/>
              <a:t>Treatment differences may be influenced by:</a:t>
            </a:r>
          </a:p>
          <a:p>
            <a:pPr>
              <a:buNone/>
            </a:pPr>
            <a:r>
              <a:rPr lang="en-US" dirty="0" smtClean="0"/>
              <a:t>1) Viral load</a:t>
            </a:r>
          </a:p>
          <a:p>
            <a:pPr>
              <a:buNone/>
            </a:pPr>
            <a:r>
              <a:rPr lang="en-US" dirty="0" smtClean="0"/>
              <a:t>2) HCV subtype (1a or 1b)</a:t>
            </a:r>
          </a:p>
          <a:p>
            <a:pPr>
              <a:buNone/>
            </a:pPr>
            <a:r>
              <a:rPr lang="en-US" dirty="0" smtClean="0"/>
              <a:t>3) Presence or absence of cirrhosis and hepatic decompensation</a:t>
            </a:r>
          </a:p>
          <a:p>
            <a:pPr>
              <a:buNone/>
            </a:pPr>
            <a:r>
              <a:rPr lang="en-US" dirty="0" smtClean="0"/>
              <a:t>4) Resistance Associated Variants (RAVs)</a:t>
            </a:r>
          </a:p>
          <a:p>
            <a:pPr>
              <a:buNone/>
            </a:pPr>
            <a:endParaRPr lang="en-US" dirty="0" smtClean="0"/>
          </a:p>
          <a:p>
            <a:pPr>
              <a:buNone/>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Treatment of naïve HCV genotype 1a</a:t>
            </a:r>
            <a:endParaRPr lang="en-US" dirty="0"/>
          </a:p>
        </p:txBody>
      </p:sp>
      <p:sp>
        <p:nvSpPr>
          <p:cNvPr id="3" name="Text Placeholder 2"/>
          <p:cNvSpPr>
            <a:spLocks noGrp="1"/>
          </p:cNvSpPr>
          <p:nvPr>
            <p:ph type="body" idx="1"/>
          </p:nvPr>
        </p:nvSpPr>
        <p:spPr/>
        <p:txBody>
          <a:bodyPr/>
          <a:lstStyle/>
          <a:p>
            <a:r>
              <a:rPr lang="en-US" dirty="0" smtClean="0"/>
              <a:t>Non-cirrhotic</a:t>
            </a:r>
            <a:endParaRPr lang="en-US" dirty="0"/>
          </a:p>
        </p:txBody>
      </p:sp>
      <p:sp>
        <p:nvSpPr>
          <p:cNvPr id="4" name="Content Placeholder 3"/>
          <p:cNvSpPr>
            <a:spLocks noGrp="1"/>
          </p:cNvSpPr>
          <p:nvPr>
            <p:ph sz="half" idx="2"/>
          </p:nvPr>
        </p:nvSpPr>
        <p:spPr/>
        <p:txBody>
          <a:bodyPr>
            <a:normAutofit fontScale="92500" lnSpcReduction="10000"/>
          </a:bodyPr>
          <a:lstStyle/>
          <a:p>
            <a:pPr marL="457200" indent="-457200">
              <a:buAutoNum type="arabicPeriod"/>
            </a:pPr>
            <a:r>
              <a:rPr lang="en-US" dirty="0" err="1" smtClean="0"/>
              <a:t>Ledipasvir</a:t>
            </a:r>
            <a:r>
              <a:rPr lang="en-US" dirty="0" smtClean="0"/>
              <a:t> 90 mg/</a:t>
            </a:r>
            <a:r>
              <a:rPr lang="en-US" dirty="0" err="1" smtClean="0"/>
              <a:t>sofosbuvir</a:t>
            </a:r>
            <a:r>
              <a:rPr lang="en-US" dirty="0" smtClean="0"/>
              <a:t> 400 mg </a:t>
            </a:r>
            <a:r>
              <a:rPr lang="en-US" dirty="0" err="1" smtClean="0"/>
              <a:t>qd</a:t>
            </a:r>
            <a:r>
              <a:rPr lang="en-US" dirty="0" smtClean="0"/>
              <a:t> for 8-12 wk</a:t>
            </a:r>
          </a:p>
          <a:p>
            <a:pPr marL="457200" indent="-457200">
              <a:buAutoNum type="arabicPeriod"/>
            </a:pPr>
            <a:r>
              <a:rPr lang="en-US" b="1" dirty="0" smtClean="0"/>
              <a:t>Velapatasvir 100mg/</a:t>
            </a:r>
            <a:r>
              <a:rPr lang="en-US" b="1" dirty="0" err="1" smtClean="0"/>
              <a:t>sofosbuvir</a:t>
            </a:r>
            <a:r>
              <a:rPr lang="en-US" b="1" dirty="0" smtClean="0"/>
              <a:t> 400mg </a:t>
            </a:r>
            <a:r>
              <a:rPr lang="en-US" b="1" dirty="0" err="1" smtClean="0"/>
              <a:t>qd</a:t>
            </a:r>
            <a:r>
              <a:rPr lang="en-US" b="1" dirty="0" smtClean="0"/>
              <a:t> for 12 </a:t>
            </a:r>
            <a:r>
              <a:rPr lang="en-US" b="1" dirty="0" err="1" smtClean="0"/>
              <a:t>wk</a:t>
            </a:r>
            <a:endParaRPr lang="en-US" b="1" dirty="0"/>
          </a:p>
          <a:p>
            <a:pPr marL="457200" indent="-457200">
              <a:buAutoNum type="arabicPeriod"/>
            </a:pPr>
            <a:r>
              <a:rPr lang="en-US" dirty="0" err="1" smtClean="0"/>
              <a:t>Elbasvir</a:t>
            </a:r>
            <a:r>
              <a:rPr lang="en-US" dirty="0" smtClean="0"/>
              <a:t> 50mg /</a:t>
            </a:r>
            <a:r>
              <a:rPr lang="en-US" dirty="0" err="1" smtClean="0"/>
              <a:t>grazoprevir</a:t>
            </a:r>
            <a:r>
              <a:rPr lang="en-US" dirty="0" smtClean="0"/>
              <a:t> 100 mg </a:t>
            </a:r>
            <a:r>
              <a:rPr lang="en-US" dirty="0" err="1" smtClean="0"/>
              <a:t>qd</a:t>
            </a:r>
            <a:r>
              <a:rPr lang="en-US" dirty="0" smtClean="0"/>
              <a:t> for 12 </a:t>
            </a:r>
            <a:r>
              <a:rPr lang="en-US" dirty="0" err="1" smtClean="0"/>
              <a:t>wk</a:t>
            </a:r>
            <a:r>
              <a:rPr lang="en-US" dirty="0" smtClean="0"/>
              <a:t> (if no RAV);16 </a:t>
            </a:r>
            <a:r>
              <a:rPr lang="en-US" dirty="0" err="1" smtClean="0"/>
              <a:t>wk</a:t>
            </a:r>
            <a:r>
              <a:rPr lang="en-US" dirty="0" smtClean="0"/>
              <a:t> with RBV if RAV </a:t>
            </a:r>
          </a:p>
          <a:p>
            <a:pPr marL="457200" indent="-457200">
              <a:buAutoNum type="arabicPeriod"/>
            </a:pPr>
            <a:r>
              <a:rPr lang="en-US" b="1" dirty="0" err="1" smtClean="0"/>
              <a:t>Glecaprevir</a:t>
            </a:r>
            <a:r>
              <a:rPr lang="en-US" b="1" dirty="0" smtClean="0"/>
              <a:t> 300mg/</a:t>
            </a:r>
            <a:r>
              <a:rPr lang="en-US" b="1" dirty="0" err="1" smtClean="0"/>
              <a:t>pibrentasvir</a:t>
            </a:r>
            <a:r>
              <a:rPr lang="en-US" b="1" dirty="0" smtClean="0"/>
              <a:t> 120mg for 8wk</a:t>
            </a:r>
          </a:p>
          <a:p>
            <a:pPr marL="457200" indent="-457200">
              <a:buAutoNum type="arabicPeriod"/>
            </a:pPr>
            <a:endParaRPr lang="en-US" sz="2300" dirty="0" smtClean="0"/>
          </a:p>
          <a:p>
            <a:endParaRPr lang="en-US" dirty="0"/>
          </a:p>
        </p:txBody>
      </p:sp>
      <p:sp>
        <p:nvSpPr>
          <p:cNvPr id="5" name="Text Placeholder 4"/>
          <p:cNvSpPr>
            <a:spLocks noGrp="1"/>
          </p:cNvSpPr>
          <p:nvPr>
            <p:ph type="body" sz="quarter" idx="3"/>
          </p:nvPr>
        </p:nvSpPr>
        <p:spPr/>
        <p:txBody>
          <a:bodyPr/>
          <a:lstStyle/>
          <a:p>
            <a:r>
              <a:rPr lang="en-US" dirty="0" smtClean="0"/>
              <a:t>Compensated cirrhosis</a:t>
            </a:r>
            <a:endParaRPr lang="en-US" dirty="0"/>
          </a:p>
        </p:txBody>
      </p:sp>
      <p:sp>
        <p:nvSpPr>
          <p:cNvPr id="6" name="Content Placeholder 5"/>
          <p:cNvSpPr>
            <a:spLocks noGrp="1"/>
          </p:cNvSpPr>
          <p:nvPr>
            <p:ph sz="quarter" idx="4"/>
          </p:nvPr>
        </p:nvSpPr>
        <p:spPr/>
        <p:txBody>
          <a:bodyPr>
            <a:normAutofit fontScale="92500" lnSpcReduction="10000"/>
          </a:bodyPr>
          <a:lstStyle/>
          <a:p>
            <a:pPr marL="514350" indent="-514350">
              <a:buAutoNum type="arabicPeriod"/>
            </a:pPr>
            <a:r>
              <a:rPr lang="en-US" dirty="0" err="1" smtClean="0"/>
              <a:t>Ledipasvir</a:t>
            </a:r>
            <a:r>
              <a:rPr lang="en-US" dirty="0" smtClean="0"/>
              <a:t> 90 mg/</a:t>
            </a:r>
            <a:r>
              <a:rPr lang="en-US" dirty="0" err="1" smtClean="0"/>
              <a:t>sofosbuvir</a:t>
            </a:r>
            <a:r>
              <a:rPr lang="en-US" dirty="0" smtClean="0"/>
              <a:t> 400 mg </a:t>
            </a:r>
            <a:r>
              <a:rPr lang="en-US" dirty="0" err="1" smtClean="0"/>
              <a:t>qd</a:t>
            </a:r>
            <a:r>
              <a:rPr lang="en-US" dirty="0" smtClean="0"/>
              <a:t> for 12 </a:t>
            </a:r>
            <a:r>
              <a:rPr lang="en-US" dirty="0" err="1" smtClean="0"/>
              <a:t>wk</a:t>
            </a:r>
            <a:endParaRPr lang="en-US" dirty="0"/>
          </a:p>
          <a:p>
            <a:pPr marL="514350" indent="-514350">
              <a:buAutoNum type="arabicPeriod"/>
            </a:pPr>
            <a:r>
              <a:rPr lang="en-US" b="1" dirty="0" smtClean="0"/>
              <a:t>Velapatasvir </a:t>
            </a:r>
            <a:r>
              <a:rPr lang="en-US" b="1" dirty="0"/>
              <a:t>100mg/</a:t>
            </a:r>
            <a:r>
              <a:rPr lang="en-US" b="1" dirty="0" err="1"/>
              <a:t>sofosbuvir</a:t>
            </a:r>
            <a:r>
              <a:rPr lang="en-US" b="1" dirty="0"/>
              <a:t> 400mg </a:t>
            </a:r>
            <a:r>
              <a:rPr lang="en-US" b="1" dirty="0" err="1"/>
              <a:t>qd</a:t>
            </a:r>
            <a:r>
              <a:rPr lang="en-US" b="1" dirty="0"/>
              <a:t> for 12 </a:t>
            </a:r>
            <a:r>
              <a:rPr lang="en-US" b="1" dirty="0" err="1" smtClean="0"/>
              <a:t>wk</a:t>
            </a:r>
            <a:endParaRPr lang="en-US" b="1" dirty="0" smtClean="0"/>
          </a:p>
          <a:p>
            <a:pPr marL="514350" indent="-514350">
              <a:buAutoNum type="arabicPeriod"/>
            </a:pPr>
            <a:r>
              <a:rPr lang="en-US" dirty="0" err="1" smtClean="0"/>
              <a:t>Elbasvir</a:t>
            </a:r>
            <a:r>
              <a:rPr lang="en-US" dirty="0" smtClean="0"/>
              <a:t> 50mg /</a:t>
            </a:r>
            <a:r>
              <a:rPr lang="en-US" dirty="0" err="1" smtClean="0"/>
              <a:t>grazoprevir</a:t>
            </a:r>
            <a:r>
              <a:rPr lang="en-US" dirty="0" smtClean="0"/>
              <a:t> 100 mg </a:t>
            </a:r>
            <a:r>
              <a:rPr lang="en-US" dirty="0" err="1" smtClean="0"/>
              <a:t>qd</a:t>
            </a:r>
            <a:r>
              <a:rPr lang="en-US" dirty="0" smtClean="0"/>
              <a:t> for 12 wk if no RAV (if RAV present: 16 wk + RBV)</a:t>
            </a:r>
          </a:p>
          <a:p>
            <a:pPr marL="514350" indent="-514350">
              <a:buAutoNum type="arabicPeriod"/>
            </a:pPr>
            <a:r>
              <a:rPr lang="en-US" b="1" dirty="0" err="1" smtClean="0"/>
              <a:t>Glecaprevir</a:t>
            </a:r>
            <a:r>
              <a:rPr lang="en-US" b="1" dirty="0" smtClean="0"/>
              <a:t> 300mg/</a:t>
            </a:r>
            <a:r>
              <a:rPr lang="en-US" b="1" dirty="0" err="1" smtClean="0"/>
              <a:t>pibrentasvir</a:t>
            </a:r>
            <a:r>
              <a:rPr lang="en-US" b="1" dirty="0" smtClean="0"/>
              <a:t> 120 mg for 8 </a:t>
            </a:r>
            <a:r>
              <a:rPr lang="en-US" b="1" dirty="0" err="1" smtClean="0"/>
              <a:t>wk</a:t>
            </a:r>
            <a:endParaRPr lang="en-US" b="1" dirty="0" smtClean="0"/>
          </a:p>
          <a:p>
            <a:endParaRPr lang="en-US" dirty="0"/>
          </a:p>
        </p:txBody>
      </p:sp>
      <p:sp>
        <p:nvSpPr>
          <p:cNvPr id="7" name="TextBox 6"/>
          <p:cNvSpPr txBox="1"/>
          <p:nvPr/>
        </p:nvSpPr>
        <p:spPr>
          <a:xfrm>
            <a:off x="-2247900" y="6477742"/>
            <a:ext cx="4495800" cy="307777"/>
          </a:xfrm>
          <a:prstGeom prst="rect">
            <a:avLst/>
          </a:prstGeom>
          <a:noFill/>
        </p:spPr>
        <p:txBody>
          <a:bodyPr wrap="square" rtlCol="0">
            <a:spAutoFit/>
          </a:bodyPr>
          <a:lstStyle/>
          <a:p>
            <a:r>
              <a:rPr lang="en-US" sz="1400" i="1" dirty="0" smtClean="0"/>
              <a:t>                                                         http:www.hcvguidelines.org</a:t>
            </a:r>
            <a:endParaRPr lang="en-US" sz="1400" i="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Treatment of naïve HCV genotype 1b</a:t>
            </a:r>
            <a:endParaRPr lang="en-US" dirty="0"/>
          </a:p>
        </p:txBody>
      </p:sp>
      <p:sp>
        <p:nvSpPr>
          <p:cNvPr id="3" name="Text Placeholder 2"/>
          <p:cNvSpPr>
            <a:spLocks noGrp="1"/>
          </p:cNvSpPr>
          <p:nvPr>
            <p:ph type="body" idx="1"/>
          </p:nvPr>
        </p:nvSpPr>
        <p:spPr/>
        <p:txBody>
          <a:bodyPr/>
          <a:lstStyle/>
          <a:p>
            <a:r>
              <a:rPr lang="en-US" dirty="0" smtClean="0"/>
              <a:t>Non-cirrhotic</a:t>
            </a:r>
            <a:endParaRPr lang="en-US" dirty="0"/>
          </a:p>
        </p:txBody>
      </p:sp>
      <p:sp>
        <p:nvSpPr>
          <p:cNvPr id="4" name="Content Placeholder 3"/>
          <p:cNvSpPr>
            <a:spLocks noGrp="1"/>
          </p:cNvSpPr>
          <p:nvPr>
            <p:ph sz="half" idx="2"/>
          </p:nvPr>
        </p:nvSpPr>
        <p:spPr/>
        <p:txBody>
          <a:bodyPr>
            <a:normAutofit lnSpcReduction="10000"/>
          </a:bodyPr>
          <a:lstStyle/>
          <a:p>
            <a:pPr marL="457200" indent="-457200">
              <a:buAutoNum type="arabicPeriod"/>
            </a:pPr>
            <a:r>
              <a:rPr lang="en-US" dirty="0" err="1" smtClean="0"/>
              <a:t>Ledipasvir</a:t>
            </a:r>
            <a:r>
              <a:rPr lang="en-US" dirty="0" smtClean="0"/>
              <a:t> 90 mg/</a:t>
            </a:r>
            <a:r>
              <a:rPr lang="en-US" dirty="0" err="1" smtClean="0"/>
              <a:t>sofosbuvir</a:t>
            </a:r>
            <a:r>
              <a:rPr lang="en-US" dirty="0" smtClean="0"/>
              <a:t> 400 mg </a:t>
            </a:r>
            <a:r>
              <a:rPr lang="en-US" dirty="0" err="1" smtClean="0"/>
              <a:t>qd</a:t>
            </a:r>
            <a:r>
              <a:rPr lang="en-US" dirty="0" smtClean="0"/>
              <a:t> for 8-12 wk</a:t>
            </a:r>
            <a:endParaRPr lang="en-US" dirty="0"/>
          </a:p>
          <a:p>
            <a:pPr marL="457200" indent="-457200">
              <a:buAutoNum type="arabicPeriod"/>
            </a:pPr>
            <a:r>
              <a:rPr lang="en-US" b="1" dirty="0" err="1" smtClean="0"/>
              <a:t>Velapatasvir</a:t>
            </a:r>
            <a:r>
              <a:rPr lang="en-US" b="1" dirty="0" smtClean="0"/>
              <a:t> </a:t>
            </a:r>
            <a:r>
              <a:rPr lang="en-US" b="1" dirty="0"/>
              <a:t>100mg/</a:t>
            </a:r>
            <a:r>
              <a:rPr lang="en-US" b="1" dirty="0" err="1"/>
              <a:t>sofosbuvir</a:t>
            </a:r>
            <a:r>
              <a:rPr lang="en-US" b="1" dirty="0"/>
              <a:t> 400mg </a:t>
            </a:r>
            <a:r>
              <a:rPr lang="en-US" b="1" dirty="0" err="1"/>
              <a:t>qd</a:t>
            </a:r>
            <a:r>
              <a:rPr lang="en-US" b="1" dirty="0"/>
              <a:t> for 12 </a:t>
            </a:r>
            <a:r>
              <a:rPr lang="en-US" b="1" dirty="0" err="1" smtClean="0"/>
              <a:t>wk</a:t>
            </a:r>
            <a:endParaRPr lang="en-US" b="1" dirty="0"/>
          </a:p>
          <a:p>
            <a:pPr marL="457200" indent="-457200">
              <a:buAutoNum type="arabicPeriod"/>
            </a:pPr>
            <a:r>
              <a:rPr lang="en-US" dirty="0" err="1" smtClean="0"/>
              <a:t>Elbasvir</a:t>
            </a:r>
            <a:r>
              <a:rPr lang="en-US" dirty="0" smtClean="0"/>
              <a:t> 50mg /</a:t>
            </a:r>
            <a:r>
              <a:rPr lang="en-US" dirty="0" err="1" smtClean="0"/>
              <a:t>grazoprevir</a:t>
            </a:r>
            <a:r>
              <a:rPr lang="en-US" dirty="0" smtClean="0"/>
              <a:t> 100 mg </a:t>
            </a:r>
            <a:r>
              <a:rPr lang="en-US" dirty="0" err="1" smtClean="0"/>
              <a:t>qd</a:t>
            </a:r>
            <a:r>
              <a:rPr lang="en-US" dirty="0" smtClean="0"/>
              <a:t> for 12 </a:t>
            </a:r>
            <a:r>
              <a:rPr lang="en-US" dirty="0" err="1" smtClean="0"/>
              <a:t>wk</a:t>
            </a:r>
            <a:r>
              <a:rPr lang="en-US" dirty="0" smtClean="0"/>
              <a:t> </a:t>
            </a:r>
          </a:p>
          <a:p>
            <a:pPr marL="457200" indent="-457200">
              <a:buAutoNum type="arabicPeriod"/>
            </a:pPr>
            <a:r>
              <a:rPr lang="en-US" b="1" dirty="0" err="1" smtClean="0"/>
              <a:t>Glecaprevir</a:t>
            </a:r>
            <a:r>
              <a:rPr lang="en-US" b="1" dirty="0" smtClean="0"/>
              <a:t> </a:t>
            </a:r>
            <a:r>
              <a:rPr lang="en-US" b="1" dirty="0" smtClean="0"/>
              <a:t>300g/ </a:t>
            </a:r>
            <a:r>
              <a:rPr lang="en-US" b="1" dirty="0" err="1" smtClean="0"/>
              <a:t>pibrentasvir</a:t>
            </a:r>
            <a:r>
              <a:rPr lang="en-US" b="1" dirty="0" smtClean="0"/>
              <a:t> </a:t>
            </a:r>
            <a:r>
              <a:rPr lang="en-US" b="1" dirty="0" smtClean="0"/>
              <a:t>120mg for 8 </a:t>
            </a:r>
            <a:r>
              <a:rPr lang="en-US" b="1" dirty="0" err="1" smtClean="0"/>
              <a:t>wk</a:t>
            </a:r>
            <a:endParaRPr lang="en-US" b="1" dirty="0" smtClean="0"/>
          </a:p>
          <a:p>
            <a:pPr marL="457200" indent="-457200">
              <a:buAutoNum type="arabicPeriod"/>
            </a:pPr>
            <a:endParaRPr lang="en-US" sz="1900" dirty="0" smtClean="0"/>
          </a:p>
          <a:p>
            <a:pPr marL="457200" indent="-457200">
              <a:buAutoNum type="arabicPeriod"/>
            </a:pPr>
            <a:endParaRPr lang="en-US" dirty="0" smtClean="0"/>
          </a:p>
          <a:p>
            <a:endParaRPr lang="en-US" dirty="0"/>
          </a:p>
        </p:txBody>
      </p:sp>
      <p:sp>
        <p:nvSpPr>
          <p:cNvPr id="5" name="Text Placeholder 4"/>
          <p:cNvSpPr>
            <a:spLocks noGrp="1"/>
          </p:cNvSpPr>
          <p:nvPr>
            <p:ph type="body" sz="quarter" idx="3"/>
          </p:nvPr>
        </p:nvSpPr>
        <p:spPr/>
        <p:txBody>
          <a:bodyPr/>
          <a:lstStyle/>
          <a:p>
            <a:r>
              <a:rPr lang="en-US" dirty="0" smtClean="0"/>
              <a:t>Compensated cirrhosis</a:t>
            </a:r>
            <a:endParaRPr lang="en-US" dirty="0"/>
          </a:p>
        </p:txBody>
      </p:sp>
      <p:sp>
        <p:nvSpPr>
          <p:cNvPr id="6" name="Content Placeholder 5"/>
          <p:cNvSpPr>
            <a:spLocks noGrp="1"/>
          </p:cNvSpPr>
          <p:nvPr>
            <p:ph sz="quarter" idx="4"/>
          </p:nvPr>
        </p:nvSpPr>
        <p:spPr/>
        <p:txBody>
          <a:bodyPr>
            <a:normAutofit lnSpcReduction="10000"/>
          </a:bodyPr>
          <a:lstStyle/>
          <a:p>
            <a:pPr marL="457200" indent="-457200">
              <a:buAutoNum type="arabicPeriod"/>
            </a:pPr>
            <a:r>
              <a:rPr lang="en-US" dirty="0" err="1" smtClean="0"/>
              <a:t>Ledipasvir</a:t>
            </a:r>
            <a:r>
              <a:rPr lang="en-US" dirty="0" smtClean="0"/>
              <a:t> 90 mg/</a:t>
            </a:r>
            <a:r>
              <a:rPr lang="en-US" dirty="0" err="1" smtClean="0"/>
              <a:t>sofosbuvir</a:t>
            </a:r>
            <a:r>
              <a:rPr lang="en-US" dirty="0" smtClean="0"/>
              <a:t> 400 mg </a:t>
            </a:r>
            <a:r>
              <a:rPr lang="en-US" dirty="0" err="1" smtClean="0"/>
              <a:t>qd</a:t>
            </a:r>
            <a:r>
              <a:rPr lang="en-US" dirty="0" smtClean="0"/>
              <a:t> for 12 </a:t>
            </a:r>
            <a:r>
              <a:rPr lang="en-US" dirty="0" err="1" smtClean="0"/>
              <a:t>wk</a:t>
            </a:r>
            <a:endParaRPr lang="en-US" dirty="0"/>
          </a:p>
          <a:p>
            <a:pPr marL="457200" indent="-457200">
              <a:buAutoNum type="arabicPeriod"/>
            </a:pPr>
            <a:r>
              <a:rPr lang="en-US" b="1" dirty="0" err="1" smtClean="0"/>
              <a:t>Velapatasvir</a:t>
            </a:r>
            <a:r>
              <a:rPr lang="en-US" b="1" dirty="0" smtClean="0"/>
              <a:t> </a:t>
            </a:r>
            <a:r>
              <a:rPr lang="en-US" b="1" dirty="0"/>
              <a:t>100mg/</a:t>
            </a:r>
            <a:r>
              <a:rPr lang="en-US" b="1" dirty="0" err="1"/>
              <a:t>sofosbuvir</a:t>
            </a:r>
            <a:r>
              <a:rPr lang="en-US" b="1" dirty="0"/>
              <a:t> 400mg </a:t>
            </a:r>
            <a:r>
              <a:rPr lang="en-US" b="1" dirty="0" err="1"/>
              <a:t>qd</a:t>
            </a:r>
            <a:r>
              <a:rPr lang="en-US" b="1" dirty="0"/>
              <a:t> for 12 </a:t>
            </a:r>
            <a:r>
              <a:rPr lang="en-US" b="1" dirty="0" err="1" smtClean="0"/>
              <a:t>wk</a:t>
            </a:r>
            <a:endParaRPr lang="en-US" b="1" dirty="0"/>
          </a:p>
          <a:p>
            <a:pPr marL="457200" indent="-457200">
              <a:buAutoNum type="arabicPeriod"/>
            </a:pPr>
            <a:r>
              <a:rPr lang="en-US" dirty="0" err="1" smtClean="0"/>
              <a:t>Elbasvir</a:t>
            </a:r>
            <a:r>
              <a:rPr lang="en-US" dirty="0" smtClean="0"/>
              <a:t> 50 mg/</a:t>
            </a:r>
            <a:r>
              <a:rPr lang="en-US" dirty="0" err="1" smtClean="0"/>
              <a:t>grazoprevir</a:t>
            </a:r>
            <a:r>
              <a:rPr lang="en-US" dirty="0" smtClean="0"/>
              <a:t> 100 mg </a:t>
            </a:r>
            <a:r>
              <a:rPr lang="en-US" dirty="0" err="1" smtClean="0"/>
              <a:t>qd</a:t>
            </a:r>
            <a:r>
              <a:rPr lang="en-US" dirty="0" smtClean="0"/>
              <a:t> for 12 </a:t>
            </a:r>
            <a:r>
              <a:rPr lang="en-US" dirty="0" err="1" smtClean="0"/>
              <a:t>wk</a:t>
            </a:r>
            <a:endParaRPr lang="en-US" dirty="0" smtClean="0"/>
          </a:p>
          <a:p>
            <a:pPr marL="457200" indent="-457200">
              <a:buAutoNum type="arabicPeriod"/>
            </a:pPr>
            <a:r>
              <a:rPr lang="en-US" b="1" dirty="0" err="1" smtClean="0"/>
              <a:t>Glecaprevir</a:t>
            </a:r>
            <a:r>
              <a:rPr lang="en-US" b="1" dirty="0" smtClean="0"/>
              <a:t> </a:t>
            </a:r>
            <a:r>
              <a:rPr lang="en-US" b="1" dirty="0" smtClean="0"/>
              <a:t>300 mg/ </a:t>
            </a:r>
            <a:r>
              <a:rPr lang="en-US" b="1" dirty="0" err="1" smtClean="0"/>
              <a:t>pibrentasvir</a:t>
            </a:r>
            <a:r>
              <a:rPr lang="en-US" b="1" dirty="0" smtClean="0"/>
              <a:t> </a:t>
            </a:r>
            <a:r>
              <a:rPr lang="en-US" b="1" dirty="0" smtClean="0"/>
              <a:t>120 mg for 8 </a:t>
            </a:r>
            <a:r>
              <a:rPr lang="en-US" b="1" dirty="0" err="1" smtClean="0"/>
              <a:t>wk</a:t>
            </a:r>
            <a:endParaRPr lang="en-US" b="1" dirty="0" smtClean="0"/>
          </a:p>
          <a:p>
            <a:pPr marL="0" indent="0">
              <a:buNone/>
            </a:pPr>
            <a:endParaRPr lang="en-US" dirty="0" smtClean="0"/>
          </a:p>
          <a:p>
            <a:endParaRPr lang="en-US" dirty="0"/>
          </a:p>
        </p:txBody>
      </p:sp>
      <p:sp>
        <p:nvSpPr>
          <p:cNvPr id="7" name="TextBox 6"/>
          <p:cNvSpPr txBox="1"/>
          <p:nvPr/>
        </p:nvSpPr>
        <p:spPr>
          <a:xfrm>
            <a:off x="-2057400" y="6552400"/>
            <a:ext cx="4267200" cy="307777"/>
          </a:xfrm>
          <a:prstGeom prst="rect">
            <a:avLst/>
          </a:prstGeom>
          <a:noFill/>
        </p:spPr>
        <p:txBody>
          <a:bodyPr wrap="square" rtlCol="0">
            <a:spAutoFit/>
          </a:bodyPr>
          <a:lstStyle/>
          <a:p>
            <a:r>
              <a:rPr lang="en-US" sz="1400" i="1" dirty="0" smtClean="0"/>
              <a:t>                                                  http:www.hcvguidelines.org</a:t>
            </a:r>
            <a:endParaRPr lang="en-US" sz="1400" i="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95600"/>
            <a:ext cx="8229600" cy="1143000"/>
          </a:xfrm>
        </p:spPr>
        <p:txBody>
          <a:bodyPr/>
          <a:lstStyle/>
          <a:p>
            <a:r>
              <a:rPr lang="en-US" dirty="0" smtClean="0"/>
              <a:t>HCV Controversies in 2023</a:t>
            </a:r>
            <a:endParaRPr lang="en-US" dirty="0"/>
          </a:p>
        </p:txBody>
      </p:sp>
    </p:spTree>
    <p:extLst>
      <p:ext uri="{BB962C8B-B14F-4D97-AF65-F5344CB8AC3E}">
        <p14:creationId xmlns:p14="http://schemas.microsoft.com/office/powerpoint/2010/main" val="41793798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Ongoing controversies in HCV</a:t>
            </a:r>
            <a:endParaRPr lang="en-US" dirty="0"/>
          </a:p>
        </p:txBody>
      </p:sp>
      <p:sp>
        <p:nvSpPr>
          <p:cNvPr id="3" name="Content Placeholder 2"/>
          <p:cNvSpPr>
            <a:spLocks noGrp="1"/>
          </p:cNvSpPr>
          <p:nvPr>
            <p:ph idx="1"/>
          </p:nvPr>
        </p:nvSpPr>
        <p:spPr/>
        <p:txBody>
          <a:bodyPr/>
          <a:lstStyle/>
          <a:p>
            <a:r>
              <a:rPr lang="en-US" b="1" dirty="0" smtClean="0"/>
              <a:t>HBV reactivation </a:t>
            </a:r>
            <a:r>
              <a:rPr lang="en-US" dirty="0" smtClean="0"/>
              <a:t>during DAA treatment</a:t>
            </a:r>
          </a:p>
          <a:p>
            <a:r>
              <a:rPr lang="en-US" b="1" dirty="0" smtClean="0"/>
              <a:t>Hepatocellular carcinoma </a:t>
            </a:r>
            <a:r>
              <a:rPr lang="en-US" dirty="0" smtClean="0"/>
              <a:t>risks with DAA treatment</a:t>
            </a:r>
          </a:p>
          <a:p>
            <a:r>
              <a:rPr lang="en-US" dirty="0" smtClean="0"/>
              <a:t>Treating </a:t>
            </a:r>
            <a:r>
              <a:rPr lang="en-US" b="1" dirty="0" smtClean="0"/>
              <a:t>decompensated</a:t>
            </a:r>
            <a:r>
              <a:rPr lang="en-US" dirty="0" smtClean="0"/>
              <a:t> patients</a:t>
            </a:r>
          </a:p>
          <a:p>
            <a:r>
              <a:rPr lang="en-US" b="1" dirty="0" smtClean="0"/>
              <a:t>HCV + organs transplanted into HCV- patients </a:t>
            </a:r>
          </a:p>
          <a:p>
            <a:pPr marL="0" indent="0">
              <a:buNone/>
            </a:pPr>
            <a:endParaRPr lang="en-US" dirty="0"/>
          </a:p>
        </p:txBody>
      </p:sp>
    </p:spTree>
    <p:extLst>
      <p:ext uri="{BB962C8B-B14F-4D97-AF65-F5344CB8AC3E}">
        <p14:creationId xmlns:p14="http://schemas.microsoft.com/office/powerpoint/2010/main" val="4150768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HBV Reactivation</a:t>
            </a:r>
            <a:endParaRPr lang="en-US" dirty="0"/>
          </a:p>
        </p:txBody>
      </p:sp>
      <p:sp>
        <p:nvSpPr>
          <p:cNvPr id="3" name="Content Placeholder 2"/>
          <p:cNvSpPr>
            <a:spLocks noGrp="1"/>
          </p:cNvSpPr>
          <p:nvPr>
            <p:ph idx="1"/>
          </p:nvPr>
        </p:nvSpPr>
        <p:spPr/>
        <p:txBody>
          <a:bodyPr/>
          <a:lstStyle/>
          <a:p>
            <a:r>
              <a:rPr lang="en-US" dirty="0" smtClean="0"/>
              <a:t>11/2013-10/2016: 29 cases of HBV reactivation reported to FDA</a:t>
            </a:r>
          </a:p>
          <a:p>
            <a:r>
              <a:rPr lang="en-US" dirty="0" smtClean="0"/>
              <a:t>2 deaths, 1 </a:t>
            </a:r>
            <a:r>
              <a:rPr lang="en-US" dirty="0" smtClean="0"/>
              <a:t>liver transplant, </a:t>
            </a:r>
            <a:r>
              <a:rPr lang="en-US" dirty="0" smtClean="0"/>
              <a:t>6 hospitalizations and 10 DAA discontinuations</a:t>
            </a:r>
          </a:p>
          <a:p>
            <a:r>
              <a:rPr lang="en-US" dirty="0" smtClean="0"/>
              <a:t>Seen in HBV </a:t>
            </a:r>
            <a:r>
              <a:rPr lang="en-US" dirty="0" err="1" smtClean="0"/>
              <a:t>sAg</a:t>
            </a:r>
            <a:r>
              <a:rPr lang="en-US" dirty="0" smtClean="0"/>
              <a:t>+ and </a:t>
            </a:r>
            <a:r>
              <a:rPr lang="en-US" dirty="0" err="1" smtClean="0"/>
              <a:t>sAg</a:t>
            </a:r>
            <a:r>
              <a:rPr lang="en-US" dirty="0" smtClean="0"/>
              <a:t>-/anti-HB core +</a:t>
            </a:r>
          </a:p>
        </p:txBody>
      </p:sp>
      <p:sp>
        <p:nvSpPr>
          <p:cNvPr id="5" name="TextBox 4"/>
          <p:cNvSpPr txBox="1"/>
          <p:nvPr/>
        </p:nvSpPr>
        <p:spPr>
          <a:xfrm>
            <a:off x="76200" y="6324600"/>
            <a:ext cx="8839200" cy="523220"/>
          </a:xfrm>
          <a:prstGeom prst="rect">
            <a:avLst/>
          </a:prstGeom>
          <a:noFill/>
        </p:spPr>
        <p:txBody>
          <a:bodyPr wrap="square" rtlCol="0">
            <a:spAutoFit/>
          </a:bodyPr>
          <a:lstStyle/>
          <a:p>
            <a:r>
              <a:rPr lang="en-US" sz="1400" i="1" dirty="0" smtClean="0"/>
              <a:t>Chen et al. HBV reactivation in hepatitis B and C </a:t>
            </a:r>
            <a:r>
              <a:rPr lang="en-US" sz="1400" i="1" dirty="0" err="1" smtClean="0"/>
              <a:t>coinfected</a:t>
            </a:r>
            <a:r>
              <a:rPr lang="en-US" sz="1400" i="1" dirty="0" smtClean="0"/>
              <a:t> patients treated with antiviral agents: a systemic review and meta-</a:t>
            </a:r>
            <a:r>
              <a:rPr lang="en-US" sz="1400" i="1" dirty="0" err="1" smtClean="0"/>
              <a:t>analysis.Hepatology</a:t>
            </a:r>
            <a:r>
              <a:rPr lang="en-US" sz="1400" i="1" dirty="0" smtClean="0"/>
              <a:t> 2017</a:t>
            </a:r>
            <a:endParaRPr lang="en-US" sz="1400" i="1" dirty="0"/>
          </a:p>
        </p:txBody>
      </p:sp>
    </p:spTree>
    <p:extLst>
      <p:ext uri="{BB962C8B-B14F-4D97-AF65-F5344CB8AC3E}">
        <p14:creationId xmlns:p14="http://schemas.microsoft.com/office/powerpoint/2010/main" val="13629714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HBV reactivation</a:t>
            </a:r>
            <a:endParaRPr lang="en-US" dirty="0"/>
          </a:p>
        </p:txBody>
      </p:sp>
      <p:sp>
        <p:nvSpPr>
          <p:cNvPr id="3" name="Content Placeholder 2"/>
          <p:cNvSpPr>
            <a:spLocks noGrp="1"/>
          </p:cNvSpPr>
          <p:nvPr>
            <p:ph idx="1"/>
          </p:nvPr>
        </p:nvSpPr>
        <p:spPr/>
        <p:txBody>
          <a:bodyPr>
            <a:normAutofit/>
          </a:bodyPr>
          <a:lstStyle/>
          <a:p>
            <a:r>
              <a:rPr lang="en-US" dirty="0" smtClean="0"/>
              <a:t>Mechanism?</a:t>
            </a:r>
          </a:p>
          <a:p>
            <a:r>
              <a:rPr lang="en-US" dirty="0" smtClean="0"/>
              <a:t>Viral interference in co-infections (seen with HBV/HDV, HBV/HCV)</a:t>
            </a:r>
          </a:p>
          <a:p>
            <a:r>
              <a:rPr lang="en-US" dirty="0" smtClean="0"/>
              <a:t>HCV infection induces innate immune response via IFN-stimulated genes which suppress HBV </a:t>
            </a:r>
            <a:r>
              <a:rPr lang="en-US" dirty="0" smtClean="0">
                <a:solidFill>
                  <a:srgbClr val="FF0000"/>
                </a:solidFill>
              </a:rPr>
              <a:t>(high levels of IFN-inducible protein 10)</a:t>
            </a:r>
            <a:endParaRPr lang="en-US" dirty="0" smtClean="0"/>
          </a:p>
          <a:p>
            <a:r>
              <a:rPr lang="en-US" dirty="0" smtClean="0"/>
              <a:t>HCV eradication can lead to </a:t>
            </a:r>
            <a:r>
              <a:rPr lang="en-US" dirty="0" err="1" smtClean="0"/>
              <a:t>HBVr</a:t>
            </a:r>
            <a:r>
              <a:rPr lang="en-US" dirty="0" smtClean="0"/>
              <a:t> </a:t>
            </a:r>
            <a:r>
              <a:rPr lang="en-US" dirty="0" smtClean="0">
                <a:solidFill>
                  <a:srgbClr val="FF0000"/>
                </a:solidFill>
              </a:rPr>
              <a:t>(via ↓IP-10 )</a:t>
            </a:r>
            <a:endParaRPr lang="en-US" dirty="0" smtClean="0"/>
          </a:p>
        </p:txBody>
      </p:sp>
      <p:sp>
        <p:nvSpPr>
          <p:cNvPr id="4" name="TextBox 3"/>
          <p:cNvSpPr txBox="1"/>
          <p:nvPr/>
        </p:nvSpPr>
        <p:spPr>
          <a:xfrm>
            <a:off x="304800" y="6308725"/>
            <a:ext cx="8686800" cy="523220"/>
          </a:xfrm>
          <a:prstGeom prst="rect">
            <a:avLst/>
          </a:prstGeom>
          <a:noFill/>
        </p:spPr>
        <p:txBody>
          <a:bodyPr wrap="square" rtlCol="0">
            <a:spAutoFit/>
          </a:bodyPr>
          <a:lstStyle/>
          <a:p>
            <a:r>
              <a:rPr lang="en-US" sz="1400" i="1" dirty="0" err="1" smtClean="0"/>
              <a:t>Wiegand</a:t>
            </a:r>
            <a:r>
              <a:rPr lang="en-US" sz="1400" i="1" dirty="0" smtClean="0"/>
              <a:t> SB, et al. Dominance of HCV is associated with lower HBV surface antigen and higher IP-10 levels in HBV/HCV </a:t>
            </a:r>
            <a:r>
              <a:rPr lang="en-US" sz="1400" i="1" dirty="0" err="1" smtClean="0"/>
              <a:t>coinfected</a:t>
            </a:r>
            <a:r>
              <a:rPr lang="en-US" sz="1400" i="1" dirty="0" smtClean="0"/>
              <a:t> </a:t>
            </a:r>
            <a:r>
              <a:rPr lang="en-US" sz="1400" i="1" dirty="0" err="1" smtClean="0"/>
              <a:t>patients.Clin</a:t>
            </a:r>
            <a:r>
              <a:rPr lang="en-US" sz="1400" i="1" dirty="0" smtClean="0"/>
              <a:t> </a:t>
            </a:r>
            <a:r>
              <a:rPr lang="en-US" sz="1400" i="1" dirty="0" err="1" smtClean="0"/>
              <a:t>Microbiol</a:t>
            </a:r>
            <a:r>
              <a:rPr lang="en-US" sz="1400" i="1" dirty="0" smtClean="0"/>
              <a:t> 2015</a:t>
            </a:r>
            <a:endParaRPr lang="en-US" sz="1400" i="1" dirty="0"/>
          </a:p>
        </p:txBody>
      </p:sp>
    </p:spTree>
    <p:extLst>
      <p:ext uri="{BB962C8B-B14F-4D97-AF65-F5344CB8AC3E}">
        <p14:creationId xmlns:p14="http://schemas.microsoft.com/office/powerpoint/2010/main" val="3253678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lstStyle/>
          <a:p>
            <a:r>
              <a:rPr lang="en-US" dirty="0" smtClean="0"/>
              <a:t>HCV genome and life cycle</a:t>
            </a:r>
            <a:endParaRPr lang="en-US" dirty="0"/>
          </a:p>
        </p:txBody>
      </p:sp>
    </p:spTree>
    <p:extLst>
      <p:ext uri="{BB962C8B-B14F-4D97-AF65-F5344CB8AC3E}">
        <p14:creationId xmlns:p14="http://schemas.microsoft.com/office/powerpoint/2010/main" val="28176449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Hepatocellular carcinoma risks with DAA treatment</a:t>
            </a:r>
            <a:endParaRPr lang="en-US" dirty="0"/>
          </a:p>
        </p:txBody>
      </p:sp>
      <p:sp>
        <p:nvSpPr>
          <p:cNvPr id="3" name="Content Placeholder 2"/>
          <p:cNvSpPr>
            <a:spLocks noGrp="1"/>
          </p:cNvSpPr>
          <p:nvPr>
            <p:ph idx="1"/>
          </p:nvPr>
        </p:nvSpPr>
        <p:spPr/>
        <p:txBody>
          <a:bodyPr/>
          <a:lstStyle/>
          <a:p>
            <a:r>
              <a:rPr lang="en-US" dirty="0" smtClean="0"/>
              <a:t>Case reports of increased hepatocellular carcinoma (HCC ) risk after HCV eradication in </a:t>
            </a:r>
            <a:r>
              <a:rPr lang="en-US" dirty="0" err="1" smtClean="0"/>
              <a:t>cirrhotics</a:t>
            </a:r>
            <a:r>
              <a:rPr lang="en-US" dirty="0" smtClean="0"/>
              <a:t> with DAA </a:t>
            </a:r>
          </a:p>
          <a:p>
            <a:r>
              <a:rPr lang="en-US" dirty="0" smtClean="0"/>
              <a:t>No evidence on multiple studies of large databases</a:t>
            </a:r>
          </a:p>
          <a:p>
            <a:r>
              <a:rPr lang="en-US" b="1" dirty="0" smtClean="0"/>
              <a:t>But</a:t>
            </a:r>
            <a:r>
              <a:rPr lang="en-US" dirty="0" smtClean="0"/>
              <a:t>…</a:t>
            </a:r>
            <a:r>
              <a:rPr lang="en-US" dirty="0" err="1" smtClean="0"/>
              <a:t>cirrhotics</a:t>
            </a:r>
            <a:r>
              <a:rPr lang="en-US" dirty="0" smtClean="0"/>
              <a:t> still need HCC surveillance after SVR (because they are cirrhotic)</a:t>
            </a:r>
          </a:p>
        </p:txBody>
      </p:sp>
      <p:sp>
        <p:nvSpPr>
          <p:cNvPr id="4" name="TextBox 3"/>
          <p:cNvSpPr txBox="1"/>
          <p:nvPr/>
        </p:nvSpPr>
        <p:spPr>
          <a:xfrm>
            <a:off x="76200" y="6400800"/>
            <a:ext cx="8763000" cy="523220"/>
          </a:xfrm>
          <a:prstGeom prst="rect">
            <a:avLst/>
          </a:prstGeom>
          <a:noFill/>
        </p:spPr>
        <p:txBody>
          <a:bodyPr wrap="square" rtlCol="0">
            <a:spAutoFit/>
          </a:bodyPr>
          <a:lstStyle/>
          <a:p>
            <a:r>
              <a:rPr lang="en-US" sz="1400" i="1" dirty="0" smtClean="0"/>
              <a:t>Pinero F, et </a:t>
            </a:r>
            <a:r>
              <a:rPr lang="en-US" sz="1400" i="1" dirty="0" err="1" smtClean="0"/>
              <a:t>al.Treatment</a:t>
            </a:r>
            <a:r>
              <a:rPr lang="en-US" sz="1400" i="1" dirty="0" smtClean="0"/>
              <a:t> with direct acting antivirals for HCV decreases but does not eliminate the risk of </a:t>
            </a:r>
            <a:r>
              <a:rPr lang="en-US" sz="1400" i="1" dirty="0" err="1" smtClean="0"/>
              <a:t>hepatocellcular</a:t>
            </a:r>
            <a:r>
              <a:rPr lang="en-US" sz="1400" i="1" dirty="0" smtClean="0"/>
              <a:t> carcinoma. Liver </a:t>
            </a:r>
            <a:r>
              <a:rPr lang="en-US" sz="1400" i="1" dirty="0" err="1" smtClean="0"/>
              <a:t>Int</a:t>
            </a:r>
            <a:r>
              <a:rPr lang="en-US" sz="1400" i="1" dirty="0" smtClean="0"/>
              <a:t> 2019;39:1033-43</a:t>
            </a:r>
            <a:endParaRPr lang="en-US" sz="1400" i="1" dirty="0"/>
          </a:p>
        </p:txBody>
      </p:sp>
    </p:spTree>
    <p:extLst>
      <p:ext uri="{BB962C8B-B14F-4D97-AF65-F5344CB8AC3E}">
        <p14:creationId xmlns:p14="http://schemas.microsoft.com/office/powerpoint/2010/main" val="21448053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Treating decompensated </a:t>
            </a:r>
            <a:r>
              <a:rPr lang="en-US" dirty="0" err="1" smtClean="0"/>
              <a:t>cirrhotics</a:t>
            </a:r>
            <a:endParaRPr lang="en-US" dirty="0"/>
          </a:p>
        </p:txBody>
      </p:sp>
      <p:sp>
        <p:nvSpPr>
          <p:cNvPr id="3" name="Content Placeholder 2"/>
          <p:cNvSpPr>
            <a:spLocks noGrp="1"/>
          </p:cNvSpPr>
          <p:nvPr>
            <p:ph idx="1"/>
          </p:nvPr>
        </p:nvSpPr>
        <p:spPr/>
        <p:txBody>
          <a:bodyPr/>
          <a:lstStyle/>
          <a:p>
            <a:r>
              <a:rPr lang="en-US" dirty="0" smtClean="0"/>
              <a:t>Why?</a:t>
            </a:r>
          </a:p>
          <a:p>
            <a:r>
              <a:rPr lang="en-US" dirty="0" smtClean="0"/>
              <a:t>If MELD &gt;20, severe portal hypertension…LT evaluation may be more appropriate</a:t>
            </a:r>
          </a:p>
          <a:p>
            <a:r>
              <a:rPr lang="en-US" dirty="0" smtClean="0"/>
              <a:t>12 or 24 </a:t>
            </a:r>
            <a:r>
              <a:rPr lang="en-US" dirty="0" err="1" smtClean="0"/>
              <a:t>wks</a:t>
            </a:r>
            <a:r>
              <a:rPr lang="en-US" dirty="0" smtClean="0"/>
              <a:t> of treatment (12 </a:t>
            </a:r>
            <a:r>
              <a:rPr lang="en-US" dirty="0" err="1" smtClean="0"/>
              <a:t>wks</a:t>
            </a:r>
            <a:r>
              <a:rPr lang="en-US" dirty="0" smtClean="0"/>
              <a:t>-add RBV )</a:t>
            </a:r>
          </a:p>
          <a:p>
            <a:r>
              <a:rPr lang="en-US" dirty="0" smtClean="0"/>
              <a:t>Follow guidelines</a:t>
            </a:r>
          </a:p>
          <a:p>
            <a:r>
              <a:rPr lang="en-US" dirty="0" smtClean="0">
                <a:solidFill>
                  <a:srgbClr val="FF0000"/>
                </a:solidFill>
              </a:rPr>
              <a:t>PROTEASE INHIBITORS(…</a:t>
            </a:r>
            <a:r>
              <a:rPr lang="en-US" dirty="0" err="1" smtClean="0">
                <a:solidFill>
                  <a:srgbClr val="FF0000"/>
                </a:solidFill>
              </a:rPr>
              <a:t>previr</a:t>
            </a:r>
            <a:r>
              <a:rPr lang="en-US" dirty="0" smtClean="0">
                <a:solidFill>
                  <a:srgbClr val="FF0000"/>
                </a:solidFill>
              </a:rPr>
              <a:t>) AND IFN CONTRAINDICATED</a:t>
            </a:r>
          </a:p>
        </p:txBody>
      </p:sp>
      <p:sp>
        <p:nvSpPr>
          <p:cNvPr id="4" name="TextBox 3"/>
          <p:cNvSpPr txBox="1"/>
          <p:nvPr/>
        </p:nvSpPr>
        <p:spPr>
          <a:xfrm>
            <a:off x="304800" y="6156643"/>
            <a:ext cx="8686800" cy="738664"/>
          </a:xfrm>
          <a:prstGeom prst="rect">
            <a:avLst/>
          </a:prstGeom>
          <a:noFill/>
        </p:spPr>
        <p:txBody>
          <a:bodyPr wrap="square" rtlCol="0">
            <a:spAutoFit/>
          </a:bodyPr>
          <a:lstStyle/>
          <a:p>
            <a:r>
              <a:rPr lang="en-US" sz="1400" i="1" dirty="0" err="1" smtClean="0"/>
              <a:t>Terrault</a:t>
            </a:r>
            <a:r>
              <a:rPr lang="en-US" sz="1400" i="1" dirty="0" smtClean="0"/>
              <a:t> </a:t>
            </a:r>
            <a:r>
              <a:rPr lang="en-US" sz="1400" i="1" dirty="0"/>
              <a:t>NA</a:t>
            </a:r>
            <a:r>
              <a:rPr lang="en-US" sz="1400" i="1" dirty="0" smtClean="0"/>
              <a:t>, </a:t>
            </a:r>
            <a:r>
              <a:rPr lang="en-US" sz="1400" i="1" dirty="0"/>
              <a:t>et al. International Liver Transplantation Society Consensus Statement on Hepatitis C Management in Liver Transplant Candidates. Transplantation. </a:t>
            </a:r>
            <a:r>
              <a:rPr lang="en-US" sz="1400" i="1" dirty="0" smtClean="0"/>
              <a:t>2017</a:t>
            </a:r>
          </a:p>
          <a:p>
            <a:r>
              <a:rPr lang="en-US" sz="1400" i="1" dirty="0" err="1" smtClean="0"/>
              <a:t>Ekpanyagong</a:t>
            </a:r>
            <a:r>
              <a:rPr lang="en-US" sz="1400" i="1" dirty="0" smtClean="0"/>
              <a:t> </a:t>
            </a:r>
            <a:r>
              <a:rPr lang="en-US" sz="1400" i="1" dirty="0" err="1" smtClean="0"/>
              <a:t>S,et</a:t>
            </a:r>
            <a:r>
              <a:rPr lang="en-US" sz="1400" i="1" dirty="0" smtClean="0"/>
              <a:t> al. HCV therapy in advanced liver </a:t>
            </a:r>
            <a:r>
              <a:rPr lang="en-US" sz="1400" i="1" dirty="0" err="1" smtClean="0"/>
              <a:t>disease:outcomes</a:t>
            </a:r>
            <a:r>
              <a:rPr lang="en-US" sz="1400" i="1" dirty="0" smtClean="0"/>
              <a:t> and challenges. </a:t>
            </a:r>
            <a:r>
              <a:rPr lang="en-US" sz="1400" i="1" dirty="0" smtClean="0"/>
              <a:t>UEG 2019;7:642-50</a:t>
            </a:r>
            <a:r>
              <a:rPr lang="en-US" sz="1400" i="1" dirty="0" smtClean="0"/>
              <a:t>.</a:t>
            </a:r>
            <a:endParaRPr lang="en-US" sz="1400" i="1" dirty="0"/>
          </a:p>
        </p:txBody>
      </p:sp>
    </p:spTree>
    <p:extLst>
      <p:ext uri="{BB962C8B-B14F-4D97-AF65-F5344CB8AC3E}">
        <p14:creationId xmlns:p14="http://schemas.microsoft.com/office/powerpoint/2010/main" val="28527313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Transplanting HCV+ organs into HCV- patients</a:t>
            </a:r>
            <a:endParaRPr lang="en-US" dirty="0"/>
          </a:p>
        </p:txBody>
      </p:sp>
      <p:sp>
        <p:nvSpPr>
          <p:cNvPr id="3" name="Content Placeholder 2"/>
          <p:cNvSpPr>
            <a:spLocks noGrp="1"/>
          </p:cNvSpPr>
          <p:nvPr>
            <p:ph idx="1"/>
          </p:nvPr>
        </p:nvSpPr>
        <p:spPr/>
        <p:txBody>
          <a:bodyPr>
            <a:normAutofit/>
          </a:bodyPr>
          <a:lstStyle/>
          <a:p>
            <a:r>
              <a:rPr lang="en-US" dirty="0" smtClean="0"/>
              <a:t>Wide geographic variation</a:t>
            </a:r>
          </a:p>
          <a:p>
            <a:r>
              <a:rPr lang="en-US" dirty="0" smtClean="0"/>
              <a:t>Reported in variety of transplanted organs, not just liver </a:t>
            </a:r>
          </a:p>
          <a:p>
            <a:endParaRPr lang="en-US" dirty="0" smtClean="0"/>
          </a:p>
          <a:p>
            <a:pPr marL="0" indent="0">
              <a:buNone/>
            </a:pPr>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TextBox 3"/>
          <p:cNvSpPr txBox="1"/>
          <p:nvPr/>
        </p:nvSpPr>
        <p:spPr>
          <a:xfrm>
            <a:off x="304800" y="6126163"/>
            <a:ext cx="8610600" cy="738664"/>
          </a:xfrm>
          <a:prstGeom prst="rect">
            <a:avLst/>
          </a:prstGeom>
          <a:noFill/>
        </p:spPr>
        <p:txBody>
          <a:bodyPr wrap="square" rtlCol="0">
            <a:spAutoFit/>
          </a:bodyPr>
          <a:lstStyle/>
          <a:p>
            <a:r>
              <a:rPr lang="en-US" sz="1400" i="1" dirty="0" smtClean="0"/>
              <a:t>Patel P, et al. Review of heart transplantation from HCV positive donors. World J Transplant 2022;12:394-404</a:t>
            </a:r>
          </a:p>
          <a:p>
            <a:r>
              <a:rPr lang="en-US" sz="1400" i="1" dirty="0" err="1" smtClean="0"/>
              <a:t>Bethea</a:t>
            </a:r>
            <a:r>
              <a:rPr lang="en-US" sz="1400" i="1" dirty="0" smtClean="0"/>
              <a:t> E, et al Cost-effectiveness of transplanting HCV-infected </a:t>
            </a:r>
            <a:r>
              <a:rPr lang="en-US" sz="1400" i="1" dirty="0"/>
              <a:t>livers into </a:t>
            </a:r>
            <a:r>
              <a:rPr lang="en-US" sz="1400" i="1" dirty="0" smtClean="0"/>
              <a:t>uninfected recipients </a:t>
            </a:r>
            <a:r>
              <a:rPr lang="en-US" sz="1400" i="1" dirty="0"/>
              <a:t>with preemptive antiviral </a:t>
            </a:r>
            <a:r>
              <a:rPr lang="en-US" sz="1400" i="1" dirty="0" smtClean="0"/>
              <a:t>treatment. </a:t>
            </a:r>
            <a:r>
              <a:rPr lang="en-US" sz="1400" i="1" dirty="0" err="1" smtClean="0"/>
              <a:t>Clin</a:t>
            </a:r>
            <a:r>
              <a:rPr lang="en-US" sz="1400" i="1" dirty="0" smtClean="0"/>
              <a:t> </a:t>
            </a:r>
            <a:r>
              <a:rPr lang="en-US" sz="1400" i="1" dirty="0" err="1" smtClean="0"/>
              <a:t>Gastroenterol</a:t>
            </a:r>
            <a:r>
              <a:rPr lang="en-US" sz="1400" i="1" dirty="0" smtClean="0"/>
              <a:t> </a:t>
            </a:r>
            <a:r>
              <a:rPr lang="en-US" sz="1400" i="1" dirty="0" err="1" smtClean="0"/>
              <a:t>Hepatol</a:t>
            </a:r>
            <a:r>
              <a:rPr lang="en-US" sz="1400" i="1" dirty="0" smtClean="0"/>
              <a:t> 2019;17:739-47.</a:t>
            </a:r>
            <a:endParaRPr lang="en-US" sz="1400" i="1" dirty="0"/>
          </a:p>
        </p:txBody>
      </p:sp>
      <p:pic>
        <p:nvPicPr>
          <p:cNvPr id="5" name="Picture 4"/>
          <p:cNvPicPr>
            <a:picLocks noChangeAspect="1"/>
          </p:cNvPicPr>
          <p:nvPr/>
        </p:nvPicPr>
        <p:blipFill>
          <a:blip r:embed="rId2"/>
          <a:stretch>
            <a:fillRect/>
          </a:stretch>
        </p:blipFill>
        <p:spPr>
          <a:xfrm>
            <a:off x="304800" y="3352800"/>
            <a:ext cx="8811855" cy="2219635"/>
          </a:xfrm>
          <a:prstGeom prst="rect">
            <a:avLst/>
          </a:prstGeom>
        </p:spPr>
      </p:pic>
    </p:spTree>
    <p:extLst>
      <p:ext uri="{BB962C8B-B14F-4D97-AF65-F5344CB8AC3E}">
        <p14:creationId xmlns:p14="http://schemas.microsoft.com/office/powerpoint/2010/main" val="8619551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0"/>
            <a:ext cx="8229600" cy="1143000"/>
          </a:xfrm>
        </p:spPr>
        <p:txBody>
          <a:bodyPr/>
          <a:lstStyle/>
          <a:p>
            <a:r>
              <a:rPr lang="en-US" dirty="0" smtClean="0"/>
              <a:t>Conclusion</a:t>
            </a:r>
            <a:endParaRPr lang="en-US" dirty="0"/>
          </a:p>
        </p:txBody>
      </p:sp>
    </p:spTree>
    <p:extLst>
      <p:ext uri="{BB962C8B-B14F-4D97-AF65-F5344CB8AC3E}">
        <p14:creationId xmlns:p14="http://schemas.microsoft.com/office/powerpoint/2010/main" val="16636453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Screen, diagnose and treat</a:t>
            </a:r>
          </a:p>
          <a:p>
            <a:r>
              <a:rPr lang="en-US" dirty="0" smtClean="0"/>
              <a:t>Non-invasive testing for assessing fibrosis</a:t>
            </a:r>
          </a:p>
          <a:p>
            <a:r>
              <a:rPr lang="en-US" dirty="0" smtClean="0"/>
              <a:t>Treat all patients unless reduced life span</a:t>
            </a:r>
          </a:p>
          <a:p>
            <a:r>
              <a:rPr lang="en-US" dirty="0" smtClean="0"/>
              <a:t>Check for HIV, HBV </a:t>
            </a:r>
            <a:r>
              <a:rPr lang="en-US" b="1" dirty="0" smtClean="0"/>
              <a:t>before</a:t>
            </a:r>
            <a:r>
              <a:rPr lang="en-US" dirty="0" smtClean="0"/>
              <a:t> treatment</a:t>
            </a:r>
          </a:p>
          <a:p>
            <a:r>
              <a:rPr lang="en-US" dirty="0" smtClean="0"/>
              <a:t>Reduced liver-related </a:t>
            </a:r>
            <a:r>
              <a:rPr lang="en-US" b="1" dirty="0" smtClean="0"/>
              <a:t>and</a:t>
            </a:r>
            <a:r>
              <a:rPr lang="en-US" dirty="0" smtClean="0"/>
              <a:t> all cause mortality in patients who achieve SVR</a:t>
            </a:r>
          </a:p>
          <a:p>
            <a:r>
              <a:rPr lang="en-US" dirty="0" smtClean="0"/>
              <a:t>Vaccinate for HAV, HBV and if cirrhotic, also pneumococcus</a:t>
            </a:r>
          </a:p>
          <a:p>
            <a:r>
              <a:rPr lang="en-US" dirty="0" err="1" smtClean="0"/>
              <a:t>Cirrhotics</a:t>
            </a:r>
            <a:r>
              <a:rPr lang="en-US" dirty="0" smtClean="0"/>
              <a:t> who achieve SVR can still develop </a:t>
            </a:r>
            <a:r>
              <a:rPr lang="en-US" b="1" dirty="0" smtClean="0"/>
              <a:t>HCC-keep screening</a:t>
            </a:r>
          </a:p>
          <a:p>
            <a:endParaRPr lang="en-US"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HCV Genome</a:t>
            </a:r>
            <a:endParaRPr lang="en-US" dirty="0"/>
          </a:p>
        </p:txBody>
      </p:sp>
      <p:pic>
        <p:nvPicPr>
          <p:cNvPr id="4" name="Picture 6" descr="D:\kuloth\2015\Jan\28-01-2015\NR_aop1\slides_img\nrneph.2015.5-f1.jpg"/>
          <p:cNvPicPr>
            <a:picLocks noGrp="1" noChangeAspect="1" noChangeArrowheads="1"/>
          </p:cNvPicPr>
          <p:nvPr>
            <p:ph idx="1"/>
          </p:nvPr>
        </p:nvPicPr>
        <p:blipFill>
          <a:blip r:embed="rId2" cstate="print"/>
          <a:srcRect/>
          <a:stretch>
            <a:fillRect/>
          </a:stretch>
        </p:blipFill>
        <p:spPr bwMode="auto">
          <a:xfrm>
            <a:off x="619194" y="1600200"/>
            <a:ext cx="7905612" cy="4525963"/>
          </a:xfrm>
          <a:prstGeom prst="rect">
            <a:avLst/>
          </a:prstGeom>
          <a:noFill/>
          <a:ln w="9525">
            <a:noFill/>
            <a:miter lim="800000"/>
            <a:headEnd/>
            <a:tailEnd/>
          </a:ln>
        </p:spPr>
      </p:pic>
      <p:sp>
        <p:nvSpPr>
          <p:cNvPr id="6" name="Rectangle 5"/>
          <p:cNvSpPr/>
          <p:nvPr/>
        </p:nvSpPr>
        <p:spPr>
          <a:xfrm>
            <a:off x="4191000" y="5105400"/>
            <a:ext cx="1524000" cy="1524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t>Simeprevir</a:t>
            </a:r>
            <a:endParaRPr lang="en-US" dirty="0" smtClean="0"/>
          </a:p>
          <a:p>
            <a:pPr algn="ctr"/>
            <a:r>
              <a:rPr lang="en-US" dirty="0" err="1" smtClean="0"/>
              <a:t>Paritaprevir</a:t>
            </a:r>
            <a:r>
              <a:rPr lang="en-US" dirty="0" smtClean="0"/>
              <a:t> with ritonavir</a:t>
            </a:r>
          </a:p>
          <a:p>
            <a:pPr algn="ctr"/>
            <a:r>
              <a:rPr lang="en-US" dirty="0" err="1" smtClean="0"/>
              <a:t>Grazoprevir</a:t>
            </a:r>
            <a:endParaRPr lang="en-US" dirty="0" smtClean="0"/>
          </a:p>
          <a:p>
            <a:pPr algn="ctr"/>
            <a:r>
              <a:rPr lang="en-US" dirty="0" err="1" smtClean="0"/>
              <a:t>Glecaprevir</a:t>
            </a:r>
            <a:endParaRPr lang="en-US" dirty="0" smtClean="0"/>
          </a:p>
          <a:p>
            <a:pPr algn="ctr"/>
            <a:r>
              <a:rPr lang="en-US" dirty="0" err="1" smtClean="0"/>
              <a:t>Voxilaprevir</a:t>
            </a:r>
            <a:endParaRPr lang="en-US" dirty="0"/>
          </a:p>
        </p:txBody>
      </p:sp>
      <p:sp>
        <p:nvSpPr>
          <p:cNvPr id="7" name="Rectangle 6"/>
          <p:cNvSpPr/>
          <p:nvPr/>
        </p:nvSpPr>
        <p:spPr>
          <a:xfrm>
            <a:off x="5943600" y="5105400"/>
            <a:ext cx="1295400" cy="1524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t>Ledipasvir</a:t>
            </a:r>
            <a:endParaRPr lang="en-US" dirty="0" smtClean="0"/>
          </a:p>
          <a:p>
            <a:pPr algn="ctr"/>
            <a:r>
              <a:rPr lang="en-US" dirty="0" err="1" smtClean="0"/>
              <a:t>Ombitasvir</a:t>
            </a:r>
            <a:endParaRPr lang="en-US" dirty="0" smtClean="0"/>
          </a:p>
          <a:p>
            <a:pPr algn="ctr"/>
            <a:r>
              <a:rPr lang="en-US" dirty="0" err="1" smtClean="0"/>
              <a:t>Elbasvir</a:t>
            </a:r>
            <a:endParaRPr lang="en-US" dirty="0" smtClean="0"/>
          </a:p>
          <a:p>
            <a:pPr algn="ctr"/>
            <a:r>
              <a:rPr lang="en-US" dirty="0" err="1" smtClean="0"/>
              <a:t>Daclatasvir</a:t>
            </a:r>
            <a:endParaRPr lang="en-US" dirty="0" smtClean="0"/>
          </a:p>
          <a:p>
            <a:pPr algn="ctr"/>
            <a:r>
              <a:rPr lang="en-US" dirty="0" err="1" smtClean="0"/>
              <a:t>Velpatasvir</a:t>
            </a:r>
            <a:endParaRPr lang="en-US" dirty="0" smtClean="0"/>
          </a:p>
          <a:p>
            <a:pPr algn="ctr"/>
            <a:r>
              <a:rPr lang="en-US" dirty="0" err="1" smtClean="0"/>
              <a:t>Pibrentasvir</a:t>
            </a:r>
            <a:endParaRPr lang="en-US" dirty="0"/>
          </a:p>
        </p:txBody>
      </p:sp>
      <p:sp>
        <p:nvSpPr>
          <p:cNvPr id="8" name="Rectangle 7"/>
          <p:cNvSpPr/>
          <p:nvPr/>
        </p:nvSpPr>
        <p:spPr>
          <a:xfrm>
            <a:off x="7239000" y="5105400"/>
            <a:ext cx="1752600" cy="1524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t>Sofosbuvir</a:t>
            </a:r>
            <a:r>
              <a:rPr lang="en-US" dirty="0" smtClean="0"/>
              <a:t> (</a:t>
            </a:r>
            <a:r>
              <a:rPr lang="en-US" dirty="0" err="1" smtClean="0"/>
              <a:t>NUCi</a:t>
            </a:r>
            <a:r>
              <a:rPr lang="en-US" dirty="0" smtClean="0"/>
              <a:t>)</a:t>
            </a:r>
          </a:p>
          <a:p>
            <a:pPr algn="ctr"/>
            <a:r>
              <a:rPr lang="en-US" dirty="0" err="1" smtClean="0"/>
              <a:t>Dasabuvir</a:t>
            </a:r>
            <a:r>
              <a:rPr lang="en-US" dirty="0" smtClean="0"/>
              <a:t> (non-</a:t>
            </a:r>
            <a:r>
              <a:rPr lang="en-US" dirty="0" err="1" smtClean="0"/>
              <a:t>NUCi</a:t>
            </a:r>
            <a:r>
              <a:rPr lang="en-US" dirty="0" smtClean="0"/>
              <a:t>)</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cycle of Hepatitis C</a:t>
            </a:r>
            <a:endParaRPr lang="en-US" dirty="0"/>
          </a:p>
        </p:txBody>
      </p:sp>
      <p:sp>
        <p:nvSpPr>
          <p:cNvPr id="3" name="Rounded Rectangle 2"/>
          <p:cNvSpPr/>
          <p:nvPr/>
        </p:nvSpPr>
        <p:spPr>
          <a:xfrm>
            <a:off x="381000" y="1676400"/>
            <a:ext cx="8153400" cy="4953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dirty="0" smtClean="0"/>
              <a:t>2</a:t>
            </a:r>
            <a:endParaRPr lang="en-US" dirty="0"/>
          </a:p>
        </p:txBody>
      </p:sp>
      <p:sp>
        <p:nvSpPr>
          <p:cNvPr id="5" name="Arc 4"/>
          <p:cNvSpPr/>
          <p:nvPr/>
        </p:nvSpPr>
        <p:spPr>
          <a:xfrm>
            <a:off x="152400" y="609600"/>
            <a:ext cx="914400" cy="914400"/>
          </a:xfrm>
          <a:prstGeom prst="arc">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6" name="Arc 5"/>
          <p:cNvSpPr/>
          <p:nvPr/>
        </p:nvSpPr>
        <p:spPr>
          <a:xfrm>
            <a:off x="0" y="685800"/>
            <a:ext cx="914400" cy="914400"/>
          </a:xfrm>
          <a:prstGeom prst="arc">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7" name="Arc 6"/>
          <p:cNvSpPr/>
          <p:nvPr/>
        </p:nvSpPr>
        <p:spPr>
          <a:xfrm>
            <a:off x="152400" y="609600"/>
            <a:ext cx="914400" cy="914400"/>
          </a:xfrm>
          <a:prstGeom prst="arc">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8" name="7-Point Star 7"/>
          <p:cNvSpPr/>
          <p:nvPr/>
        </p:nvSpPr>
        <p:spPr>
          <a:xfrm>
            <a:off x="152400" y="381000"/>
            <a:ext cx="1066800" cy="1066800"/>
          </a:xfrm>
          <a:prstGeom prst="star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smtClean="0"/>
          </a:p>
          <a:p>
            <a:pPr algn="ctr"/>
            <a:r>
              <a:rPr lang="en-US" dirty="0" smtClean="0"/>
              <a:t>HCV</a:t>
            </a:r>
            <a:endParaRPr lang="en-US" dirty="0"/>
          </a:p>
        </p:txBody>
      </p:sp>
      <p:sp>
        <p:nvSpPr>
          <p:cNvPr id="9" name="Arc 8"/>
          <p:cNvSpPr/>
          <p:nvPr/>
        </p:nvSpPr>
        <p:spPr>
          <a:xfrm>
            <a:off x="152400" y="609600"/>
            <a:ext cx="914400" cy="914400"/>
          </a:xfrm>
          <a:prstGeom prst="arc">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12" name="Regular Pentagon 11"/>
          <p:cNvSpPr/>
          <p:nvPr/>
        </p:nvSpPr>
        <p:spPr>
          <a:xfrm>
            <a:off x="609600" y="1524000"/>
            <a:ext cx="304800" cy="228600"/>
          </a:xfrm>
          <a:prstGeom prst="pentag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Arc 12"/>
          <p:cNvSpPr/>
          <p:nvPr/>
        </p:nvSpPr>
        <p:spPr>
          <a:xfrm>
            <a:off x="152400" y="2209800"/>
            <a:ext cx="914400" cy="914400"/>
          </a:xfrm>
          <a:prstGeom prst="arc">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14" name="Oval 13"/>
          <p:cNvSpPr/>
          <p:nvPr/>
        </p:nvSpPr>
        <p:spPr>
          <a:xfrm>
            <a:off x="685800" y="3657600"/>
            <a:ext cx="381000" cy="304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Oval 14"/>
          <p:cNvSpPr/>
          <p:nvPr/>
        </p:nvSpPr>
        <p:spPr>
          <a:xfrm>
            <a:off x="457200" y="3962400"/>
            <a:ext cx="838200" cy="990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Down Arrow 16"/>
          <p:cNvSpPr/>
          <p:nvPr/>
        </p:nvSpPr>
        <p:spPr>
          <a:xfrm>
            <a:off x="609600" y="2895600"/>
            <a:ext cx="484632" cy="5334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Arc 24"/>
          <p:cNvSpPr/>
          <p:nvPr/>
        </p:nvSpPr>
        <p:spPr>
          <a:xfrm>
            <a:off x="0" y="3810000"/>
            <a:ext cx="914400" cy="914400"/>
          </a:xfrm>
          <a:prstGeom prst="arc">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26" name="Down Arrow 25"/>
          <p:cNvSpPr/>
          <p:nvPr/>
        </p:nvSpPr>
        <p:spPr>
          <a:xfrm>
            <a:off x="609600" y="5105400"/>
            <a:ext cx="484632" cy="5334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Right Arrow 28"/>
          <p:cNvSpPr/>
          <p:nvPr/>
        </p:nvSpPr>
        <p:spPr>
          <a:xfrm>
            <a:off x="1676400" y="5638800"/>
            <a:ext cx="533400"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Snip Diagonal Corner Rectangle 29"/>
          <p:cNvSpPr/>
          <p:nvPr/>
        </p:nvSpPr>
        <p:spPr>
          <a:xfrm>
            <a:off x="2438400" y="5410200"/>
            <a:ext cx="152400" cy="381000"/>
          </a:xfrm>
          <a:prstGeom prst="snip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1" name="Diamond 30"/>
          <p:cNvSpPr/>
          <p:nvPr/>
        </p:nvSpPr>
        <p:spPr>
          <a:xfrm>
            <a:off x="2743200" y="5486400"/>
            <a:ext cx="228600" cy="304800"/>
          </a:xfrm>
          <a:prstGeom prst="diamon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2" name="Rectangle 31"/>
          <p:cNvSpPr/>
          <p:nvPr/>
        </p:nvSpPr>
        <p:spPr>
          <a:xfrm>
            <a:off x="2438400" y="6096000"/>
            <a:ext cx="152400" cy="3048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3" name="Hexagon 32"/>
          <p:cNvSpPr/>
          <p:nvPr/>
        </p:nvSpPr>
        <p:spPr>
          <a:xfrm>
            <a:off x="2667000" y="6172200"/>
            <a:ext cx="304800" cy="228600"/>
          </a:xfrm>
          <a:prstGeom prst="hex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4" name="Right Arrow 33"/>
          <p:cNvSpPr/>
          <p:nvPr/>
        </p:nvSpPr>
        <p:spPr>
          <a:xfrm>
            <a:off x="3200400" y="5638800"/>
            <a:ext cx="5334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191000" y="4481639"/>
            <a:ext cx="914400" cy="6858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MW</a:t>
            </a:r>
            <a:endParaRPr lang="en-US" dirty="0"/>
          </a:p>
        </p:txBody>
      </p:sp>
      <p:sp>
        <p:nvSpPr>
          <p:cNvPr id="36" name="Oval 35"/>
          <p:cNvSpPr/>
          <p:nvPr/>
        </p:nvSpPr>
        <p:spPr>
          <a:xfrm>
            <a:off x="3810000" y="5167439"/>
            <a:ext cx="1828800" cy="1309561"/>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Nucleus</a:t>
            </a:r>
            <a:endParaRPr lang="en-US" dirty="0"/>
          </a:p>
        </p:txBody>
      </p:sp>
      <p:sp>
        <p:nvSpPr>
          <p:cNvPr id="37" name="Arc 36"/>
          <p:cNvSpPr/>
          <p:nvPr/>
        </p:nvSpPr>
        <p:spPr>
          <a:xfrm>
            <a:off x="5715000" y="4648200"/>
            <a:ext cx="914400" cy="914400"/>
          </a:xfrm>
          <a:prstGeom prst="arc">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39" name="Right Arrow 38"/>
          <p:cNvSpPr/>
          <p:nvPr/>
        </p:nvSpPr>
        <p:spPr>
          <a:xfrm>
            <a:off x="6858000" y="4648200"/>
            <a:ext cx="533400"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Right Arrow 39"/>
          <p:cNvSpPr/>
          <p:nvPr/>
        </p:nvSpPr>
        <p:spPr>
          <a:xfrm>
            <a:off x="5562600" y="4648200"/>
            <a:ext cx="533400"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Arc 40"/>
          <p:cNvSpPr/>
          <p:nvPr/>
        </p:nvSpPr>
        <p:spPr>
          <a:xfrm>
            <a:off x="7315200" y="4191000"/>
            <a:ext cx="914400" cy="914400"/>
          </a:xfrm>
          <a:prstGeom prst="arc">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42" name="Arc 41"/>
          <p:cNvSpPr/>
          <p:nvPr/>
        </p:nvSpPr>
        <p:spPr>
          <a:xfrm>
            <a:off x="7239000" y="4343400"/>
            <a:ext cx="914400" cy="914400"/>
          </a:xfrm>
          <a:prstGeom prst="arc">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43" name="Arc 42"/>
          <p:cNvSpPr/>
          <p:nvPr/>
        </p:nvSpPr>
        <p:spPr>
          <a:xfrm>
            <a:off x="7086600" y="4495800"/>
            <a:ext cx="914400" cy="914400"/>
          </a:xfrm>
          <a:prstGeom prst="arc">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44" name="Arc 43"/>
          <p:cNvSpPr/>
          <p:nvPr/>
        </p:nvSpPr>
        <p:spPr>
          <a:xfrm>
            <a:off x="6934200" y="4572000"/>
            <a:ext cx="914400" cy="914400"/>
          </a:xfrm>
          <a:prstGeom prst="arc">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45" name="Up Arrow 44"/>
          <p:cNvSpPr/>
          <p:nvPr/>
        </p:nvSpPr>
        <p:spPr>
          <a:xfrm>
            <a:off x="7391400" y="3048000"/>
            <a:ext cx="484632" cy="978408"/>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7-Point Star 46"/>
          <p:cNvSpPr/>
          <p:nvPr/>
        </p:nvSpPr>
        <p:spPr>
          <a:xfrm>
            <a:off x="7086600" y="1905000"/>
            <a:ext cx="1066800" cy="1066800"/>
          </a:xfrm>
          <a:prstGeom prst="star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smtClean="0"/>
          </a:p>
          <a:p>
            <a:pPr algn="ctr"/>
            <a:r>
              <a:rPr lang="en-US" dirty="0" smtClean="0"/>
              <a:t>HCV</a:t>
            </a:r>
            <a:endParaRPr lang="en-US" dirty="0"/>
          </a:p>
        </p:txBody>
      </p:sp>
      <p:sp>
        <p:nvSpPr>
          <p:cNvPr id="48" name="Arc 47"/>
          <p:cNvSpPr/>
          <p:nvPr/>
        </p:nvSpPr>
        <p:spPr>
          <a:xfrm>
            <a:off x="7086600" y="2133600"/>
            <a:ext cx="914400" cy="914400"/>
          </a:xfrm>
          <a:prstGeom prst="arc">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cxnSp>
        <p:nvCxnSpPr>
          <p:cNvPr id="52" name="Curved Connector 51"/>
          <p:cNvCxnSpPr/>
          <p:nvPr/>
        </p:nvCxnSpPr>
        <p:spPr>
          <a:xfrm>
            <a:off x="457200" y="5715000"/>
            <a:ext cx="1524000" cy="762000"/>
          </a:xfrm>
          <a:prstGeom prst="curvedConnector3">
            <a:avLst>
              <a:gd name="adj1" fmla="val 50000"/>
            </a:avLst>
          </a:prstGeom>
        </p:spPr>
        <p:style>
          <a:lnRef idx="3">
            <a:schemeClr val="accent3"/>
          </a:lnRef>
          <a:fillRef idx="0">
            <a:schemeClr val="accent3"/>
          </a:fillRef>
          <a:effectRef idx="2">
            <a:schemeClr val="accent3"/>
          </a:effectRef>
          <a:fontRef idx="minor">
            <a:schemeClr val="tx1"/>
          </a:fontRef>
        </p:style>
      </p:cxnSp>
      <p:cxnSp>
        <p:nvCxnSpPr>
          <p:cNvPr id="59" name="Straight Arrow Connector 58"/>
          <p:cNvCxnSpPr/>
          <p:nvPr/>
        </p:nvCxnSpPr>
        <p:spPr>
          <a:xfrm flipV="1">
            <a:off x="7772400" y="914400"/>
            <a:ext cx="457200" cy="914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3" name="Straight Arrow Connector 62"/>
          <p:cNvCxnSpPr/>
          <p:nvPr/>
        </p:nvCxnSpPr>
        <p:spPr>
          <a:xfrm flipV="1">
            <a:off x="7924800" y="990600"/>
            <a:ext cx="457200" cy="914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7" name="TextBox 66"/>
          <p:cNvSpPr txBox="1"/>
          <p:nvPr/>
        </p:nvSpPr>
        <p:spPr>
          <a:xfrm>
            <a:off x="228600" y="1524000"/>
            <a:ext cx="301686" cy="369332"/>
          </a:xfrm>
          <a:prstGeom prst="rect">
            <a:avLst/>
          </a:prstGeom>
          <a:noFill/>
        </p:spPr>
        <p:txBody>
          <a:bodyPr wrap="none" rtlCol="0">
            <a:spAutoFit/>
          </a:bodyPr>
          <a:lstStyle/>
          <a:p>
            <a:r>
              <a:rPr lang="en-US" dirty="0" smtClean="0"/>
              <a:t>1</a:t>
            </a:r>
            <a:endParaRPr lang="en-US" dirty="0"/>
          </a:p>
        </p:txBody>
      </p:sp>
      <p:sp>
        <p:nvSpPr>
          <p:cNvPr id="68" name="TextBox 67"/>
          <p:cNvSpPr txBox="1"/>
          <p:nvPr/>
        </p:nvSpPr>
        <p:spPr>
          <a:xfrm>
            <a:off x="0" y="2209800"/>
            <a:ext cx="301686" cy="369332"/>
          </a:xfrm>
          <a:prstGeom prst="rect">
            <a:avLst/>
          </a:prstGeom>
          <a:noFill/>
        </p:spPr>
        <p:txBody>
          <a:bodyPr wrap="none" rtlCol="0">
            <a:spAutoFit/>
          </a:bodyPr>
          <a:lstStyle/>
          <a:p>
            <a:r>
              <a:rPr lang="en-US" dirty="0" smtClean="0"/>
              <a:t>2</a:t>
            </a:r>
            <a:endParaRPr lang="en-US" dirty="0"/>
          </a:p>
        </p:txBody>
      </p:sp>
      <p:sp>
        <p:nvSpPr>
          <p:cNvPr id="69" name="TextBox 68"/>
          <p:cNvSpPr txBox="1"/>
          <p:nvPr/>
        </p:nvSpPr>
        <p:spPr>
          <a:xfrm>
            <a:off x="1219200" y="1828800"/>
            <a:ext cx="4495800" cy="369332"/>
          </a:xfrm>
          <a:prstGeom prst="rect">
            <a:avLst/>
          </a:prstGeom>
          <a:noFill/>
        </p:spPr>
        <p:txBody>
          <a:bodyPr wrap="square" rtlCol="0">
            <a:spAutoFit/>
          </a:bodyPr>
          <a:lstStyle/>
          <a:p>
            <a:endParaRPr lang="en-US" dirty="0"/>
          </a:p>
        </p:txBody>
      </p:sp>
      <p:sp>
        <p:nvSpPr>
          <p:cNvPr id="73" name="TextBox 72"/>
          <p:cNvSpPr txBox="1"/>
          <p:nvPr/>
        </p:nvSpPr>
        <p:spPr>
          <a:xfrm>
            <a:off x="0" y="4114800"/>
            <a:ext cx="301686" cy="369332"/>
          </a:xfrm>
          <a:prstGeom prst="rect">
            <a:avLst/>
          </a:prstGeom>
          <a:noFill/>
        </p:spPr>
        <p:txBody>
          <a:bodyPr wrap="none" rtlCol="0">
            <a:spAutoFit/>
          </a:bodyPr>
          <a:lstStyle/>
          <a:p>
            <a:r>
              <a:rPr lang="en-US" dirty="0" smtClean="0"/>
              <a:t>3</a:t>
            </a:r>
            <a:endParaRPr lang="en-US" dirty="0"/>
          </a:p>
        </p:txBody>
      </p:sp>
      <p:sp>
        <p:nvSpPr>
          <p:cNvPr id="74" name="TextBox 73"/>
          <p:cNvSpPr txBox="1"/>
          <p:nvPr/>
        </p:nvSpPr>
        <p:spPr>
          <a:xfrm>
            <a:off x="0" y="5943600"/>
            <a:ext cx="301686" cy="369332"/>
          </a:xfrm>
          <a:prstGeom prst="rect">
            <a:avLst/>
          </a:prstGeom>
          <a:noFill/>
        </p:spPr>
        <p:txBody>
          <a:bodyPr wrap="none" rtlCol="0">
            <a:spAutoFit/>
          </a:bodyPr>
          <a:lstStyle/>
          <a:p>
            <a:r>
              <a:rPr lang="en-US" dirty="0" smtClean="0"/>
              <a:t>4</a:t>
            </a:r>
            <a:endParaRPr lang="en-US" dirty="0"/>
          </a:p>
        </p:txBody>
      </p:sp>
      <p:sp>
        <p:nvSpPr>
          <p:cNvPr id="75" name="TextBox 74"/>
          <p:cNvSpPr txBox="1"/>
          <p:nvPr/>
        </p:nvSpPr>
        <p:spPr>
          <a:xfrm>
            <a:off x="2514600" y="4953000"/>
            <a:ext cx="301686" cy="369332"/>
          </a:xfrm>
          <a:prstGeom prst="rect">
            <a:avLst/>
          </a:prstGeom>
          <a:noFill/>
        </p:spPr>
        <p:txBody>
          <a:bodyPr wrap="none" rtlCol="0">
            <a:spAutoFit/>
          </a:bodyPr>
          <a:lstStyle/>
          <a:p>
            <a:r>
              <a:rPr lang="en-US" dirty="0" smtClean="0"/>
              <a:t>5</a:t>
            </a:r>
            <a:endParaRPr lang="en-US" dirty="0"/>
          </a:p>
        </p:txBody>
      </p:sp>
      <p:sp>
        <p:nvSpPr>
          <p:cNvPr id="76" name="TextBox 75"/>
          <p:cNvSpPr txBox="1"/>
          <p:nvPr/>
        </p:nvSpPr>
        <p:spPr>
          <a:xfrm>
            <a:off x="4495800" y="4191000"/>
            <a:ext cx="301686" cy="369332"/>
          </a:xfrm>
          <a:prstGeom prst="rect">
            <a:avLst/>
          </a:prstGeom>
          <a:noFill/>
        </p:spPr>
        <p:txBody>
          <a:bodyPr wrap="none" rtlCol="0">
            <a:spAutoFit/>
          </a:bodyPr>
          <a:lstStyle/>
          <a:p>
            <a:r>
              <a:rPr lang="en-US" dirty="0" smtClean="0"/>
              <a:t>6</a:t>
            </a:r>
            <a:endParaRPr lang="en-US" dirty="0"/>
          </a:p>
        </p:txBody>
      </p:sp>
      <p:sp>
        <p:nvSpPr>
          <p:cNvPr id="77" name="TextBox 76"/>
          <p:cNvSpPr txBox="1"/>
          <p:nvPr/>
        </p:nvSpPr>
        <p:spPr>
          <a:xfrm>
            <a:off x="6248400" y="4114800"/>
            <a:ext cx="301686" cy="369332"/>
          </a:xfrm>
          <a:prstGeom prst="rect">
            <a:avLst/>
          </a:prstGeom>
          <a:noFill/>
        </p:spPr>
        <p:txBody>
          <a:bodyPr wrap="none" rtlCol="0">
            <a:spAutoFit/>
          </a:bodyPr>
          <a:lstStyle/>
          <a:p>
            <a:r>
              <a:rPr lang="en-US" dirty="0" smtClean="0"/>
              <a:t>7</a:t>
            </a:r>
            <a:endParaRPr lang="en-US" dirty="0"/>
          </a:p>
        </p:txBody>
      </p:sp>
      <p:sp>
        <p:nvSpPr>
          <p:cNvPr id="78" name="TextBox 77"/>
          <p:cNvSpPr txBox="1"/>
          <p:nvPr/>
        </p:nvSpPr>
        <p:spPr>
          <a:xfrm>
            <a:off x="6705600" y="2286000"/>
            <a:ext cx="301686" cy="369332"/>
          </a:xfrm>
          <a:prstGeom prst="rect">
            <a:avLst/>
          </a:prstGeom>
          <a:noFill/>
        </p:spPr>
        <p:txBody>
          <a:bodyPr wrap="none" rtlCol="0">
            <a:spAutoFit/>
          </a:bodyPr>
          <a:lstStyle/>
          <a:p>
            <a:r>
              <a:rPr lang="en-US" dirty="0" smtClean="0"/>
              <a:t>8</a:t>
            </a:r>
            <a:endParaRPr lang="en-US" dirty="0"/>
          </a:p>
        </p:txBody>
      </p:sp>
      <p:sp>
        <p:nvSpPr>
          <p:cNvPr id="80" name="TextBox 79"/>
          <p:cNvSpPr txBox="1"/>
          <p:nvPr/>
        </p:nvSpPr>
        <p:spPr>
          <a:xfrm>
            <a:off x="7620000" y="1143000"/>
            <a:ext cx="301686" cy="369332"/>
          </a:xfrm>
          <a:prstGeom prst="rect">
            <a:avLst/>
          </a:prstGeom>
          <a:noFill/>
        </p:spPr>
        <p:txBody>
          <a:bodyPr wrap="none" rtlCol="0">
            <a:spAutoFit/>
          </a:bodyPr>
          <a:lstStyle/>
          <a:p>
            <a:r>
              <a:rPr lang="en-US" dirty="0" smtClean="0"/>
              <a:t>9</a:t>
            </a:r>
            <a:endParaRPr lang="en-US" dirty="0"/>
          </a:p>
        </p:txBody>
      </p:sp>
      <p:sp>
        <p:nvSpPr>
          <p:cNvPr id="4" name="TextBox 3"/>
          <p:cNvSpPr txBox="1"/>
          <p:nvPr/>
        </p:nvSpPr>
        <p:spPr>
          <a:xfrm>
            <a:off x="1828800" y="1828800"/>
            <a:ext cx="4876800" cy="2308324"/>
          </a:xfrm>
          <a:prstGeom prst="rect">
            <a:avLst/>
          </a:prstGeom>
          <a:noFill/>
        </p:spPr>
        <p:txBody>
          <a:bodyPr wrap="square" rtlCol="0">
            <a:spAutoFit/>
          </a:bodyPr>
          <a:lstStyle/>
          <a:p>
            <a:pPr marL="342900" indent="-342900">
              <a:buAutoNum type="arabicPeriod"/>
            </a:pPr>
            <a:r>
              <a:rPr lang="en-US" dirty="0" smtClean="0"/>
              <a:t>HCV binds to receptor</a:t>
            </a:r>
          </a:p>
          <a:p>
            <a:pPr marL="342900" indent="-342900">
              <a:buAutoNum type="arabicPeriod"/>
            </a:pPr>
            <a:r>
              <a:rPr lang="en-US" dirty="0" smtClean="0"/>
              <a:t>+</a:t>
            </a:r>
            <a:r>
              <a:rPr lang="en-US" dirty="0" err="1" smtClean="0"/>
              <a:t>ssRNA</a:t>
            </a:r>
            <a:r>
              <a:rPr lang="en-US" dirty="0" smtClean="0"/>
              <a:t> released after </a:t>
            </a:r>
            <a:r>
              <a:rPr lang="en-US" dirty="0" err="1" smtClean="0"/>
              <a:t>uncoating</a:t>
            </a:r>
            <a:r>
              <a:rPr lang="en-US" dirty="0" smtClean="0"/>
              <a:t> of HCV</a:t>
            </a:r>
          </a:p>
          <a:p>
            <a:pPr marL="342900" indent="-342900">
              <a:buAutoNum type="arabicPeriod"/>
            </a:pPr>
            <a:r>
              <a:rPr lang="en-US" dirty="0" smtClean="0"/>
              <a:t>Translation at the ribosome</a:t>
            </a:r>
          </a:p>
          <a:p>
            <a:pPr marL="342900" indent="-342900">
              <a:buAutoNum type="arabicPeriod"/>
            </a:pPr>
            <a:r>
              <a:rPr lang="en-US" dirty="0" smtClean="0"/>
              <a:t>Large polyprotein formed</a:t>
            </a:r>
          </a:p>
          <a:p>
            <a:pPr marL="342900" indent="-342900">
              <a:buAutoNum type="arabicPeriod"/>
            </a:pPr>
            <a:r>
              <a:rPr lang="en-US" dirty="0" smtClean="0"/>
              <a:t>Proteolysis produces HCV proteins</a:t>
            </a:r>
          </a:p>
          <a:p>
            <a:pPr marL="342900" indent="-342900">
              <a:buAutoNum type="arabicPeriod"/>
            </a:pPr>
            <a:r>
              <a:rPr lang="en-US" dirty="0" smtClean="0"/>
              <a:t>Replication within MW</a:t>
            </a:r>
          </a:p>
          <a:p>
            <a:pPr marL="342900" indent="-342900">
              <a:buAutoNum type="arabicPeriod"/>
            </a:pPr>
            <a:r>
              <a:rPr lang="en-US" dirty="0" smtClean="0"/>
              <a:t>-</a:t>
            </a:r>
            <a:r>
              <a:rPr lang="en-US" dirty="0" err="1" smtClean="0"/>
              <a:t>ssRNA</a:t>
            </a:r>
            <a:r>
              <a:rPr lang="en-US" dirty="0" smtClean="0"/>
              <a:t> produces many +</a:t>
            </a:r>
            <a:r>
              <a:rPr lang="en-US" dirty="0" err="1" smtClean="0"/>
              <a:t>ssRNA</a:t>
            </a:r>
            <a:r>
              <a:rPr lang="en-US" dirty="0" smtClean="0"/>
              <a:t> (polymerase)</a:t>
            </a:r>
          </a:p>
          <a:p>
            <a:pPr marL="342900" indent="-342900">
              <a:buAutoNum type="arabicPeriod"/>
            </a:pPr>
            <a:r>
              <a:rPr lang="en-US" dirty="0" smtClean="0"/>
              <a:t>HCV release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dirty="0" smtClean="0"/>
              <a:t>Epidemiology</a:t>
            </a:r>
            <a:endParaRPr lang="en-US" dirty="0"/>
          </a:p>
        </p:txBody>
      </p:sp>
    </p:spTree>
    <p:extLst>
      <p:ext uri="{BB962C8B-B14F-4D97-AF65-F5344CB8AC3E}">
        <p14:creationId xmlns:p14="http://schemas.microsoft.com/office/powerpoint/2010/main" val="365202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en-US" dirty="0"/>
          </a:p>
        </p:txBody>
      </p:sp>
      <p:sp>
        <p:nvSpPr>
          <p:cNvPr id="3" name="Content Placeholder 2"/>
          <p:cNvSpPr>
            <a:spLocks noGrp="1"/>
          </p:cNvSpPr>
          <p:nvPr>
            <p:ph idx="1"/>
          </p:nvPr>
        </p:nvSpPr>
        <p:spPr/>
        <p:txBody>
          <a:bodyPr>
            <a:normAutofit/>
          </a:bodyPr>
          <a:lstStyle/>
          <a:p>
            <a:r>
              <a:rPr lang="en-US" dirty="0" smtClean="0"/>
              <a:t>2-3% of global population infected  (170 million?)</a:t>
            </a:r>
          </a:p>
          <a:p>
            <a:r>
              <a:rPr lang="en-US" b="1" dirty="0" smtClean="0"/>
              <a:t>USA</a:t>
            </a:r>
            <a:r>
              <a:rPr lang="en-US" dirty="0" smtClean="0"/>
              <a:t>: 3-4 million infected (prevalence 2-3%?)</a:t>
            </a:r>
          </a:p>
          <a:p>
            <a:r>
              <a:rPr lang="en-US" b="1" dirty="0" smtClean="0"/>
              <a:t>70% BORN BETWEEN 1945-1965</a:t>
            </a:r>
            <a:endParaRPr lang="en-US" dirty="0" smtClean="0"/>
          </a:p>
          <a:p>
            <a:r>
              <a:rPr lang="en-US" dirty="0" smtClean="0"/>
              <a:t>75-79% have </a:t>
            </a:r>
            <a:r>
              <a:rPr lang="en-US" b="1" dirty="0" smtClean="0"/>
              <a:t>genotype 1 </a:t>
            </a:r>
            <a:r>
              <a:rPr lang="en-US" dirty="0" smtClean="0"/>
              <a:t>(75% </a:t>
            </a:r>
            <a:r>
              <a:rPr lang="en-US" b="1" dirty="0" smtClean="0"/>
              <a:t>G1a</a:t>
            </a:r>
            <a:r>
              <a:rPr lang="en-US" dirty="0" smtClean="0"/>
              <a:t>;25% G1b)</a:t>
            </a:r>
          </a:p>
          <a:p>
            <a:r>
              <a:rPr lang="en-US" dirty="0" smtClean="0"/>
              <a:t>15% genotype 2</a:t>
            </a:r>
          </a:p>
          <a:p>
            <a:r>
              <a:rPr lang="en-US" dirty="0" smtClean="0"/>
              <a:t>5-11% genotypes 3-6</a:t>
            </a:r>
            <a:endParaRPr lang="en-US" dirty="0"/>
          </a:p>
        </p:txBody>
      </p:sp>
      <p:sp>
        <p:nvSpPr>
          <p:cNvPr id="4" name="TextBox 3"/>
          <p:cNvSpPr txBox="1"/>
          <p:nvPr/>
        </p:nvSpPr>
        <p:spPr>
          <a:xfrm>
            <a:off x="-21771" y="6499554"/>
            <a:ext cx="8686800" cy="369332"/>
          </a:xfrm>
          <a:prstGeom prst="rect">
            <a:avLst/>
          </a:prstGeom>
          <a:noFill/>
        </p:spPr>
        <p:txBody>
          <a:bodyPr wrap="square" rtlCol="0">
            <a:spAutoFit/>
          </a:bodyPr>
          <a:lstStyle/>
          <a:p>
            <a:r>
              <a:rPr lang="en-US" dirty="0" smtClean="0"/>
              <a:t> </a:t>
            </a:r>
            <a:r>
              <a:rPr lang="en-US" sz="1400" i="1" dirty="0" err="1" smtClean="0"/>
              <a:t>Hofmeister</a:t>
            </a:r>
            <a:r>
              <a:rPr lang="en-US" sz="1400" i="1" dirty="0" smtClean="0"/>
              <a:t> MD et </a:t>
            </a:r>
            <a:r>
              <a:rPr lang="en-US" sz="1400" i="1" dirty="0" err="1" smtClean="0"/>
              <a:t>al.Estimating</a:t>
            </a:r>
            <a:r>
              <a:rPr lang="en-US" sz="1400" i="1" dirty="0" smtClean="0"/>
              <a:t> prevalence of HCV in the United States 2013-2016. Hepatology 2019;69:1020-31</a:t>
            </a:r>
            <a:endParaRPr lang="en-US" sz="1400"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normAutofit fontScale="90000"/>
          </a:bodyPr>
          <a:lstStyle/>
          <a:p>
            <a:r>
              <a:rPr lang="en-US" dirty="0" smtClean="0"/>
              <a:t>Natural history and risk factors for progression</a:t>
            </a:r>
            <a:endParaRPr lang="en-US" dirty="0"/>
          </a:p>
        </p:txBody>
      </p:sp>
    </p:spTree>
    <p:extLst>
      <p:ext uri="{BB962C8B-B14F-4D97-AF65-F5344CB8AC3E}">
        <p14:creationId xmlns:p14="http://schemas.microsoft.com/office/powerpoint/2010/main" val="8503004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1671</TotalTime>
  <Words>1494</Words>
  <Application>Microsoft Office PowerPoint</Application>
  <PresentationFormat>On-screen Show (4:3)</PresentationFormat>
  <Paragraphs>259</Paragraphs>
  <Slides>44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Calibri</vt:lpstr>
      <vt:lpstr>Office Theme</vt:lpstr>
      <vt:lpstr>Chronic Hepatitis C in 2023</vt:lpstr>
      <vt:lpstr>Disclosures</vt:lpstr>
      <vt:lpstr>Background</vt:lpstr>
      <vt:lpstr>HCV genome and life cycle</vt:lpstr>
      <vt:lpstr>HCV Genome</vt:lpstr>
      <vt:lpstr>Life cycle of Hepatitis C</vt:lpstr>
      <vt:lpstr>Epidemiology</vt:lpstr>
      <vt:lpstr>Epidemiology</vt:lpstr>
      <vt:lpstr>Natural history and risk factors for progression</vt:lpstr>
      <vt:lpstr>Natural History of HCV</vt:lpstr>
      <vt:lpstr>Factors linked to disease progression on chronic HCV</vt:lpstr>
      <vt:lpstr>Extrahepatic manifestations of HCV</vt:lpstr>
      <vt:lpstr>Extrahepatic manifestations of HCV</vt:lpstr>
      <vt:lpstr>Extra-hepatic manifestations of HCV</vt:lpstr>
      <vt:lpstr>Porphyria cutanea tarda</vt:lpstr>
      <vt:lpstr>Additional facts about HCV</vt:lpstr>
      <vt:lpstr>Leading indications for liver transplantation in the United States 2012-2016</vt:lpstr>
      <vt:lpstr>Screening for HCV</vt:lpstr>
      <vt:lpstr>US Preventive Services Task Force Recommendation statement on HCV screening</vt:lpstr>
      <vt:lpstr>Screening</vt:lpstr>
      <vt:lpstr>Evaluating patients with HCV</vt:lpstr>
      <vt:lpstr>(My) evaluation of patients with chronic HCV</vt:lpstr>
      <vt:lpstr>Non invasive assessment of hepatic fibrosis</vt:lpstr>
      <vt:lpstr>PowerPoint Presentation</vt:lpstr>
      <vt:lpstr>PowerPoint Presentation</vt:lpstr>
      <vt:lpstr>PowerPoint Presentation</vt:lpstr>
      <vt:lpstr>PowerPoint Presentation</vt:lpstr>
      <vt:lpstr>Treating HCV genotype 1</vt:lpstr>
      <vt:lpstr>Treatment of Hepatitis C Genotype 1</vt:lpstr>
      <vt:lpstr>HCV Genome</vt:lpstr>
      <vt:lpstr>When and in whom to initiate treatment</vt:lpstr>
      <vt:lpstr>Treatment of Hepatitis C Genotype 1</vt:lpstr>
      <vt:lpstr>Treatment of HCV genotype 1</vt:lpstr>
      <vt:lpstr>Treatment of naïve HCV genotype 1a</vt:lpstr>
      <vt:lpstr>Treatment of naïve HCV genotype 1b</vt:lpstr>
      <vt:lpstr>HCV Controversies in 2023</vt:lpstr>
      <vt:lpstr>Ongoing controversies in HCV</vt:lpstr>
      <vt:lpstr>HBV Reactivation</vt:lpstr>
      <vt:lpstr>HBV reactivation</vt:lpstr>
      <vt:lpstr>Hepatocellular carcinoma risks with DAA treatment</vt:lpstr>
      <vt:lpstr>Treating decompensated cirrhotics</vt:lpstr>
      <vt:lpstr>Transplanting HCV+ organs into HCV- patients</vt:lpstr>
      <vt:lpstr>Conclusion</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Hepatitis C in 2015</dc:title>
  <dc:creator>Owner</dc:creator>
  <cp:lastModifiedBy>Mukherjee, Sandeep - AON</cp:lastModifiedBy>
  <cp:revision>128</cp:revision>
  <dcterms:created xsi:type="dcterms:W3CDTF">2015-07-25T16:59:54Z</dcterms:created>
  <dcterms:modified xsi:type="dcterms:W3CDTF">2023-10-20T21:29:52Z</dcterms:modified>
</cp:coreProperties>
</file>