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41" r:id="rId3"/>
    <p:sldId id="347" r:id="rId4"/>
    <p:sldId id="348"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40" r:id="rId20"/>
    <p:sldId id="34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tista, Vicki L" initials="BVL" lastIdx="2" clrIdx="0">
    <p:extLst>
      <p:ext uri="{19B8F6BF-5375-455C-9EA6-DF929625EA0E}">
        <p15:presenceInfo xmlns:p15="http://schemas.microsoft.com/office/powerpoint/2012/main" userId="S::vlb26409@creighton.edu::8b085717-e5cc-4b59-88f4-b414c416c4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4CC"/>
    <a:srgbClr val="B2B5B4"/>
    <a:srgbClr val="89898B"/>
    <a:srgbClr val="BD8C42"/>
    <a:srgbClr val="FEAE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3923A-D880-FE40-B1B6-D70AFE6E7358}" type="datetimeFigureOut">
              <a:rPr lang="en-US" smtClean="0"/>
              <a:t>6/5/23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D9BCF2-9CC7-2144-9EF1-050220F02899}" type="slidenum">
              <a:rPr lang="en-US" smtClean="0"/>
              <a:t>‹#›</a:t>
            </a:fld>
            <a:endParaRPr lang="en-US"/>
          </a:p>
        </p:txBody>
      </p:sp>
    </p:spTree>
    <p:extLst>
      <p:ext uri="{BB962C8B-B14F-4D97-AF65-F5344CB8AC3E}">
        <p14:creationId xmlns:p14="http://schemas.microsoft.com/office/powerpoint/2010/main" val="19035084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909271"/>
            <a:ext cx="6854092" cy="995729"/>
          </a:xfrm>
        </p:spPr>
        <p:txBody>
          <a:bodyPr/>
          <a:lstStyle>
            <a:lvl1pPr algn="ctr">
              <a:defRPr>
                <a:solidFill>
                  <a:schemeClr val="bg1"/>
                </a:solidFill>
                <a:latin typeface="Verdana"/>
                <a:cs typeface="Verdana"/>
              </a:defRPr>
            </a:lvl1pPr>
          </a:lstStyle>
          <a:p>
            <a:r>
              <a:rPr lang="en-US"/>
              <a:t>Presentation Title</a:t>
            </a:r>
          </a:p>
        </p:txBody>
      </p:sp>
      <p:sp>
        <p:nvSpPr>
          <p:cNvPr id="3" name="Subtitle 2"/>
          <p:cNvSpPr>
            <a:spLocks noGrp="1"/>
          </p:cNvSpPr>
          <p:nvPr>
            <p:ph type="subTitle" idx="1" hasCustomPrompt="1"/>
          </p:nvPr>
        </p:nvSpPr>
        <p:spPr>
          <a:xfrm>
            <a:off x="1371600" y="1937482"/>
            <a:ext cx="6854092" cy="883627"/>
          </a:xfrm>
        </p:spPr>
        <p:txBody>
          <a:bodyPr>
            <a:normAutofit/>
          </a:bodyPr>
          <a:lstStyle>
            <a:lvl1pPr marL="0" indent="0" algn="ctr">
              <a:buNone/>
              <a:defRPr sz="3200" i="1">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a:t>
            </a:r>
          </a:p>
        </p:txBody>
      </p:sp>
      <p:sp>
        <p:nvSpPr>
          <p:cNvPr id="8" name="Text Placeholder 7"/>
          <p:cNvSpPr>
            <a:spLocks noGrp="1"/>
          </p:cNvSpPr>
          <p:nvPr>
            <p:ph type="body" sz="quarter" idx="13" hasCustomPrompt="1"/>
          </p:nvPr>
        </p:nvSpPr>
        <p:spPr>
          <a:xfrm>
            <a:off x="1371600" y="5312749"/>
            <a:ext cx="6594963" cy="852243"/>
          </a:xfrm>
        </p:spPr>
        <p:txBody>
          <a:bodyPr>
            <a:normAutofit/>
          </a:bodyPr>
          <a:lstStyle>
            <a:lvl1pPr marL="0" indent="0">
              <a:buNone/>
              <a:defRPr sz="2400">
                <a:solidFill>
                  <a:srgbClr val="DDD4CC"/>
                </a:solidFill>
                <a:latin typeface="Verdana"/>
                <a:cs typeface="Verdana"/>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Presenter Name(s)</a:t>
            </a:r>
          </a:p>
        </p:txBody>
      </p:sp>
      <p:sp>
        <p:nvSpPr>
          <p:cNvPr id="10" name="Text Placeholder 9"/>
          <p:cNvSpPr>
            <a:spLocks noGrp="1"/>
          </p:cNvSpPr>
          <p:nvPr>
            <p:ph type="body" sz="quarter" idx="14" hasCustomPrompt="1"/>
          </p:nvPr>
        </p:nvSpPr>
        <p:spPr>
          <a:xfrm>
            <a:off x="6799385" y="5314705"/>
            <a:ext cx="2149230" cy="498475"/>
          </a:xfrm>
        </p:spPr>
        <p:txBody>
          <a:bodyPr>
            <a:normAutofit/>
          </a:bodyPr>
          <a:lstStyle>
            <a:lvl1pPr marL="0" indent="0" algn="r">
              <a:buNone/>
              <a:defRPr sz="2400">
                <a:solidFill>
                  <a:srgbClr val="DDD4CC"/>
                </a:solidFill>
                <a:latin typeface="Verdana"/>
                <a:cs typeface="Verdana"/>
              </a:defRPr>
            </a:lvl1pPr>
          </a:lstStyle>
          <a:p>
            <a:pPr lvl="0"/>
            <a:r>
              <a:rPr lang="en-US"/>
              <a:t>Date</a:t>
            </a:r>
          </a:p>
        </p:txBody>
      </p:sp>
      <p:sp>
        <p:nvSpPr>
          <p:cNvPr id="5" name="Text Placeholder 4"/>
          <p:cNvSpPr>
            <a:spLocks noGrp="1"/>
          </p:cNvSpPr>
          <p:nvPr>
            <p:ph type="body" sz="quarter" idx="15" hasCustomPrompt="1"/>
          </p:nvPr>
        </p:nvSpPr>
        <p:spPr>
          <a:xfrm>
            <a:off x="3995614" y="6405195"/>
            <a:ext cx="2510694" cy="264541"/>
          </a:xfrm>
        </p:spPr>
        <p:txBody>
          <a:bodyPr>
            <a:noAutofit/>
          </a:bodyPr>
          <a:lstStyle>
            <a:lvl1pPr marL="0" indent="0" algn="ctr">
              <a:buNone/>
              <a:defRPr sz="1200">
                <a:solidFill>
                  <a:srgbClr val="DDD4CC"/>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Insert Office Name Here</a:t>
            </a:r>
          </a:p>
        </p:txBody>
      </p:sp>
    </p:spTree>
    <p:extLst>
      <p:ext uri="{BB962C8B-B14F-4D97-AF65-F5344CB8AC3E}">
        <p14:creationId xmlns:p14="http://schemas.microsoft.com/office/powerpoint/2010/main" val="8153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4A90-6C74-8547-A458-0E9D99CAB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AA315-EA30-6849-8D93-B18383AF5F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71AFF-E1C1-C24D-98EE-9773B846ED98}"/>
              </a:ext>
            </a:extLst>
          </p:cNvPr>
          <p:cNvSpPr>
            <a:spLocks noGrp="1"/>
          </p:cNvSpPr>
          <p:nvPr>
            <p:ph type="dt" sz="half" idx="10"/>
          </p:nvPr>
        </p:nvSpPr>
        <p:spPr/>
        <p:txBody>
          <a:bodyPr/>
          <a:lstStyle/>
          <a:p>
            <a:fld id="{B3093A2A-42B8-C246-9650-6E0212737D09}" type="datetimeFigureOut">
              <a:rPr lang="en-US" smtClean="0"/>
              <a:t>6/5/23</a:t>
            </a:fld>
            <a:endParaRPr lang="en-US"/>
          </a:p>
        </p:txBody>
      </p:sp>
      <p:sp>
        <p:nvSpPr>
          <p:cNvPr id="5" name="Footer Placeholder 4">
            <a:extLst>
              <a:ext uri="{FF2B5EF4-FFF2-40B4-BE49-F238E27FC236}">
                <a16:creationId xmlns:a16="http://schemas.microsoft.com/office/drawing/2014/main" id="{D8329C89-E7B0-A34D-87F8-E553198DD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6A5CD-5422-6E4E-8215-858D09D43F74}"/>
              </a:ext>
            </a:extLst>
          </p:cNvPr>
          <p:cNvSpPr>
            <a:spLocks noGrp="1"/>
          </p:cNvSpPr>
          <p:nvPr>
            <p:ph type="sldNum" sz="quarter" idx="12"/>
          </p:nvPr>
        </p:nvSpPr>
        <p:spPr/>
        <p:txBody>
          <a:bodyPr/>
          <a:lstStyle/>
          <a:p>
            <a:fld id="{7D939E62-0231-B34D-93BD-52FE0B638925}" type="slidenum">
              <a:rPr lang="en-US" smtClean="0"/>
              <a:t>‹#›</a:t>
            </a:fld>
            <a:endParaRPr lang="en-US"/>
          </a:p>
        </p:txBody>
      </p:sp>
    </p:spTree>
    <p:extLst>
      <p:ext uri="{BB962C8B-B14F-4D97-AF65-F5344CB8AC3E}">
        <p14:creationId xmlns:p14="http://schemas.microsoft.com/office/powerpoint/2010/main" val="147740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98"/>
        <p:cNvGrpSpPr/>
        <p:nvPr/>
      </p:nvGrpSpPr>
      <p:grpSpPr>
        <a:xfrm>
          <a:off x="0" y="0"/>
          <a:ext cx="0" cy="0"/>
          <a:chOff x="0" y="0"/>
          <a:chExt cx="0" cy="0"/>
        </a:xfrm>
      </p:grpSpPr>
      <p:sp>
        <p:nvSpPr>
          <p:cNvPr id="99" name="Shape 99"/>
          <p:cNvSpPr/>
          <p:nvPr/>
        </p:nvSpPr>
        <p:spPr>
          <a:xfrm>
            <a:off x="150" y="6769100"/>
            <a:ext cx="9143700" cy="888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sz="1800"/>
          </a:p>
        </p:txBody>
      </p:sp>
      <p:sp>
        <p:nvSpPr>
          <p:cNvPr id="100" name="Shape 100"/>
          <p:cNvSpPr txBox="1">
            <a:spLocks noGrp="1"/>
          </p:cNvSpPr>
          <p:nvPr>
            <p:ph type="title"/>
          </p:nvPr>
        </p:nvSpPr>
        <p:spPr>
          <a:xfrm>
            <a:off x="387900" y="1536600"/>
            <a:ext cx="8368200" cy="2051200"/>
          </a:xfrm>
          <a:prstGeom prst="rect">
            <a:avLst/>
          </a:prstGeom>
        </p:spPr>
        <p:txBody>
          <a:bodyPr lIns="91425" tIns="91425" rIns="91425" bIns="91425" anchor="ctr" anchorCtr="0"/>
          <a:lstStyle>
            <a:lvl1pPr lvl="0" algn="ctr" rtl="0">
              <a:spcBef>
                <a:spcPts val="0"/>
              </a:spcBef>
              <a:buClr>
                <a:schemeClr val="accent5"/>
              </a:buClr>
              <a:buSzPct val="100000"/>
              <a:defRPr sz="13000">
                <a:solidFill>
                  <a:schemeClr val="accent5"/>
                </a:solidFill>
              </a:defRPr>
            </a:lvl1pPr>
            <a:lvl2pPr lvl="1" algn="ctr" rtl="0">
              <a:spcBef>
                <a:spcPts val="0"/>
              </a:spcBef>
              <a:buClr>
                <a:schemeClr val="accent5"/>
              </a:buClr>
              <a:buSzPct val="100000"/>
              <a:defRPr sz="13000">
                <a:solidFill>
                  <a:schemeClr val="accent5"/>
                </a:solidFill>
              </a:defRPr>
            </a:lvl2pPr>
            <a:lvl3pPr lvl="2" algn="ctr" rtl="0">
              <a:spcBef>
                <a:spcPts val="0"/>
              </a:spcBef>
              <a:buClr>
                <a:schemeClr val="accent5"/>
              </a:buClr>
              <a:buSzPct val="100000"/>
              <a:defRPr sz="13000">
                <a:solidFill>
                  <a:schemeClr val="accent5"/>
                </a:solidFill>
              </a:defRPr>
            </a:lvl3pPr>
            <a:lvl4pPr lvl="3" algn="ctr" rtl="0">
              <a:spcBef>
                <a:spcPts val="0"/>
              </a:spcBef>
              <a:buClr>
                <a:schemeClr val="accent5"/>
              </a:buClr>
              <a:buSzPct val="100000"/>
              <a:defRPr sz="13000">
                <a:solidFill>
                  <a:schemeClr val="accent5"/>
                </a:solidFill>
              </a:defRPr>
            </a:lvl4pPr>
            <a:lvl5pPr lvl="4" algn="ctr" rtl="0">
              <a:spcBef>
                <a:spcPts val="0"/>
              </a:spcBef>
              <a:buClr>
                <a:schemeClr val="accent5"/>
              </a:buClr>
              <a:buSzPct val="100000"/>
              <a:defRPr sz="13000">
                <a:solidFill>
                  <a:schemeClr val="accent5"/>
                </a:solidFill>
              </a:defRPr>
            </a:lvl5pPr>
            <a:lvl6pPr lvl="5" algn="ctr" rtl="0">
              <a:spcBef>
                <a:spcPts val="0"/>
              </a:spcBef>
              <a:buClr>
                <a:schemeClr val="accent5"/>
              </a:buClr>
              <a:buSzPct val="100000"/>
              <a:defRPr sz="13000">
                <a:solidFill>
                  <a:schemeClr val="accent5"/>
                </a:solidFill>
              </a:defRPr>
            </a:lvl6pPr>
            <a:lvl7pPr lvl="6" algn="ctr" rtl="0">
              <a:spcBef>
                <a:spcPts val="0"/>
              </a:spcBef>
              <a:buClr>
                <a:schemeClr val="accent5"/>
              </a:buClr>
              <a:buSzPct val="100000"/>
              <a:defRPr sz="13000">
                <a:solidFill>
                  <a:schemeClr val="accent5"/>
                </a:solidFill>
              </a:defRPr>
            </a:lvl7pPr>
            <a:lvl8pPr lvl="7" algn="ctr" rtl="0">
              <a:spcBef>
                <a:spcPts val="0"/>
              </a:spcBef>
              <a:buClr>
                <a:schemeClr val="accent5"/>
              </a:buClr>
              <a:buSzPct val="100000"/>
              <a:defRPr sz="13000">
                <a:solidFill>
                  <a:schemeClr val="accent5"/>
                </a:solidFill>
              </a:defRPr>
            </a:lvl8pPr>
            <a:lvl9pPr lvl="8" algn="ctr" rtl="0">
              <a:spcBef>
                <a:spcPts val="0"/>
              </a:spcBef>
              <a:buClr>
                <a:schemeClr val="accent5"/>
              </a:buClr>
              <a:buSzPct val="100000"/>
              <a:defRPr sz="13000">
                <a:solidFill>
                  <a:schemeClr val="accent5"/>
                </a:solidFill>
              </a:defRPr>
            </a:lvl9pPr>
          </a:lstStyle>
          <a:p>
            <a:r>
              <a:rPr lang="en-US"/>
              <a:t>Click to edit Master title style</a:t>
            </a:r>
            <a:endParaRPr/>
          </a:p>
        </p:txBody>
      </p:sp>
      <p:sp>
        <p:nvSpPr>
          <p:cNvPr id="101" name="Shape 101"/>
          <p:cNvSpPr txBox="1">
            <a:spLocks noGrp="1"/>
          </p:cNvSpPr>
          <p:nvPr>
            <p:ph type="body" idx="1"/>
          </p:nvPr>
        </p:nvSpPr>
        <p:spPr>
          <a:xfrm>
            <a:off x="387900" y="3892600"/>
            <a:ext cx="8368200" cy="1428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pPr lvl="0"/>
            <a:r>
              <a:rPr lang="en-US"/>
              <a:t>Click to edit Master text styles</a:t>
            </a:r>
          </a:p>
        </p:txBody>
      </p:sp>
      <p:sp>
        <p:nvSpPr>
          <p:cNvPr id="102" name="Shape 10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66687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Bar Content">
    <p:spTree>
      <p:nvGrpSpPr>
        <p:cNvPr id="1" name=""/>
        <p:cNvGrpSpPr/>
        <p:nvPr/>
      </p:nvGrpSpPr>
      <p:grpSpPr>
        <a:xfrm>
          <a:off x="0" y="0"/>
          <a:ext cx="0" cy="0"/>
          <a:chOff x="0" y="0"/>
          <a:chExt cx="0" cy="0"/>
        </a:xfrm>
      </p:grpSpPr>
      <p:pic>
        <p:nvPicPr>
          <p:cNvPr id="3" name="Picture 2" descr="Dark Blu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a:spLocks noGrp="1"/>
          </p:cNvSpPr>
          <p:nvPr>
            <p:ph idx="1"/>
          </p:nvPr>
        </p:nvSpPr>
        <p:spPr>
          <a:xfrm>
            <a:off x="457200" y="1600200"/>
            <a:ext cx="8229600" cy="3870569"/>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457200" y="274638"/>
            <a:ext cx="8229600" cy="1143000"/>
          </a:xfrm>
        </p:spPr>
        <p:txBody>
          <a:bodyPr>
            <a:normAutofit/>
          </a:bodyPr>
          <a:lstStyle>
            <a:lvl1pPr>
              <a:defRPr sz="4100">
                <a:latin typeface="Verdana"/>
                <a:cs typeface="Verdana"/>
              </a:defRPr>
            </a:lvl1pPr>
          </a:lstStyle>
          <a:p>
            <a:r>
              <a:rPr lang="en-US"/>
              <a:t>Click to edit Master title style</a:t>
            </a:r>
          </a:p>
        </p:txBody>
      </p:sp>
      <p:sp>
        <p:nvSpPr>
          <p:cNvPr id="5" name="Slide Number Placeholder 4"/>
          <p:cNvSpPr>
            <a:spLocks noGrp="1"/>
          </p:cNvSpPr>
          <p:nvPr>
            <p:ph type="sldNum" sz="quarter" idx="4"/>
          </p:nvPr>
        </p:nvSpPr>
        <p:spPr>
          <a:xfrm>
            <a:off x="7010400" y="528820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a:p>
        </p:txBody>
      </p:sp>
      <p:sp>
        <p:nvSpPr>
          <p:cNvPr id="8" name="Text Placeholder 4"/>
          <p:cNvSpPr>
            <a:spLocks noGrp="1"/>
          </p:cNvSpPr>
          <p:nvPr>
            <p:ph type="body" sz="quarter" idx="15" hasCustomPrompt="1"/>
          </p:nvPr>
        </p:nvSpPr>
        <p:spPr>
          <a:xfrm>
            <a:off x="158970" y="5920644"/>
            <a:ext cx="2510694" cy="720183"/>
          </a:xfrm>
        </p:spPr>
        <p:txBody>
          <a:bodyPr>
            <a:noAutofit/>
          </a:bodyPr>
          <a:lstStyle>
            <a:lvl1pPr marL="0" indent="0" algn="ctr">
              <a:buNone/>
              <a:defRPr sz="1600">
                <a:solidFill>
                  <a:srgbClr val="DDD4CC"/>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Insert Office Name Here</a:t>
            </a:r>
          </a:p>
        </p:txBody>
      </p:sp>
    </p:spTree>
    <p:extLst>
      <p:ext uri="{BB962C8B-B14F-4D97-AF65-F5344CB8AC3E}">
        <p14:creationId xmlns:p14="http://schemas.microsoft.com/office/powerpoint/2010/main" val="58497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ue Bar Content">
    <p:spTree>
      <p:nvGrpSpPr>
        <p:cNvPr id="1" name=""/>
        <p:cNvGrpSpPr/>
        <p:nvPr/>
      </p:nvGrpSpPr>
      <p:grpSpPr>
        <a:xfrm>
          <a:off x="0" y="0"/>
          <a:ext cx="0" cy="0"/>
          <a:chOff x="0" y="0"/>
          <a:chExt cx="0" cy="0"/>
        </a:xfrm>
      </p:grpSpPr>
      <p:pic>
        <p:nvPicPr>
          <p:cNvPr id="2" name="Picture 1" descr="Power Point Template Backgrounds_New Branding_PMS28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a:spLocks noGrp="1"/>
          </p:cNvSpPr>
          <p:nvPr>
            <p:ph idx="1"/>
          </p:nvPr>
        </p:nvSpPr>
        <p:spPr>
          <a:xfrm>
            <a:off x="457200" y="1600200"/>
            <a:ext cx="8229600" cy="3870569"/>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457200" y="274638"/>
            <a:ext cx="8229600" cy="1143000"/>
          </a:xfrm>
        </p:spPr>
        <p:txBody>
          <a:bodyPr>
            <a:normAutofit/>
          </a:bodyPr>
          <a:lstStyle>
            <a:lvl1pPr>
              <a:defRPr sz="4100">
                <a:latin typeface="Verdana"/>
                <a:cs typeface="Verdana"/>
              </a:defRPr>
            </a:lvl1pPr>
          </a:lstStyle>
          <a:p>
            <a:r>
              <a:rPr lang="en-US"/>
              <a:t>Click to edit Master title style</a:t>
            </a:r>
          </a:p>
        </p:txBody>
      </p:sp>
      <p:sp>
        <p:nvSpPr>
          <p:cNvPr id="5" name="Slide Number Placeholder 4"/>
          <p:cNvSpPr>
            <a:spLocks noGrp="1"/>
          </p:cNvSpPr>
          <p:nvPr>
            <p:ph type="sldNum" sz="quarter" idx="4"/>
          </p:nvPr>
        </p:nvSpPr>
        <p:spPr>
          <a:xfrm>
            <a:off x="7010400" y="528820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a:p>
        </p:txBody>
      </p:sp>
      <p:sp>
        <p:nvSpPr>
          <p:cNvPr id="8" name="Text Placeholder 4"/>
          <p:cNvSpPr>
            <a:spLocks noGrp="1"/>
          </p:cNvSpPr>
          <p:nvPr>
            <p:ph type="body" sz="quarter" idx="15" hasCustomPrompt="1"/>
          </p:nvPr>
        </p:nvSpPr>
        <p:spPr>
          <a:xfrm>
            <a:off x="158970" y="5920644"/>
            <a:ext cx="2510694" cy="720183"/>
          </a:xfrm>
        </p:spPr>
        <p:txBody>
          <a:bodyPr>
            <a:noAutofit/>
          </a:bodyPr>
          <a:lstStyle>
            <a:lvl1pPr marL="0" indent="0" algn="ctr">
              <a:buNone/>
              <a:defRPr sz="1600">
                <a:solidFill>
                  <a:srgbClr val="DDD4CC"/>
                </a:solidFill>
              </a:defRPr>
            </a:lvl1pPr>
            <a:lvl2pPr marL="457200" indent="0">
              <a:buNone/>
              <a:defRPr sz="1200">
                <a:solidFill>
                  <a:schemeClr val="accent1"/>
                </a:solidFill>
              </a:defRPr>
            </a:lvl2pPr>
            <a:lvl3pPr marL="914400" indent="0">
              <a:buNone/>
              <a:defRPr sz="1200">
                <a:solidFill>
                  <a:schemeClr val="accent1"/>
                </a:solidFill>
              </a:defRPr>
            </a:lvl3pPr>
            <a:lvl4pPr marL="1371600" indent="0">
              <a:buNone/>
              <a:defRPr sz="1200">
                <a:solidFill>
                  <a:schemeClr val="accent1"/>
                </a:solidFill>
              </a:defRPr>
            </a:lvl4pPr>
            <a:lvl5pPr marL="1828800" indent="0">
              <a:buNone/>
              <a:defRPr sz="1200">
                <a:solidFill>
                  <a:schemeClr val="accent1"/>
                </a:solidFill>
              </a:defRPr>
            </a:lvl5pPr>
          </a:lstStyle>
          <a:p>
            <a:pPr lvl="0"/>
            <a:r>
              <a:rPr lang="en-US"/>
              <a:t>Insert Office Name Here</a:t>
            </a:r>
          </a:p>
        </p:txBody>
      </p:sp>
    </p:spTree>
    <p:extLst>
      <p:ext uri="{BB962C8B-B14F-4D97-AF65-F5344CB8AC3E}">
        <p14:creationId xmlns:p14="http://schemas.microsoft.com/office/powerpoint/2010/main" val="51221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tical Blue Bar Content">
    <p:spTree>
      <p:nvGrpSpPr>
        <p:cNvPr id="1" name=""/>
        <p:cNvGrpSpPr/>
        <p:nvPr/>
      </p:nvGrpSpPr>
      <p:grpSpPr>
        <a:xfrm>
          <a:off x="0" y="0"/>
          <a:ext cx="0" cy="0"/>
          <a:chOff x="0" y="0"/>
          <a:chExt cx="0" cy="0"/>
        </a:xfrm>
      </p:grpSpPr>
      <p:pic>
        <p:nvPicPr>
          <p:cNvPr id="2" name="Picture 1" descr="Dark Blu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403230" y="274638"/>
            <a:ext cx="6283569" cy="1143000"/>
          </a:xfrm>
        </p:spPr>
        <p:txBody>
          <a:bodyPr/>
          <a:lstStyle>
            <a:lvl1pPr>
              <a:defRPr>
                <a:latin typeface="Verdana"/>
                <a:cs typeface="Verdana"/>
              </a:defRPr>
            </a:lvl1pPr>
          </a:lstStyle>
          <a:p>
            <a:r>
              <a:rPr lang="en-US"/>
              <a:t>Click to edit Master title style</a:t>
            </a:r>
          </a:p>
        </p:txBody>
      </p:sp>
      <p:sp>
        <p:nvSpPr>
          <p:cNvPr id="8" name="Content Placeholder 2"/>
          <p:cNvSpPr>
            <a:spLocks noGrp="1"/>
          </p:cNvSpPr>
          <p:nvPr>
            <p:ph idx="1"/>
          </p:nvPr>
        </p:nvSpPr>
        <p:spPr>
          <a:xfrm>
            <a:off x="2403230" y="1600200"/>
            <a:ext cx="6283570" cy="4525963"/>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a:p>
        </p:txBody>
      </p:sp>
    </p:spTree>
    <p:extLst>
      <p:ext uri="{BB962C8B-B14F-4D97-AF65-F5344CB8AC3E}">
        <p14:creationId xmlns:p14="http://schemas.microsoft.com/office/powerpoint/2010/main" val="336480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Vertical Blue Bar Content">
    <p:spTree>
      <p:nvGrpSpPr>
        <p:cNvPr id="1" name=""/>
        <p:cNvGrpSpPr/>
        <p:nvPr/>
      </p:nvGrpSpPr>
      <p:grpSpPr>
        <a:xfrm>
          <a:off x="0" y="0"/>
          <a:ext cx="0" cy="0"/>
          <a:chOff x="0" y="0"/>
          <a:chExt cx="0" cy="0"/>
        </a:xfrm>
      </p:grpSpPr>
      <p:pic>
        <p:nvPicPr>
          <p:cNvPr id="3" name="Picture 2" descr="Power Point Template Backgrounds_New Branding_PMS286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403230" y="274638"/>
            <a:ext cx="6283569" cy="1143000"/>
          </a:xfrm>
        </p:spPr>
        <p:txBody>
          <a:bodyPr/>
          <a:lstStyle>
            <a:lvl1pPr>
              <a:defRPr>
                <a:latin typeface="Verdana"/>
                <a:cs typeface="Verdana"/>
              </a:defRPr>
            </a:lvl1pPr>
          </a:lstStyle>
          <a:p>
            <a:r>
              <a:rPr lang="en-US"/>
              <a:t>Click to edit Master title style</a:t>
            </a:r>
          </a:p>
        </p:txBody>
      </p:sp>
      <p:sp>
        <p:nvSpPr>
          <p:cNvPr id="8" name="Content Placeholder 2"/>
          <p:cNvSpPr>
            <a:spLocks noGrp="1"/>
          </p:cNvSpPr>
          <p:nvPr>
            <p:ph idx="1"/>
          </p:nvPr>
        </p:nvSpPr>
        <p:spPr>
          <a:xfrm>
            <a:off x="2403230" y="1600200"/>
            <a:ext cx="6283570" cy="4525963"/>
          </a:xfrm>
        </p:spPr>
        <p:txBody>
          <a:bodyPr/>
          <a:lstStyle>
            <a:lvl1pPr>
              <a:defRPr>
                <a:latin typeface="Verdana"/>
                <a:cs typeface="Verdana"/>
              </a:defRPr>
            </a:lvl1pPr>
            <a:lvl2pPr>
              <a:defRPr>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BD8C42"/>
                </a:solidFill>
              </a:defRPr>
            </a:lvl1pPr>
          </a:lstStyle>
          <a:p>
            <a:fld id="{F78220CD-B8D5-AB45-9D09-C3AEE90AA899}" type="slidenum">
              <a:rPr lang="en-US" smtClean="0"/>
              <a:pPr/>
              <a:t>‹#›</a:t>
            </a:fld>
            <a:endParaRPr lang="en-US"/>
          </a:p>
        </p:txBody>
      </p:sp>
    </p:spTree>
    <p:extLst>
      <p:ext uri="{BB962C8B-B14F-4D97-AF65-F5344CB8AC3E}">
        <p14:creationId xmlns:p14="http://schemas.microsoft.com/office/powerpoint/2010/main" val="97560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olid Blue Content">
    <p:spTree>
      <p:nvGrpSpPr>
        <p:cNvPr id="1" name=""/>
        <p:cNvGrpSpPr/>
        <p:nvPr/>
      </p:nvGrpSpPr>
      <p:grpSpPr>
        <a:xfrm>
          <a:off x="0" y="0"/>
          <a:ext cx="0" cy="0"/>
          <a:chOff x="0" y="0"/>
          <a:chExt cx="0" cy="0"/>
        </a:xfrm>
      </p:grpSpPr>
      <p:pic>
        <p:nvPicPr>
          <p:cNvPr id="2" name="Picture 1" descr="Dark Blu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a:spLocks noGrp="1"/>
          </p:cNvSpPr>
          <p:nvPr>
            <p:ph idx="1"/>
          </p:nvPr>
        </p:nvSpPr>
        <p:spPr>
          <a:xfrm>
            <a:off x="457200" y="1600200"/>
            <a:ext cx="8229600" cy="3870569"/>
          </a:xfrm>
        </p:spPr>
        <p:txBody>
          <a:bodyPr/>
          <a:lstStyle>
            <a:lvl1pPr>
              <a:defRPr>
                <a:solidFill>
                  <a:srgbClr val="FFFFFF"/>
                </a:solidFill>
                <a:latin typeface="Verdana"/>
                <a:cs typeface="Verdana"/>
              </a:defRPr>
            </a:lvl1pPr>
            <a:lvl2pPr>
              <a:defRPr>
                <a:solidFill>
                  <a:srgbClr val="FFFFFF"/>
                </a:solidFill>
                <a:latin typeface="Verdana"/>
                <a:cs typeface="Verdana"/>
              </a:defRPr>
            </a:lvl2pPr>
            <a:lvl3pPr>
              <a:defRPr>
                <a:solidFill>
                  <a:srgbClr val="FFFFFF"/>
                </a:solidFill>
                <a:latin typeface="Verdana"/>
                <a:cs typeface="Verdana"/>
              </a:defRPr>
            </a:lvl3pPr>
            <a:lvl4pPr>
              <a:defRPr>
                <a:solidFill>
                  <a:srgbClr val="FFFFFF"/>
                </a:solidFill>
                <a:latin typeface="Verdana"/>
                <a:cs typeface="Verdana"/>
              </a:defRPr>
            </a:lvl4pPr>
            <a:lvl5pPr>
              <a:defRPr>
                <a:solidFill>
                  <a:srgbClr val="FFFFFF"/>
                </a:solidFill>
                <a:latin typeface="Verdana"/>
                <a:cs typeface="Verdan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457200" y="274638"/>
            <a:ext cx="8229600" cy="1143000"/>
          </a:xfrm>
        </p:spPr>
        <p:txBody>
          <a:bodyPr/>
          <a:lstStyle>
            <a:lvl1pPr>
              <a:defRPr>
                <a:solidFill>
                  <a:srgbClr val="FFFFFF"/>
                </a:solidFill>
                <a:latin typeface="Verdana"/>
                <a:cs typeface="Verdana"/>
              </a:defRPr>
            </a:lvl1pPr>
          </a:lstStyle>
          <a:p>
            <a:r>
              <a:rPr lang="en-US"/>
              <a:t>Click to edit Master title style</a:t>
            </a:r>
          </a:p>
        </p:txBody>
      </p:sp>
      <p:sp>
        <p:nvSpPr>
          <p:cNvPr id="5"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DDD4CC"/>
                </a:solidFill>
              </a:defRPr>
            </a:lvl1pPr>
          </a:lstStyle>
          <a:p>
            <a:fld id="{F78220CD-B8D5-AB45-9D09-C3AEE90AA899}" type="slidenum">
              <a:rPr lang="en-US" smtClean="0"/>
              <a:pPr/>
              <a:t>‹#›</a:t>
            </a:fld>
            <a:endParaRPr lang="en-US"/>
          </a:p>
        </p:txBody>
      </p:sp>
    </p:spTree>
    <p:extLst>
      <p:ext uri="{BB962C8B-B14F-4D97-AF65-F5344CB8AC3E}">
        <p14:creationId xmlns:p14="http://schemas.microsoft.com/office/powerpoint/2010/main" val="22351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olid Blue Image">
    <p:spTree>
      <p:nvGrpSpPr>
        <p:cNvPr id="1" name=""/>
        <p:cNvGrpSpPr/>
        <p:nvPr/>
      </p:nvGrpSpPr>
      <p:grpSpPr>
        <a:xfrm>
          <a:off x="0" y="0"/>
          <a:ext cx="0" cy="0"/>
          <a:chOff x="0" y="0"/>
          <a:chExt cx="0" cy="0"/>
        </a:xfrm>
      </p:grpSpPr>
      <p:pic>
        <p:nvPicPr>
          <p:cNvPr id="2" name="Picture 1" descr="Dark Blu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Picture Placeholder 9"/>
          <p:cNvSpPr>
            <a:spLocks noGrp="1"/>
          </p:cNvSpPr>
          <p:nvPr>
            <p:ph type="pic" sz="quarter" idx="13"/>
          </p:nvPr>
        </p:nvSpPr>
        <p:spPr>
          <a:xfrm>
            <a:off x="457200" y="1600200"/>
            <a:ext cx="8229600" cy="3870325"/>
          </a:xfrm>
        </p:spPr>
        <p:txBody>
          <a:bodyPr/>
          <a:lstStyle>
            <a:lvl1pPr>
              <a:defRPr>
                <a:solidFill>
                  <a:srgbClr val="FFFFFF"/>
                </a:solidFill>
                <a:latin typeface="Verdana"/>
                <a:cs typeface="Verdana"/>
              </a:defRPr>
            </a:lvl1pPr>
          </a:lstStyle>
          <a:p>
            <a:r>
              <a:rPr lang="en-US"/>
              <a:t>Click icon to add picture</a:t>
            </a:r>
          </a:p>
        </p:txBody>
      </p:sp>
      <p:sp>
        <p:nvSpPr>
          <p:cNvPr id="5" name="Title 1"/>
          <p:cNvSpPr>
            <a:spLocks noGrp="1"/>
          </p:cNvSpPr>
          <p:nvPr>
            <p:ph type="title"/>
          </p:nvPr>
        </p:nvSpPr>
        <p:spPr>
          <a:xfrm>
            <a:off x="457200" y="274638"/>
            <a:ext cx="8229600" cy="1143000"/>
          </a:xfrm>
        </p:spPr>
        <p:txBody>
          <a:bodyPr/>
          <a:lstStyle>
            <a:lvl1pPr>
              <a:defRPr>
                <a:solidFill>
                  <a:srgbClr val="FFFFFF"/>
                </a:solidFill>
                <a:latin typeface="Verdana"/>
                <a:cs typeface="Verdana"/>
              </a:defRPr>
            </a:lvl1pPr>
          </a:lstStyle>
          <a:p>
            <a:r>
              <a:rPr lang="en-US"/>
              <a:t>Click to edit Master title style</a:t>
            </a:r>
          </a:p>
        </p:txBody>
      </p:sp>
      <p:sp>
        <p:nvSpPr>
          <p:cNvPr id="6" name="Slide Number Placeholder 4"/>
          <p:cNvSpPr>
            <a:spLocks noGrp="1"/>
          </p:cNvSpPr>
          <p:nvPr>
            <p:ph type="sldNum" sz="quarter" idx="4"/>
          </p:nvPr>
        </p:nvSpPr>
        <p:spPr>
          <a:xfrm>
            <a:off x="7010400" y="6487076"/>
            <a:ext cx="2133600" cy="365125"/>
          </a:xfrm>
          <a:prstGeom prst="rect">
            <a:avLst/>
          </a:prstGeom>
        </p:spPr>
        <p:txBody>
          <a:bodyPr vert="horz" lIns="91440" tIns="45720" rIns="91440" bIns="45720" rtlCol="0" anchor="ctr"/>
          <a:lstStyle>
            <a:lvl1pPr algn="r">
              <a:defRPr sz="1200">
                <a:solidFill>
                  <a:srgbClr val="DDD4CC"/>
                </a:solidFill>
              </a:defRPr>
            </a:lvl1pPr>
          </a:lstStyle>
          <a:p>
            <a:fld id="{F78220CD-B8D5-AB45-9D09-C3AEE90AA899}" type="slidenum">
              <a:rPr lang="en-US" smtClean="0"/>
              <a:pPr/>
              <a:t>‹#›</a:t>
            </a:fld>
            <a:endParaRPr lang="en-US"/>
          </a:p>
        </p:txBody>
      </p:sp>
    </p:spTree>
    <p:extLst>
      <p:ext uri="{BB962C8B-B14F-4D97-AF65-F5344CB8AC3E}">
        <p14:creationId xmlns:p14="http://schemas.microsoft.com/office/powerpoint/2010/main" val="295986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pic>
        <p:nvPicPr>
          <p:cNvPr id="2" name="Picture 1" descr="Dark Blu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092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6EDB75-2E09-4BA7-A660-918B5F1CBF98}"/>
              </a:ext>
            </a:extLst>
          </p:cNvPr>
          <p:cNvSpPr>
            <a:spLocks noGrp="1"/>
          </p:cNvSpPr>
          <p:nvPr>
            <p:ph type="ftr" sz="quarter" idx="10"/>
          </p:nvPr>
        </p:nvSpPr>
        <p:spPr/>
        <p:txBody>
          <a:bodyPr/>
          <a:lstStyle/>
          <a:p>
            <a:r>
              <a:rPr lang="en-US"/>
              <a:t>Click to add Office Information</a:t>
            </a:r>
          </a:p>
        </p:txBody>
      </p:sp>
    </p:spTree>
    <p:extLst>
      <p:ext uri="{BB962C8B-B14F-4D97-AF65-F5344CB8AC3E}">
        <p14:creationId xmlns:p14="http://schemas.microsoft.com/office/powerpoint/2010/main" val="145637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Dark Blu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3"/>
          <p:cNvSpPr>
            <a:spLocks noGrp="1"/>
          </p:cNvSpPr>
          <p:nvPr>
            <p:ph type="ftr" sz="quarter" idx="3"/>
          </p:nvPr>
        </p:nvSpPr>
        <p:spPr>
          <a:xfrm>
            <a:off x="3788507" y="6405195"/>
            <a:ext cx="2895600" cy="365125"/>
          </a:xfrm>
          <a:prstGeom prst="rect">
            <a:avLst/>
          </a:prstGeom>
        </p:spPr>
        <p:txBody>
          <a:bodyPr/>
          <a:lstStyle>
            <a:lvl1pPr>
              <a:defRPr sz="1400">
                <a:solidFill>
                  <a:srgbClr val="FFFFFF"/>
                </a:solidFill>
              </a:defRPr>
            </a:lvl1pPr>
          </a:lstStyle>
          <a:p>
            <a:r>
              <a:rPr lang="en-US"/>
              <a:t>Click to add Office Information</a:t>
            </a:r>
          </a:p>
        </p:txBody>
      </p:sp>
    </p:spTree>
    <p:extLst>
      <p:ext uri="{BB962C8B-B14F-4D97-AF65-F5344CB8AC3E}">
        <p14:creationId xmlns:p14="http://schemas.microsoft.com/office/powerpoint/2010/main" val="15708095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9" r:id="rId3"/>
    <p:sldLayoutId id="2147483664" r:id="rId4"/>
    <p:sldLayoutId id="2147483670" r:id="rId5"/>
    <p:sldLayoutId id="2147483666" r:id="rId6"/>
    <p:sldLayoutId id="2147483667" r:id="rId7"/>
    <p:sldLayoutId id="2147483668" r:id="rId8"/>
    <p:sldLayoutId id="2147483680" r:id="rId9"/>
    <p:sldLayoutId id="2147483681" r:id="rId10"/>
    <p:sldLayoutId id="2147483682" r:id="rId11"/>
  </p:sldLayoutIdLst>
  <p:txStyles>
    <p:titleStyle>
      <a:lvl1pPr algn="ctr" defTabSz="457200" rtl="0" eaLnBrk="1" latinLnBrk="0" hangingPunct="1">
        <a:spcBef>
          <a:spcPct val="0"/>
        </a:spcBef>
        <a:buNone/>
        <a:defRPr sz="440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reighton.edu/continuing-professional/continuing-education/health-and-wellness-coaching" TargetMode="External"/><Relationship Id="rId2" Type="http://schemas.openxmlformats.org/officeDocument/2006/relationships/hyperlink" Target="https://www.creighton.edu/academics/programs/integrative-health-ms" TargetMode="External"/><Relationship Id="rId1" Type="http://schemas.openxmlformats.org/officeDocument/2006/relationships/slideLayout" Target="../slideLayouts/slideLayout2.xml"/><Relationship Id="rId4" Type="http://schemas.openxmlformats.org/officeDocument/2006/relationships/hyperlink" Target="mailto:tlenz@Creighton.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74561" y="4351471"/>
            <a:ext cx="8426370" cy="1689103"/>
          </a:xfrm>
        </p:spPr>
        <p:txBody>
          <a:bodyPr>
            <a:normAutofit fontScale="40000" lnSpcReduction="20000"/>
          </a:bodyPr>
          <a:lstStyle/>
          <a:p>
            <a:pPr algn="ctr"/>
            <a:r>
              <a:rPr lang="en-US" sz="6000" dirty="0">
                <a:solidFill>
                  <a:schemeClr val="bg1"/>
                </a:solidFill>
              </a:rPr>
              <a:t>Tom Lenz, PharmD</a:t>
            </a:r>
          </a:p>
          <a:p>
            <a:pPr algn="ctr"/>
            <a:r>
              <a:rPr lang="en-US" sz="4000" dirty="0">
                <a:solidFill>
                  <a:schemeClr val="bg1"/>
                </a:solidFill>
              </a:rPr>
              <a:t>Professor and Program Director</a:t>
            </a:r>
          </a:p>
          <a:p>
            <a:pPr algn="ctr"/>
            <a:r>
              <a:rPr lang="en-US" sz="4000" dirty="0">
                <a:solidFill>
                  <a:schemeClr val="bg1"/>
                </a:solidFill>
              </a:rPr>
              <a:t>Integrative Health and Wellness</a:t>
            </a:r>
          </a:p>
          <a:p>
            <a:pPr algn="ctr"/>
            <a:r>
              <a:rPr lang="en-US" sz="4000" dirty="0">
                <a:solidFill>
                  <a:schemeClr val="bg1"/>
                </a:solidFill>
              </a:rPr>
              <a:t>Department of Family and Community Medicine</a:t>
            </a:r>
          </a:p>
          <a:p>
            <a:pPr algn="ctr"/>
            <a:r>
              <a:rPr lang="en-US" sz="4000" dirty="0">
                <a:solidFill>
                  <a:schemeClr val="bg1"/>
                </a:solidFill>
              </a:rPr>
              <a:t>School of Medicine</a:t>
            </a:r>
          </a:p>
          <a:p>
            <a:pPr algn="ctr"/>
            <a:r>
              <a:rPr lang="en-US" sz="4000" dirty="0">
                <a:solidFill>
                  <a:schemeClr val="bg1"/>
                </a:solidFill>
              </a:rPr>
              <a:t>June 6, 2023</a:t>
            </a:r>
          </a:p>
          <a:p>
            <a:endParaRPr lang="en-US" dirty="0"/>
          </a:p>
        </p:txBody>
      </p:sp>
      <p:sp>
        <p:nvSpPr>
          <p:cNvPr id="7" name="Title 6">
            <a:extLst>
              <a:ext uri="{FF2B5EF4-FFF2-40B4-BE49-F238E27FC236}">
                <a16:creationId xmlns:a16="http://schemas.microsoft.com/office/drawing/2014/main" id="{B24D2CBD-F4B1-477A-85E3-D15CC58E3CD6}"/>
              </a:ext>
            </a:extLst>
          </p:cNvPr>
          <p:cNvSpPr>
            <a:spLocks noGrp="1"/>
          </p:cNvSpPr>
          <p:nvPr>
            <p:ph type="ctrTitle"/>
          </p:nvPr>
        </p:nvSpPr>
        <p:spPr>
          <a:xfrm>
            <a:off x="231493" y="1426089"/>
            <a:ext cx="8912507" cy="2686050"/>
          </a:xfrm>
        </p:spPr>
        <p:txBody>
          <a:bodyPr>
            <a:normAutofit/>
          </a:bodyPr>
          <a:lstStyle/>
          <a:p>
            <a:r>
              <a:rPr lang="en-US" dirty="0"/>
              <a:t>Helping Clients Explore and Articulate Values, Sense of Meaning, and Purpose</a:t>
            </a:r>
          </a:p>
        </p:txBody>
      </p:sp>
      <p:sp>
        <p:nvSpPr>
          <p:cNvPr id="2" name="Rectangle 1">
            <a:extLst>
              <a:ext uri="{FF2B5EF4-FFF2-40B4-BE49-F238E27FC236}">
                <a16:creationId xmlns:a16="http://schemas.microsoft.com/office/drawing/2014/main" id="{5C9E605B-4321-4733-A739-04584410950F}"/>
              </a:ext>
            </a:extLst>
          </p:cNvPr>
          <p:cNvSpPr/>
          <p:nvPr/>
        </p:nvSpPr>
        <p:spPr>
          <a:xfrm>
            <a:off x="474561" y="448094"/>
            <a:ext cx="8426370" cy="738664"/>
          </a:xfrm>
          <a:prstGeom prst="rect">
            <a:avLst/>
          </a:prstGeom>
        </p:spPr>
        <p:txBody>
          <a:bodyPr wrap="square">
            <a:spAutoFit/>
          </a:bodyPr>
          <a:lstStyle/>
          <a:p>
            <a:pPr algn="ct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2023 Summer Webinar Series:</a:t>
            </a:r>
            <a:b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100" dirty="0">
                <a:solidFill>
                  <a:schemeClr val="bg1"/>
                </a:solidFill>
                <a:latin typeface="Verdana" panose="020B0604030504040204" pitchFamily="34" charset="0"/>
                <a:ea typeface="Verdana" panose="020B0604030504040204" pitchFamily="34" charset="0"/>
                <a:cs typeface="Verdana" panose="020B0604030504040204" pitchFamily="34" charset="0"/>
              </a:rPr>
              <a:t>Exploring the “Why” to Generate Lasting Behavior Change</a:t>
            </a:r>
          </a:p>
        </p:txBody>
      </p:sp>
    </p:spTree>
    <p:extLst>
      <p:ext uri="{BB962C8B-B14F-4D97-AF65-F5344CB8AC3E}">
        <p14:creationId xmlns:p14="http://schemas.microsoft.com/office/powerpoint/2010/main" val="322582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9AB66-BCF4-A70C-66C7-34B65589E5EF}"/>
              </a:ext>
            </a:extLst>
          </p:cNvPr>
          <p:cNvSpPr>
            <a:spLocks noGrp="1"/>
          </p:cNvSpPr>
          <p:nvPr>
            <p:ph idx="1"/>
          </p:nvPr>
        </p:nvSpPr>
        <p:spPr>
          <a:xfrm>
            <a:off x="457200" y="1493715"/>
            <a:ext cx="8229600" cy="3870569"/>
          </a:xfrm>
        </p:spPr>
        <p:txBody>
          <a:bodyPr>
            <a:normAutofit lnSpcReduction="10000"/>
          </a:bodyPr>
          <a:lstStyle/>
          <a:p>
            <a:r>
              <a:rPr lang="en-US" dirty="0"/>
              <a:t>Managing Disease</a:t>
            </a:r>
          </a:p>
          <a:p>
            <a:pPr lvl="1"/>
            <a:r>
              <a:rPr lang="en-US" dirty="0"/>
              <a:t>Improves diabetes management</a:t>
            </a:r>
          </a:p>
          <a:p>
            <a:pPr lvl="1"/>
            <a:r>
              <a:rPr lang="en-US" dirty="0"/>
              <a:t>Enhances recovery from anxiety disorder</a:t>
            </a:r>
          </a:p>
          <a:p>
            <a:pPr lvl="1"/>
            <a:r>
              <a:rPr lang="en-US" dirty="0"/>
              <a:t>Reduces risk of recurrent depression</a:t>
            </a:r>
          </a:p>
          <a:p>
            <a:pPr lvl="1"/>
            <a:r>
              <a:rPr lang="en-US" dirty="0"/>
              <a:t>Reduces inflammation</a:t>
            </a:r>
          </a:p>
          <a:p>
            <a:pPr lvl="1"/>
            <a:r>
              <a:rPr lang="en-US" dirty="0"/>
              <a:t>Enhances cognitive functioning in patients with Alzheimer's Disease</a:t>
            </a:r>
          </a:p>
          <a:p>
            <a:endParaRPr lang="en-US" dirty="0"/>
          </a:p>
        </p:txBody>
      </p:sp>
      <p:sp>
        <p:nvSpPr>
          <p:cNvPr id="3" name="Title 2">
            <a:extLst>
              <a:ext uri="{FF2B5EF4-FFF2-40B4-BE49-F238E27FC236}">
                <a16:creationId xmlns:a16="http://schemas.microsoft.com/office/drawing/2014/main" id="{A360DF78-726A-2824-AD98-547A5E29DA77}"/>
              </a:ext>
            </a:extLst>
          </p:cNvPr>
          <p:cNvSpPr>
            <a:spLocks noGrp="1"/>
          </p:cNvSpPr>
          <p:nvPr>
            <p:ph type="title"/>
          </p:nvPr>
        </p:nvSpPr>
        <p:spPr>
          <a:xfrm>
            <a:off x="457200" y="244231"/>
            <a:ext cx="8229600" cy="1143000"/>
          </a:xfrm>
        </p:spPr>
        <p:txBody>
          <a:bodyPr>
            <a:normAutofit/>
          </a:bodyPr>
          <a:lstStyle/>
          <a:p>
            <a:r>
              <a:rPr lang="en-US" sz="3200" dirty="0"/>
              <a:t>Benefits of Knowing Your Life Purpose</a:t>
            </a:r>
            <a:br>
              <a:rPr lang="en-US" sz="2800" dirty="0"/>
            </a:br>
            <a:r>
              <a:rPr lang="en-US" sz="2400" dirty="0"/>
              <a:t>(Abbreviated)</a:t>
            </a:r>
          </a:p>
        </p:txBody>
      </p:sp>
      <p:sp>
        <p:nvSpPr>
          <p:cNvPr id="4" name="Text Placeholder 3">
            <a:extLst>
              <a:ext uri="{FF2B5EF4-FFF2-40B4-BE49-F238E27FC236}">
                <a16:creationId xmlns:a16="http://schemas.microsoft.com/office/drawing/2014/main" id="{6D6610DA-3899-48DB-49D1-8A6D4900665A}"/>
              </a:ext>
            </a:extLst>
          </p:cNvPr>
          <p:cNvSpPr>
            <a:spLocks noGrp="1"/>
          </p:cNvSpPr>
          <p:nvPr>
            <p:ph type="body" sz="quarter" idx="15"/>
          </p:nvPr>
        </p:nvSpPr>
        <p:spPr/>
        <p:txBody>
          <a:bodyPr/>
          <a:lstStyle/>
          <a:p>
            <a:r>
              <a:rPr lang="en-US" dirty="0"/>
              <a:t>School of Medicine</a:t>
            </a:r>
          </a:p>
          <a:p>
            <a:endParaRPr lang="en-US" dirty="0"/>
          </a:p>
        </p:txBody>
      </p:sp>
      <p:sp>
        <p:nvSpPr>
          <p:cNvPr id="5" name="TextBox 4">
            <a:extLst>
              <a:ext uri="{FF2B5EF4-FFF2-40B4-BE49-F238E27FC236}">
                <a16:creationId xmlns:a16="http://schemas.microsoft.com/office/drawing/2014/main" id="{9BED913E-4C4C-6977-49FC-F830C29A6BC6}"/>
              </a:ext>
            </a:extLst>
          </p:cNvPr>
          <p:cNvSpPr txBox="1"/>
          <p:nvPr/>
        </p:nvSpPr>
        <p:spPr>
          <a:xfrm>
            <a:off x="291693" y="5178380"/>
            <a:ext cx="8560613" cy="584775"/>
          </a:xfrm>
          <a:prstGeom prst="rect">
            <a:avLst/>
          </a:prstGeom>
          <a:noFill/>
        </p:spPr>
        <p:txBody>
          <a:bodyPr wrap="none" rtlCol="0">
            <a:spAutoFit/>
          </a:bodyPr>
          <a:lstStyle/>
          <a:p>
            <a:r>
              <a:rPr lang="en-US" sz="1400" dirty="0" err="1">
                <a:effectLst/>
                <a:latin typeface="Calibri" panose="020F0502020204030204" pitchFamily="34" charset="0"/>
                <a:ea typeface="Calibri" panose="020F0502020204030204" pitchFamily="34" charset="0"/>
                <a:cs typeface="Times New Roman" panose="02020603050405020304" pitchFamily="18" charset="0"/>
              </a:rPr>
              <a:t>Strecher</a:t>
            </a:r>
            <a:r>
              <a:rPr lang="en-US" sz="1400" dirty="0">
                <a:effectLst/>
                <a:latin typeface="Calibri" panose="020F0502020204030204" pitchFamily="34" charset="0"/>
                <a:ea typeface="Calibri" panose="020F0502020204030204" pitchFamily="34" charset="0"/>
                <a:cs typeface="Times New Roman" panose="02020603050405020304" pitchFamily="18" charset="0"/>
              </a:rPr>
              <a:t> VJ. Life on Purpose: How living for what matters most changes everything. HarperCollins. New York. 2016.</a:t>
            </a:r>
            <a:r>
              <a:rPr lang="en-US" sz="1400" dirty="0">
                <a:effectLst/>
              </a:rPr>
              <a:t> </a:t>
            </a:r>
            <a:endParaRPr lang="en-US" sz="1400" dirty="0"/>
          </a:p>
          <a:p>
            <a:endParaRPr lang="en-US" dirty="0"/>
          </a:p>
        </p:txBody>
      </p:sp>
    </p:spTree>
    <p:extLst>
      <p:ext uri="{BB962C8B-B14F-4D97-AF65-F5344CB8AC3E}">
        <p14:creationId xmlns:p14="http://schemas.microsoft.com/office/powerpoint/2010/main" val="14837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409E70-7C01-67E2-75D9-21CE2E04F331}"/>
              </a:ext>
            </a:extLst>
          </p:cNvPr>
          <p:cNvSpPr>
            <a:spLocks noGrp="1"/>
          </p:cNvSpPr>
          <p:nvPr>
            <p:ph idx="1"/>
          </p:nvPr>
        </p:nvSpPr>
        <p:spPr/>
        <p:txBody>
          <a:bodyPr>
            <a:normAutofit/>
          </a:bodyPr>
          <a:lstStyle/>
          <a:p>
            <a:pPr marL="25400" indent="0">
              <a:buNone/>
            </a:pPr>
            <a:r>
              <a:rPr lang="en-US" dirty="0"/>
              <a:t>Step 1: Consider what matters most to you (Choose 3)</a:t>
            </a:r>
          </a:p>
          <a:p>
            <a:pPr marL="25400" indent="0">
              <a:buNone/>
            </a:pPr>
            <a:br>
              <a:rPr lang="en-US" sz="2400" dirty="0"/>
            </a:br>
            <a:r>
              <a:rPr lang="en-US" sz="2400" dirty="0"/>
              <a:t>Achievement		Independence		Security</a:t>
            </a:r>
          </a:p>
          <a:p>
            <a:pPr marL="25400" indent="0">
              <a:buNone/>
            </a:pPr>
            <a:r>
              <a:rPr lang="en-US" sz="2400" dirty="0"/>
              <a:t>Community			Kindness			Self-Control</a:t>
            </a:r>
          </a:p>
          <a:p>
            <a:pPr marL="25400" indent="0">
              <a:buNone/>
            </a:pPr>
            <a:r>
              <a:rPr lang="en-US" sz="2400" dirty="0"/>
              <a:t>Creativity			Relationships		Spirituality</a:t>
            </a:r>
          </a:p>
          <a:p>
            <a:pPr marL="25400" indent="0">
              <a:buNone/>
            </a:pPr>
            <a:r>
              <a:rPr lang="en-US" sz="2400" dirty="0"/>
              <a:t>Enjoyment			Reputation			Tradition</a:t>
            </a:r>
          </a:p>
          <a:p>
            <a:pPr marL="25400" indent="0">
              <a:buNone/>
            </a:pPr>
            <a:r>
              <a:rPr lang="en-US" sz="2400" dirty="0"/>
              <a:t>Expertise			Responsibility		Vitality</a:t>
            </a:r>
          </a:p>
          <a:p>
            <a:endParaRPr lang="en-US" dirty="0"/>
          </a:p>
        </p:txBody>
      </p:sp>
      <p:sp>
        <p:nvSpPr>
          <p:cNvPr id="3" name="Title 2">
            <a:extLst>
              <a:ext uri="{FF2B5EF4-FFF2-40B4-BE49-F238E27FC236}">
                <a16:creationId xmlns:a16="http://schemas.microsoft.com/office/drawing/2014/main" id="{FA41A321-0A7F-D71B-058B-E4668F79BCF3}"/>
              </a:ext>
            </a:extLst>
          </p:cNvPr>
          <p:cNvSpPr>
            <a:spLocks noGrp="1"/>
          </p:cNvSpPr>
          <p:nvPr>
            <p:ph type="title"/>
          </p:nvPr>
        </p:nvSpPr>
        <p:spPr/>
        <p:txBody>
          <a:bodyPr>
            <a:normAutofit fontScale="90000"/>
          </a:bodyPr>
          <a:lstStyle/>
          <a:p>
            <a:r>
              <a:rPr lang="en-US" sz="4400" dirty="0"/>
              <a:t>Finding Your Purpose</a:t>
            </a:r>
            <a:br>
              <a:rPr lang="en-US" dirty="0"/>
            </a:br>
            <a:r>
              <a:rPr lang="en-US" sz="2700" dirty="0"/>
              <a:t>Six-Step Guide</a:t>
            </a:r>
            <a:br>
              <a:rPr lang="en-US" dirty="0"/>
            </a:br>
            <a:r>
              <a:rPr lang="en-US" sz="2200" dirty="0"/>
              <a:t>“Life on Purpose” by </a:t>
            </a:r>
            <a:r>
              <a:rPr lang="en-US" sz="2200" dirty="0" err="1"/>
              <a:t>Strecher</a:t>
            </a:r>
            <a:r>
              <a:rPr lang="en-US" sz="2200" dirty="0"/>
              <a:t> (2016)</a:t>
            </a:r>
          </a:p>
        </p:txBody>
      </p:sp>
      <p:sp>
        <p:nvSpPr>
          <p:cNvPr id="4" name="Text Placeholder 3">
            <a:extLst>
              <a:ext uri="{FF2B5EF4-FFF2-40B4-BE49-F238E27FC236}">
                <a16:creationId xmlns:a16="http://schemas.microsoft.com/office/drawing/2014/main" id="{6916D2D1-6B4C-F9B4-A14E-D4B669B947AD}"/>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300313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409E70-7C01-67E2-75D9-21CE2E04F331}"/>
              </a:ext>
            </a:extLst>
          </p:cNvPr>
          <p:cNvSpPr>
            <a:spLocks noGrp="1"/>
          </p:cNvSpPr>
          <p:nvPr>
            <p:ph idx="1"/>
          </p:nvPr>
        </p:nvSpPr>
        <p:spPr/>
        <p:txBody>
          <a:bodyPr>
            <a:normAutofit fontScale="85000" lnSpcReduction="10000"/>
          </a:bodyPr>
          <a:lstStyle/>
          <a:p>
            <a:pPr marL="25400" indent="0">
              <a:buNone/>
            </a:pPr>
            <a:r>
              <a:rPr lang="en-US" dirty="0">
                <a:latin typeface="Verdana" panose="020B0604030504040204" pitchFamily="34" charset="0"/>
                <a:ea typeface="Verdana" panose="020B0604030504040204" pitchFamily="34" charset="0"/>
                <a:cs typeface="Verdana" panose="020B0604030504040204" pitchFamily="34" charset="0"/>
              </a:rPr>
              <a:t>Step 2: Think about a person or people you’d like to emulate (not imitate).</a:t>
            </a:r>
          </a:p>
          <a:p>
            <a:pPr marL="2540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25400" indent="0">
              <a:buNone/>
            </a:pPr>
            <a:r>
              <a:rPr lang="en-US" dirty="0">
                <a:latin typeface="Verdana" panose="020B0604030504040204" pitchFamily="34" charset="0"/>
                <a:ea typeface="Verdana" panose="020B0604030504040204" pitchFamily="34" charset="0"/>
                <a:cs typeface="Verdana" panose="020B0604030504040204" pitchFamily="34" charset="0"/>
              </a:rPr>
              <a:t>Step 3: Take the headstone test. </a:t>
            </a:r>
            <a:r>
              <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Draw a headstone, write your name on it, and write in your date of birth. For the date of death, write “TODAY.” What would your epitaph be? What would you want people to say about you at your memorial service?</a:t>
            </a:r>
          </a:p>
          <a:p>
            <a:endParaRPr lang="en-US" dirty="0"/>
          </a:p>
        </p:txBody>
      </p:sp>
      <p:sp>
        <p:nvSpPr>
          <p:cNvPr id="3" name="Title 2">
            <a:extLst>
              <a:ext uri="{FF2B5EF4-FFF2-40B4-BE49-F238E27FC236}">
                <a16:creationId xmlns:a16="http://schemas.microsoft.com/office/drawing/2014/main" id="{FA41A321-0A7F-D71B-058B-E4668F79BCF3}"/>
              </a:ext>
            </a:extLst>
          </p:cNvPr>
          <p:cNvSpPr>
            <a:spLocks noGrp="1"/>
          </p:cNvSpPr>
          <p:nvPr>
            <p:ph type="title"/>
          </p:nvPr>
        </p:nvSpPr>
        <p:spPr/>
        <p:txBody>
          <a:bodyPr>
            <a:normAutofit fontScale="90000"/>
          </a:bodyPr>
          <a:lstStyle/>
          <a:p>
            <a:r>
              <a:rPr lang="en-US" sz="4400" dirty="0"/>
              <a:t>Finding Your Purpose</a:t>
            </a:r>
            <a:br>
              <a:rPr lang="en-US" dirty="0"/>
            </a:br>
            <a:r>
              <a:rPr lang="en-US" sz="2700" dirty="0"/>
              <a:t>Six-Step Guide</a:t>
            </a:r>
            <a:br>
              <a:rPr lang="en-US" dirty="0"/>
            </a:br>
            <a:r>
              <a:rPr lang="en-US" sz="2200" dirty="0"/>
              <a:t>“Life on Purpose” by </a:t>
            </a:r>
            <a:r>
              <a:rPr lang="en-US" sz="2200" dirty="0" err="1"/>
              <a:t>Strecher</a:t>
            </a:r>
            <a:r>
              <a:rPr lang="en-US" sz="2200" dirty="0"/>
              <a:t> (2016)</a:t>
            </a:r>
          </a:p>
        </p:txBody>
      </p:sp>
      <p:sp>
        <p:nvSpPr>
          <p:cNvPr id="4" name="Text Placeholder 3">
            <a:extLst>
              <a:ext uri="{FF2B5EF4-FFF2-40B4-BE49-F238E27FC236}">
                <a16:creationId xmlns:a16="http://schemas.microsoft.com/office/drawing/2014/main" id="{6916D2D1-6B4C-F9B4-A14E-D4B669B947AD}"/>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377665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409E70-7C01-67E2-75D9-21CE2E04F331}"/>
              </a:ext>
            </a:extLst>
          </p:cNvPr>
          <p:cNvSpPr>
            <a:spLocks noGrp="1"/>
          </p:cNvSpPr>
          <p:nvPr>
            <p:ph idx="1"/>
          </p:nvPr>
        </p:nvSpPr>
        <p:spPr>
          <a:xfrm>
            <a:off x="457200" y="1852449"/>
            <a:ext cx="8229600" cy="3870569"/>
          </a:xfrm>
        </p:spPr>
        <p:txBody>
          <a:bodyPr>
            <a:normAutofit/>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Step 4: Determine what goals in your life matter most</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 make this easier, you can break these into personal, family, work (or school), and community goals you deeply value.</a:t>
            </a:r>
          </a:p>
          <a:p>
            <a:endParaRPr lang="en-US" dirty="0"/>
          </a:p>
        </p:txBody>
      </p:sp>
      <p:sp>
        <p:nvSpPr>
          <p:cNvPr id="3" name="Title 2">
            <a:extLst>
              <a:ext uri="{FF2B5EF4-FFF2-40B4-BE49-F238E27FC236}">
                <a16:creationId xmlns:a16="http://schemas.microsoft.com/office/drawing/2014/main" id="{FA41A321-0A7F-D71B-058B-E4668F79BCF3}"/>
              </a:ext>
            </a:extLst>
          </p:cNvPr>
          <p:cNvSpPr>
            <a:spLocks noGrp="1"/>
          </p:cNvSpPr>
          <p:nvPr>
            <p:ph type="title"/>
          </p:nvPr>
        </p:nvSpPr>
        <p:spPr/>
        <p:txBody>
          <a:bodyPr>
            <a:normAutofit fontScale="90000"/>
          </a:bodyPr>
          <a:lstStyle/>
          <a:p>
            <a:r>
              <a:rPr lang="en-US" sz="4400" dirty="0"/>
              <a:t>Finding Your Purpose</a:t>
            </a:r>
            <a:br>
              <a:rPr lang="en-US" dirty="0"/>
            </a:br>
            <a:r>
              <a:rPr lang="en-US" sz="2700" dirty="0"/>
              <a:t>Six-Step Guide</a:t>
            </a:r>
            <a:br>
              <a:rPr lang="en-US" dirty="0"/>
            </a:br>
            <a:r>
              <a:rPr lang="en-US" sz="2200" dirty="0"/>
              <a:t>“Life on Purpose” by </a:t>
            </a:r>
            <a:r>
              <a:rPr lang="en-US" sz="2200" dirty="0" err="1"/>
              <a:t>Strecher</a:t>
            </a:r>
            <a:r>
              <a:rPr lang="en-US" sz="2200" dirty="0"/>
              <a:t> (2016)</a:t>
            </a:r>
          </a:p>
        </p:txBody>
      </p:sp>
      <p:sp>
        <p:nvSpPr>
          <p:cNvPr id="4" name="Text Placeholder 3">
            <a:extLst>
              <a:ext uri="{FF2B5EF4-FFF2-40B4-BE49-F238E27FC236}">
                <a16:creationId xmlns:a16="http://schemas.microsoft.com/office/drawing/2014/main" id="{6916D2D1-6B4C-F9B4-A14E-D4B669B947AD}"/>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243326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409E70-7C01-67E2-75D9-21CE2E04F331}"/>
              </a:ext>
            </a:extLst>
          </p:cNvPr>
          <p:cNvSpPr>
            <a:spLocks noGrp="1"/>
          </p:cNvSpPr>
          <p:nvPr>
            <p:ph idx="1"/>
          </p:nvPr>
        </p:nvSpPr>
        <p:spPr>
          <a:xfrm>
            <a:off x="457200" y="1852449"/>
            <a:ext cx="8229600" cy="3870569"/>
          </a:xfrm>
        </p:spPr>
        <p:txBody>
          <a:bodyPr>
            <a:normAutofit fontScale="92500" lnSpcReduction="20000"/>
          </a:bodyPr>
          <a:lstStyle/>
          <a:p>
            <a:pPr marL="0" indent="0">
              <a:buNone/>
            </a:pPr>
            <a:r>
              <a:rPr lang="en-US" dirty="0"/>
              <a:t>Step 5: Assemble your goals into an overall life purpose. Stop and ask yourself, “Is this purpose bigger than myself?” Also, ask, “In living toward this purpose, will I treat others how I would like to be treated?”</a:t>
            </a:r>
          </a:p>
          <a:p>
            <a:pPr marL="0" indent="0">
              <a:buNone/>
            </a:pPr>
            <a:endParaRPr lang="en-US" dirty="0"/>
          </a:p>
          <a:p>
            <a:pPr marL="0" indent="0">
              <a:buNone/>
            </a:pPr>
            <a:r>
              <a:rPr lang="en-US" dirty="0"/>
              <a:t>Step 6: Post your purpose in a place you’ll see daily. Recite to self and others.</a:t>
            </a:r>
          </a:p>
          <a:p>
            <a:endParaRPr lang="en-US" dirty="0"/>
          </a:p>
        </p:txBody>
      </p:sp>
      <p:sp>
        <p:nvSpPr>
          <p:cNvPr id="3" name="Title 2">
            <a:extLst>
              <a:ext uri="{FF2B5EF4-FFF2-40B4-BE49-F238E27FC236}">
                <a16:creationId xmlns:a16="http://schemas.microsoft.com/office/drawing/2014/main" id="{FA41A321-0A7F-D71B-058B-E4668F79BCF3}"/>
              </a:ext>
            </a:extLst>
          </p:cNvPr>
          <p:cNvSpPr>
            <a:spLocks noGrp="1"/>
          </p:cNvSpPr>
          <p:nvPr>
            <p:ph type="title"/>
          </p:nvPr>
        </p:nvSpPr>
        <p:spPr/>
        <p:txBody>
          <a:bodyPr>
            <a:normAutofit fontScale="90000"/>
          </a:bodyPr>
          <a:lstStyle/>
          <a:p>
            <a:r>
              <a:rPr lang="en-US" sz="4400" dirty="0"/>
              <a:t>Finding Your Purpose</a:t>
            </a:r>
            <a:br>
              <a:rPr lang="en-US" dirty="0"/>
            </a:br>
            <a:r>
              <a:rPr lang="en-US" sz="2700" dirty="0"/>
              <a:t>Six-Step Guide</a:t>
            </a:r>
            <a:br>
              <a:rPr lang="en-US" dirty="0"/>
            </a:br>
            <a:r>
              <a:rPr lang="en-US" sz="2200" dirty="0"/>
              <a:t>“Life on Purpose” by </a:t>
            </a:r>
            <a:r>
              <a:rPr lang="en-US" sz="2200" dirty="0" err="1"/>
              <a:t>Strecher</a:t>
            </a:r>
            <a:r>
              <a:rPr lang="en-US" sz="2200" dirty="0"/>
              <a:t> (2016)</a:t>
            </a:r>
          </a:p>
        </p:txBody>
      </p:sp>
      <p:sp>
        <p:nvSpPr>
          <p:cNvPr id="4" name="Text Placeholder 3">
            <a:extLst>
              <a:ext uri="{FF2B5EF4-FFF2-40B4-BE49-F238E27FC236}">
                <a16:creationId xmlns:a16="http://schemas.microsoft.com/office/drawing/2014/main" id="{6916D2D1-6B4C-F9B4-A14E-D4B669B947AD}"/>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4811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3B90A5-DDA0-2659-200D-7A5E6CAD4381}"/>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83AD6460-6B8F-1F91-CF82-F8AD959E1091}"/>
              </a:ext>
            </a:extLst>
          </p:cNvPr>
          <p:cNvSpPr>
            <a:spLocks noGrp="1"/>
          </p:cNvSpPr>
          <p:nvPr>
            <p:ph type="body" sz="quarter" idx="15"/>
          </p:nvPr>
        </p:nvSpPr>
        <p:spPr/>
        <p:txBody>
          <a:bodyPr/>
          <a:lstStyle/>
          <a:p>
            <a:r>
              <a:rPr lang="en-US" dirty="0"/>
              <a:t>School of Medicine</a:t>
            </a:r>
          </a:p>
          <a:p>
            <a:endParaRPr lang="en-US" dirty="0"/>
          </a:p>
        </p:txBody>
      </p:sp>
      <p:pic>
        <p:nvPicPr>
          <p:cNvPr id="5" name="Content Placeholder 4">
            <a:extLst>
              <a:ext uri="{FF2B5EF4-FFF2-40B4-BE49-F238E27FC236}">
                <a16:creationId xmlns:a16="http://schemas.microsoft.com/office/drawing/2014/main" id="{CE62E5D4-6224-EA2C-BA55-4DFB70137DA8}"/>
              </a:ext>
            </a:extLst>
          </p:cNvPr>
          <p:cNvPicPr>
            <a:picLocks noGrp="1" noChangeAspect="1"/>
          </p:cNvPicPr>
          <p:nvPr>
            <p:ph idx="1"/>
          </p:nvPr>
        </p:nvPicPr>
        <p:blipFill>
          <a:blip r:embed="rId2"/>
          <a:stretch>
            <a:fillRect/>
          </a:stretch>
        </p:blipFill>
        <p:spPr>
          <a:xfrm>
            <a:off x="788487" y="399393"/>
            <a:ext cx="7567026" cy="4465786"/>
          </a:xfrm>
          <a:prstGeom prst="rect">
            <a:avLst/>
          </a:prstGeom>
        </p:spPr>
      </p:pic>
    </p:spTree>
    <p:extLst>
      <p:ext uri="{BB962C8B-B14F-4D97-AF65-F5344CB8AC3E}">
        <p14:creationId xmlns:p14="http://schemas.microsoft.com/office/powerpoint/2010/main" val="255852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FE9324-294E-0E98-B9EE-E7E1A244B154}"/>
              </a:ext>
            </a:extLst>
          </p:cNvPr>
          <p:cNvSpPr>
            <a:spLocks noGrp="1"/>
          </p:cNvSpPr>
          <p:nvPr>
            <p:ph idx="1"/>
          </p:nvPr>
        </p:nvSpPr>
        <p:spPr/>
        <p:txBody>
          <a:bodyPr/>
          <a:lstStyle/>
          <a:p>
            <a:r>
              <a:rPr lang="en-US" dirty="0"/>
              <a:t>Question 1</a:t>
            </a:r>
          </a:p>
          <a:p>
            <a:pPr lvl="1"/>
            <a:r>
              <a:rPr lang="en-US" dirty="0"/>
              <a:t>Reflecting on life’s purpose can help clients explore and articulate values, a sense of meaning, and purpose.</a:t>
            </a:r>
          </a:p>
          <a:p>
            <a:pPr lvl="2"/>
            <a:r>
              <a:rPr lang="en-US" dirty="0"/>
              <a:t>A. True</a:t>
            </a:r>
          </a:p>
          <a:p>
            <a:pPr lvl="2"/>
            <a:r>
              <a:rPr lang="en-US" dirty="0"/>
              <a:t>B. False</a:t>
            </a:r>
          </a:p>
        </p:txBody>
      </p:sp>
      <p:sp>
        <p:nvSpPr>
          <p:cNvPr id="3" name="Title 2">
            <a:extLst>
              <a:ext uri="{FF2B5EF4-FFF2-40B4-BE49-F238E27FC236}">
                <a16:creationId xmlns:a16="http://schemas.microsoft.com/office/drawing/2014/main" id="{4AA36EBF-D08B-0E61-F923-04E2832E9264}"/>
              </a:ext>
            </a:extLst>
          </p:cNvPr>
          <p:cNvSpPr>
            <a:spLocks noGrp="1"/>
          </p:cNvSpPr>
          <p:nvPr>
            <p:ph type="title"/>
          </p:nvPr>
        </p:nvSpPr>
        <p:spPr/>
        <p:txBody>
          <a:bodyPr/>
          <a:lstStyle/>
          <a:p>
            <a:r>
              <a:rPr lang="en-US" dirty="0"/>
              <a:t>Check Your Knowledge</a:t>
            </a:r>
          </a:p>
        </p:txBody>
      </p:sp>
      <p:sp>
        <p:nvSpPr>
          <p:cNvPr id="4" name="Text Placeholder 3">
            <a:extLst>
              <a:ext uri="{FF2B5EF4-FFF2-40B4-BE49-F238E27FC236}">
                <a16:creationId xmlns:a16="http://schemas.microsoft.com/office/drawing/2014/main" id="{30F1BA46-5937-76D1-8E30-15DCE616DB82}"/>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100290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657B4-D99E-F899-E9DC-10E2D95BA951}"/>
              </a:ext>
            </a:extLst>
          </p:cNvPr>
          <p:cNvSpPr>
            <a:spLocks noGrp="1"/>
          </p:cNvSpPr>
          <p:nvPr>
            <p:ph idx="1"/>
          </p:nvPr>
        </p:nvSpPr>
        <p:spPr/>
        <p:txBody>
          <a:bodyPr/>
          <a:lstStyle/>
          <a:p>
            <a:r>
              <a:rPr lang="en-US" dirty="0"/>
              <a:t>Question 2</a:t>
            </a:r>
          </a:p>
          <a:p>
            <a:pPr lvl="1"/>
            <a:r>
              <a:rPr lang="en-US" dirty="0"/>
              <a:t>The benefits of knowing your life’s purpose can both prevent and manage certain diseases.</a:t>
            </a:r>
          </a:p>
          <a:p>
            <a:pPr lvl="2"/>
            <a:r>
              <a:rPr lang="en-US" dirty="0"/>
              <a:t>A. True</a:t>
            </a:r>
          </a:p>
          <a:p>
            <a:pPr lvl="2"/>
            <a:r>
              <a:rPr lang="en-US" dirty="0"/>
              <a:t>B. False</a:t>
            </a:r>
          </a:p>
        </p:txBody>
      </p:sp>
      <p:sp>
        <p:nvSpPr>
          <p:cNvPr id="3" name="Title 2">
            <a:extLst>
              <a:ext uri="{FF2B5EF4-FFF2-40B4-BE49-F238E27FC236}">
                <a16:creationId xmlns:a16="http://schemas.microsoft.com/office/drawing/2014/main" id="{F7AE952D-4640-E50B-22E3-6F7A62C49264}"/>
              </a:ext>
            </a:extLst>
          </p:cNvPr>
          <p:cNvSpPr>
            <a:spLocks noGrp="1"/>
          </p:cNvSpPr>
          <p:nvPr>
            <p:ph type="title"/>
          </p:nvPr>
        </p:nvSpPr>
        <p:spPr/>
        <p:txBody>
          <a:bodyPr/>
          <a:lstStyle/>
          <a:p>
            <a:r>
              <a:rPr lang="en-US" dirty="0"/>
              <a:t>Check Your Knowledge</a:t>
            </a:r>
          </a:p>
        </p:txBody>
      </p:sp>
      <p:sp>
        <p:nvSpPr>
          <p:cNvPr id="4" name="Text Placeholder 3">
            <a:extLst>
              <a:ext uri="{FF2B5EF4-FFF2-40B4-BE49-F238E27FC236}">
                <a16:creationId xmlns:a16="http://schemas.microsoft.com/office/drawing/2014/main" id="{BF6D4912-96BB-6B38-A26B-0C6F2EA41FD1}"/>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39716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12F13-58DF-2043-129E-48FCD2C8D414}"/>
              </a:ext>
            </a:extLst>
          </p:cNvPr>
          <p:cNvSpPr>
            <a:spLocks noGrp="1"/>
          </p:cNvSpPr>
          <p:nvPr>
            <p:ph idx="1"/>
          </p:nvPr>
        </p:nvSpPr>
        <p:spPr/>
        <p:txBody>
          <a:bodyPr/>
          <a:lstStyle/>
          <a:p>
            <a:r>
              <a:rPr lang="en-US" dirty="0"/>
              <a:t>Question 3</a:t>
            </a:r>
          </a:p>
          <a:p>
            <a:pPr lvl="1"/>
            <a:r>
              <a:rPr lang="en-US" dirty="0"/>
              <a:t>Which of the following has been shown to improve due to knowing your life’s purpose?</a:t>
            </a:r>
          </a:p>
          <a:p>
            <a:pPr lvl="2"/>
            <a:r>
              <a:rPr lang="en-US" dirty="0"/>
              <a:t>A. Sleep quality</a:t>
            </a:r>
          </a:p>
          <a:p>
            <a:pPr lvl="2"/>
            <a:r>
              <a:rPr lang="en-US" dirty="0"/>
              <a:t>B. CVD risk</a:t>
            </a:r>
          </a:p>
          <a:p>
            <a:pPr lvl="2"/>
            <a:r>
              <a:rPr lang="en-US" dirty="0"/>
              <a:t>C. Diabetes management</a:t>
            </a:r>
          </a:p>
          <a:p>
            <a:pPr lvl="2"/>
            <a:r>
              <a:rPr lang="en-US" dirty="0"/>
              <a:t>D. All the above</a:t>
            </a:r>
          </a:p>
          <a:p>
            <a:endParaRPr lang="en-US" dirty="0"/>
          </a:p>
        </p:txBody>
      </p:sp>
      <p:sp>
        <p:nvSpPr>
          <p:cNvPr id="3" name="Title 2">
            <a:extLst>
              <a:ext uri="{FF2B5EF4-FFF2-40B4-BE49-F238E27FC236}">
                <a16:creationId xmlns:a16="http://schemas.microsoft.com/office/drawing/2014/main" id="{EFD984B7-454A-C037-C064-78C2469B139A}"/>
              </a:ext>
            </a:extLst>
          </p:cNvPr>
          <p:cNvSpPr>
            <a:spLocks noGrp="1"/>
          </p:cNvSpPr>
          <p:nvPr>
            <p:ph type="title"/>
          </p:nvPr>
        </p:nvSpPr>
        <p:spPr/>
        <p:txBody>
          <a:bodyPr/>
          <a:lstStyle/>
          <a:p>
            <a:r>
              <a:rPr lang="en-US" dirty="0"/>
              <a:t>Check Your Knowledge</a:t>
            </a:r>
          </a:p>
        </p:txBody>
      </p:sp>
      <p:sp>
        <p:nvSpPr>
          <p:cNvPr id="4" name="Text Placeholder 3">
            <a:extLst>
              <a:ext uri="{FF2B5EF4-FFF2-40B4-BE49-F238E27FC236}">
                <a16:creationId xmlns:a16="http://schemas.microsoft.com/office/drawing/2014/main" id="{DD353DF2-F2DB-D701-6253-A83941761517}"/>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424256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DF91AB-CC5A-0642-9835-1C87A8240900}"/>
              </a:ext>
            </a:extLst>
          </p:cNvPr>
          <p:cNvSpPr>
            <a:spLocks noGrp="1"/>
          </p:cNvSpPr>
          <p:nvPr>
            <p:ph idx="1"/>
          </p:nvPr>
        </p:nvSpPr>
        <p:spPr>
          <a:xfrm>
            <a:off x="158970" y="1149178"/>
            <a:ext cx="9064978" cy="4559643"/>
          </a:xfrm>
        </p:spPr>
        <p:txBody>
          <a:bodyPr vert="horz" lIns="91440" tIns="45720" rIns="91440" bIns="45720" rtlCol="0" anchor="t">
            <a:normAutofit fontScale="55000" lnSpcReduction="20000"/>
          </a:bodyPr>
          <a:lstStyle/>
          <a:p>
            <a:pPr marL="0" indent="0">
              <a:buNone/>
            </a:pPr>
            <a:r>
              <a:rPr lang="en-US" sz="3600" dirty="0"/>
              <a:t>Integrative Health and Wellness, Master of Science (36 credits)</a:t>
            </a:r>
          </a:p>
          <a:p>
            <a:pPr lvl="1"/>
            <a:r>
              <a:rPr lang="en-US" sz="2900" dirty="0"/>
              <a:t>Health and Wellness Coaching (NBHWC Approved Program) Concentration</a:t>
            </a:r>
          </a:p>
          <a:p>
            <a:pPr lvl="1"/>
            <a:r>
              <a:rPr lang="en-US" sz="2900" dirty="0"/>
              <a:t>Healthy Aging Concentration</a:t>
            </a:r>
          </a:p>
          <a:p>
            <a:pPr marL="0" indent="0">
              <a:buNone/>
            </a:pPr>
            <a:r>
              <a:rPr lang="en-US" sz="2900" dirty="0">
                <a:hlinkClick r:id="rId2"/>
              </a:rPr>
              <a:t>https://www.creighton.edu/academics/programs/integrative-health-ms</a:t>
            </a:r>
            <a:r>
              <a:rPr lang="en-US" sz="2900" dirty="0"/>
              <a:t>  </a:t>
            </a:r>
          </a:p>
          <a:p>
            <a:pPr marL="0" indent="0">
              <a:buNone/>
            </a:pPr>
            <a:endParaRPr lang="en-US" sz="3600" dirty="0"/>
          </a:p>
          <a:p>
            <a:pPr marL="0" indent="0">
              <a:buNone/>
            </a:pPr>
            <a:r>
              <a:rPr lang="en-US" sz="3600" dirty="0"/>
              <a:t>Lifestyle Medicine, Graduate Certificate (15 credits)</a:t>
            </a:r>
          </a:p>
          <a:p>
            <a:pPr marL="0" indent="0">
              <a:buNone/>
            </a:pPr>
            <a:endParaRPr lang="en-US" sz="2000" dirty="0"/>
          </a:p>
          <a:p>
            <a:pPr marL="0" indent="0">
              <a:buNone/>
            </a:pPr>
            <a:r>
              <a:rPr lang="en-US" sz="3600" dirty="0"/>
              <a:t>Continuing Education </a:t>
            </a:r>
          </a:p>
          <a:p>
            <a:pPr marL="0" indent="0">
              <a:buNone/>
            </a:pPr>
            <a:r>
              <a:rPr lang="en-US" sz="2900" dirty="0">
                <a:hlinkClick r:id="rId3"/>
              </a:rPr>
              <a:t>https://www.creighton.edu/continuing-professional/continuing-education/health-and-wellness-coaching</a:t>
            </a:r>
            <a:r>
              <a:rPr lang="en-US" sz="2900" dirty="0"/>
              <a:t> </a:t>
            </a:r>
          </a:p>
          <a:p>
            <a:pPr marL="0" indent="0">
              <a:buNone/>
            </a:pPr>
            <a:endParaRPr lang="en-US" sz="2000" dirty="0"/>
          </a:p>
          <a:p>
            <a:pPr marL="0" indent="0">
              <a:buNone/>
            </a:pPr>
            <a:r>
              <a:rPr lang="en-US" sz="3600" dirty="0"/>
              <a:t>Follow us…</a:t>
            </a:r>
          </a:p>
          <a:p>
            <a:pPr lvl="1"/>
            <a:r>
              <a:rPr lang="en-US" sz="2900" dirty="0"/>
              <a:t>Twitter @CreightonWB</a:t>
            </a:r>
          </a:p>
          <a:p>
            <a:pPr lvl="1"/>
            <a:r>
              <a:rPr lang="en-US" sz="2900" dirty="0"/>
              <a:t>Facebook @ Creighton Center for Health Promotion Well-Being</a:t>
            </a:r>
          </a:p>
          <a:p>
            <a:pPr marL="457200" lvl="1" indent="0">
              <a:buNone/>
            </a:pPr>
            <a:endParaRPr lang="en-US" sz="2600" dirty="0"/>
          </a:p>
          <a:p>
            <a:pPr marL="0" indent="0">
              <a:buNone/>
            </a:pPr>
            <a:r>
              <a:rPr lang="en-US" sz="3600" dirty="0"/>
              <a:t>Email </a:t>
            </a:r>
            <a:r>
              <a:rPr lang="en-US" sz="3600" dirty="0">
                <a:hlinkClick r:id="rId4"/>
              </a:rPr>
              <a:t>tlenz@Creighton.edu</a:t>
            </a:r>
            <a:r>
              <a:rPr lang="en-US" sz="3600" dirty="0"/>
              <a:t> </a:t>
            </a:r>
            <a:endParaRPr lang="en-US" sz="3600" dirty="0">
              <a:ea typeface="Verdana"/>
            </a:endParaRPr>
          </a:p>
        </p:txBody>
      </p:sp>
      <p:sp>
        <p:nvSpPr>
          <p:cNvPr id="2" name="Title 1">
            <a:extLst>
              <a:ext uri="{FF2B5EF4-FFF2-40B4-BE49-F238E27FC236}">
                <a16:creationId xmlns:a16="http://schemas.microsoft.com/office/drawing/2014/main" id="{06816380-3E64-4540-9AE5-182CA923FBF5}"/>
              </a:ext>
            </a:extLst>
          </p:cNvPr>
          <p:cNvSpPr>
            <a:spLocks noGrp="1"/>
          </p:cNvSpPr>
          <p:nvPr>
            <p:ph type="title"/>
          </p:nvPr>
        </p:nvSpPr>
        <p:spPr>
          <a:xfrm>
            <a:off x="457200" y="217173"/>
            <a:ext cx="8229600" cy="620889"/>
          </a:xfrm>
        </p:spPr>
        <p:txBody>
          <a:bodyPr>
            <a:normAutofit fontScale="90000"/>
          </a:bodyPr>
          <a:lstStyle/>
          <a:p>
            <a:r>
              <a:rPr lang="en-US" dirty="0"/>
              <a:t>Interested in Learning More?</a:t>
            </a:r>
          </a:p>
        </p:txBody>
      </p:sp>
      <p:sp>
        <p:nvSpPr>
          <p:cNvPr id="5" name="Text Placeholder 4">
            <a:extLst>
              <a:ext uri="{FF2B5EF4-FFF2-40B4-BE49-F238E27FC236}">
                <a16:creationId xmlns:a16="http://schemas.microsoft.com/office/drawing/2014/main" id="{2F5C87A9-3FCB-49D7-893B-F915FF160D1C}"/>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103882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F4D0A-2A33-B24B-B546-9F250D63017D}"/>
              </a:ext>
            </a:extLst>
          </p:cNvPr>
          <p:cNvSpPr>
            <a:spLocks noGrp="1"/>
          </p:cNvSpPr>
          <p:nvPr>
            <p:ph idx="1"/>
          </p:nvPr>
        </p:nvSpPr>
        <p:spPr>
          <a:xfrm>
            <a:off x="384052" y="1638456"/>
            <a:ext cx="8534169" cy="4053131"/>
          </a:xfrm>
        </p:spPr>
        <p:txBody>
          <a:bodyPr vert="horz" lIns="91440" tIns="45720" rIns="91440" bIns="45720" rtlCol="0" anchor="t">
            <a:normAutofit fontScale="85000" lnSpcReduction="20000"/>
          </a:bodyPr>
          <a:lstStyle/>
          <a:p>
            <a:r>
              <a:rPr lang="en-US" sz="2000" dirty="0"/>
              <a:t>June 6, 2023</a:t>
            </a:r>
          </a:p>
          <a:p>
            <a:pPr lvl="1"/>
            <a:r>
              <a:rPr lang="en-US" sz="1600" dirty="0"/>
              <a:t>Helping Clients Explore and Articulate Values, Sense of Meaning, and Purpose</a:t>
            </a:r>
          </a:p>
          <a:p>
            <a:pPr lvl="1"/>
            <a:r>
              <a:rPr lang="en-US" sz="1600" dirty="0"/>
              <a:t>Tom Lenz, PharmD, FACLM</a:t>
            </a:r>
          </a:p>
          <a:p>
            <a:pPr marL="457200" lvl="1" indent="0">
              <a:buNone/>
            </a:pPr>
            <a:endParaRPr lang="en-US" sz="1500" dirty="0"/>
          </a:p>
          <a:p>
            <a:r>
              <a:rPr lang="en-US" sz="2000" dirty="0"/>
              <a:t>June 13, 2023</a:t>
            </a:r>
          </a:p>
          <a:p>
            <a:pPr lvl="1"/>
            <a:r>
              <a:rPr lang="en-US" sz="1600" dirty="0">
                <a:effectLst/>
                <a:latin typeface="Verdana" panose="020B0604030504040204" pitchFamily="34" charset="0"/>
                <a:ea typeface="Verdana" panose="020B0604030504040204" pitchFamily="34" charset="0"/>
                <a:cs typeface="Times New Roman" panose="02020603050405020304" pitchFamily="18" charset="0"/>
              </a:rPr>
              <a:t>The Coach Approach: The Vital Role of Accountability &amp; Self-Monitoring in </a:t>
            </a:r>
          </a:p>
          <a:p>
            <a:pPr marL="457200" lvl="1" indent="0">
              <a:buNone/>
            </a:pPr>
            <a:r>
              <a:rPr lang="en-US" sz="1600" dirty="0">
                <a:effectLst/>
                <a:latin typeface="Verdana" panose="020B0604030504040204" pitchFamily="34" charset="0"/>
                <a:ea typeface="Verdana" panose="020B0604030504040204" pitchFamily="34" charset="0"/>
                <a:cs typeface="Times New Roman" panose="02020603050405020304" pitchFamily="18" charset="0"/>
              </a:rPr>
              <a:t>     Behavior Change</a:t>
            </a:r>
          </a:p>
          <a:p>
            <a:pPr lvl="1"/>
            <a:r>
              <a:rPr lang="en-US" sz="1600" dirty="0">
                <a:effectLst/>
                <a:latin typeface="Verdana" panose="020B0604030504040204" pitchFamily="34" charset="0"/>
                <a:ea typeface="Verdana" panose="020B0604030504040204" pitchFamily="34" charset="0"/>
                <a:cs typeface="Times New Roman" panose="02020603050405020304" pitchFamily="18" charset="0"/>
              </a:rPr>
              <a:t>Vicki Bautista, Ed.D., NBC-HWC</a:t>
            </a:r>
          </a:p>
          <a:p>
            <a:pPr marL="457200" lvl="1"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000" dirty="0"/>
              <a:t>June 20, 2023</a:t>
            </a:r>
          </a:p>
          <a:p>
            <a:pPr lvl="1"/>
            <a:r>
              <a:rPr lang="en-US" sz="1600" dirty="0"/>
              <a:t>Connecting the Client to their Perspective</a:t>
            </a:r>
          </a:p>
          <a:p>
            <a:pPr lvl="1"/>
            <a:r>
              <a:rPr lang="en-US" sz="1600" dirty="0"/>
              <a:t>Jessica Guerrero, M.S., RN, NBC-HWC</a:t>
            </a:r>
          </a:p>
          <a:p>
            <a:pPr marL="457200" lvl="1" indent="0">
              <a:buNone/>
            </a:pPr>
            <a:endParaRPr lang="en-US" sz="1600" dirty="0"/>
          </a:p>
          <a:p>
            <a:r>
              <a:rPr lang="en-US" sz="2000" dirty="0"/>
              <a:t>June 27, 2023</a:t>
            </a:r>
          </a:p>
          <a:p>
            <a:pPr lvl="1"/>
            <a:r>
              <a:rPr lang="en-US" sz="1600" dirty="0"/>
              <a:t>Using Motivational Interviewing Techniques to Assist the Client in Uncovering                  Their Intrinsic Motivation</a:t>
            </a:r>
          </a:p>
          <a:p>
            <a:pPr lvl="1"/>
            <a:r>
              <a:rPr lang="en-US" sz="1600" dirty="0"/>
              <a:t>Amy </a:t>
            </a:r>
            <a:r>
              <a:rPr lang="en-US" sz="1600" dirty="0" err="1"/>
              <a:t>Cosimano</a:t>
            </a:r>
            <a:r>
              <a:rPr lang="en-US" sz="1600" dirty="0"/>
              <a:t> Ed.D., RN, NBC-HWC</a:t>
            </a:r>
          </a:p>
          <a:p>
            <a:pPr marL="457200" lvl="1" indent="0">
              <a:buNone/>
            </a:pPr>
            <a:endParaRPr lang="en-US" sz="1600" dirty="0">
              <a:ea typeface="Verdana"/>
            </a:endParaRPr>
          </a:p>
        </p:txBody>
      </p:sp>
      <p:sp>
        <p:nvSpPr>
          <p:cNvPr id="2" name="Title 1">
            <a:extLst>
              <a:ext uri="{FF2B5EF4-FFF2-40B4-BE49-F238E27FC236}">
                <a16:creationId xmlns:a16="http://schemas.microsoft.com/office/drawing/2014/main" id="{6175509B-33F6-494B-AD93-90D751E1B846}"/>
              </a:ext>
            </a:extLst>
          </p:cNvPr>
          <p:cNvSpPr>
            <a:spLocks noGrp="1"/>
          </p:cNvSpPr>
          <p:nvPr>
            <p:ph type="title"/>
          </p:nvPr>
        </p:nvSpPr>
        <p:spPr>
          <a:xfrm>
            <a:off x="0" y="266400"/>
            <a:ext cx="9144000" cy="1143000"/>
          </a:xfrm>
        </p:spPr>
        <p:txBody>
          <a:bodyPr>
            <a:normAutofit fontScale="90000"/>
          </a:bodyPr>
          <a:lstStyle/>
          <a:p>
            <a:br>
              <a:rPr lang="en-US" sz="2700" dirty="0">
                <a:latin typeface="Arial" panose="020B0604020202020204" pitchFamily="34" charset="0"/>
                <a:cs typeface="Arial" panose="020B0604020202020204" pitchFamily="34" charset="0"/>
              </a:rPr>
            </a:br>
            <a:r>
              <a:rPr lang="en-US" sz="3100" dirty="0">
                <a:latin typeface="Verdana" panose="020B0604030504040204" pitchFamily="34" charset="0"/>
                <a:ea typeface="Verdana" panose="020B0604030504040204" pitchFamily="34" charset="0"/>
                <a:cs typeface="Verdana" panose="020B0604030504040204" pitchFamily="34" charset="0"/>
              </a:rPr>
              <a:t>2023 Summer Webinar Series:</a:t>
            </a:r>
            <a:br>
              <a:rPr lang="en-US" sz="3100" dirty="0">
                <a:latin typeface="Verdana" panose="020B0604030504040204" pitchFamily="34" charset="0"/>
                <a:ea typeface="Verdana" panose="020B0604030504040204" pitchFamily="34" charset="0"/>
                <a:cs typeface="Verdana" panose="020B0604030504040204" pitchFamily="34" charset="0"/>
              </a:rPr>
            </a:br>
            <a:r>
              <a:rPr lang="en-US" sz="3100" dirty="0">
                <a:latin typeface="Verdana" panose="020B0604030504040204" pitchFamily="34" charset="0"/>
                <a:ea typeface="Verdana" panose="020B0604030504040204" pitchFamily="34" charset="0"/>
                <a:cs typeface="Verdana" panose="020B0604030504040204" pitchFamily="34" charset="0"/>
              </a:rPr>
              <a:t>Exploring the “Why” to Generate </a:t>
            </a:r>
            <a:br>
              <a:rPr lang="en-US" sz="3100" dirty="0">
                <a:latin typeface="Verdana" panose="020B0604030504040204" pitchFamily="34" charset="0"/>
                <a:ea typeface="Verdana" panose="020B0604030504040204" pitchFamily="34" charset="0"/>
                <a:cs typeface="Verdana" panose="020B0604030504040204" pitchFamily="34" charset="0"/>
              </a:rPr>
            </a:br>
            <a:r>
              <a:rPr lang="en-US" sz="3100" dirty="0">
                <a:latin typeface="Verdana" panose="020B0604030504040204" pitchFamily="34" charset="0"/>
                <a:ea typeface="Verdana" panose="020B0604030504040204" pitchFamily="34" charset="0"/>
                <a:cs typeface="Verdana" panose="020B0604030504040204" pitchFamily="34" charset="0"/>
              </a:rPr>
              <a:t>Lasting Behavior Change</a:t>
            </a:r>
            <a:br>
              <a:rPr lang="en-US" dirty="0">
                <a:latin typeface="Arial" panose="020B0604020202020204" pitchFamily="34" charset="0"/>
                <a:ea typeface="Calibri" charset="0"/>
                <a:cs typeface="Arial" panose="020B0604020202020204" pitchFamily="34" charset="0"/>
              </a:rPr>
            </a:br>
            <a:endParaRPr lang="en-US" dirty="0"/>
          </a:p>
        </p:txBody>
      </p:sp>
      <p:sp>
        <p:nvSpPr>
          <p:cNvPr id="5" name="Text Placeholder 4">
            <a:extLst>
              <a:ext uri="{FF2B5EF4-FFF2-40B4-BE49-F238E27FC236}">
                <a16:creationId xmlns:a16="http://schemas.microsoft.com/office/drawing/2014/main" id="{F3D57BE7-391D-49E3-982D-7AE30031A210}"/>
              </a:ext>
            </a:extLst>
          </p:cNvPr>
          <p:cNvSpPr>
            <a:spLocks noGrp="1"/>
          </p:cNvSpPr>
          <p:nvPr>
            <p:ph type="body" sz="quarter" idx="15"/>
          </p:nvPr>
        </p:nvSpPr>
        <p:spPr/>
        <p:txBody>
          <a:bodyPr/>
          <a:lstStyle/>
          <a:p>
            <a:r>
              <a:rPr lang="en-US" dirty="0"/>
              <a:t>School of Medicine</a:t>
            </a:r>
          </a:p>
        </p:txBody>
      </p:sp>
    </p:spTree>
    <p:extLst>
      <p:ext uri="{BB962C8B-B14F-4D97-AF65-F5344CB8AC3E}">
        <p14:creationId xmlns:p14="http://schemas.microsoft.com/office/powerpoint/2010/main" val="1386162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695D-DE18-46BA-A3D0-0707455CE0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36430A-595A-4A5F-991C-F015A393EE14}"/>
              </a:ext>
            </a:extLst>
          </p:cNvPr>
          <p:cNvSpPr>
            <a:spLocks noGrp="1"/>
          </p:cNvSpPr>
          <p:nvPr>
            <p:ph idx="1"/>
          </p:nvPr>
        </p:nvSpPr>
        <p:spPr>
          <a:xfrm>
            <a:off x="457200" y="1102489"/>
            <a:ext cx="8229600" cy="3870569"/>
          </a:xfrm>
        </p:spPr>
        <p:txBody>
          <a:bodyPr/>
          <a:lstStyle/>
          <a:p>
            <a:pPr marL="0" indent="0" algn="ctr">
              <a:buNone/>
            </a:pPr>
            <a:endParaRPr lang="en-US" dirty="0"/>
          </a:p>
          <a:p>
            <a:pPr marL="0" indent="0" algn="ctr">
              <a:buNone/>
            </a:pPr>
            <a:r>
              <a:rPr lang="en-US" sz="4800" dirty="0"/>
              <a:t>Questions</a:t>
            </a:r>
          </a:p>
          <a:p>
            <a:pPr marL="0" indent="0" algn="ctr">
              <a:buNone/>
            </a:pPr>
            <a:r>
              <a:rPr lang="en-US" sz="4800" dirty="0"/>
              <a:t>&amp;</a:t>
            </a:r>
          </a:p>
          <a:p>
            <a:pPr marL="0" indent="0" algn="ctr">
              <a:buNone/>
            </a:pPr>
            <a:r>
              <a:rPr lang="en-US" sz="4800" dirty="0"/>
              <a:t>Comments</a:t>
            </a:r>
          </a:p>
        </p:txBody>
      </p:sp>
      <p:sp>
        <p:nvSpPr>
          <p:cNvPr id="4" name="Text Placeholder 3">
            <a:extLst>
              <a:ext uri="{FF2B5EF4-FFF2-40B4-BE49-F238E27FC236}">
                <a16:creationId xmlns:a16="http://schemas.microsoft.com/office/drawing/2014/main" id="{81B6987C-283F-408C-93A1-C120EB54F888}"/>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57731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615727-7A09-0DEC-A8FC-7E326AA8D793}"/>
              </a:ext>
            </a:extLst>
          </p:cNvPr>
          <p:cNvSpPr>
            <a:spLocks noGrp="1"/>
          </p:cNvSpPr>
          <p:nvPr>
            <p:ph idx="1"/>
          </p:nvPr>
        </p:nvSpPr>
        <p:spPr>
          <a:xfrm>
            <a:off x="558800" y="1417638"/>
            <a:ext cx="8229600" cy="3870569"/>
          </a:xfrm>
        </p:spPr>
        <p:txBody>
          <a:bodyPr/>
          <a:lstStyle/>
          <a:p>
            <a:pPr marL="25400" indent="0">
              <a:buNone/>
            </a:pPr>
            <a:r>
              <a:rPr lang="en-US" dirty="0"/>
              <a:t>Some of the material presented today is included in a book I authored, for which I receive a portion of each sale.</a:t>
            </a:r>
          </a:p>
          <a:p>
            <a:pPr marL="25400" indent="0">
              <a:buNone/>
            </a:pPr>
            <a:endParaRPr lang="en-US" dirty="0"/>
          </a:p>
          <a:p>
            <a:pPr marL="25400" indent="0">
              <a:buNone/>
            </a:pPr>
            <a:r>
              <a:rPr lang="en-US" dirty="0"/>
              <a:t>No additional conflicts to disclose.</a:t>
            </a:r>
          </a:p>
        </p:txBody>
      </p:sp>
      <p:sp>
        <p:nvSpPr>
          <p:cNvPr id="3" name="Title 2">
            <a:extLst>
              <a:ext uri="{FF2B5EF4-FFF2-40B4-BE49-F238E27FC236}">
                <a16:creationId xmlns:a16="http://schemas.microsoft.com/office/drawing/2014/main" id="{32A014AA-1D91-3C02-C768-FB9519143250}"/>
              </a:ext>
            </a:extLst>
          </p:cNvPr>
          <p:cNvSpPr>
            <a:spLocks noGrp="1"/>
          </p:cNvSpPr>
          <p:nvPr>
            <p:ph type="title"/>
          </p:nvPr>
        </p:nvSpPr>
        <p:spPr/>
        <p:txBody>
          <a:bodyPr/>
          <a:lstStyle/>
          <a:p>
            <a:r>
              <a:rPr lang="en-US"/>
              <a:t>Disclosure</a:t>
            </a:r>
          </a:p>
        </p:txBody>
      </p:sp>
      <p:sp>
        <p:nvSpPr>
          <p:cNvPr id="4" name="Text Placeholder 3">
            <a:extLst>
              <a:ext uri="{FF2B5EF4-FFF2-40B4-BE49-F238E27FC236}">
                <a16:creationId xmlns:a16="http://schemas.microsoft.com/office/drawing/2014/main" id="{33729CCC-AD73-5342-F3BB-79C9B0B32D60}"/>
              </a:ext>
            </a:extLst>
          </p:cNvPr>
          <p:cNvSpPr>
            <a:spLocks noGrp="1"/>
          </p:cNvSpPr>
          <p:nvPr>
            <p:ph type="body" sz="quarter" idx="15"/>
          </p:nvPr>
        </p:nvSpPr>
        <p:spPr/>
        <p:txBody>
          <a:bodyPr/>
          <a:lstStyle/>
          <a:p>
            <a:r>
              <a:rPr lang="en-US" dirty="0"/>
              <a:t>School of Medicine</a:t>
            </a:r>
          </a:p>
        </p:txBody>
      </p:sp>
    </p:spTree>
    <p:extLst>
      <p:ext uri="{BB962C8B-B14F-4D97-AF65-F5344CB8AC3E}">
        <p14:creationId xmlns:p14="http://schemas.microsoft.com/office/powerpoint/2010/main" val="168898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A3C755-6956-22AC-DBAE-463B529363AD}"/>
              </a:ext>
            </a:extLst>
          </p:cNvPr>
          <p:cNvSpPr>
            <a:spLocks noGrp="1"/>
          </p:cNvSpPr>
          <p:nvPr>
            <p:ph idx="1"/>
          </p:nvPr>
        </p:nvSpPr>
        <p:spPr>
          <a:xfrm>
            <a:off x="457199" y="1600200"/>
            <a:ext cx="8348133" cy="3870569"/>
          </a:xfrm>
        </p:spPr>
        <p:txBody>
          <a:bodyPr>
            <a:normAutofit fontScale="77500" lnSpcReduction="20000"/>
          </a:bodyPr>
          <a:lstStyle/>
          <a:p>
            <a:pPr marL="0" indent="0">
              <a:buNone/>
            </a:pPr>
            <a:r>
              <a:rPr lang="en-US" dirty="0"/>
              <a:t>At the end of this session, participants will be able to:</a:t>
            </a:r>
          </a:p>
          <a:p>
            <a:pPr marL="0" indent="0">
              <a:buNone/>
            </a:pPr>
            <a:endParaRPr lang="en-US" dirty="0"/>
          </a:p>
          <a:p>
            <a:pPr marL="0" indent="0">
              <a:buNone/>
            </a:pPr>
            <a:r>
              <a:rPr lang="en-US" dirty="0"/>
              <a:t>•	Describe the importance of self-connection to overall health and wellness.</a:t>
            </a:r>
          </a:p>
          <a:p>
            <a:pPr marL="0" indent="0">
              <a:buNone/>
            </a:pPr>
            <a:endParaRPr lang="en-US" dirty="0"/>
          </a:p>
          <a:p>
            <a:pPr marL="0" indent="0">
              <a:buNone/>
            </a:pPr>
            <a:r>
              <a:rPr lang="en-US" dirty="0"/>
              <a:t>•	Recall the health benefits of knowing and writing your life purpose.</a:t>
            </a:r>
          </a:p>
          <a:p>
            <a:pPr marL="0" indent="0">
              <a:buNone/>
            </a:pPr>
            <a:endParaRPr lang="en-US" dirty="0"/>
          </a:p>
          <a:p>
            <a:pPr marL="0" indent="0">
              <a:buNone/>
            </a:pPr>
            <a:r>
              <a:rPr lang="en-US" dirty="0"/>
              <a:t>•	Develop a personal life purpose statement.</a:t>
            </a:r>
          </a:p>
          <a:p>
            <a:endParaRPr lang="en-US" dirty="0"/>
          </a:p>
        </p:txBody>
      </p:sp>
      <p:sp>
        <p:nvSpPr>
          <p:cNvPr id="3" name="Title 2">
            <a:extLst>
              <a:ext uri="{FF2B5EF4-FFF2-40B4-BE49-F238E27FC236}">
                <a16:creationId xmlns:a16="http://schemas.microsoft.com/office/drawing/2014/main" id="{00E474B2-FA35-9EB6-9E65-A6C3BF11CFAF}"/>
              </a:ext>
            </a:extLst>
          </p:cNvPr>
          <p:cNvSpPr>
            <a:spLocks noGrp="1"/>
          </p:cNvSpPr>
          <p:nvPr>
            <p:ph type="title"/>
          </p:nvPr>
        </p:nvSpPr>
        <p:spPr/>
        <p:txBody>
          <a:bodyPr/>
          <a:lstStyle/>
          <a:p>
            <a:r>
              <a:rPr lang="en-US"/>
              <a:t>Objectives</a:t>
            </a:r>
          </a:p>
        </p:txBody>
      </p:sp>
      <p:sp>
        <p:nvSpPr>
          <p:cNvPr id="4" name="Text Placeholder 3">
            <a:extLst>
              <a:ext uri="{FF2B5EF4-FFF2-40B4-BE49-F238E27FC236}">
                <a16:creationId xmlns:a16="http://schemas.microsoft.com/office/drawing/2014/main" id="{D8745014-F09D-4A41-793A-7511B58DE047}"/>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77194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A29F6-76DB-A748-93DF-13A0F4FBC7F8}"/>
              </a:ext>
            </a:extLst>
          </p:cNvPr>
          <p:cNvSpPr>
            <a:spLocks noGrp="1"/>
          </p:cNvSpPr>
          <p:nvPr>
            <p:ph idx="1"/>
          </p:nvPr>
        </p:nvSpPr>
        <p:spPr/>
        <p:txBody>
          <a:bodyPr>
            <a:normAutofit fontScale="62500" lnSpcReduction="20000"/>
          </a:bodyPr>
          <a:lstStyle/>
          <a:p>
            <a:pPr marL="25400" indent="0">
              <a:buNone/>
            </a:pPr>
            <a:r>
              <a:rPr lang="en-US" sz="4000" dirty="0"/>
              <a:t>-What are the factors that lead to health?</a:t>
            </a:r>
          </a:p>
          <a:p>
            <a:pPr marL="25400" indent="0">
              <a:buNone/>
            </a:pPr>
            <a:r>
              <a:rPr lang="en-US" sz="4000" dirty="0"/>
              <a:t>-What are wholistic and wholism?</a:t>
            </a:r>
          </a:p>
          <a:p>
            <a:pPr marL="25400" indent="0">
              <a:buNone/>
            </a:pPr>
            <a:r>
              <a:rPr lang="en-US" sz="4000" dirty="0"/>
              <a:t>-Is wholism more than healthy lifestyle behaviors?</a:t>
            </a:r>
          </a:p>
          <a:p>
            <a:pPr marL="25400" indent="0">
              <a:buNone/>
            </a:pPr>
            <a:r>
              <a:rPr lang="en-US" sz="4000" dirty="0"/>
              <a:t>-What does whole person health look like?</a:t>
            </a:r>
          </a:p>
          <a:p>
            <a:pPr marL="25400" indent="0">
              <a:buNone/>
            </a:pPr>
            <a:r>
              <a:rPr lang="en-US" sz="4000" dirty="0"/>
              <a:t>-How does self-care fit into whole person health?</a:t>
            </a:r>
          </a:p>
          <a:p>
            <a:pPr marL="25400" indent="0">
              <a:buNone/>
            </a:pPr>
            <a:r>
              <a:rPr lang="en-US" sz="4000" dirty="0"/>
              <a:t>	-What should self-care look like?</a:t>
            </a:r>
          </a:p>
          <a:p>
            <a:pPr marL="25400" indent="0">
              <a:buNone/>
            </a:pPr>
            <a:endParaRPr lang="en-US" sz="4000" dirty="0"/>
          </a:p>
          <a:p>
            <a:pPr marL="25400" indent="0">
              <a:buNone/>
            </a:pPr>
            <a:r>
              <a:rPr lang="en-US" sz="4000" dirty="0"/>
              <a:t>Have we adequately addressed “the self” in our current models of self-care?</a:t>
            </a:r>
          </a:p>
          <a:p>
            <a:endParaRPr lang="en-US" dirty="0"/>
          </a:p>
        </p:txBody>
      </p:sp>
      <p:sp>
        <p:nvSpPr>
          <p:cNvPr id="3" name="Title 2">
            <a:extLst>
              <a:ext uri="{FF2B5EF4-FFF2-40B4-BE49-F238E27FC236}">
                <a16:creationId xmlns:a16="http://schemas.microsoft.com/office/drawing/2014/main" id="{7776396C-73B2-BA80-5102-CFC758EC867F}"/>
              </a:ext>
            </a:extLst>
          </p:cNvPr>
          <p:cNvSpPr>
            <a:spLocks noGrp="1"/>
          </p:cNvSpPr>
          <p:nvPr>
            <p:ph type="title"/>
          </p:nvPr>
        </p:nvSpPr>
        <p:spPr/>
        <p:txBody>
          <a:bodyPr/>
          <a:lstStyle/>
          <a:p>
            <a:r>
              <a:rPr lang="en-US" dirty="0"/>
              <a:t>Opening Thoughts</a:t>
            </a:r>
          </a:p>
        </p:txBody>
      </p:sp>
      <p:sp>
        <p:nvSpPr>
          <p:cNvPr id="4" name="Text Placeholder 3">
            <a:extLst>
              <a:ext uri="{FF2B5EF4-FFF2-40B4-BE49-F238E27FC236}">
                <a16:creationId xmlns:a16="http://schemas.microsoft.com/office/drawing/2014/main" id="{A95B5113-C4A6-D513-9B46-09C8E3AD7E2E}"/>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3923036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3C097-BCF1-6AC1-DC2C-0350157F0EB6}"/>
              </a:ext>
            </a:extLst>
          </p:cNvPr>
          <p:cNvSpPr>
            <a:spLocks noGrp="1"/>
          </p:cNvSpPr>
          <p:nvPr>
            <p:ph idx="1"/>
          </p:nvPr>
        </p:nvSpPr>
        <p:spPr>
          <a:xfrm>
            <a:off x="457200" y="1926020"/>
            <a:ext cx="8229600" cy="3870569"/>
          </a:xfrm>
        </p:spPr>
        <p:txBody>
          <a:bodyPr/>
          <a:lstStyle/>
          <a:p>
            <a:pPr marL="25400" indent="0">
              <a:buNone/>
            </a:pPr>
            <a:r>
              <a:rPr lang="en-US" dirty="0"/>
              <a:t>The Relational Exchange</a:t>
            </a:r>
          </a:p>
          <a:p>
            <a:r>
              <a:rPr lang="en-US" dirty="0"/>
              <a:t>With others</a:t>
            </a:r>
          </a:p>
          <a:p>
            <a:r>
              <a:rPr lang="en-US" dirty="0"/>
              <a:t>With the natural world</a:t>
            </a:r>
          </a:p>
          <a:p>
            <a:r>
              <a:rPr lang="en-US" dirty="0"/>
              <a:t>With God</a:t>
            </a:r>
          </a:p>
          <a:p>
            <a:r>
              <a:rPr lang="en-US" dirty="0"/>
              <a:t>With ourself</a:t>
            </a:r>
          </a:p>
        </p:txBody>
      </p:sp>
      <p:sp>
        <p:nvSpPr>
          <p:cNvPr id="3" name="Title 2">
            <a:extLst>
              <a:ext uri="{FF2B5EF4-FFF2-40B4-BE49-F238E27FC236}">
                <a16:creationId xmlns:a16="http://schemas.microsoft.com/office/drawing/2014/main" id="{652B8F79-D23A-4F66-721D-4FB8EE970741}"/>
              </a:ext>
            </a:extLst>
          </p:cNvPr>
          <p:cNvSpPr>
            <a:spLocks noGrp="1"/>
          </p:cNvSpPr>
          <p:nvPr>
            <p:ph type="title"/>
          </p:nvPr>
        </p:nvSpPr>
        <p:spPr/>
        <p:txBody>
          <a:bodyPr>
            <a:noAutofit/>
          </a:bodyPr>
          <a:lstStyle/>
          <a:p>
            <a:r>
              <a:rPr lang="en-US" sz="4000" dirty="0"/>
              <a:t>Wholeness and Relationality</a:t>
            </a:r>
            <a:br>
              <a:rPr lang="en-US" sz="2800" dirty="0"/>
            </a:br>
            <a:r>
              <a:rPr lang="en-US" sz="2000" dirty="0"/>
              <a:t>“Posturing Towards Wholeness: Our Radical Way Forward to Living Well as Healthcare Professionals” by Lenz (2023)</a:t>
            </a:r>
          </a:p>
        </p:txBody>
      </p:sp>
      <p:sp>
        <p:nvSpPr>
          <p:cNvPr id="4" name="Text Placeholder 3">
            <a:extLst>
              <a:ext uri="{FF2B5EF4-FFF2-40B4-BE49-F238E27FC236}">
                <a16:creationId xmlns:a16="http://schemas.microsoft.com/office/drawing/2014/main" id="{A32382A0-69EB-330B-0817-248CF27CD64F}"/>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427020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CF2D0F-37DC-6780-E371-62B325A389AD}"/>
              </a:ext>
            </a:extLst>
          </p:cNvPr>
          <p:cNvSpPr>
            <a:spLocks noGrp="1"/>
          </p:cNvSpPr>
          <p:nvPr>
            <p:ph idx="1"/>
          </p:nvPr>
        </p:nvSpPr>
        <p:spPr/>
        <p:txBody>
          <a:bodyPr/>
          <a:lstStyle/>
          <a:p>
            <a:r>
              <a:rPr lang="en-US" dirty="0"/>
              <a:t>“Posture”</a:t>
            </a:r>
          </a:p>
          <a:p>
            <a:pPr lvl="1"/>
            <a:r>
              <a:rPr lang="en-US" dirty="0"/>
              <a:t>Put yourself in a position to be aware of and participate in “the exchange”</a:t>
            </a:r>
          </a:p>
          <a:p>
            <a:pPr lvl="2"/>
            <a:r>
              <a:rPr lang="en-US" dirty="0"/>
              <a:t>Meditation</a:t>
            </a:r>
          </a:p>
          <a:p>
            <a:pPr lvl="2"/>
            <a:r>
              <a:rPr lang="en-US" dirty="0"/>
              <a:t>Contemplative Practice</a:t>
            </a:r>
          </a:p>
          <a:p>
            <a:pPr lvl="2"/>
            <a:r>
              <a:rPr lang="en-US" dirty="0"/>
              <a:t>Reflection</a:t>
            </a:r>
          </a:p>
          <a:p>
            <a:endParaRPr lang="en-US" dirty="0"/>
          </a:p>
        </p:txBody>
      </p:sp>
      <p:sp>
        <p:nvSpPr>
          <p:cNvPr id="3" name="Title 2">
            <a:extLst>
              <a:ext uri="{FF2B5EF4-FFF2-40B4-BE49-F238E27FC236}">
                <a16:creationId xmlns:a16="http://schemas.microsoft.com/office/drawing/2014/main" id="{B09E3EEB-9357-F6EE-1DD1-A3C1BD53BFEC}"/>
              </a:ext>
            </a:extLst>
          </p:cNvPr>
          <p:cNvSpPr>
            <a:spLocks noGrp="1"/>
          </p:cNvSpPr>
          <p:nvPr>
            <p:ph type="title"/>
          </p:nvPr>
        </p:nvSpPr>
        <p:spPr/>
        <p:txBody>
          <a:bodyPr/>
          <a:lstStyle/>
          <a:p>
            <a:r>
              <a:rPr lang="en-US" dirty="0"/>
              <a:t>Knowing What is Ours To Do</a:t>
            </a:r>
          </a:p>
        </p:txBody>
      </p:sp>
      <p:sp>
        <p:nvSpPr>
          <p:cNvPr id="4" name="Text Placeholder 3">
            <a:extLst>
              <a:ext uri="{FF2B5EF4-FFF2-40B4-BE49-F238E27FC236}">
                <a16:creationId xmlns:a16="http://schemas.microsoft.com/office/drawing/2014/main" id="{F5C7EAFE-D850-F81A-DF48-1F9D8AF9CFDD}"/>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12377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99826C-1260-4C6B-3814-3AF7BCCA66BF}"/>
              </a:ext>
            </a:extLst>
          </p:cNvPr>
          <p:cNvSpPr>
            <a:spLocks noGrp="1"/>
          </p:cNvSpPr>
          <p:nvPr>
            <p:ph idx="1"/>
          </p:nvPr>
        </p:nvSpPr>
        <p:spPr/>
        <p:txBody>
          <a:bodyPr/>
          <a:lstStyle/>
          <a:p>
            <a:r>
              <a:rPr lang="en-US" dirty="0"/>
              <a:t>Developing a Life Purpose Statement</a:t>
            </a:r>
          </a:p>
          <a:p>
            <a:endParaRPr lang="en-US" dirty="0"/>
          </a:p>
        </p:txBody>
      </p:sp>
      <p:sp>
        <p:nvSpPr>
          <p:cNvPr id="3" name="Title 2">
            <a:extLst>
              <a:ext uri="{FF2B5EF4-FFF2-40B4-BE49-F238E27FC236}">
                <a16:creationId xmlns:a16="http://schemas.microsoft.com/office/drawing/2014/main" id="{7C3687D9-A9BD-4977-8834-C9A6FEA9152C}"/>
              </a:ext>
            </a:extLst>
          </p:cNvPr>
          <p:cNvSpPr>
            <a:spLocks noGrp="1"/>
          </p:cNvSpPr>
          <p:nvPr>
            <p:ph type="title"/>
          </p:nvPr>
        </p:nvSpPr>
        <p:spPr/>
        <p:txBody>
          <a:bodyPr/>
          <a:lstStyle/>
          <a:p>
            <a:r>
              <a:rPr lang="en-US" dirty="0"/>
              <a:t>Example of Reflection Activity</a:t>
            </a:r>
          </a:p>
        </p:txBody>
      </p:sp>
      <p:sp>
        <p:nvSpPr>
          <p:cNvPr id="4" name="Text Placeholder 3">
            <a:extLst>
              <a:ext uri="{FF2B5EF4-FFF2-40B4-BE49-F238E27FC236}">
                <a16:creationId xmlns:a16="http://schemas.microsoft.com/office/drawing/2014/main" id="{BCDD613E-3B19-848B-D49C-35AD4192076A}"/>
              </a:ext>
            </a:extLst>
          </p:cNvPr>
          <p:cNvSpPr>
            <a:spLocks noGrp="1"/>
          </p:cNvSpPr>
          <p:nvPr>
            <p:ph type="body" sz="quarter" idx="15"/>
          </p:nvPr>
        </p:nvSpPr>
        <p:spPr/>
        <p:txBody>
          <a:bodyPr/>
          <a:lstStyle/>
          <a:p>
            <a:r>
              <a:rPr lang="en-US" dirty="0"/>
              <a:t>School of Medicine</a:t>
            </a:r>
          </a:p>
          <a:p>
            <a:endParaRPr lang="en-US" dirty="0"/>
          </a:p>
        </p:txBody>
      </p:sp>
    </p:spTree>
    <p:extLst>
      <p:ext uri="{BB962C8B-B14F-4D97-AF65-F5344CB8AC3E}">
        <p14:creationId xmlns:p14="http://schemas.microsoft.com/office/powerpoint/2010/main" val="225053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A9AB66-BCF4-A70C-66C7-34B65589E5EF}"/>
              </a:ext>
            </a:extLst>
          </p:cNvPr>
          <p:cNvSpPr>
            <a:spLocks noGrp="1"/>
          </p:cNvSpPr>
          <p:nvPr>
            <p:ph idx="1"/>
          </p:nvPr>
        </p:nvSpPr>
        <p:spPr>
          <a:xfrm>
            <a:off x="457200" y="1493715"/>
            <a:ext cx="8229600" cy="3870569"/>
          </a:xfrm>
        </p:spPr>
        <p:txBody>
          <a:bodyPr>
            <a:normAutofit lnSpcReduction="10000"/>
          </a:bodyPr>
          <a:lstStyle/>
          <a:p>
            <a:r>
              <a:rPr lang="en-US" dirty="0"/>
              <a:t>Disease Prevention</a:t>
            </a:r>
          </a:p>
          <a:p>
            <a:pPr lvl="1"/>
            <a:r>
              <a:rPr lang="en-US" dirty="0"/>
              <a:t>Promotes healthy aging</a:t>
            </a:r>
          </a:p>
          <a:p>
            <a:pPr lvl="1"/>
            <a:r>
              <a:rPr lang="en-US" dirty="0"/>
              <a:t>Improves sleep quality</a:t>
            </a:r>
          </a:p>
          <a:p>
            <a:pPr lvl="1"/>
            <a:r>
              <a:rPr lang="en-US" dirty="0"/>
              <a:t>Repairs and protects DNA</a:t>
            </a:r>
          </a:p>
          <a:p>
            <a:pPr lvl="1"/>
            <a:r>
              <a:rPr lang="en-US" dirty="0"/>
              <a:t>Reduces stroke risk</a:t>
            </a:r>
          </a:p>
          <a:p>
            <a:pPr lvl="1"/>
            <a:r>
              <a:rPr lang="en-US" dirty="0"/>
              <a:t>Reduces CVD risk and adverse CVD outcomes</a:t>
            </a:r>
          </a:p>
          <a:p>
            <a:pPr lvl="1"/>
            <a:r>
              <a:rPr lang="en-US" dirty="0"/>
              <a:t>Less likely to experience depression</a:t>
            </a:r>
          </a:p>
          <a:p>
            <a:endParaRPr lang="en-US" dirty="0"/>
          </a:p>
        </p:txBody>
      </p:sp>
      <p:sp>
        <p:nvSpPr>
          <p:cNvPr id="3" name="Title 2">
            <a:extLst>
              <a:ext uri="{FF2B5EF4-FFF2-40B4-BE49-F238E27FC236}">
                <a16:creationId xmlns:a16="http://schemas.microsoft.com/office/drawing/2014/main" id="{A360DF78-726A-2824-AD98-547A5E29DA77}"/>
              </a:ext>
            </a:extLst>
          </p:cNvPr>
          <p:cNvSpPr>
            <a:spLocks noGrp="1"/>
          </p:cNvSpPr>
          <p:nvPr>
            <p:ph type="title"/>
          </p:nvPr>
        </p:nvSpPr>
        <p:spPr>
          <a:xfrm>
            <a:off x="457200" y="244231"/>
            <a:ext cx="8229600" cy="1143000"/>
          </a:xfrm>
        </p:spPr>
        <p:txBody>
          <a:bodyPr>
            <a:normAutofit/>
          </a:bodyPr>
          <a:lstStyle/>
          <a:p>
            <a:r>
              <a:rPr lang="en-US" sz="3200" dirty="0"/>
              <a:t>Benefits of Knowing Your Life Purpose</a:t>
            </a:r>
            <a:br>
              <a:rPr lang="en-US" sz="2800" dirty="0"/>
            </a:br>
            <a:r>
              <a:rPr lang="en-US" sz="2400" dirty="0"/>
              <a:t>(Abbreviated)</a:t>
            </a:r>
          </a:p>
        </p:txBody>
      </p:sp>
      <p:sp>
        <p:nvSpPr>
          <p:cNvPr id="4" name="Text Placeholder 3">
            <a:extLst>
              <a:ext uri="{FF2B5EF4-FFF2-40B4-BE49-F238E27FC236}">
                <a16:creationId xmlns:a16="http://schemas.microsoft.com/office/drawing/2014/main" id="{6D6610DA-3899-48DB-49D1-8A6D4900665A}"/>
              </a:ext>
            </a:extLst>
          </p:cNvPr>
          <p:cNvSpPr>
            <a:spLocks noGrp="1"/>
          </p:cNvSpPr>
          <p:nvPr>
            <p:ph type="body" sz="quarter" idx="15"/>
          </p:nvPr>
        </p:nvSpPr>
        <p:spPr/>
        <p:txBody>
          <a:bodyPr/>
          <a:lstStyle/>
          <a:p>
            <a:r>
              <a:rPr lang="en-US" dirty="0"/>
              <a:t>School of Medicine</a:t>
            </a:r>
          </a:p>
          <a:p>
            <a:endParaRPr lang="en-US" dirty="0"/>
          </a:p>
        </p:txBody>
      </p:sp>
      <p:sp>
        <p:nvSpPr>
          <p:cNvPr id="5" name="TextBox 4">
            <a:extLst>
              <a:ext uri="{FF2B5EF4-FFF2-40B4-BE49-F238E27FC236}">
                <a16:creationId xmlns:a16="http://schemas.microsoft.com/office/drawing/2014/main" id="{9BED913E-4C4C-6977-49FC-F830C29A6BC6}"/>
              </a:ext>
            </a:extLst>
          </p:cNvPr>
          <p:cNvSpPr txBox="1"/>
          <p:nvPr/>
        </p:nvSpPr>
        <p:spPr>
          <a:xfrm>
            <a:off x="291693" y="5178380"/>
            <a:ext cx="8560613" cy="584775"/>
          </a:xfrm>
          <a:prstGeom prst="rect">
            <a:avLst/>
          </a:prstGeom>
          <a:noFill/>
        </p:spPr>
        <p:txBody>
          <a:bodyPr wrap="none" rtlCol="0">
            <a:spAutoFit/>
          </a:bodyPr>
          <a:lstStyle/>
          <a:p>
            <a:r>
              <a:rPr lang="en-US" sz="1400" dirty="0" err="1">
                <a:effectLst/>
                <a:latin typeface="Calibri" panose="020F0502020204030204" pitchFamily="34" charset="0"/>
                <a:ea typeface="Calibri" panose="020F0502020204030204" pitchFamily="34" charset="0"/>
                <a:cs typeface="Times New Roman" panose="02020603050405020304" pitchFamily="18" charset="0"/>
              </a:rPr>
              <a:t>Strecher</a:t>
            </a:r>
            <a:r>
              <a:rPr lang="en-US" sz="1400" dirty="0">
                <a:effectLst/>
                <a:latin typeface="Calibri" panose="020F0502020204030204" pitchFamily="34" charset="0"/>
                <a:ea typeface="Calibri" panose="020F0502020204030204" pitchFamily="34" charset="0"/>
                <a:cs typeface="Times New Roman" panose="02020603050405020304" pitchFamily="18" charset="0"/>
              </a:rPr>
              <a:t> VJ. Life on Purpose: How living for what matters most changes everything. HarperCollins. New York. 2016.</a:t>
            </a:r>
            <a:r>
              <a:rPr lang="en-US" sz="1400" dirty="0">
                <a:effectLst/>
              </a:rPr>
              <a:t> </a:t>
            </a:r>
            <a:endParaRPr lang="en-US" sz="1400" dirty="0"/>
          </a:p>
          <a:p>
            <a:endParaRPr lang="en-US" dirty="0"/>
          </a:p>
        </p:txBody>
      </p:sp>
    </p:spTree>
    <p:extLst>
      <p:ext uri="{BB962C8B-B14F-4D97-AF65-F5344CB8AC3E}">
        <p14:creationId xmlns:p14="http://schemas.microsoft.com/office/powerpoint/2010/main" val="1755501015"/>
      </p:ext>
    </p:extLst>
  </p:cSld>
  <p:clrMapOvr>
    <a:masterClrMapping/>
  </p:clrMapOvr>
</p:sld>
</file>

<file path=ppt/theme/theme1.xml><?xml version="1.0" encoding="utf-8"?>
<a:theme xmlns:a="http://schemas.openxmlformats.org/drawingml/2006/main" name="Dark Blue Fac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Dark Blue Facets - Copy</Template>
  <TotalTime>231</TotalTime>
  <Words>1058</Words>
  <Application>Microsoft Macintosh PowerPoint</Application>
  <PresentationFormat>On-screen Show (4:3)</PresentationFormat>
  <Paragraphs>150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Garamond</vt:lpstr>
      <vt:lpstr>Verdana</vt:lpstr>
      <vt:lpstr>Dark Blue Facets</vt:lpstr>
      <vt:lpstr>Helping Clients Explore and Articulate Values, Sense of Meaning, and Purpose</vt:lpstr>
      <vt:lpstr> 2023 Summer Webinar Series: Exploring the “Why” to Generate  Lasting Behavior Change </vt:lpstr>
      <vt:lpstr>Disclosure</vt:lpstr>
      <vt:lpstr>Objectives</vt:lpstr>
      <vt:lpstr>Opening Thoughts</vt:lpstr>
      <vt:lpstr>Wholeness and Relationality “Posturing Towards Wholeness: Our Radical Way Forward to Living Well as Healthcare Professionals” by Lenz (2023)</vt:lpstr>
      <vt:lpstr>Knowing What is Ours To Do</vt:lpstr>
      <vt:lpstr>Example of Reflection Activity</vt:lpstr>
      <vt:lpstr>Benefits of Knowing Your Life Purpose (Abbreviated)</vt:lpstr>
      <vt:lpstr>Benefits of Knowing Your Life Purpose (Abbreviated)</vt:lpstr>
      <vt:lpstr>Finding Your Purpose Six-Step Guide “Life on Purpose” by Strecher (2016)</vt:lpstr>
      <vt:lpstr>Finding Your Purpose Six-Step Guide “Life on Purpose” by Strecher (2016)</vt:lpstr>
      <vt:lpstr>Finding Your Purpose Six-Step Guide “Life on Purpose” by Strecher (2016)</vt:lpstr>
      <vt:lpstr>Finding Your Purpose Six-Step Guide “Life on Purpose” by Strecher (2016)</vt:lpstr>
      <vt:lpstr>PowerPoint Presentation</vt:lpstr>
      <vt:lpstr>Check Your Knowledge</vt:lpstr>
      <vt:lpstr>Check Your Knowledge</vt:lpstr>
      <vt:lpstr>Check Your Knowledge</vt:lpstr>
      <vt:lpstr>Interested in Learning More?</vt:lpstr>
      <vt:lpstr>PowerPoint Presentation</vt:lpstr>
    </vt:vector>
  </TitlesOfParts>
  <Company>Creighton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Bautista, Vicki L</dc:creator>
  <cp:lastModifiedBy>Lenz, Thomas L</cp:lastModifiedBy>
  <cp:revision>10</cp:revision>
  <dcterms:created xsi:type="dcterms:W3CDTF">2019-02-05T16:03:51Z</dcterms:created>
  <dcterms:modified xsi:type="dcterms:W3CDTF">2023-06-05T19:58:50Z</dcterms:modified>
</cp:coreProperties>
</file>